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52" r:id="rId1"/>
  </p:sldMasterIdLst>
  <p:notesMasterIdLst>
    <p:notesMasterId r:id="rId8"/>
  </p:notesMasterIdLst>
  <p:sldIdLst>
    <p:sldId id="259" r:id="rId2"/>
    <p:sldId id="310" r:id="rId3"/>
    <p:sldId id="342" r:id="rId4"/>
    <p:sldId id="312" r:id="rId5"/>
    <p:sldId id="295" r:id="rId6"/>
    <p:sldId id="304" r:id="rId7"/>
  </p:sldIdLst>
  <p:sldSz cx="12192000" cy="685800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Calibri Light" panose="020F0302020204030204" pitchFamily="34" charset="0"/>
      <p:regular r:id="rId13"/>
      <p:italic r:id="rId14"/>
    </p:embeddedFont>
    <p:embeddedFont>
      <p:font typeface="Century Schoolbook" panose="02040604050505020304" pitchFamily="18" charset="0"/>
      <p:regular r:id="rId15"/>
      <p:bold r:id="rId16"/>
      <p:italic r:id="rId17"/>
      <p:boldItalic r:id="rId18"/>
    </p:embeddedFont>
    <p:embeddedFont>
      <p:font typeface="DengXian" panose="02010600030101010101" pitchFamily="2" charset="-122"/>
      <p:regular r:id="rId19"/>
      <p:bold r:id="rId20"/>
    </p:embeddedFont>
    <p:embeddedFont>
      <p:font typeface="HP-002" panose="020B0604020202020204"/>
      <p:regular r:id="rId21"/>
    </p:embeddedFont>
    <p:embeddedFont>
      <p:font typeface="Microsoft YaHei" panose="020B0503020204020204" pitchFamily="34" charset="-122"/>
      <p:regular r:id="rId22"/>
      <p:bold r:id="rId23"/>
    </p:embeddedFont>
    <p:embeddedFont>
      <p:font typeface="UTM Bell" panose="02040603050506020204" pitchFamily="18" charset="0"/>
      <p:regular r:id="rId24"/>
    </p:embeddedFont>
    <p:embeddedFont>
      <p:font typeface="UTM Davida" panose="02040603050506020204" pitchFamily="18" charset="0"/>
      <p:regular r:id="rId25"/>
    </p:embeddedFont>
    <p:embeddedFont>
      <p:font typeface="UVN Bai Sau Nang" panose="04030905020802020C03" pitchFamily="82" charset="0"/>
      <p:regular r:id="rId26"/>
    </p:embeddedFont>
  </p:embeddedFontLst>
  <p:custDataLst>
    <p:tags r:id="rId2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7C03"/>
    <a:srgbClr val="EBF1DE"/>
    <a:srgbClr val="3F7C02"/>
    <a:srgbClr val="01346B"/>
    <a:srgbClr val="6AA82B"/>
    <a:srgbClr val="439CA6"/>
    <a:srgbClr val="449AA3"/>
    <a:srgbClr val="E43F0A"/>
    <a:srgbClr val="FEEEE8"/>
    <a:srgbClr val="FDDF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7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26" Type="http://schemas.openxmlformats.org/officeDocument/2006/relationships/font" Target="fonts/font18.fntdata"/><Relationship Id="rId3" Type="http://schemas.openxmlformats.org/officeDocument/2006/relationships/slide" Target="slides/slide2.xml"/><Relationship Id="rId21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font" Target="fonts/font17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font" Target="fonts/font16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font" Target="fonts/font15.fntdata"/><Relationship Id="rId28" Type="http://schemas.openxmlformats.org/officeDocument/2006/relationships/presProps" Target="presProps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font" Target="fonts/font14.fntdata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EB3CF0-BE3F-B04A-9656-53F701C3401D}" type="datetimeFigureOut">
              <a:rPr kumimoji="1" lang="zh-CN" altLang="en-US" smtClean="0"/>
              <a:t>2022/9/18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630C8F-7107-5C44-8705-AF3EA2714DA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630C8F-7107-5C44-8705-AF3EA2714DA0}" type="slidenum">
              <a:rPr kumimoji="1" lang="zh-CN" altLang="en-US" smtClean="0"/>
              <a:t>1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CA3821-A0E8-4FBC-A402-9755306A7350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CA3821-A0E8-4FBC-A402-9755306A7350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FCF61A-D5DA-61BD-22B9-E236BCEF62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D6E6E0-66FB-1AD9-9043-B94E0B080F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100FBB-AB47-8648-0D95-919F5C63F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FFB48-A5D9-4192-B609-1FD599F5B362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0AB4CD-D2DB-976B-807F-E1F7DE972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3C93A6-56F1-E526-BDC3-B17329293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BCD5D-6666-4420-819B-BFD58178A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858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F9684E-E7D5-A357-91BD-8DBDBD01A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E359A2-E16D-45B6-B588-8B1962D222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B4E610-7FB0-75CD-5996-D761BC87A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FFB48-A5D9-4192-B609-1FD599F5B362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FBA110-24AD-A6A3-1336-9DBF84D09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70595D-802D-D706-6451-8FA38F2ED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BCD5D-6666-4420-819B-BFD58178A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033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A12FC33-0791-652E-212E-8B88641132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D0460E-5122-5484-61D6-5DA65CDDAA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BEA726-698A-E05B-BDC2-B825ED4A5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FFB48-A5D9-4192-B609-1FD599F5B362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F32AF3-5A8D-E7A5-DD95-810A2EFC9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7B2C1E-DCC4-D2D1-072A-1E576F5B8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BCD5D-6666-4420-819B-BFD58178A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0147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8400437"/>
      </p:ext>
    </p:extLst>
  </p:cSld>
  <p:clrMapOvr>
    <a:masterClrMapping/>
  </p:clrMapOvr>
  <p:transition spd="slow" advTm="300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8B8C2-F673-AB17-3F67-9A73FF592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E343F5-86A6-FC71-F229-257C450EB4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7F0275-DDD8-9CCE-1B9F-501FFB0298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CADF9-E620-4991-80F3-67BAC34450D8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4A9D31-1DDE-129C-2F0D-309B160628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9E951A-3356-2998-1FD9-25C9E83FC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44B5A-7A40-40EE-A50E-42C662DAF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501892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4B747D-7321-413F-C359-9D46F591D7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10A55E-5E7C-450E-28AC-DE94581780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26BB1A-6B4E-112C-AAC1-C22B6042EF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FFB48-A5D9-4192-B609-1FD599F5B362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C29DDA-D071-C9AD-5618-7640A0FAC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35F553-920F-7C56-1126-49ED77048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BCD5D-6666-4420-819B-BFD58178A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616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8DBC9-45AF-54E9-F91B-073DFA134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C17DB7-9ED0-9189-47F2-57B63296B2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E5FB95-FFB1-3DED-825B-DD152BEF5B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F254E3-7C0A-485D-10FA-BA55CF20E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FFB48-A5D9-4192-B609-1FD599F5B362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207C74-B029-6593-E407-1A1C73DCC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E6B075-852A-7BF0-32C8-6661A60D6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BCD5D-6666-4420-819B-BFD58178A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961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3B3B55-C4FE-A97E-95F0-5B96D5F6A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858078-5099-5174-279E-0B87E17A74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9ED9EF-261C-1ED9-5EC1-D83BBBD63F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3D8A646-7A9F-00B1-90F5-4199035839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313E46-8657-6906-0AC2-C8B2F2F878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3021B53-783B-7B36-4311-0F44578A6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FFB48-A5D9-4192-B609-1FD599F5B362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0861D34-BFAD-B9BD-EB68-C7863FD3D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620F01-78D8-3A29-7756-3E8926FAD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BCD5D-6666-4420-819B-BFD58178A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90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68604F-0E26-2B38-2136-2F53C1EA5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627DBF-FE2A-4E43-E711-95CCFCB6F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FFB48-A5D9-4192-B609-1FD599F5B362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9E7CE9-D438-8076-EAD8-8D15C43D7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472DFD-34C9-9E23-3CF3-B8175797D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BCD5D-6666-4420-819B-BFD58178A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040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55D29E4-FAF1-2FCD-2231-0DDF0BC2D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CADF9-E620-4991-80F3-67BAC34450D8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E832004-05D3-63AB-7ED6-D93434C02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2CD50D-00E9-9517-2864-CF5CDD235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44B5A-7A40-40EE-A50E-42C662DAF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76860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481A8-9684-D29E-AA70-78C9E1CE9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83558C-20FF-6D30-0730-CE8201079D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8BF9CE-ACA9-B1F0-7370-38A0C31A3E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430E51-4338-8FA8-7326-6DD7463C7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FFB48-A5D9-4192-B609-1FD599F5B362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E68E4B-216B-696F-C2A3-6B8D931109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133785-5582-C168-B4B6-D7E2486B4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BCD5D-6666-4420-819B-BFD58178A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109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6975F-79B8-E61B-CA5B-67837035E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9C3A2C-4156-285D-7CD9-20DB6AC128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32B64A-89F7-731E-EBAC-736892CC2C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29341C-CC50-16DB-E9A6-B67CA6106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FFB48-A5D9-4192-B609-1FD599F5B362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73F4B6-2AA7-05DE-ECA0-3A02CF382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892170-F591-B4E7-76D8-796A49A75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BCD5D-6666-4420-819B-BFD58178A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74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6874DDF-631C-14E3-E152-B4FB8D79B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31A0E5-FE27-8345-0C93-96B839845A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F98450-652C-C3BD-7A17-67F2B6D7A6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1FFB48-A5D9-4192-B609-1FD599F5B362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06E728-8063-0C75-C4C7-BDECDC5B99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4216FB-A6A1-2A7C-4EA5-5B0B674CA6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CD5D-6666-4420-819B-BFD58178A4A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7536611C-D4EE-36CE-FF13-492AE26A4144}"/>
              </a:ext>
            </a:extLst>
          </p:cNvPr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>
                    <a:alpha val="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>
                    <a:alpha val="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+mn-ea"/>
              </a:rPr>
              <a:t>ibaotu.com</a:t>
            </a:r>
          </a:p>
        </p:txBody>
      </p:sp>
      <p:pic>
        <p:nvPicPr>
          <p:cNvPr id="8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id="{E6BB4738-A2C0-0775-AC2B-9D2911F05426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4170" y="6311520"/>
            <a:ext cx="1823357" cy="1575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130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87983" y="1045029"/>
            <a:ext cx="4404246" cy="1107996"/>
          </a:xfrm>
          <a:custGeom>
            <a:avLst/>
            <a:gdLst>
              <a:gd name="connsiteX0" fmla="*/ 0 w 4404246"/>
              <a:gd name="connsiteY0" fmla="*/ 0 h 1107996"/>
              <a:gd name="connsiteX1" fmla="*/ 673220 w 4404246"/>
              <a:gd name="connsiteY1" fmla="*/ 0 h 1107996"/>
              <a:gd name="connsiteX2" fmla="*/ 1258356 w 4404246"/>
              <a:gd name="connsiteY2" fmla="*/ 0 h 1107996"/>
              <a:gd name="connsiteX3" fmla="*/ 1975619 w 4404246"/>
              <a:gd name="connsiteY3" fmla="*/ 0 h 1107996"/>
              <a:gd name="connsiteX4" fmla="*/ 2472670 w 4404246"/>
              <a:gd name="connsiteY4" fmla="*/ 0 h 1107996"/>
              <a:gd name="connsiteX5" fmla="*/ 3101848 w 4404246"/>
              <a:gd name="connsiteY5" fmla="*/ 0 h 1107996"/>
              <a:gd name="connsiteX6" fmla="*/ 3819110 w 4404246"/>
              <a:gd name="connsiteY6" fmla="*/ 0 h 1107996"/>
              <a:gd name="connsiteX7" fmla="*/ 4404246 w 4404246"/>
              <a:gd name="connsiteY7" fmla="*/ 0 h 1107996"/>
              <a:gd name="connsiteX8" fmla="*/ 4404246 w 4404246"/>
              <a:gd name="connsiteY8" fmla="*/ 553998 h 1107996"/>
              <a:gd name="connsiteX9" fmla="*/ 4404246 w 4404246"/>
              <a:gd name="connsiteY9" fmla="*/ 1107996 h 1107996"/>
              <a:gd name="connsiteX10" fmla="*/ 3863153 w 4404246"/>
              <a:gd name="connsiteY10" fmla="*/ 1107996 h 1107996"/>
              <a:gd name="connsiteX11" fmla="*/ 3322060 w 4404246"/>
              <a:gd name="connsiteY11" fmla="*/ 1107996 h 1107996"/>
              <a:gd name="connsiteX12" fmla="*/ 2692882 w 4404246"/>
              <a:gd name="connsiteY12" fmla="*/ 1107996 h 1107996"/>
              <a:gd name="connsiteX13" fmla="*/ 2063704 w 4404246"/>
              <a:gd name="connsiteY13" fmla="*/ 1107996 h 1107996"/>
              <a:gd name="connsiteX14" fmla="*/ 1566653 w 4404246"/>
              <a:gd name="connsiteY14" fmla="*/ 1107996 h 1107996"/>
              <a:gd name="connsiteX15" fmla="*/ 981518 w 4404246"/>
              <a:gd name="connsiteY15" fmla="*/ 1107996 h 1107996"/>
              <a:gd name="connsiteX16" fmla="*/ 0 w 4404246"/>
              <a:gd name="connsiteY16" fmla="*/ 1107996 h 1107996"/>
              <a:gd name="connsiteX17" fmla="*/ 0 w 4404246"/>
              <a:gd name="connsiteY17" fmla="*/ 531838 h 1107996"/>
              <a:gd name="connsiteX18" fmla="*/ 0 w 4404246"/>
              <a:gd name="connsiteY18" fmla="*/ 0 h 1107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404246" h="1107996" extrusionOk="0">
                <a:moveTo>
                  <a:pt x="0" y="0"/>
                </a:moveTo>
                <a:cubicBezTo>
                  <a:pt x="313106" y="-30934"/>
                  <a:pt x="394111" y="23241"/>
                  <a:pt x="673220" y="0"/>
                </a:cubicBezTo>
                <a:cubicBezTo>
                  <a:pt x="952329" y="-23241"/>
                  <a:pt x="1011961" y="13402"/>
                  <a:pt x="1258356" y="0"/>
                </a:cubicBezTo>
                <a:cubicBezTo>
                  <a:pt x="1504751" y="-13402"/>
                  <a:pt x="1768054" y="6125"/>
                  <a:pt x="1975619" y="0"/>
                </a:cubicBezTo>
                <a:cubicBezTo>
                  <a:pt x="2183184" y="-6125"/>
                  <a:pt x="2338994" y="15472"/>
                  <a:pt x="2472670" y="0"/>
                </a:cubicBezTo>
                <a:cubicBezTo>
                  <a:pt x="2606346" y="-15472"/>
                  <a:pt x="2927954" y="28082"/>
                  <a:pt x="3101848" y="0"/>
                </a:cubicBezTo>
                <a:cubicBezTo>
                  <a:pt x="3275742" y="-28082"/>
                  <a:pt x="3481834" y="-10884"/>
                  <a:pt x="3819110" y="0"/>
                </a:cubicBezTo>
                <a:cubicBezTo>
                  <a:pt x="4156386" y="10884"/>
                  <a:pt x="4222188" y="-6802"/>
                  <a:pt x="4404246" y="0"/>
                </a:cubicBezTo>
                <a:cubicBezTo>
                  <a:pt x="4416071" y="144170"/>
                  <a:pt x="4416454" y="292430"/>
                  <a:pt x="4404246" y="553998"/>
                </a:cubicBezTo>
                <a:cubicBezTo>
                  <a:pt x="4392038" y="815566"/>
                  <a:pt x="4420720" y="872697"/>
                  <a:pt x="4404246" y="1107996"/>
                </a:cubicBezTo>
                <a:cubicBezTo>
                  <a:pt x="4135489" y="1082859"/>
                  <a:pt x="3977722" y="1111984"/>
                  <a:pt x="3863153" y="1107996"/>
                </a:cubicBezTo>
                <a:cubicBezTo>
                  <a:pt x="3748584" y="1104008"/>
                  <a:pt x="3589151" y="1100341"/>
                  <a:pt x="3322060" y="1107996"/>
                </a:cubicBezTo>
                <a:cubicBezTo>
                  <a:pt x="3054969" y="1115651"/>
                  <a:pt x="3006768" y="1082313"/>
                  <a:pt x="2692882" y="1107996"/>
                </a:cubicBezTo>
                <a:cubicBezTo>
                  <a:pt x="2378996" y="1133679"/>
                  <a:pt x="2310198" y="1118285"/>
                  <a:pt x="2063704" y="1107996"/>
                </a:cubicBezTo>
                <a:cubicBezTo>
                  <a:pt x="1817210" y="1097707"/>
                  <a:pt x="1691438" y="1125273"/>
                  <a:pt x="1566653" y="1107996"/>
                </a:cubicBezTo>
                <a:cubicBezTo>
                  <a:pt x="1441868" y="1090719"/>
                  <a:pt x="1101057" y="1129499"/>
                  <a:pt x="981518" y="1107996"/>
                </a:cubicBezTo>
                <a:cubicBezTo>
                  <a:pt x="861980" y="1086493"/>
                  <a:pt x="374862" y="1156690"/>
                  <a:pt x="0" y="1107996"/>
                </a:cubicBezTo>
                <a:cubicBezTo>
                  <a:pt x="-24792" y="987830"/>
                  <a:pt x="-2205" y="710820"/>
                  <a:pt x="0" y="531838"/>
                </a:cubicBezTo>
                <a:cubicBezTo>
                  <a:pt x="2205" y="352856"/>
                  <a:pt x="-5824" y="218185"/>
                  <a:pt x="0" y="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28575">
            <a:solidFill>
              <a:srgbClr val="3F7C0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>
                <a:ln w="31750" cmpd="thinThick">
                  <a:solidFill>
                    <a:srgbClr val="3F7C03"/>
                  </a:solidFill>
                </a:ln>
                <a:solidFill>
                  <a:srgbClr val="6AA82B"/>
                </a:solidFill>
                <a:latin typeface="UTM Davida" panose="02040603050506020204" pitchFamily="18" charset="0"/>
              </a:rPr>
              <a:t>Chính tả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16205" y="2774029"/>
            <a:ext cx="966803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>
                <a:solidFill>
                  <a:srgbClr val="3F7C02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HP-002" panose="020B0603050302020204" pitchFamily="34" charset="0"/>
              </a:rPr>
              <a:t>Truyện cổ nước mình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68473" y="2121197"/>
            <a:ext cx="359425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>
                <a:ln w="31750" cmpd="sng">
                  <a:noFill/>
                  <a:prstDash val="solid"/>
                </a:ln>
                <a:solidFill>
                  <a:srgbClr val="01346B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HP-002" panose="020B0603050302020204" pitchFamily="34" charset="0"/>
              </a:rPr>
              <a:t>Nhớ - viết</a:t>
            </a:r>
          </a:p>
        </p:txBody>
      </p:sp>
      <p:pic>
        <p:nvPicPr>
          <p:cNvPr id="9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6842" y="-400617"/>
            <a:ext cx="1788540" cy="1599424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-2071919" y="6000700"/>
            <a:ext cx="2998536" cy="1797269"/>
          </a:xfrm>
          <a:prstGeom prst="ellipse">
            <a:avLst/>
          </a:prstGeom>
          <a:solidFill>
            <a:srgbClr val="0134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966834" y="6441206"/>
            <a:ext cx="2998536" cy="1797269"/>
          </a:xfrm>
          <a:prstGeom prst="ellipse">
            <a:avLst/>
          </a:prstGeom>
          <a:solidFill>
            <a:srgbClr val="0134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5611338" y="6227680"/>
            <a:ext cx="2998536" cy="1797269"/>
          </a:xfrm>
          <a:prstGeom prst="ellipse">
            <a:avLst/>
          </a:prstGeom>
          <a:solidFill>
            <a:srgbClr val="0134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965370" y="6636939"/>
            <a:ext cx="2998536" cy="1797269"/>
          </a:xfrm>
          <a:prstGeom prst="ellipse">
            <a:avLst/>
          </a:prstGeom>
          <a:solidFill>
            <a:srgbClr val="0134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1748182" y="6441506"/>
            <a:ext cx="2998536" cy="1797269"/>
          </a:xfrm>
          <a:prstGeom prst="ellipse">
            <a:avLst/>
          </a:prstGeom>
          <a:solidFill>
            <a:srgbClr val="0134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11623060" y="-499540"/>
            <a:ext cx="2998536" cy="1797269"/>
          </a:xfrm>
          <a:prstGeom prst="ellipse">
            <a:avLst/>
          </a:prstGeom>
          <a:solidFill>
            <a:srgbClr val="0134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0.03009 C 0.00364 0.08287 0.01276 0.15718 0.04505 0.15625 C 0.0918 0.15625 0.09531 -0.0919 0.15065 -0.09282 C 0.20078 -0.09282 0.17383 0.12408 0.222 0.12315 C 0.27239 0.12315 0.24518 -0.03472 0.29987 -0.03472 C 0.34805 -0.03472 0.32096 0.07222 0.36419 0.07222 C 0.40534 0.07222 0.38385 -0.00879 0.42148 -0.00879 C 0.44297 -0.00879 0.44479 0.0132 0.44661 0.03009 " pathEditMode="relative" rAng="0" ptsTypes="AAAAAA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331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42754" y="1193178"/>
            <a:ext cx="7506490" cy="5262979"/>
          </a:xfrm>
          <a:custGeom>
            <a:avLst/>
            <a:gdLst>
              <a:gd name="connsiteX0" fmla="*/ 0 w 7506490"/>
              <a:gd name="connsiteY0" fmla="*/ 0 h 5262979"/>
              <a:gd name="connsiteX1" fmla="*/ 577422 w 7506490"/>
              <a:gd name="connsiteY1" fmla="*/ 0 h 5262979"/>
              <a:gd name="connsiteX2" fmla="*/ 1079780 w 7506490"/>
              <a:gd name="connsiteY2" fmla="*/ 0 h 5262979"/>
              <a:gd name="connsiteX3" fmla="*/ 1657202 w 7506490"/>
              <a:gd name="connsiteY3" fmla="*/ 0 h 5262979"/>
              <a:gd name="connsiteX4" fmla="*/ 2309689 w 7506490"/>
              <a:gd name="connsiteY4" fmla="*/ 0 h 5262979"/>
              <a:gd name="connsiteX5" fmla="*/ 2962176 w 7506490"/>
              <a:gd name="connsiteY5" fmla="*/ 0 h 5262979"/>
              <a:gd name="connsiteX6" fmla="*/ 3614664 w 7506490"/>
              <a:gd name="connsiteY6" fmla="*/ 0 h 5262979"/>
              <a:gd name="connsiteX7" fmla="*/ 4342216 w 7506490"/>
              <a:gd name="connsiteY7" fmla="*/ 0 h 5262979"/>
              <a:gd name="connsiteX8" fmla="*/ 4919638 w 7506490"/>
              <a:gd name="connsiteY8" fmla="*/ 0 h 5262979"/>
              <a:gd name="connsiteX9" fmla="*/ 5572125 w 7506490"/>
              <a:gd name="connsiteY9" fmla="*/ 0 h 5262979"/>
              <a:gd name="connsiteX10" fmla="*/ 6149548 w 7506490"/>
              <a:gd name="connsiteY10" fmla="*/ 0 h 5262979"/>
              <a:gd name="connsiteX11" fmla="*/ 6726970 w 7506490"/>
              <a:gd name="connsiteY11" fmla="*/ 0 h 5262979"/>
              <a:gd name="connsiteX12" fmla="*/ 7506490 w 7506490"/>
              <a:gd name="connsiteY12" fmla="*/ 0 h 5262979"/>
              <a:gd name="connsiteX13" fmla="*/ 7506490 w 7506490"/>
              <a:gd name="connsiteY13" fmla="*/ 426886 h 5262979"/>
              <a:gd name="connsiteX14" fmla="*/ 7506490 w 7506490"/>
              <a:gd name="connsiteY14" fmla="*/ 1064291 h 5262979"/>
              <a:gd name="connsiteX15" fmla="*/ 7506490 w 7506490"/>
              <a:gd name="connsiteY15" fmla="*/ 1543807 h 5262979"/>
              <a:gd name="connsiteX16" fmla="*/ 7506490 w 7506490"/>
              <a:gd name="connsiteY16" fmla="*/ 2181212 h 5262979"/>
              <a:gd name="connsiteX17" fmla="*/ 7506490 w 7506490"/>
              <a:gd name="connsiteY17" fmla="*/ 2713358 h 5262979"/>
              <a:gd name="connsiteX18" fmla="*/ 7506490 w 7506490"/>
              <a:gd name="connsiteY18" fmla="*/ 3192874 h 5262979"/>
              <a:gd name="connsiteX19" fmla="*/ 7506490 w 7506490"/>
              <a:gd name="connsiteY19" fmla="*/ 3619760 h 5262979"/>
              <a:gd name="connsiteX20" fmla="*/ 7506490 w 7506490"/>
              <a:gd name="connsiteY20" fmla="*/ 4099276 h 5262979"/>
              <a:gd name="connsiteX21" fmla="*/ 7506490 w 7506490"/>
              <a:gd name="connsiteY21" fmla="*/ 4578792 h 5262979"/>
              <a:gd name="connsiteX22" fmla="*/ 7506490 w 7506490"/>
              <a:gd name="connsiteY22" fmla="*/ 5262979 h 5262979"/>
              <a:gd name="connsiteX23" fmla="*/ 6929068 w 7506490"/>
              <a:gd name="connsiteY23" fmla="*/ 5262979 h 5262979"/>
              <a:gd name="connsiteX24" fmla="*/ 6201516 w 7506490"/>
              <a:gd name="connsiteY24" fmla="*/ 5262979 h 5262979"/>
              <a:gd name="connsiteX25" fmla="*/ 5624093 w 7506490"/>
              <a:gd name="connsiteY25" fmla="*/ 5262979 h 5262979"/>
              <a:gd name="connsiteX26" fmla="*/ 4896541 w 7506490"/>
              <a:gd name="connsiteY26" fmla="*/ 5262979 h 5262979"/>
              <a:gd name="connsiteX27" fmla="*/ 4319119 w 7506490"/>
              <a:gd name="connsiteY27" fmla="*/ 5262979 h 5262979"/>
              <a:gd name="connsiteX28" fmla="*/ 3666632 w 7506490"/>
              <a:gd name="connsiteY28" fmla="*/ 5262979 h 5262979"/>
              <a:gd name="connsiteX29" fmla="*/ 3314404 w 7506490"/>
              <a:gd name="connsiteY29" fmla="*/ 5262979 h 5262979"/>
              <a:gd name="connsiteX30" fmla="*/ 2586852 w 7506490"/>
              <a:gd name="connsiteY30" fmla="*/ 5262979 h 5262979"/>
              <a:gd name="connsiteX31" fmla="*/ 2084495 w 7506490"/>
              <a:gd name="connsiteY31" fmla="*/ 5262979 h 5262979"/>
              <a:gd name="connsiteX32" fmla="*/ 1432007 w 7506490"/>
              <a:gd name="connsiteY32" fmla="*/ 5262979 h 5262979"/>
              <a:gd name="connsiteX33" fmla="*/ 1079780 w 7506490"/>
              <a:gd name="connsiteY33" fmla="*/ 5262979 h 5262979"/>
              <a:gd name="connsiteX34" fmla="*/ 0 w 7506490"/>
              <a:gd name="connsiteY34" fmla="*/ 5262979 h 5262979"/>
              <a:gd name="connsiteX35" fmla="*/ 0 w 7506490"/>
              <a:gd name="connsiteY35" fmla="*/ 4730833 h 5262979"/>
              <a:gd name="connsiteX36" fmla="*/ 0 w 7506490"/>
              <a:gd name="connsiteY36" fmla="*/ 4251317 h 5262979"/>
              <a:gd name="connsiteX37" fmla="*/ 0 w 7506490"/>
              <a:gd name="connsiteY37" fmla="*/ 3824431 h 5262979"/>
              <a:gd name="connsiteX38" fmla="*/ 0 w 7506490"/>
              <a:gd name="connsiteY38" fmla="*/ 3134396 h 5262979"/>
              <a:gd name="connsiteX39" fmla="*/ 0 w 7506490"/>
              <a:gd name="connsiteY39" fmla="*/ 2707510 h 5262979"/>
              <a:gd name="connsiteX40" fmla="*/ 0 w 7506490"/>
              <a:gd name="connsiteY40" fmla="*/ 2122735 h 5262979"/>
              <a:gd name="connsiteX41" fmla="*/ 0 w 7506490"/>
              <a:gd name="connsiteY41" fmla="*/ 1695849 h 5262979"/>
              <a:gd name="connsiteX42" fmla="*/ 0 w 7506490"/>
              <a:gd name="connsiteY42" fmla="*/ 1058444 h 5262979"/>
              <a:gd name="connsiteX43" fmla="*/ 0 w 7506490"/>
              <a:gd name="connsiteY43" fmla="*/ 0 h 5262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7506490" h="5262979" fill="none" extrusionOk="0">
                <a:moveTo>
                  <a:pt x="0" y="0"/>
                </a:moveTo>
                <a:cubicBezTo>
                  <a:pt x="238055" y="-56437"/>
                  <a:pt x="306104" y="13290"/>
                  <a:pt x="577422" y="0"/>
                </a:cubicBezTo>
                <a:cubicBezTo>
                  <a:pt x="848740" y="-13290"/>
                  <a:pt x="861355" y="18302"/>
                  <a:pt x="1079780" y="0"/>
                </a:cubicBezTo>
                <a:cubicBezTo>
                  <a:pt x="1298205" y="-18302"/>
                  <a:pt x="1374100" y="3510"/>
                  <a:pt x="1657202" y="0"/>
                </a:cubicBezTo>
                <a:cubicBezTo>
                  <a:pt x="1940304" y="-3510"/>
                  <a:pt x="1985358" y="1151"/>
                  <a:pt x="2309689" y="0"/>
                </a:cubicBezTo>
                <a:cubicBezTo>
                  <a:pt x="2634020" y="-1151"/>
                  <a:pt x="2723142" y="7666"/>
                  <a:pt x="2962176" y="0"/>
                </a:cubicBezTo>
                <a:cubicBezTo>
                  <a:pt x="3201210" y="-7666"/>
                  <a:pt x="3415040" y="49461"/>
                  <a:pt x="3614664" y="0"/>
                </a:cubicBezTo>
                <a:cubicBezTo>
                  <a:pt x="3814288" y="-49461"/>
                  <a:pt x="4080482" y="46341"/>
                  <a:pt x="4342216" y="0"/>
                </a:cubicBezTo>
                <a:cubicBezTo>
                  <a:pt x="4603950" y="-46341"/>
                  <a:pt x="4766575" y="48319"/>
                  <a:pt x="4919638" y="0"/>
                </a:cubicBezTo>
                <a:cubicBezTo>
                  <a:pt x="5072701" y="-48319"/>
                  <a:pt x="5431528" y="57831"/>
                  <a:pt x="5572125" y="0"/>
                </a:cubicBezTo>
                <a:cubicBezTo>
                  <a:pt x="5712722" y="-57831"/>
                  <a:pt x="5971681" y="32994"/>
                  <a:pt x="6149548" y="0"/>
                </a:cubicBezTo>
                <a:cubicBezTo>
                  <a:pt x="6327415" y="-32994"/>
                  <a:pt x="6477858" y="63397"/>
                  <a:pt x="6726970" y="0"/>
                </a:cubicBezTo>
                <a:cubicBezTo>
                  <a:pt x="6976082" y="-63397"/>
                  <a:pt x="7255652" y="47547"/>
                  <a:pt x="7506490" y="0"/>
                </a:cubicBezTo>
                <a:cubicBezTo>
                  <a:pt x="7527976" y="203830"/>
                  <a:pt x="7467212" y="335025"/>
                  <a:pt x="7506490" y="426886"/>
                </a:cubicBezTo>
                <a:cubicBezTo>
                  <a:pt x="7545768" y="518747"/>
                  <a:pt x="7488718" y="786352"/>
                  <a:pt x="7506490" y="1064291"/>
                </a:cubicBezTo>
                <a:cubicBezTo>
                  <a:pt x="7524262" y="1342231"/>
                  <a:pt x="7449256" y="1443361"/>
                  <a:pt x="7506490" y="1543807"/>
                </a:cubicBezTo>
                <a:cubicBezTo>
                  <a:pt x="7563724" y="1644253"/>
                  <a:pt x="7459122" y="1993542"/>
                  <a:pt x="7506490" y="2181212"/>
                </a:cubicBezTo>
                <a:cubicBezTo>
                  <a:pt x="7553858" y="2368883"/>
                  <a:pt x="7481631" y="2543956"/>
                  <a:pt x="7506490" y="2713358"/>
                </a:cubicBezTo>
                <a:cubicBezTo>
                  <a:pt x="7531349" y="2882760"/>
                  <a:pt x="7464068" y="3001774"/>
                  <a:pt x="7506490" y="3192874"/>
                </a:cubicBezTo>
                <a:cubicBezTo>
                  <a:pt x="7548912" y="3383974"/>
                  <a:pt x="7492113" y="3442765"/>
                  <a:pt x="7506490" y="3619760"/>
                </a:cubicBezTo>
                <a:cubicBezTo>
                  <a:pt x="7520867" y="3796755"/>
                  <a:pt x="7465363" y="3866819"/>
                  <a:pt x="7506490" y="4099276"/>
                </a:cubicBezTo>
                <a:cubicBezTo>
                  <a:pt x="7547617" y="4331733"/>
                  <a:pt x="7479537" y="4400651"/>
                  <a:pt x="7506490" y="4578792"/>
                </a:cubicBezTo>
                <a:cubicBezTo>
                  <a:pt x="7533443" y="4756933"/>
                  <a:pt x="7440272" y="5114308"/>
                  <a:pt x="7506490" y="5262979"/>
                </a:cubicBezTo>
                <a:cubicBezTo>
                  <a:pt x="7322971" y="5313629"/>
                  <a:pt x="7088494" y="5255956"/>
                  <a:pt x="6929068" y="5262979"/>
                </a:cubicBezTo>
                <a:cubicBezTo>
                  <a:pt x="6769642" y="5270002"/>
                  <a:pt x="6348617" y="5214608"/>
                  <a:pt x="6201516" y="5262979"/>
                </a:cubicBezTo>
                <a:cubicBezTo>
                  <a:pt x="6054415" y="5311350"/>
                  <a:pt x="5802599" y="5238241"/>
                  <a:pt x="5624093" y="5262979"/>
                </a:cubicBezTo>
                <a:cubicBezTo>
                  <a:pt x="5445587" y="5287717"/>
                  <a:pt x="5124872" y="5259743"/>
                  <a:pt x="4896541" y="5262979"/>
                </a:cubicBezTo>
                <a:cubicBezTo>
                  <a:pt x="4668210" y="5266215"/>
                  <a:pt x="4467989" y="5217108"/>
                  <a:pt x="4319119" y="5262979"/>
                </a:cubicBezTo>
                <a:cubicBezTo>
                  <a:pt x="4170249" y="5308850"/>
                  <a:pt x="3865941" y="5257529"/>
                  <a:pt x="3666632" y="5262979"/>
                </a:cubicBezTo>
                <a:cubicBezTo>
                  <a:pt x="3467323" y="5268429"/>
                  <a:pt x="3468110" y="5246387"/>
                  <a:pt x="3314404" y="5262979"/>
                </a:cubicBezTo>
                <a:cubicBezTo>
                  <a:pt x="3160698" y="5279571"/>
                  <a:pt x="2790186" y="5256111"/>
                  <a:pt x="2586852" y="5262979"/>
                </a:cubicBezTo>
                <a:cubicBezTo>
                  <a:pt x="2383518" y="5269847"/>
                  <a:pt x="2237303" y="5228066"/>
                  <a:pt x="2084495" y="5262979"/>
                </a:cubicBezTo>
                <a:cubicBezTo>
                  <a:pt x="1931687" y="5297892"/>
                  <a:pt x="1619189" y="5198651"/>
                  <a:pt x="1432007" y="5262979"/>
                </a:cubicBezTo>
                <a:cubicBezTo>
                  <a:pt x="1244825" y="5327307"/>
                  <a:pt x="1179667" y="5252185"/>
                  <a:pt x="1079780" y="5262979"/>
                </a:cubicBezTo>
                <a:cubicBezTo>
                  <a:pt x="979893" y="5273773"/>
                  <a:pt x="467496" y="5208409"/>
                  <a:pt x="0" y="5262979"/>
                </a:cubicBezTo>
                <a:cubicBezTo>
                  <a:pt x="-27199" y="5058541"/>
                  <a:pt x="45949" y="4845387"/>
                  <a:pt x="0" y="4730833"/>
                </a:cubicBezTo>
                <a:cubicBezTo>
                  <a:pt x="-45949" y="4616279"/>
                  <a:pt x="3061" y="4364804"/>
                  <a:pt x="0" y="4251317"/>
                </a:cubicBezTo>
                <a:cubicBezTo>
                  <a:pt x="-3061" y="4137830"/>
                  <a:pt x="32133" y="4006142"/>
                  <a:pt x="0" y="3824431"/>
                </a:cubicBezTo>
                <a:cubicBezTo>
                  <a:pt x="-32133" y="3642720"/>
                  <a:pt x="37577" y="3388570"/>
                  <a:pt x="0" y="3134396"/>
                </a:cubicBezTo>
                <a:cubicBezTo>
                  <a:pt x="-37577" y="2880222"/>
                  <a:pt x="38225" y="2797566"/>
                  <a:pt x="0" y="2707510"/>
                </a:cubicBezTo>
                <a:cubicBezTo>
                  <a:pt x="-38225" y="2617454"/>
                  <a:pt x="62316" y="2413849"/>
                  <a:pt x="0" y="2122735"/>
                </a:cubicBezTo>
                <a:cubicBezTo>
                  <a:pt x="-62316" y="1831621"/>
                  <a:pt x="32589" y="1808077"/>
                  <a:pt x="0" y="1695849"/>
                </a:cubicBezTo>
                <a:cubicBezTo>
                  <a:pt x="-32589" y="1583621"/>
                  <a:pt x="37976" y="1312976"/>
                  <a:pt x="0" y="1058444"/>
                </a:cubicBezTo>
                <a:cubicBezTo>
                  <a:pt x="-37976" y="803913"/>
                  <a:pt x="103673" y="424139"/>
                  <a:pt x="0" y="0"/>
                </a:cubicBezTo>
                <a:close/>
              </a:path>
              <a:path w="7506490" h="5262979" stroke="0" extrusionOk="0">
                <a:moveTo>
                  <a:pt x="0" y="0"/>
                </a:moveTo>
                <a:cubicBezTo>
                  <a:pt x="136757" y="-49727"/>
                  <a:pt x="293613" y="20948"/>
                  <a:pt x="502357" y="0"/>
                </a:cubicBezTo>
                <a:cubicBezTo>
                  <a:pt x="711101" y="-20948"/>
                  <a:pt x="710219" y="14980"/>
                  <a:pt x="854585" y="0"/>
                </a:cubicBezTo>
                <a:cubicBezTo>
                  <a:pt x="998951" y="-14980"/>
                  <a:pt x="1230095" y="57279"/>
                  <a:pt x="1582137" y="0"/>
                </a:cubicBezTo>
                <a:cubicBezTo>
                  <a:pt x="1934179" y="-57279"/>
                  <a:pt x="1868099" y="19729"/>
                  <a:pt x="2084495" y="0"/>
                </a:cubicBezTo>
                <a:cubicBezTo>
                  <a:pt x="2300891" y="-19729"/>
                  <a:pt x="2364400" y="2498"/>
                  <a:pt x="2586852" y="0"/>
                </a:cubicBezTo>
                <a:cubicBezTo>
                  <a:pt x="2809304" y="-2498"/>
                  <a:pt x="3122927" y="2351"/>
                  <a:pt x="3314404" y="0"/>
                </a:cubicBezTo>
                <a:cubicBezTo>
                  <a:pt x="3505881" y="-2351"/>
                  <a:pt x="3612618" y="41665"/>
                  <a:pt x="3741697" y="0"/>
                </a:cubicBezTo>
                <a:cubicBezTo>
                  <a:pt x="3870776" y="-41665"/>
                  <a:pt x="4289241" y="85773"/>
                  <a:pt x="4469249" y="0"/>
                </a:cubicBezTo>
                <a:cubicBezTo>
                  <a:pt x="4649257" y="-85773"/>
                  <a:pt x="4885772" y="20370"/>
                  <a:pt x="5196801" y="0"/>
                </a:cubicBezTo>
                <a:cubicBezTo>
                  <a:pt x="5507830" y="-20370"/>
                  <a:pt x="5550440" y="17656"/>
                  <a:pt x="5774223" y="0"/>
                </a:cubicBezTo>
                <a:cubicBezTo>
                  <a:pt x="5998006" y="-17656"/>
                  <a:pt x="6162720" y="36274"/>
                  <a:pt x="6501775" y="0"/>
                </a:cubicBezTo>
                <a:cubicBezTo>
                  <a:pt x="6840830" y="-36274"/>
                  <a:pt x="6818743" y="35278"/>
                  <a:pt x="7004133" y="0"/>
                </a:cubicBezTo>
                <a:cubicBezTo>
                  <a:pt x="7189523" y="-35278"/>
                  <a:pt x="7375821" y="25324"/>
                  <a:pt x="7506490" y="0"/>
                </a:cubicBezTo>
                <a:cubicBezTo>
                  <a:pt x="7573143" y="280916"/>
                  <a:pt x="7436541" y="487919"/>
                  <a:pt x="7506490" y="637405"/>
                </a:cubicBezTo>
                <a:cubicBezTo>
                  <a:pt x="7576439" y="786891"/>
                  <a:pt x="7490358" y="1080639"/>
                  <a:pt x="7506490" y="1222181"/>
                </a:cubicBezTo>
                <a:cubicBezTo>
                  <a:pt x="7522622" y="1363723"/>
                  <a:pt x="7483051" y="1525193"/>
                  <a:pt x="7506490" y="1806956"/>
                </a:cubicBezTo>
                <a:cubicBezTo>
                  <a:pt x="7529929" y="2088719"/>
                  <a:pt x="7502349" y="2169359"/>
                  <a:pt x="7506490" y="2444361"/>
                </a:cubicBezTo>
                <a:cubicBezTo>
                  <a:pt x="7510631" y="2719363"/>
                  <a:pt x="7443235" y="2849974"/>
                  <a:pt x="7506490" y="3081767"/>
                </a:cubicBezTo>
                <a:cubicBezTo>
                  <a:pt x="7569745" y="3313560"/>
                  <a:pt x="7500646" y="3426787"/>
                  <a:pt x="7506490" y="3719172"/>
                </a:cubicBezTo>
                <a:cubicBezTo>
                  <a:pt x="7512334" y="4011557"/>
                  <a:pt x="7494970" y="3974098"/>
                  <a:pt x="7506490" y="4146058"/>
                </a:cubicBezTo>
                <a:cubicBezTo>
                  <a:pt x="7518010" y="4318018"/>
                  <a:pt x="7482704" y="4451742"/>
                  <a:pt x="7506490" y="4625574"/>
                </a:cubicBezTo>
                <a:cubicBezTo>
                  <a:pt x="7530276" y="4799406"/>
                  <a:pt x="7482584" y="5050507"/>
                  <a:pt x="7506490" y="5262979"/>
                </a:cubicBezTo>
                <a:cubicBezTo>
                  <a:pt x="7275027" y="5276447"/>
                  <a:pt x="7211430" y="5225325"/>
                  <a:pt x="7004133" y="5262979"/>
                </a:cubicBezTo>
                <a:cubicBezTo>
                  <a:pt x="6796836" y="5300633"/>
                  <a:pt x="6544506" y="5211098"/>
                  <a:pt x="6426710" y="5262979"/>
                </a:cubicBezTo>
                <a:cubicBezTo>
                  <a:pt x="6308914" y="5314860"/>
                  <a:pt x="6194770" y="5243434"/>
                  <a:pt x="6074483" y="5262979"/>
                </a:cubicBezTo>
                <a:cubicBezTo>
                  <a:pt x="5954196" y="5282524"/>
                  <a:pt x="5839910" y="5253303"/>
                  <a:pt x="5722255" y="5262979"/>
                </a:cubicBezTo>
                <a:cubicBezTo>
                  <a:pt x="5604600" y="5272655"/>
                  <a:pt x="5330865" y="5245284"/>
                  <a:pt x="5144833" y="5262979"/>
                </a:cubicBezTo>
                <a:cubicBezTo>
                  <a:pt x="4958801" y="5280674"/>
                  <a:pt x="4916089" y="5220322"/>
                  <a:pt x="4717540" y="5262979"/>
                </a:cubicBezTo>
                <a:cubicBezTo>
                  <a:pt x="4518991" y="5305636"/>
                  <a:pt x="4257769" y="5259577"/>
                  <a:pt x="4065053" y="5262979"/>
                </a:cubicBezTo>
                <a:cubicBezTo>
                  <a:pt x="3872337" y="5266381"/>
                  <a:pt x="3818982" y="5235599"/>
                  <a:pt x="3637761" y="5262979"/>
                </a:cubicBezTo>
                <a:cubicBezTo>
                  <a:pt x="3456540" y="5290359"/>
                  <a:pt x="3189851" y="5221859"/>
                  <a:pt x="2985273" y="5262979"/>
                </a:cubicBezTo>
                <a:cubicBezTo>
                  <a:pt x="2780695" y="5304099"/>
                  <a:pt x="2740234" y="5255117"/>
                  <a:pt x="2633046" y="5262979"/>
                </a:cubicBezTo>
                <a:cubicBezTo>
                  <a:pt x="2525858" y="5270841"/>
                  <a:pt x="2154015" y="5192027"/>
                  <a:pt x="1980559" y="5262979"/>
                </a:cubicBezTo>
                <a:cubicBezTo>
                  <a:pt x="1807103" y="5333931"/>
                  <a:pt x="1762515" y="5252696"/>
                  <a:pt x="1553266" y="5262979"/>
                </a:cubicBezTo>
                <a:cubicBezTo>
                  <a:pt x="1344017" y="5273262"/>
                  <a:pt x="1317860" y="5240080"/>
                  <a:pt x="1201038" y="5262979"/>
                </a:cubicBezTo>
                <a:cubicBezTo>
                  <a:pt x="1084216" y="5285878"/>
                  <a:pt x="898072" y="5211773"/>
                  <a:pt x="773746" y="5262979"/>
                </a:cubicBezTo>
                <a:cubicBezTo>
                  <a:pt x="649420" y="5314185"/>
                  <a:pt x="307981" y="5237604"/>
                  <a:pt x="0" y="5262979"/>
                </a:cubicBezTo>
                <a:cubicBezTo>
                  <a:pt x="-57103" y="5117554"/>
                  <a:pt x="44061" y="4907927"/>
                  <a:pt x="0" y="4783463"/>
                </a:cubicBezTo>
                <a:cubicBezTo>
                  <a:pt x="-44061" y="4658999"/>
                  <a:pt x="33001" y="4512433"/>
                  <a:pt x="0" y="4356577"/>
                </a:cubicBezTo>
                <a:cubicBezTo>
                  <a:pt x="-33001" y="4200721"/>
                  <a:pt x="39865" y="4126166"/>
                  <a:pt x="0" y="3929691"/>
                </a:cubicBezTo>
                <a:cubicBezTo>
                  <a:pt x="-39865" y="3733216"/>
                  <a:pt x="66273" y="3495358"/>
                  <a:pt x="0" y="3292286"/>
                </a:cubicBezTo>
                <a:cubicBezTo>
                  <a:pt x="-66273" y="3089214"/>
                  <a:pt x="22114" y="3038766"/>
                  <a:pt x="0" y="2865400"/>
                </a:cubicBezTo>
                <a:cubicBezTo>
                  <a:pt x="-22114" y="2692034"/>
                  <a:pt x="2192" y="2416485"/>
                  <a:pt x="0" y="2280624"/>
                </a:cubicBezTo>
                <a:cubicBezTo>
                  <a:pt x="-2192" y="2144763"/>
                  <a:pt x="49341" y="2026046"/>
                  <a:pt x="0" y="1801108"/>
                </a:cubicBezTo>
                <a:cubicBezTo>
                  <a:pt x="-49341" y="1576170"/>
                  <a:pt x="44316" y="1368842"/>
                  <a:pt x="0" y="1216333"/>
                </a:cubicBezTo>
                <a:cubicBezTo>
                  <a:pt x="-44316" y="1063825"/>
                  <a:pt x="22227" y="854198"/>
                  <a:pt x="0" y="631557"/>
                </a:cubicBezTo>
                <a:cubicBezTo>
                  <a:pt x="-22227" y="408916"/>
                  <a:pt x="44308" y="135230"/>
                  <a:pt x="0" y="0"/>
                </a:cubicBezTo>
                <a:close/>
              </a:path>
            </a:pathLst>
          </a:custGeom>
          <a:solidFill>
            <a:srgbClr val="FDDFD4">
              <a:alpha val="70000"/>
            </a:srgbClr>
          </a:solidFill>
          <a:ln w="127000" cmpd="dbl">
            <a:solidFill>
              <a:srgbClr val="01346B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indent="2060575"/>
            <a:r>
              <a:rPr lang="vi-VN" sz="2400" b="1">
                <a:latin typeface="+mj-lt"/>
              </a:rPr>
              <a:t>Tôi </a:t>
            </a:r>
            <a:r>
              <a:rPr lang="vi-VN" sz="2400" b="1" dirty="0">
                <a:latin typeface="+mj-lt"/>
              </a:rPr>
              <a:t>yêu truyện cổ nước tôi</a:t>
            </a:r>
          </a:p>
          <a:p>
            <a:pPr indent="1519555"/>
            <a:r>
              <a:rPr lang="vi-VN" sz="2400" b="1" dirty="0">
                <a:latin typeface="+mj-lt"/>
              </a:rPr>
              <a:t>Vừa nhân hậu lại tuyệt vời sâu xa</a:t>
            </a:r>
          </a:p>
          <a:p>
            <a:pPr indent="2060575"/>
            <a:r>
              <a:rPr lang="vi-VN" sz="2400" b="1" dirty="0">
                <a:latin typeface="+mj-lt"/>
              </a:rPr>
              <a:t>Thương người rồi mới thương ta</a:t>
            </a:r>
          </a:p>
          <a:p>
            <a:pPr indent="1519555"/>
            <a:r>
              <a:rPr lang="vi-VN" sz="2400" b="1" dirty="0">
                <a:latin typeface="+mj-lt"/>
              </a:rPr>
              <a:t>Yêu nhau dù mấy cách xa cũng tìm</a:t>
            </a:r>
          </a:p>
          <a:p>
            <a:pPr indent="2060575"/>
            <a:r>
              <a:rPr lang="vi-VN" sz="2400" b="1" dirty="0">
                <a:latin typeface="+mj-lt"/>
              </a:rPr>
              <a:t>Ở hiền thì lại gặp hiền</a:t>
            </a:r>
          </a:p>
          <a:p>
            <a:pPr indent="1519555"/>
            <a:r>
              <a:rPr lang="vi-VN" sz="2400" b="1" dirty="0">
                <a:latin typeface="+mj-lt"/>
              </a:rPr>
              <a:t>Người ngay thì được phật, tiên độ trì.</a:t>
            </a:r>
          </a:p>
          <a:p>
            <a:pPr indent="2060575"/>
            <a:r>
              <a:rPr lang="vi-VN" sz="2400" b="1" dirty="0">
                <a:latin typeface="+mj-lt"/>
              </a:rPr>
              <a:t>Mang theo truyện cổ tôi đi</a:t>
            </a:r>
          </a:p>
          <a:p>
            <a:pPr indent="1519555"/>
            <a:r>
              <a:rPr lang="vi-VN" sz="2400" b="1" dirty="0">
                <a:latin typeface="+mj-lt"/>
              </a:rPr>
              <a:t>Nghe trong cuộc sống thầm thì tiếng xưa</a:t>
            </a:r>
          </a:p>
          <a:p>
            <a:pPr indent="2060575"/>
            <a:r>
              <a:rPr lang="vi-VN" sz="2400" b="1" dirty="0">
                <a:latin typeface="+mj-lt"/>
              </a:rPr>
              <a:t>Vàng cơn nắng, trắng cơn mưa</a:t>
            </a:r>
          </a:p>
          <a:p>
            <a:pPr indent="1519555"/>
            <a:r>
              <a:rPr lang="vi-VN" sz="2400" b="1" dirty="0">
                <a:latin typeface="+mj-lt"/>
              </a:rPr>
              <a:t>Con sông chảy có rặng dừa nghiêng soi.</a:t>
            </a:r>
          </a:p>
          <a:p>
            <a:pPr indent="2060575"/>
            <a:r>
              <a:rPr lang="vi-VN" sz="2400" b="1" dirty="0">
                <a:latin typeface="+mj-lt"/>
              </a:rPr>
              <a:t>Đời cha ông với đời tôi</a:t>
            </a:r>
          </a:p>
          <a:p>
            <a:pPr indent="1519555"/>
            <a:r>
              <a:rPr lang="vi-VN" sz="2400" b="1" dirty="0">
                <a:latin typeface="+mj-lt"/>
              </a:rPr>
              <a:t>Như con sông với chân trời đã xa</a:t>
            </a:r>
          </a:p>
          <a:p>
            <a:pPr indent="2060575"/>
            <a:r>
              <a:rPr lang="vi-VN" sz="2400" b="1" dirty="0">
                <a:latin typeface="+mj-lt"/>
              </a:rPr>
              <a:t>Chỉ còn truyện cổ thiết tha</a:t>
            </a:r>
          </a:p>
          <a:p>
            <a:pPr indent="1519555"/>
            <a:r>
              <a:rPr lang="vi-VN" sz="2400" b="1" dirty="0">
                <a:latin typeface="+mj-lt"/>
              </a:rPr>
              <a:t>Cho tôi nhận mặt ông cha của mình</a:t>
            </a:r>
            <a:r>
              <a:rPr lang="en-US" sz="2400" b="1">
                <a:latin typeface="+mj-lt"/>
              </a:rPr>
              <a:t>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C5A0F6-EE35-423D-B186-9711295FAE6E}"/>
              </a:ext>
            </a:extLst>
          </p:cNvPr>
          <p:cNvSpPr txBox="1"/>
          <p:nvPr/>
        </p:nvSpPr>
        <p:spPr>
          <a:xfrm>
            <a:off x="2691759" y="156117"/>
            <a:ext cx="6808480" cy="830997"/>
          </a:xfrm>
          <a:custGeom>
            <a:avLst/>
            <a:gdLst>
              <a:gd name="connsiteX0" fmla="*/ 0 w 4404246"/>
              <a:gd name="connsiteY0" fmla="*/ 0 h 1107996"/>
              <a:gd name="connsiteX1" fmla="*/ 673220 w 4404246"/>
              <a:gd name="connsiteY1" fmla="*/ 0 h 1107996"/>
              <a:gd name="connsiteX2" fmla="*/ 1258356 w 4404246"/>
              <a:gd name="connsiteY2" fmla="*/ 0 h 1107996"/>
              <a:gd name="connsiteX3" fmla="*/ 1975619 w 4404246"/>
              <a:gd name="connsiteY3" fmla="*/ 0 h 1107996"/>
              <a:gd name="connsiteX4" fmla="*/ 2472670 w 4404246"/>
              <a:gd name="connsiteY4" fmla="*/ 0 h 1107996"/>
              <a:gd name="connsiteX5" fmla="*/ 3101848 w 4404246"/>
              <a:gd name="connsiteY5" fmla="*/ 0 h 1107996"/>
              <a:gd name="connsiteX6" fmla="*/ 3819110 w 4404246"/>
              <a:gd name="connsiteY6" fmla="*/ 0 h 1107996"/>
              <a:gd name="connsiteX7" fmla="*/ 4404246 w 4404246"/>
              <a:gd name="connsiteY7" fmla="*/ 0 h 1107996"/>
              <a:gd name="connsiteX8" fmla="*/ 4404246 w 4404246"/>
              <a:gd name="connsiteY8" fmla="*/ 553998 h 1107996"/>
              <a:gd name="connsiteX9" fmla="*/ 4404246 w 4404246"/>
              <a:gd name="connsiteY9" fmla="*/ 1107996 h 1107996"/>
              <a:gd name="connsiteX10" fmla="*/ 3863153 w 4404246"/>
              <a:gd name="connsiteY10" fmla="*/ 1107996 h 1107996"/>
              <a:gd name="connsiteX11" fmla="*/ 3322060 w 4404246"/>
              <a:gd name="connsiteY11" fmla="*/ 1107996 h 1107996"/>
              <a:gd name="connsiteX12" fmla="*/ 2692882 w 4404246"/>
              <a:gd name="connsiteY12" fmla="*/ 1107996 h 1107996"/>
              <a:gd name="connsiteX13" fmla="*/ 2063704 w 4404246"/>
              <a:gd name="connsiteY13" fmla="*/ 1107996 h 1107996"/>
              <a:gd name="connsiteX14" fmla="*/ 1566653 w 4404246"/>
              <a:gd name="connsiteY14" fmla="*/ 1107996 h 1107996"/>
              <a:gd name="connsiteX15" fmla="*/ 981518 w 4404246"/>
              <a:gd name="connsiteY15" fmla="*/ 1107996 h 1107996"/>
              <a:gd name="connsiteX16" fmla="*/ 0 w 4404246"/>
              <a:gd name="connsiteY16" fmla="*/ 1107996 h 1107996"/>
              <a:gd name="connsiteX17" fmla="*/ 0 w 4404246"/>
              <a:gd name="connsiteY17" fmla="*/ 531838 h 1107996"/>
              <a:gd name="connsiteX18" fmla="*/ 0 w 4404246"/>
              <a:gd name="connsiteY18" fmla="*/ 0 h 1107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404246" h="1107996" extrusionOk="0">
                <a:moveTo>
                  <a:pt x="0" y="0"/>
                </a:moveTo>
                <a:cubicBezTo>
                  <a:pt x="313106" y="-30934"/>
                  <a:pt x="394111" y="23241"/>
                  <a:pt x="673220" y="0"/>
                </a:cubicBezTo>
                <a:cubicBezTo>
                  <a:pt x="952329" y="-23241"/>
                  <a:pt x="1011961" y="13402"/>
                  <a:pt x="1258356" y="0"/>
                </a:cubicBezTo>
                <a:cubicBezTo>
                  <a:pt x="1504751" y="-13402"/>
                  <a:pt x="1768054" y="6125"/>
                  <a:pt x="1975619" y="0"/>
                </a:cubicBezTo>
                <a:cubicBezTo>
                  <a:pt x="2183184" y="-6125"/>
                  <a:pt x="2338994" y="15472"/>
                  <a:pt x="2472670" y="0"/>
                </a:cubicBezTo>
                <a:cubicBezTo>
                  <a:pt x="2606346" y="-15472"/>
                  <a:pt x="2927954" y="28082"/>
                  <a:pt x="3101848" y="0"/>
                </a:cubicBezTo>
                <a:cubicBezTo>
                  <a:pt x="3275742" y="-28082"/>
                  <a:pt x="3481834" y="-10884"/>
                  <a:pt x="3819110" y="0"/>
                </a:cubicBezTo>
                <a:cubicBezTo>
                  <a:pt x="4156386" y="10884"/>
                  <a:pt x="4222188" y="-6802"/>
                  <a:pt x="4404246" y="0"/>
                </a:cubicBezTo>
                <a:cubicBezTo>
                  <a:pt x="4416071" y="144170"/>
                  <a:pt x="4416454" y="292430"/>
                  <a:pt x="4404246" y="553998"/>
                </a:cubicBezTo>
                <a:cubicBezTo>
                  <a:pt x="4392038" y="815566"/>
                  <a:pt x="4420720" y="872697"/>
                  <a:pt x="4404246" y="1107996"/>
                </a:cubicBezTo>
                <a:cubicBezTo>
                  <a:pt x="4135489" y="1082859"/>
                  <a:pt x="3977722" y="1111984"/>
                  <a:pt x="3863153" y="1107996"/>
                </a:cubicBezTo>
                <a:cubicBezTo>
                  <a:pt x="3748584" y="1104008"/>
                  <a:pt x="3589151" y="1100341"/>
                  <a:pt x="3322060" y="1107996"/>
                </a:cubicBezTo>
                <a:cubicBezTo>
                  <a:pt x="3054969" y="1115651"/>
                  <a:pt x="3006768" y="1082313"/>
                  <a:pt x="2692882" y="1107996"/>
                </a:cubicBezTo>
                <a:cubicBezTo>
                  <a:pt x="2378996" y="1133679"/>
                  <a:pt x="2310198" y="1118285"/>
                  <a:pt x="2063704" y="1107996"/>
                </a:cubicBezTo>
                <a:cubicBezTo>
                  <a:pt x="1817210" y="1097707"/>
                  <a:pt x="1691438" y="1125273"/>
                  <a:pt x="1566653" y="1107996"/>
                </a:cubicBezTo>
                <a:cubicBezTo>
                  <a:pt x="1441868" y="1090719"/>
                  <a:pt x="1101057" y="1129499"/>
                  <a:pt x="981518" y="1107996"/>
                </a:cubicBezTo>
                <a:cubicBezTo>
                  <a:pt x="861980" y="1086493"/>
                  <a:pt x="374862" y="1156690"/>
                  <a:pt x="0" y="1107996"/>
                </a:cubicBezTo>
                <a:cubicBezTo>
                  <a:pt x="-24792" y="987830"/>
                  <a:pt x="-2205" y="710820"/>
                  <a:pt x="0" y="531838"/>
                </a:cubicBezTo>
                <a:cubicBezTo>
                  <a:pt x="2205" y="352856"/>
                  <a:pt x="-5824" y="218185"/>
                  <a:pt x="0" y="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28575">
            <a:solidFill>
              <a:srgbClr val="3F7C0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rgbClr val="3F7C02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HP-002" panose="020B0603050302020204" pitchFamily="34" charset="0"/>
              </a:rPr>
              <a:t>Truyện cổ nước mình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2210AB4-57A6-4BB5-BEEB-CE23AFA0D5DE}"/>
              </a:ext>
            </a:extLst>
          </p:cNvPr>
          <p:cNvSpPr/>
          <p:nvPr/>
        </p:nvSpPr>
        <p:spPr>
          <a:xfrm>
            <a:off x="3836020" y="5583219"/>
            <a:ext cx="4984595" cy="87293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utoShape 3">
            <a:extLst>
              <a:ext uri="{FF2B5EF4-FFF2-40B4-BE49-F238E27FC236}">
                <a16:creationId xmlns:a16="http://schemas.microsoft.com/office/drawing/2014/main" id="{06893E62-020E-45AE-8050-27CED8160A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88769" y="3275416"/>
            <a:ext cx="2899154" cy="2389406"/>
          </a:xfrm>
          <a:prstGeom prst="cloudCallout">
            <a:avLst>
              <a:gd name="adj1" fmla="val -55099"/>
              <a:gd name="adj2" fmla="val 58885"/>
            </a:avLst>
          </a:prstGeom>
          <a:solidFill>
            <a:schemeClr val="bg1">
              <a:alpha val="95000"/>
            </a:schemeClr>
          </a:solidFill>
          <a:ln w="19050">
            <a:solidFill>
              <a:srgbClr val="00B050"/>
            </a:solidFill>
            <a:round/>
          </a:ln>
        </p:spPr>
        <p:txBody>
          <a:bodyPr wrap="square" lIns="9144" rIns="9144">
            <a:spAutoFit/>
          </a:bodyPr>
          <a:lstStyle/>
          <a:p>
            <a:pPr algn="just"/>
            <a:r>
              <a:rPr lang="en-US" sz="24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 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6" presetClass="emph" presetSubtype="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75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875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2" grpId="1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1" descr="e93f49669616f82afc3aeb26989c1d4b">
            <a:extLst>
              <a:ext uri="{FF2B5EF4-FFF2-40B4-BE49-F238E27FC236}">
                <a16:creationId xmlns:a16="http://schemas.microsoft.com/office/drawing/2014/main" id="{6EC9C31F-023B-4652-AD31-0C505E1F22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2611034" y="283994"/>
            <a:ext cx="7368610" cy="583831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0E62855-5EB2-4066-9D7D-37479B69F68C}"/>
              </a:ext>
            </a:extLst>
          </p:cNvPr>
          <p:cNvSpPr txBox="1"/>
          <p:nvPr/>
        </p:nvSpPr>
        <p:spPr>
          <a:xfrm>
            <a:off x="3246387" y="2521059"/>
            <a:ext cx="6097904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>
                <a:solidFill>
                  <a:srgbClr val="01346B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	 </a:t>
            </a:r>
            <a:r>
              <a:rPr lang="en-US" sz="2800" b="1">
                <a:solidFill>
                  <a:srgbClr val="0134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 cổ giúp ta nhận ra những phẩm chất quý báu của cha ông: công bằng, thông minh, độ lượng, nhân hậu, tình nghĩa,…</a:t>
            </a:r>
            <a:endParaRPr lang="en-US" sz="2800" b="1" dirty="0">
              <a:solidFill>
                <a:srgbClr val="01346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560C7E8-D342-4086-8C04-1A80D65FE43B}"/>
              </a:ext>
            </a:extLst>
          </p:cNvPr>
          <p:cNvSpPr txBox="1"/>
          <p:nvPr/>
        </p:nvSpPr>
        <p:spPr>
          <a:xfrm>
            <a:off x="3949959" y="1465891"/>
            <a:ext cx="450788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>
                <a:solidFill>
                  <a:srgbClr val="3F7C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Em hiểu ý của hai dòng thơ cuối như thế nào?</a:t>
            </a:r>
            <a:endParaRPr lang="en-US" sz="2800" b="1" dirty="0">
              <a:solidFill>
                <a:srgbClr val="3F7C0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49560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18">
            <a:extLst>
              <a:ext uri="{FF2B5EF4-FFF2-40B4-BE49-F238E27FC236}">
                <a16:creationId xmlns:a16="http://schemas.microsoft.com/office/drawing/2014/main" id="{48535115-DA29-4232-A8B0-66E0B6DA291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934" b="17885"/>
          <a:stretch/>
        </p:blipFill>
        <p:spPr>
          <a:xfrm>
            <a:off x="840470" y="599090"/>
            <a:ext cx="10820491" cy="649539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495600" y="1216498"/>
            <a:ext cx="6912768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797050"/>
            <a:r>
              <a:rPr lang="vi-VN" sz="2400" dirty="0">
                <a:latin typeface="+mj-lt"/>
              </a:rPr>
              <a:t>Tôi yêu truyện cổ nước tôi</a:t>
            </a:r>
          </a:p>
          <a:p>
            <a:pPr indent="1162050"/>
            <a:r>
              <a:rPr lang="vi-VN" sz="2400" dirty="0">
                <a:latin typeface="+mj-lt"/>
              </a:rPr>
              <a:t>Vừa </a:t>
            </a:r>
            <a:r>
              <a:rPr lang="vi-VN" sz="2400" b="1" dirty="0">
                <a:latin typeface="+mj-lt"/>
              </a:rPr>
              <a:t>nhân hậu </a:t>
            </a:r>
            <a:r>
              <a:rPr lang="vi-VN" sz="2400" dirty="0">
                <a:latin typeface="+mj-lt"/>
              </a:rPr>
              <a:t>lại tuyệt vời </a:t>
            </a:r>
            <a:r>
              <a:rPr lang="vi-VN" sz="2400" b="1" dirty="0">
                <a:latin typeface="+mj-lt"/>
              </a:rPr>
              <a:t>sâu xa</a:t>
            </a:r>
          </a:p>
          <a:p>
            <a:pPr indent="1797050"/>
            <a:r>
              <a:rPr lang="vi-VN" sz="2400" dirty="0">
                <a:latin typeface="+mj-lt"/>
              </a:rPr>
              <a:t>Thương người rồi mới thương ta</a:t>
            </a:r>
          </a:p>
          <a:p>
            <a:pPr indent="1162050"/>
            <a:r>
              <a:rPr lang="vi-VN" sz="2400" dirty="0">
                <a:latin typeface="+mj-lt"/>
              </a:rPr>
              <a:t>Yêu nhau dù mấy </a:t>
            </a:r>
            <a:r>
              <a:rPr lang="vi-VN" sz="2400" b="1" dirty="0">
                <a:latin typeface="+mj-lt"/>
              </a:rPr>
              <a:t>cách xa </a:t>
            </a:r>
            <a:r>
              <a:rPr lang="vi-VN" sz="2400" dirty="0">
                <a:latin typeface="+mj-lt"/>
              </a:rPr>
              <a:t>cũng tìm</a:t>
            </a:r>
          </a:p>
          <a:p>
            <a:pPr indent="1797050"/>
            <a:r>
              <a:rPr lang="vi-VN" sz="2400" dirty="0">
                <a:latin typeface="+mj-lt"/>
              </a:rPr>
              <a:t>Ở hiền thì lại gặp hiền</a:t>
            </a:r>
          </a:p>
          <a:p>
            <a:pPr indent="1162050"/>
            <a:r>
              <a:rPr lang="vi-VN" sz="2400" dirty="0">
                <a:latin typeface="+mj-lt"/>
              </a:rPr>
              <a:t>Người ngay thì được phật, tiên </a:t>
            </a:r>
            <a:r>
              <a:rPr lang="vi-VN" sz="2400" b="1" dirty="0">
                <a:latin typeface="+mj-lt"/>
              </a:rPr>
              <a:t>độ trì</a:t>
            </a:r>
            <a:r>
              <a:rPr lang="vi-VN" sz="2400" dirty="0">
                <a:latin typeface="+mj-lt"/>
              </a:rPr>
              <a:t>.</a:t>
            </a:r>
          </a:p>
          <a:p>
            <a:pPr indent="1797050"/>
            <a:r>
              <a:rPr lang="vi-VN" sz="2400" dirty="0">
                <a:latin typeface="+mj-lt"/>
              </a:rPr>
              <a:t>Mang theo truyện cổ tôi đi</a:t>
            </a:r>
          </a:p>
          <a:p>
            <a:pPr indent="1162050"/>
            <a:r>
              <a:rPr lang="vi-VN" sz="2400" dirty="0">
                <a:latin typeface="+mj-lt"/>
              </a:rPr>
              <a:t>Nghe trong cuộc sống thầm thì tiếng xưa</a:t>
            </a:r>
          </a:p>
          <a:p>
            <a:pPr indent="1797050"/>
            <a:r>
              <a:rPr lang="vi-VN" sz="2400" dirty="0">
                <a:latin typeface="+mj-lt"/>
              </a:rPr>
              <a:t>Vàng cơn nắng, trắng cơn mưa</a:t>
            </a:r>
          </a:p>
          <a:p>
            <a:pPr indent="1162050"/>
            <a:r>
              <a:rPr lang="vi-VN" sz="2400" dirty="0">
                <a:latin typeface="+mj-lt"/>
              </a:rPr>
              <a:t>Con sông chảy có </a:t>
            </a:r>
            <a:r>
              <a:rPr lang="vi-VN" sz="2400" b="1" dirty="0">
                <a:latin typeface="+mj-lt"/>
              </a:rPr>
              <a:t>rặng dừa nghiêng soi</a:t>
            </a:r>
            <a:r>
              <a:rPr lang="vi-VN" sz="2400" dirty="0">
                <a:latin typeface="+mj-lt"/>
              </a:rPr>
              <a:t>.</a:t>
            </a:r>
          </a:p>
          <a:p>
            <a:pPr indent="1797050"/>
            <a:r>
              <a:rPr lang="vi-VN" sz="2400" dirty="0">
                <a:latin typeface="+mj-lt"/>
              </a:rPr>
              <a:t>Đời cha ông với đời tôi</a:t>
            </a:r>
          </a:p>
          <a:p>
            <a:pPr indent="1162050"/>
            <a:r>
              <a:rPr lang="vi-VN" sz="2400" dirty="0">
                <a:latin typeface="+mj-lt"/>
              </a:rPr>
              <a:t>Như con sông với </a:t>
            </a:r>
            <a:r>
              <a:rPr lang="vi-VN" sz="2400" b="1" dirty="0">
                <a:latin typeface="+mj-lt"/>
              </a:rPr>
              <a:t>chân trời </a:t>
            </a:r>
            <a:r>
              <a:rPr lang="vi-VN" sz="2400" dirty="0">
                <a:latin typeface="+mj-lt"/>
              </a:rPr>
              <a:t>đã xa</a:t>
            </a:r>
          </a:p>
          <a:p>
            <a:pPr indent="1797050"/>
            <a:r>
              <a:rPr lang="vi-VN" sz="2400" dirty="0">
                <a:latin typeface="+mj-lt"/>
              </a:rPr>
              <a:t>Chỉ còn truyện cổ thiết tha</a:t>
            </a:r>
          </a:p>
          <a:p>
            <a:pPr indent="1162050"/>
            <a:r>
              <a:rPr lang="vi-VN" sz="2400" dirty="0">
                <a:latin typeface="+mj-lt"/>
              </a:rPr>
              <a:t>Cho tôi nhận mặt ông cha của mình</a:t>
            </a:r>
            <a:r>
              <a:rPr lang="en-US" sz="2400" dirty="0">
                <a:latin typeface="+mj-lt"/>
              </a:rPr>
              <a:t>. </a:t>
            </a:r>
            <a:endParaRPr lang="vi-VN" sz="2400" dirty="0">
              <a:latin typeface="+mj-lt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A9A3249-BC43-46C8-B7E6-7741CFD47110}"/>
              </a:ext>
            </a:extLst>
          </p:cNvPr>
          <p:cNvGrpSpPr/>
          <p:nvPr/>
        </p:nvGrpSpPr>
        <p:grpSpPr>
          <a:xfrm>
            <a:off x="2783632" y="87517"/>
            <a:ext cx="6370210" cy="1343250"/>
            <a:chOff x="2796421" y="-332031"/>
            <a:chExt cx="6370210" cy="1862242"/>
          </a:xfrm>
        </p:grpSpPr>
        <p:pic>
          <p:nvPicPr>
            <p:cNvPr id="7" name="图片 5">
              <a:extLst>
                <a:ext uri="{FF2B5EF4-FFF2-40B4-BE49-F238E27FC236}">
                  <a16:creationId xmlns:a16="http://schemas.microsoft.com/office/drawing/2014/main" id="{300A1076-FF8C-4BAA-8553-90817063EB9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6421" y="-332031"/>
              <a:ext cx="6370210" cy="1862242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5CB6CC7-26D3-4498-9DD2-21D9E3445C06}"/>
                </a:ext>
              </a:extLst>
            </p:cNvPr>
            <p:cNvSpPr txBox="1"/>
            <p:nvPr/>
          </p:nvSpPr>
          <p:spPr>
            <a:xfrm>
              <a:off x="2958100" y="80032"/>
              <a:ext cx="5987768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600" b="1">
                  <a:solidFill>
                    <a:srgbClr val="3F7C02"/>
                  </a:soli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HP-002" panose="020B0603050302020204" pitchFamily="34" charset="0"/>
                </a:rPr>
                <a:t>Truyện cổ nước mình</a:t>
              </a: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loud Callout 5"/>
          <p:cNvSpPr/>
          <p:nvPr/>
        </p:nvSpPr>
        <p:spPr>
          <a:xfrm>
            <a:off x="543511" y="416632"/>
            <a:ext cx="6414337" cy="3001887"/>
          </a:xfrm>
          <a:prstGeom prst="cloudCallout">
            <a:avLst>
              <a:gd name="adj1" fmla="val 30523"/>
              <a:gd name="adj2" fmla="val 71425"/>
            </a:avLst>
          </a:prstGeom>
          <a:solidFill>
            <a:schemeClr val="accent3">
              <a:lumMod val="40000"/>
              <a:lumOff val="60000"/>
              <a:alpha val="78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/>
                <a:solidFill>
                  <a:schemeClr val="accent3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UTM Bell" panose="02040603050506020204" pitchFamily="18" charset="0"/>
                <a:cs typeface="Times New Roman" panose="02020603050405020304" pitchFamily="18" charset="0"/>
              </a:rPr>
              <a:t>VIẾT CHÍNH TẢ</a:t>
            </a:r>
          </a:p>
        </p:txBody>
      </p:sp>
      <p:pic>
        <p:nvPicPr>
          <p:cNvPr id="5" name="Picture 4" descr="A picture containing text, businesscard, vector graphics&#10;&#10;Description automatically generated">
            <a:extLst>
              <a:ext uri="{FF2B5EF4-FFF2-40B4-BE49-F238E27FC236}">
                <a16:creationId xmlns:a16="http://schemas.microsoft.com/office/drawing/2014/main" id="{02CCDE4D-3D25-45C2-9101-297D9046ADC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9135" y="3429000"/>
            <a:ext cx="5023946" cy="4123364"/>
          </a:xfrm>
          <a:prstGeom prst="rect">
            <a:avLst/>
          </a:prstGeom>
        </p:spPr>
      </p:pic>
      <p:sp>
        <p:nvSpPr>
          <p:cNvPr id="12" name="Explosion: 8 Points 11">
            <a:extLst>
              <a:ext uri="{FF2B5EF4-FFF2-40B4-BE49-F238E27FC236}">
                <a16:creationId xmlns:a16="http://schemas.microsoft.com/office/drawing/2014/main" id="{7CA1AE00-3C10-4A82-8E48-4DCBDD90445E}"/>
              </a:ext>
            </a:extLst>
          </p:cNvPr>
          <p:cNvSpPr/>
          <p:nvPr/>
        </p:nvSpPr>
        <p:spPr>
          <a:xfrm>
            <a:off x="8956900" y="2625712"/>
            <a:ext cx="2618789" cy="1729118"/>
          </a:xfrm>
          <a:prstGeom prst="irregularSeal1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01346B"/>
                </a:solidFill>
                <a:latin typeface="UVN Bai Sau Nang" panose="04030905020802020C03" pitchFamily="82" charset="0"/>
                <a:cs typeface="Times New Roman" panose="02020603050405020304" pitchFamily="18" charset="0"/>
              </a:rPr>
              <a:t>Cố lên!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B7A9DC5-9F06-5AAE-39FF-9AC7B8EA80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6" presetClass="emph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10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2" grpId="1" animBg="1"/>
      <p:bldP spid="12" grpId="2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11">
            <a:extLst>
              <a:ext uri="{FF2B5EF4-FFF2-40B4-BE49-F238E27FC236}">
                <a16:creationId xmlns:a16="http://schemas.microsoft.com/office/drawing/2014/main" id="{83B5E1A8-341A-4617-A67D-9B8BB1502F6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3" t="25084" r="3691" b="42676"/>
          <a:stretch>
            <a:fillRect/>
          </a:stretch>
        </p:blipFill>
        <p:spPr>
          <a:xfrm>
            <a:off x="3120299" y="-316134"/>
            <a:ext cx="6003759" cy="1146547"/>
          </a:xfrm>
          <a:prstGeom prst="rect">
            <a:avLst/>
          </a:prstGeom>
        </p:spPr>
      </p:pic>
      <p:sp>
        <p:nvSpPr>
          <p:cNvPr id="13" name="矩形: 圆角 3">
            <a:extLst>
              <a:ext uri="{FF2B5EF4-FFF2-40B4-BE49-F238E27FC236}">
                <a16:creationId xmlns:a16="http://schemas.microsoft.com/office/drawing/2014/main" id="{77C4EAE2-8224-422C-AE69-510DA09533CD}"/>
              </a:ext>
            </a:extLst>
          </p:cNvPr>
          <p:cNvSpPr/>
          <p:nvPr/>
        </p:nvSpPr>
        <p:spPr>
          <a:xfrm>
            <a:off x="997989" y="999689"/>
            <a:ext cx="10196021" cy="5165615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5080AB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14339" name="Rectangle 5"/>
          <p:cNvSpPr>
            <a:spLocks noRot="1" noChangeArrowheads="1"/>
          </p:cNvSpPr>
          <p:nvPr/>
        </p:nvSpPr>
        <p:spPr bwMode="auto">
          <a:xfrm>
            <a:off x="1893079" y="2682851"/>
            <a:ext cx="8458200" cy="2971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eaLnBrk="1" hangingPunct="1"/>
            <a:r>
              <a:rPr lang="en-US" sz="3600">
                <a:solidFill>
                  <a:srgbClr val="0000FF"/>
                </a:solidFill>
              </a:rPr>
              <a:t>     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738608" y="120553"/>
            <a:ext cx="27147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b="1" dirty="0">
                <a:solidFill>
                  <a:srgbClr val="0134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</a:t>
            </a:r>
            <a:endParaRPr lang="en-US" sz="4400" b="1" dirty="0">
              <a:solidFill>
                <a:srgbClr val="01346B"/>
              </a:solidFill>
              <a:latin typeface="Century Schoolbook" panose="020406040505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2804576" y="3260122"/>
            <a:ext cx="13009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2588552" y="4962405"/>
            <a:ext cx="13009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3239002" y="6165304"/>
            <a:ext cx="13009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-1764704" y="6056094"/>
            <a:ext cx="13009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diều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BA701C87-E0E8-4992-8E0C-B8E22E7ECC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3511" y="1230287"/>
            <a:ext cx="1416787" cy="50405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just">
              <a:spcBef>
                <a:spcPct val="20000"/>
              </a:spcBef>
              <a:buClr>
                <a:schemeClr val="tx2"/>
              </a:buClr>
              <a:buSzPct val="70000"/>
            </a:pPr>
            <a:r>
              <a:rPr lang="en-US" sz="3600" b="1" err="1">
                <a:solidFill>
                  <a:srgbClr val="0134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>
                <a:solidFill>
                  <a:srgbClr val="0134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3600">
                <a:solidFill>
                  <a:srgbClr val="0134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dirty="0">
              <a:solidFill>
                <a:srgbClr val="01346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20000"/>
              </a:spcBef>
              <a:buClr>
                <a:schemeClr val="tx2"/>
              </a:buClr>
              <a:buSzPct val="70000"/>
            </a:pPr>
            <a:br>
              <a:rPr lang="vi-VN" sz="2800" dirty="0">
                <a:solidFill>
                  <a:srgbClr val="0134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vi-VN" sz="2800" dirty="0">
                <a:solidFill>
                  <a:srgbClr val="0134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>
              <a:solidFill>
                <a:srgbClr val="01346B"/>
              </a:solidFill>
              <a:latin typeface="Century Schoolbook" panose="020406040505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88B104A-E8EA-4FCF-A2D2-B0AC8D0CECDA}"/>
              </a:ext>
            </a:extLst>
          </p:cNvPr>
          <p:cNvSpPr/>
          <p:nvPr/>
        </p:nvSpPr>
        <p:spPr>
          <a:xfrm>
            <a:off x="1719974" y="1878359"/>
            <a:ext cx="89480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i="1" dirty="0">
                <a:solidFill>
                  <a:srgbClr val="0134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i="1" dirty="0" err="1">
                <a:solidFill>
                  <a:srgbClr val="0134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3200" i="1" dirty="0">
                <a:solidFill>
                  <a:srgbClr val="0134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134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i="1" dirty="0">
                <a:solidFill>
                  <a:srgbClr val="0134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134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3200" i="1" dirty="0">
                <a:solidFill>
                  <a:srgbClr val="0134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134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3200" i="1" dirty="0">
                <a:solidFill>
                  <a:srgbClr val="0134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134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i="1" dirty="0">
                <a:solidFill>
                  <a:srgbClr val="0134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134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i="1" dirty="0">
                <a:solidFill>
                  <a:srgbClr val="0134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134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3200" i="1" dirty="0">
                <a:solidFill>
                  <a:srgbClr val="0134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134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i="1" dirty="0">
                <a:solidFill>
                  <a:srgbClr val="0134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134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i="1" dirty="0">
                <a:solidFill>
                  <a:srgbClr val="0134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>
                <a:solidFill>
                  <a:srgbClr val="0134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3200" i="1" dirty="0">
                <a:solidFill>
                  <a:srgbClr val="0134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i="1" dirty="0">
                <a:solidFill>
                  <a:srgbClr val="0134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3200" i="1" dirty="0">
                <a:solidFill>
                  <a:srgbClr val="0134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200" b="1" i="1" dirty="0" err="1">
                <a:solidFill>
                  <a:srgbClr val="0134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</a:t>
            </a:r>
            <a:r>
              <a:rPr lang="en-US" sz="3200" i="1" dirty="0">
                <a:solidFill>
                  <a:srgbClr val="0134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17686F8-9A6F-4371-88B8-CCCDD4700E9B}"/>
              </a:ext>
            </a:extLst>
          </p:cNvPr>
          <p:cNvSpPr/>
          <p:nvPr/>
        </p:nvSpPr>
        <p:spPr>
          <a:xfrm>
            <a:off x="1893080" y="2463461"/>
            <a:ext cx="872600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Clr>
                <a:srgbClr val="01346B"/>
              </a:buClr>
              <a:buFont typeface="Wingdings" panose="05000000000000000000" pitchFamily="2" charset="2"/>
              <a:buChar char="Ø"/>
            </a:pPr>
            <a:r>
              <a:rPr lang="vi-VN" sz="2800">
                <a:latin typeface="+mj-lt"/>
              </a:rPr>
              <a:t>Nhạc </a:t>
            </a:r>
            <a:r>
              <a:rPr lang="vi-VN" sz="2800" dirty="0">
                <a:latin typeface="+mj-lt"/>
              </a:rPr>
              <a:t>của trúc, nhạc của tre là khúc nhạc của đồng quê. Nhớ một</a:t>
            </a:r>
            <a:r>
              <a:rPr lang="en-US" sz="2800" dirty="0">
                <a:latin typeface="+mj-lt"/>
              </a:rPr>
              <a:t> </a:t>
            </a:r>
            <a:r>
              <a:rPr lang="vi-VN" sz="2800" dirty="0">
                <a:latin typeface="+mj-lt"/>
              </a:rPr>
              <a:t>buổi trưa nào, nồm nam cơn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………. </a:t>
            </a:r>
            <a:r>
              <a:rPr lang="vi-VN" sz="2800" dirty="0">
                <a:latin typeface="+mj-lt"/>
              </a:rPr>
              <a:t>thổi, khóm tre làng rung lên man mác khúc nhạc đồng quê.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89120A3-5D1C-4F3B-8B8B-6A29FE09D6F4}"/>
              </a:ext>
            </a:extLst>
          </p:cNvPr>
          <p:cNvSpPr/>
          <p:nvPr/>
        </p:nvSpPr>
        <p:spPr>
          <a:xfrm>
            <a:off x="1893079" y="4017732"/>
            <a:ext cx="84582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Clr>
                <a:srgbClr val="01346B"/>
              </a:buClr>
              <a:buFont typeface="Wingdings" panose="05000000000000000000" pitchFamily="2" charset="2"/>
              <a:buChar char="Ø"/>
            </a:pPr>
            <a:r>
              <a:rPr lang="en-US" sz="2800">
                <a:latin typeface="+mj-lt"/>
              </a:rPr>
              <a:t>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Diều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bay, diều lá tre bay lưng trời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Sáo tre, sáo trúc bay lưng trời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………..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đưa tiếng sáo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..........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nâng cánh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..........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													</a:t>
            </a:r>
            <a:r>
              <a:rPr 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THÉP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</a:p>
        </p:txBody>
      </p:sp>
      <p:pic>
        <p:nvPicPr>
          <p:cNvPr id="22" name="图片 2">
            <a:extLst>
              <a:ext uri="{FF2B5EF4-FFF2-40B4-BE49-F238E27FC236}">
                <a16:creationId xmlns:a16="http://schemas.microsoft.com/office/drawing/2014/main" id="{4FE65A5B-F75E-41CB-AD16-72A96EF44DA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17930199">
            <a:off x="9405658" y="4655966"/>
            <a:ext cx="2209965" cy="194894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0.00486 L -0.35521 -0.0551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60" y="-3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0.01065 L -0.70846 -0.2551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430" y="-1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0.00417 L -0.35886 -0.08056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43" y="-3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779 0.08774 L 0.38855 -0.17384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31" y="-13079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7" grpId="0" animBg="1"/>
      <p:bldP spid="28" grpId="0" animBg="1"/>
      <p:bldP spid="29" grpId="0" animBg="1"/>
      <p:bldP spid="30" grpId="0" animBg="1"/>
      <p:bldP spid="15" grpId="0"/>
      <p:bldP spid="16" grpId="0"/>
      <p:bldP spid="18" grpId="0"/>
      <p:bldP spid="2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541</TotalTime>
  <Words>402</Words>
  <Application>Microsoft Office PowerPoint</Application>
  <PresentationFormat>Widescreen</PresentationFormat>
  <Paragraphs>53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20" baseType="lpstr">
      <vt:lpstr>Calibri Light</vt:lpstr>
      <vt:lpstr>UVN Bai Sau Nang</vt:lpstr>
      <vt:lpstr>UTM Bell</vt:lpstr>
      <vt:lpstr>字魂59号-创粗黑</vt:lpstr>
      <vt:lpstr>Times New Roman</vt:lpstr>
      <vt:lpstr>Century Schoolbook</vt:lpstr>
      <vt:lpstr>Calibri</vt:lpstr>
      <vt:lpstr>Microsoft YaHei</vt:lpstr>
      <vt:lpstr>Wingdings</vt:lpstr>
      <vt:lpstr>DengXian</vt:lpstr>
      <vt:lpstr>UTM Davida</vt:lpstr>
      <vt:lpstr>HP-002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KTUTS</dc:creator>
  <cp:keywords>YenVu</cp:keywords>
  <cp:lastModifiedBy>Bùi Thị Thanh Quỳnh</cp:lastModifiedBy>
  <cp:revision>53</cp:revision>
  <dcterms:created xsi:type="dcterms:W3CDTF">2017-08-18T03:02:00Z</dcterms:created>
  <dcterms:modified xsi:type="dcterms:W3CDTF">2022-09-18T16:00:31Z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1033-11.2.0.10296</vt:lpwstr>
  </property>
  <property fmtid="{D5CDD505-2E9C-101B-9397-08002B2CF9AE}" pid="3" name="ICV">
    <vt:lpwstr>FD605881ACB24689A8C13F80772F4BA8</vt:lpwstr>
  </property>
</Properties>
</file>