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6" r:id="rId2"/>
    <p:sldId id="267" r:id="rId3"/>
    <p:sldId id="272" r:id="rId4"/>
    <p:sldId id="265" r:id="rId5"/>
    <p:sldId id="283" r:id="rId6"/>
    <p:sldId id="259" r:id="rId7"/>
    <p:sldId id="268" r:id="rId8"/>
    <p:sldId id="274" r:id="rId9"/>
    <p:sldId id="281" r:id="rId10"/>
  </p:sldIdLst>
  <p:sldSz cx="12192000" cy="6858000"/>
  <p:notesSz cx="7104063" cy="1023461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icrosoft YaHei" panose="020B0503020204020204" pitchFamily="34" charset="-122"/>
      <p:regular r:id="rId16"/>
      <p:bold r:id="rId17"/>
    </p:embeddedFont>
    <p:embeddedFont>
      <p:font typeface="UTM Alberta Heavy" panose="02040603050506020204" pitchFamily="18" charset="0"/>
      <p:regular r:id="rId18"/>
    </p:embeddedFont>
    <p:embeddedFont>
      <p:font typeface="UTM Cool Blue" panose="02040603050506020204" pitchFamily="18" charset="0"/>
      <p:regular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D41"/>
    <a:srgbClr val="F01085"/>
    <a:srgbClr val="C2282F"/>
    <a:srgbClr val="FF3300"/>
    <a:srgbClr val="83CBD1"/>
    <a:srgbClr val="BCE2E6"/>
    <a:srgbClr val="67C1C7"/>
    <a:srgbClr val="202020"/>
    <a:srgbClr val="32323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71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78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88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53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55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195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87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06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402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444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83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2CD562-AF4D-41E9-94AF-913BAE3BD59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208" y="-1278082"/>
            <a:ext cx="2958901" cy="25561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11406"/>
          <a:stretch>
            <a:fillRect/>
          </a:stretch>
        </p:blipFill>
        <p:spPr bwMode="auto">
          <a:xfrm>
            <a:off x="2168897" y="1900172"/>
            <a:ext cx="8330045" cy="32061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  <p:pic>
        <p:nvPicPr>
          <p:cNvPr id="3" name="图片 2" descr="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167" y="353917"/>
            <a:ext cx="4086399" cy="4086399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4377" y="4136114"/>
            <a:ext cx="2648585" cy="2648585"/>
          </a:xfrm>
          <a:prstGeom prst="rect">
            <a:avLst/>
          </a:prstGeom>
        </p:spPr>
      </p:pic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2540397" y="2662548"/>
            <a:ext cx="7717154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0" algn="ctr">
              <a:buNone/>
            </a:pPr>
            <a:r>
              <a:rPr lang="en-US" altLang="zh-CN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83CBD1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UTM Alberta Heavy" panose="02040603050506020204" pitchFamily="18" charset="0"/>
                <a:ea typeface="华文琥珀" panose="02010800040101010101" charset="-122"/>
                <a:sym typeface="+mn-ea"/>
              </a:rPr>
              <a:t>VIẾT SỐ TỰ NHIÊN TRONG HỆ THẬP PHÂN</a:t>
            </a:r>
            <a:endParaRPr lang="zh-CN" altLang="en-US" sz="5400" b="1" dirty="0">
              <a:ln w="6600">
                <a:solidFill>
                  <a:schemeClr val="bg1"/>
                </a:solidFill>
                <a:prstDash val="solid"/>
              </a:ln>
              <a:solidFill>
                <a:srgbClr val="83CBD1"/>
              </a:solidFill>
              <a:effectLst>
                <a:outerShdw dist="38100" dir="2700000" algn="tl" rotWithShape="0">
                  <a:schemeClr val="bg1"/>
                </a:outerShdw>
              </a:effectLst>
              <a:latin typeface="UTM Alberta Heavy" panose="02040603050506020204" pitchFamily="18" charset="0"/>
              <a:ea typeface="华文琥珀" panose="020108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68375" y="1231720"/>
            <a:ext cx="2331087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rgbClr val="FFC000"/>
                </a:solidFill>
                <a:latin typeface="UTM Cool Blue" panose="02040603050506020204" pitchFamily="18" charset="0"/>
                <a:ea typeface="幼圆" panose="02010509060101010101" charset="-122"/>
                <a:sym typeface="+mn-ea"/>
              </a:rPr>
              <a:t>TOÁN</a:t>
            </a:r>
          </a:p>
        </p:txBody>
      </p:sp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id="{2B07466E-8856-4CF0-95D3-B43D0DF60B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29" y="4182334"/>
            <a:ext cx="4162051" cy="28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50" y="397705"/>
            <a:ext cx="11811625" cy="5920982"/>
          </a:xfrm>
          <a:prstGeom prst="rect">
            <a:avLst/>
          </a:prstGeom>
        </p:spPr>
      </p:pic>
      <p:pic>
        <p:nvPicPr>
          <p:cNvPr id="5" name="图片 4" descr="5a7a97c6144f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8481" y="4465701"/>
            <a:ext cx="3588294" cy="2392299"/>
          </a:xfrm>
          <a:prstGeom prst="rect">
            <a:avLst/>
          </a:prstGeom>
        </p:spPr>
      </p:pic>
      <p:pic>
        <p:nvPicPr>
          <p:cNvPr id="23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237">
            <a:off x="9885222" y="156079"/>
            <a:ext cx="2176461" cy="144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497" y="793102"/>
            <a:ext cx="629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Điền</a:t>
            </a:r>
            <a:r>
              <a:rPr lang="en-US" sz="32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chỗ</a:t>
            </a:r>
            <a:r>
              <a:rPr lang="en-US" sz="32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trống</a:t>
            </a:r>
            <a:r>
              <a:rPr lang="en-US" sz="3200" dirty="0">
                <a:solidFill>
                  <a:srgbClr val="002060"/>
                </a:solidFill>
                <a:latin typeface="UTM Alberta Heavy" panose="02040603050506020204" pitchFamily="18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7" y="1668239"/>
            <a:ext cx="11753353" cy="3403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7" y="1690975"/>
            <a:ext cx="4334632" cy="14814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7" y="2627123"/>
            <a:ext cx="4334632" cy="14814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7" y="3590358"/>
            <a:ext cx="4432176" cy="14814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3" y="2082075"/>
            <a:ext cx="7565313" cy="9205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74" y="3145343"/>
            <a:ext cx="6736568" cy="921651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2463282" y="4562669"/>
            <a:ext cx="8938726" cy="125030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Cứ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m</a:t>
            </a:r>
            <a:r>
              <a:rPr lang="vi-VN" sz="2800" b="1" dirty="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ời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" charset="0"/>
              </a:rPr>
              <a:t>đơ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n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vị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hàng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" charset="0"/>
              </a:rPr>
              <a:t>đơ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n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vị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hàng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tiếp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liền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nó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311" flipH="1">
            <a:off x="-51447" y="151716"/>
            <a:ext cx="7830972" cy="66544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5343" y="1658314"/>
            <a:ext cx="50028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	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Với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mười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chữ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số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: 0; 1; 2; 3; 4; 5; 6; 7; 8; 9</a:t>
            </a:r>
            <a:r>
              <a:rPr lang="en-US" sz="4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em</a:t>
            </a:r>
            <a:r>
              <a:rPr lang="en-US" sz="4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có</a:t>
            </a:r>
            <a:r>
              <a:rPr lang="en-US" sz="4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thể</a:t>
            </a:r>
            <a:r>
              <a:rPr lang="en-US" sz="4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lập</a:t>
            </a:r>
            <a:r>
              <a:rPr lang="en-US" sz="4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được</a:t>
            </a:r>
            <a:r>
              <a:rPr lang="en-US" sz="4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bao</a:t>
            </a:r>
            <a:r>
              <a:rPr lang="en-US" sz="4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nhiêu</a:t>
            </a:r>
            <a:r>
              <a:rPr lang="en-US" sz="4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tự</a:t>
            </a:r>
            <a:r>
              <a:rPr lang="en-US" sz="4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nhiên</a:t>
            </a:r>
            <a:r>
              <a:rPr lang="en-US" sz="4400" dirty="0">
                <a:solidFill>
                  <a:srgbClr val="002060"/>
                </a:solidFill>
                <a:latin typeface="UTM Alberta Heavy" panose="0204060305050602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43" y="345001"/>
            <a:ext cx="8017498" cy="54306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2857" y="66550"/>
            <a:ext cx="732790" cy="762635"/>
          </a:xfrm>
          <a:prstGeom prst="rect">
            <a:avLst/>
          </a:prstGeom>
        </p:spPr>
      </p:pic>
      <p:pic>
        <p:nvPicPr>
          <p:cNvPr id="16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2878" y="1209649"/>
            <a:ext cx="732790" cy="762635"/>
          </a:xfrm>
          <a:prstGeom prst="rect">
            <a:avLst/>
          </a:prstGeom>
        </p:spPr>
      </p:pic>
      <p:pic>
        <p:nvPicPr>
          <p:cNvPr id="19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088" y="638100"/>
            <a:ext cx="732790" cy="7626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31604" y="1659941"/>
            <a:ext cx="50028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Giá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trị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của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mỗi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chữ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số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phụ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thuộc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vào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vị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trí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của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nó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trong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số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9900CC"/>
                </a:solidFill>
                <a:latin typeface="UTM Alberta Heavy" panose="02040603050506020204" pitchFamily="18" charset="0"/>
              </a:rPr>
              <a:t>đó</a:t>
            </a:r>
            <a:r>
              <a:rPr lang="en-US" sz="4400" dirty="0">
                <a:solidFill>
                  <a:srgbClr val="9900CC"/>
                </a:solidFill>
                <a:latin typeface="UTM Alberta Heavy" panose="02040603050506020204" pitchFamily="18" charset="0"/>
              </a:rPr>
              <a:t>.</a:t>
            </a:r>
            <a:endParaRPr lang="en-US" sz="4400" dirty="0">
              <a:solidFill>
                <a:srgbClr val="6600FF"/>
              </a:solidFill>
              <a:latin typeface="UTM Alberta Heavy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9" y="382989"/>
            <a:ext cx="10131056" cy="564458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984466" y="5163878"/>
            <a:ext cx="2640999" cy="2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8565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100" b="1" dirty="0">
                <a:solidFill>
                  <a:srgbClr val="080808"/>
                </a:solidFill>
                <a:latin typeface="幼圆" panose="02010509060101010101" charset="-122"/>
                <a:ea typeface="幼圆" panose="02010509060101010101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82576" y="5163878"/>
            <a:ext cx="2640999" cy="2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8565">
              <a:lnSpc>
                <a:spcPct val="150000"/>
              </a:lnSpc>
              <a:spcBef>
                <a:spcPts val="1000"/>
              </a:spcBef>
              <a:defRPr/>
            </a:pPr>
            <a:endParaRPr lang="zh-CN" altLang="en-US" sz="1100" b="1" dirty="0">
              <a:solidFill>
                <a:srgbClr val="080808"/>
              </a:solidFill>
              <a:latin typeface="幼圆" panose="02010509060101010101" charset="-122"/>
              <a:ea typeface="幼圆" panose="02010509060101010101" charset="-122"/>
              <a:cs typeface="宋体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864" y="1153052"/>
            <a:ext cx="9025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000" b="1" dirty="0">
                <a:solidFill>
                  <a:srgbClr val="9933FF"/>
                </a:solidFill>
                <a:latin typeface="UTM Alberta Heavy" panose="02040603050506020204" pitchFamily="18" charset="0"/>
              </a:rPr>
              <a:t>	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b="1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40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900.</a:t>
            </a:r>
            <a:endParaRPr lang="en-US" sz="1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118" y="3312614"/>
            <a:ext cx="84535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	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Viết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số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tự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nhiên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với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các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đặc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điểm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trên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được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gọi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là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viết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số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tự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nhiên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dirty="0" err="1">
                <a:solidFill>
                  <a:srgbClr val="F01085"/>
                </a:solidFill>
                <a:latin typeface="UTM Alberta Heavy" panose="02040603050506020204" pitchFamily="18" charset="0"/>
              </a:rPr>
              <a:t>trong</a:t>
            </a:r>
            <a:r>
              <a:rPr lang="en-US" sz="4400" dirty="0">
                <a:solidFill>
                  <a:srgbClr val="F01085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FFC000"/>
                </a:solidFill>
                <a:latin typeface="UTM Alberta Heavy" panose="02040603050506020204" pitchFamily="18" charset="0"/>
              </a:rPr>
              <a:t>hệ</a:t>
            </a:r>
            <a:r>
              <a:rPr lang="en-US" sz="4400" i="1" dirty="0">
                <a:solidFill>
                  <a:srgbClr val="FFC000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FFC000"/>
                </a:solidFill>
                <a:latin typeface="UTM Alberta Heavy" panose="02040603050506020204" pitchFamily="18" charset="0"/>
              </a:rPr>
              <a:t>thập</a:t>
            </a:r>
            <a:r>
              <a:rPr lang="en-US" sz="4400" i="1" dirty="0">
                <a:solidFill>
                  <a:srgbClr val="FFC000"/>
                </a:solidFill>
                <a:latin typeface="UTM Alberta Heavy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FFC000"/>
                </a:solidFill>
                <a:latin typeface="UTM Alberta Heavy" panose="02040603050506020204" pitchFamily="18" charset="0"/>
              </a:rPr>
              <a:t>phân</a:t>
            </a:r>
            <a:r>
              <a:rPr lang="en-US" sz="4400" i="1" dirty="0">
                <a:solidFill>
                  <a:srgbClr val="F01085"/>
                </a:solidFill>
                <a:latin typeface="UTM Alberta Heavy" panose="02040603050506020204" pitchFamily="18" charset="0"/>
              </a:rPr>
              <a:t>.</a:t>
            </a:r>
            <a:endParaRPr lang="en-US" i="1" dirty="0">
              <a:solidFill>
                <a:srgbClr val="F01085"/>
              </a:solidFill>
              <a:latin typeface="UTM Alberta Heav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11406"/>
          <a:stretch>
            <a:fillRect/>
          </a:stretch>
        </p:blipFill>
        <p:spPr bwMode="auto">
          <a:xfrm>
            <a:off x="2578100" y="1798320"/>
            <a:ext cx="6785610" cy="32061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15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  <p:sp>
        <p:nvSpPr>
          <p:cNvPr id="20" name="矩形: 圆角 13"/>
          <p:cNvSpPr/>
          <p:nvPr/>
        </p:nvSpPr>
        <p:spPr>
          <a:xfrm>
            <a:off x="3135309" y="2948374"/>
            <a:ext cx="5873750" cy="986790"/>
          </a:xfrm>
          <a:prstGeom prst="roundRect">
            <a:avLst/>
          </a:prstGeom>
          <a:solidFill>
            <a:srgbClr val="BCE2E6">
              <a:alpha val="56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6"/>
          <p:cNvSpPr txBox="1">
            <a:spLocks noChangeArrowheads="1"/>
          </p:cNvSpPr>
          <p:nvPr/>
        </p:nvSpPr>
        <p:spPr bwMode="auto">
          <a:xfrm>
            <a:off x="3033712" y="2914366"/>
            <a:ext cx="58743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0" algn="ctr">
              <a:buNone/>
            </a:pPr>
            <a:r>
              <a:rPr lang="en-US" altLang="zh-CN" sz="6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83CBD1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UTM Alberta Heavy" panose="02040603050506020204" pitchFamily="18" charset="0"/>
                <a:ea typeface="华文琥珀" panose="02010800040101010101" charset="-122"/>
                <a:sym typeface="+mn-ea"/>
              </a:rPr>
              <a:t>Luyện</a:t>
            </a:r>
            <a:r>
              <a:rPr lang="en-US" altLang="zh-CN" sz="6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83CBD1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UTM Alberta Heavy" panose="02040603050506020204" pitchFamily="18" charset="0"/>
                <a:ea typeface="华文琥珀" panose="02010800040101010101" charset="-122"/>
                <a:sym typeface="+mn-ea"/>
              </a:rPr>
              <a:t> </a:t>
            </a:r>
            <a:r>
              <a:rPr lang="en-US" altLang="zh-CN" sz="6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83CBD1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UTM Alberta Heavy" panose="02040603050506020204" pitchFamily="18" charset="0"/>
                <a:ea typeface="华文琥珀" panose="02010800040101010101" charset="-122"/>
                <a:sym typeface="+mn-ea"/>
              </a:rPr>
              <a:t>tập</a:t>
            </a:r>
            <a:r>
              <a:rPr lang="en-US" altLang="zh-CN" sz="6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83CBD1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UTM Alberta Heavy" panose="02040603050506020204" pitchFamily="18" charset="0"/>
                <a:ea typeface="华文琥珀" panose="02010800040101010101" charset="-122"/>
                <a:sym typeface="+mn-ea"/>
              </a:rPr>
              <a:t> </a:t>
            </a:r>
            <a:endParaRPr lang="zh-CN" altLang="en-US" sz="6000" b="1" dirty="0">
              <a:ln w="6600">
                <a:solidFill>
                  <a:schemeClr val="bg1"/>
                </a:solidFill>
                <a:prstDash val="solid"/>
              </a:ln>
              <a:solidFill>
                <a:srgbClr val="83CBD1"/>
              </a:solidFill>
              <a:effectLst>
                <a:outerShdw dist="38100" dir="2700000" algn="tl" rotWithShape="0">
                  <a:schemeClr val="bg1"/>
                </a:outerShdw>
              </a:effectLst>
              <a:latin typeface="UTM Alberta Heavy" panose="02040603050506020204" pitchFamily="18" charset="0"/>
              <a:ea typeface="华文琥珀" panose="020108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316344"/>
              </p:ext>
            </p:extLst>
          </p:nvPr>
        </p:nvGraphicFramePr>
        <p:xfrm>
          <a:off x="632408" y="617025"/>
          <a:ext cx="11189478" cy="5849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825">
                  <a:extLst>
                    <a:ext uri="{9D8B030D-6E8A-4147-A177-3AD203B41FA5}">
                      <a16:colId xmlns:a16="http://schemas.microsoft.com/office/drawing/2014/main" val="2779774334"/>
                    </a:ext>
                  </a:extLst>
                </a:gridCol>
                <a:gridCol w="2146040">
                  <a:extLst>
                    <a:ext uri="{9D8B030D-6E8A-4147-A177-3AD203B41FA5}">
                      <a16:colId xmlns:a16="http://schemas.microsoft.com/office/drawing/2014/main" val="122361523"/>
                    </a:ext>
                  </a:extLst>
                </a:gridCol>
                <a:gridCol w="4758613">
                  <a:extLst>
                    <a:ext uri="{9D8B030D-6E8A-4147-A177-3AD203B41FA5}">
                      <a16:colId xmlns:a16="http://schemas.microsoft.com/office/drawing/2014/main" val="3503257402"/>
                    </a:ext>
                  </a:extLst>
                </a:gridCol>
              </a:tblGrid>
              <a:tr h="97484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lberta Heavy" panose="02040603050506020204" pitchFamily="18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lberta Heavy" panose="02040603050506020204" pitchFamily="18" charset="0"/>
                          <a:cs typeface="Arial" panose="020B0604020202020204" pitchFamily="34" charset="0"/>
                        </a:rPr>
                        <a:t> SỐ</a:t>
                      </a:r>
                      <a:endPara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M Alberta Heavy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lberta Heavy" panose="02040603050506020204" pitchFamily="18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lberta Heavy" panose="02040603050506020204" pitchFamily="18" charset="0"/>
                          <a:cs typeface="Arial" panose="020B0604020202020204" pitchFamily="34" charset="0"/>
                        </a:rPr>
                        <a:t> SỐ</a:t>
                      </a:r>
                      <a:endPara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M Alberta Heavy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lberta Heavy" panose="020406030505060202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lberta Heavy" panose="02040603050506020204" pitchFamily="18" charset="0"/>
                          <a:cs typeface="Arial" panose="020B0604020202020204" pitchFamily="34" charset="0"/>
                        </a:rPr>
                        <a:t> GỒM CÓ</a:t>
                      </a:r>
                      <a:endPara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M Alberta Heavy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198194"/>
                  </a:ext>
                </a:extLst>
              </a:tr>
              <a:tr h="97484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491797"/>
                  </a:ext>
                </a:extLst>
              </a:tr>
              <a:tr h="97484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761833"/>
                  </a:ext>
                </a:extLst>
              </a:tr>
              <a:tr h="974848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42149"/>
                  </a:ext>
                </a:extLst>
              </a:tr>
              <a:tr h="974848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659797"/>
                  </a:ext>
                </a:extLst>
              </a:tr>
              <a:tr h="974848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1669874"/>
                  </a:ext>
                </a:extLst>
              </a:tr>
            </a:tbl>
          </a:graphicData>
        </a:graphic>
      </p:graphicFrame>
      <p:sp>
        <p:nvSpPr>
          <p:cNvPr id="55" name="Text Box 112"/>
          <p:cNvSpPr txBox="1">
            <a:spLocks noChangeArrowheads="1"/>
          </p:cNvSpPr>
          <p:nvPr/>
        </p:nvSpPr>
        <p:spPr bwMode="auto">
          <a:xfrm>
            <a:off x="1104624" y="1621972"/>
            <a:ext cx="34305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Tám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m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ươ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i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nghìn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tr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ă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m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m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ư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ời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6" name="Text Box 113"/>
          <p:cNvSpPr txBox="1">
            <a:spLocks noChangeArrowheads="1"/>
          </p:cNvSpPr>
          <p:nvPr/>
        </p:nvSpPr>
        <p:spPr bwMode="auto">
          <a:xfrm>
            <a:off x="5276712" y="1837415"/>
            <a:ext cx="15906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80 712</a:t>
            </a:r>
          </a:p>
        </p:txBody>
      </p:sp>
      <p:sp>
        <p:nvSpPr>
          <p:cNvPr id="57" name="Text Box 114"/>
          <p:cNvSpPr txBox="1">
            <a:spLocks noChangeArrowheads="1"/>
          </p:cNvSpPr>
          <p:nvPr/>
        </p:nvSpPr>
        <p:spPr bwMode="auto">
          <a:xfrm>
            <a:off x="7420915" y="1621972"/>
            <a:ext cx="39531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8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chục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nghìn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, 7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tr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ă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m,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1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chục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,  2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vị</a:t>
            </a: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8" name="Text Box 119"/>
          <p:cNvSpPr txBox="1">
            <a:spLocks noChangeArrowheads="1"/>
          </p:cNvSpPr>
          <p:nvPr/>
        </p:nvSpPr>
        <p:spPr bwMode="auto">
          <a:xfrm>
            <a:off x="895212" y="2598926"/>
            <a:ext cx="38494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N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ă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m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nghìn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tám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tr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ă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m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sáu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m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ươ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i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t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ư</a:t>
            </a: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9" name="Text Box 124"/>
          <p:cNvSpPr txBox="1">
            <a:spLocks noChangeArrowheads="1"/>
          </p:cNvSpPr>
          <p:nvPr/>
        </p:nvSpPr>
        <p:spPr bwMode="auto">
          <a:xfrm>
            <a:off x="5352912" y="2783591"/>
            <a:ext cx="12640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5 864</a:t>
            </a:r>
          </a:p>
        </p:txBody>
      </p:sp>
      <p:sp>
        <p:nvSpPr>
          <p:cNvPr id="60" name="Text Box 125"/>
          <p:cNvSpPr txBox="1">
            <a:spLocks noChangeArrowheads="1"/>
          </p:cNvSpPr>
          <p:nvPr/>
        </p:nvSpPr>
        <p:spPr bwMode="auto">
          <a:xfrm>
            <a:off x="7797265" y="2574004"/>
            <a:ext cx="32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5 nghìn,8 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tr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m,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6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chục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, 4 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</a:rPr>
              <a:t>đơ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n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vị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" name="Text Box 120"/>
          <p:cNvSpPr txBox="1">
            <a:spLocks noChangeArrowheads="1"/>
          </p:cNvSpPr>
          <p:nvPr/>
        </p:nvSpPr>
        <p:spPr bwMode="auto">
          <a:xfrm>
            <a:off x="5315589" y="3729767"/>
            <a:ext cx="12798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2 020</a:t>
            </a:r>
          </a:p>
        </p:txBody>
      </p:sp>
      <p:sp>
        <p:nvSpPr>
          <p:cNvPr id="62" name="Text Box 127"/>
          <p:cNvSpPr txBox="1">
            <a:spLocks noChangeArrowheads="1"/>
          </p:cNvSpPr>
          <p:nvPr/>
        </p:nvSpPr>
        <p:spPr bwMode="auto">
          <a:xfrm>
            <a:off x="1174887" y="3575880"/>
            <a:ext cx="32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nghìn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tr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m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m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</a:rPr>
              <a:t>ươ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i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3" name="Text Box 128"/>
          <p:cNvSpPr txBox="1">
            <a:spLocks noChangeArrowheads="1"/>
          </p:cNvSpPr>
          <p:nvPr/>
        </p:nvSpPr>
        <p:spPr bwMode="auto">
          <a:xfrm>
            <a:off x="7537547" y="3729767"/>
            <a:ext cx="3719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nghìn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, 2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chục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4" name="Text Box 121"/>
          <p:cNvSpPr txBox="1">
            <a:spLocks noChangeArrowheads="1"/>
          </p:cNvSpPr>
          <p:nvPr/>
        </p:nvSpPr>
        <p:spPr bwMode="auto">
          <a:xfrm>
            <a:off x="1059793" y="4515007"/>
            <a:ext cx="34305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N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ă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m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m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ươ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i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n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ă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m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nghìn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n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ă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m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tr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ă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m</a:t>
            </a:r>
          </a:p>
        </p:txBody>
      </p:sp>
      <p:sp>
        <p:nvSpPr>
          <p:cNvPr id="65" name="Text Box 129"/>
          <p:cNvSpPr txBox="1">
            <a:spLocks noChangeArrowheads="1"/>
          </p:cNvSpPr>
          <p:nvPr/>
        </p:nvSpPr>
        <p:spPr bwMode="auto">
          <a:xfrm>
            <a:off x="5159544" y="4699672"/>
            <a:ext cx="15144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50 500</a:t>
            </a:r>
          </a:p>
        </p:txBody>
      </p:sp>
      <p:sp>
        <p:nvSpPr>
          <p:cNvPr id="66" name="Text Box 130"/>
          <p:cNvSpPr txBox="1">
            <a:spLocks noChangeArrowheads="1"/>
          </p:cNvSpPr>
          <p:nvPr/>
        </p:nvSpPr>
        <p:spPr bwMode="auto">
          <a:xfrm>
            <a:off x="7579534" y="4699672"/>
            <a:ext cx="40028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5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chục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nghìn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, 5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tr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m</a:t>
            </a:r>
          </a:p>
        </p:txBody>
      </p:sp>
      <p:sp>
        <p:nvSpPr>
          <p:cNvPr id="68" name="Text Box 122"/>
          <p:cNvSpPr txBox="1">
            <a:spLocks noChangeArrowheads="1"/>
          </p:cNvSpPr>
          <p:nvPr/>
        </p:nvSpPr>
        <p:spPr bwMode="auto">
          <a:xfrm>
            <a:off x="7201645" y="5719958"/>
            <a:ext cx="4391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9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triệu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, 5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tr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ă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m, 9 </a:t>
            </a:r>
            <a:r>
              <a:rPr lang="vi-VN" sz="2800" b="1" dirty="0">
                <a:solidFill>
                  <a:srgbClr val="002060"/>
                </a:solidFill>
                <a:latin typeface="Arial" charset="0"/>
              </a:rPr>
              <a:t>đơ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vị</a:t>
            </a: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9" name="Text Box 131"/>
          <p:cNvSpPr txBox="1">
            <a:spLocks noChangeArrowheads="1"/>
          </p:cNvSpPr>
          <p:nvPr/>
        </p:nvSpPr>
        <p:spPr bwMode="auto">
          <a:xfrm>
            <a:off x="4932908" y="5689181"/>
            <a:ext cx="21040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9 000 509</a:t>
            </a:r>
          </a:p>
        </p:txBody>
      </p:sp>
      <p:sp>
        <p:nvSpPr>
          <p:cNvPr id="70" name="Text Box 132"/>
          <p:cNvSpPr txBox="1">
            <a:spLocks noChangeArrowheads="1"/>
          </p:cNvSpPr>
          <p:nvPr/>
        </p:nvSpPr>
        <p:spPr bwMode="auto">
          <a:xfrm>
            <a:off x="529896" y="5504516"/>
            <a:ext cx="44903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triệu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n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m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tr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m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pic>
        <p:nvPicPr>
          <p:cNvPr id="77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2680">
            <a:off x="177214" y="617025"/>
            <a:ext cx="555153" cy="910742"/>
          </a:xfrm>
          <a:prstGeom prst="rect">
            <a:avLst/>
          </a:prstGeom>
        </p:spPr>
      </p:pic>
      <p:pic>
        <p:nvPicPr>
          <p:cNvPr id="78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9081">
            <a:off x="866119" y="874010"/>
            <a:ext cx="591437" cy="701327"/>
          </a:xfrm>
          <a:prstGeom prst="rect">
            <a:avLst/>
          </a:prstGeom>
        </p:spPr>
      </p:pic>
      <p:pic>
        <p:nvPicPr>
          <p:cNvPr id="79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90" y="9277"/>
            <a:ext cx="522497" cy="838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164771" y="1486962"/>
            <a:ext cx="99573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i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3333FF"/>
                </a:solidFill>
                <a:latin typeface="Arial" charset="0"/>
              </a:rPr>
              <a:t>Viết</a:t>
            </a:r>
            <a:r>
              <a:rPr lang="en-US" sz="3200" b="1" i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3333FF"/>
                </a:solidFill>
                <a:latin typeface="Arial" charset="0"/>
              </a:rPr>
              <a:t>mỗi</a:t>
            </a:r>
            <a:r>
              <a:rPr lang="en-US" sz="3200" b="1" i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3333FF"/>
                </a:solidFill>
                <a:latin typeface="Arial" charset="0"/>
              </a:rPr>
              <a:t>số</a:t>
            </a:r>
            <a:r>
              <a:rPr lang="en-US" sz="3200" b="1" i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3333FF"/>
                </a:solidFill>
                <a:latin typeface="Arial" charset="0"/>
              </a:rPr>
              <a:t>sau</a:t>
            </a:r>
            <a:r>
              <a:rPr lang="en-US" sz="3200" b="1" i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3333FF"/>
                </a:solidFill>
                <a:latin typeface="Arial" charset="0"/>
              </a:rPr>
              <a:t>thành</a:t>
            </a:r>
            <a:r>
              <a:rPr lang="en-US" sz="3200" b="1" i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3333FF"/>
                </a:solidFill>
                <a:latin typeface="Arial" charset="0"/>
              </a:rPr>
              <a:t>tổng</a:t>
            </a:r>
            <a:r>
              <a:rPr lang="en-US" sz="3200" b="1" i="1" dirty="0">
                <a:solidFill>
                  <a:srgbClr val="3333FF"/>
                </a:solidFill>
                <a:latin typeface="Arial" charset="0"/>
              </a:rPr>
              <a:t> (</a:t>
            </a:r>
            <a:r>
              <a:rPr lang="en-US" sz="3200" b="1" i="1" dirty="0" err="1">
                <a:solidFill>
                  <a:srgbClr val="3333FF"/>
                </a:solidFill>
                <a:latin typeface="Arial" charset="0"/>
              </a:rPr>
              <a:t>theo</a:t>
            </a:r>
            <a:r>
              <a:rPr lang="en-US" sz="3200" b="1" i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3333FF"/>
                </a:solidFill>
                <a:latin typeface="Arial" charset="0"/>
              </a:rPr>
              <a:t>mẫu</a:t>
            </a:r>
            <a:r>
              <a:rPr lang="en-US" sz="3200" b="1" i="1" dirty="0">
                <a:solidFill>
                  <a:srgbClr val="3333FF"/>
                </a:solidFill>
                <a:latin typeface="Arial" charset="0"/>
              </a:rPr>
              <a:t>): </a:t>
            </a:r>
          </a:p>
          <a:p>
            <a:pPr algn="ctr" eaLnBrk="0" hangingPunct="0"/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            387 ; 873 ; 4738 ; 10 837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230085" y="2553330"/>
            <a:ext cx="54585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i="1" dirty="0">
                <a:solidFill>
                  <a:srgbClr val="9933FF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9933FF"/>
                </a:solidFill>
                <a:latin typeface="Arial" charset="0"/>
              </a:rPr>
              <a:t>Mẫu</a:t>
            </a:r>
            <a:r>
              <a:rPr lang="en-US" sz="3200" b="1" i="1" dirty="0">
                <a:solidFill>
                  <a:srgbClr val="9933FF"/>
                </a:solidFill>
                <a:latin typeface="Arial" charset="0"/>
              </a:rPr>
              <a:t>: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      387 = 300 + 80 + 7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5772136" y="3054361"/>
            <a:ext cx="1643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u="sng" dirty="0" err="1">
                <a:solidFill>
                  <a:srgbClr val="3333FF"/>
                </a:solidFill>
                <a:latin typeface="Arial" charset="0"/>
              </a:rPr>
              <a:t>Bài</a:t>
            </a:r>
            <a:r>
              <a:rPr lang="en-US" sz="3200" b="1" u="sng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Arial" charset="0"/>
              </a:rPr>
              <a:t>làm</a:t>
            </a:r>
            <a:endParaRPr lang="en-US" sz="3200" b="1" u="sng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349676" y="3722880"/>
            <a:ext cx="36375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873</a:t>
            </a:r>
            <a:r>
              <a:rPr lang="en-US" sz="3200" b="1" dirty="0">
                <a:solidFill>
                  <a:srgbClr val="3333FF"/>
                </a:solidFill>
                <a:latin typeface="Arial" charset="0"/>
              </a:rPr>
              <a:t> = 800 + 70 + 3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3150264" y="4315029"/>
            <a:ext cx="52437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4738</a:t>
            </a:r>
            <a:r>
              <a:rPr lang="en-US" sz="3200" b="1" dirty="0">
                <a:solidFill>
                  <a:srgbClr val="3333FF"/>
                </a:solidFill>
                <a:latin typeface="Arial" charset="0"/>
              </a:rPr>
              <a:t> = 4000 + 700 + 30 + 8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808825" y="4899804"/>
            <a:ext cx="59266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10 837</a:t>
            </a:r>
            <a:r>
              <a:rPr lang="en-US" sz="3200" b="1" dirty="0">
                <a:solidFill>
                  <a:srgbClr val="3333FF"/>
                </a:solidFill>
                <a:latin typeface="Arial" charset="0"/>
              </a:rPr>
              <a:t> = 10 000 + 800 + 30 + 7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utoUpdateAnimBg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56" y="235347"/>
            <a:ext cx="1692844" cy="7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3" y="437948"/>
            <a:ext cx="2894224" cy="12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652683"/>
              </p:ext>
            </p:extLst>
          </p:nvPr>
        </p:nvGraphicFramePr>
        <p:xfrm>
          <a:off x="779106" y="1880635"/>
          <a:ext cx="10781522" cy="2027936"/>
        </p:xfrm>
        <a:graphic>
          <a:graphicData uri="http://schemas.openxmlformats.org/drawingml/2006/table">
            <a:tbl>
              <a:tblPr/>
              <a:tblGrid>
                <a:gridCol w="3626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898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5 842 769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66327" y="1289118"/>
            <a:ext cx="10459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3333FF"/>
                </a:solidFill>
                <a:latin typeface="Arial" charset="0"/>
              </a:rPr>
              <a:t>Ghi</a:t>
            </a:r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charset="0"/>
              </a:rPr>
              <a:t>giá</a:t>
            </a:r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charset="0"/>
              </a:rPr>
              <a:t>trị</a:t>
            </a:r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charset="0"/>
              </a:rPr>
              <a:t>chữ</a:t>
            </a:r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charset="0"/>
              </a:rPr>
              <a:t>số</a:t>
            </a:r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Arial" charset="0"/>
              </a:rPr>
              <a:t>5</a:t>
            </a:r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charset="0"/>
              </a:rPr>
              <a:t>mỗi</a:t>
            </a:r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charset="0"/>
              </a:rPr>
              <a:t>số</a:t>
            </a:r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 ở </a:t>
            </a:r>
            <a:r>
              <a:rPr lang="en-US" sz="2800" b="1" dirty="0" err="1">
                <a:solidFill>
                  <a:srgbClr val="3333FF"/>
                </a:solidFill>
                <a:latin typeface="Arial" charset="0"/>
              </a:rPr>
              <a:t>bảng</a:t>
            </a:r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charset="0"/>
              </a:rPr>
              <a:t>sau</a:t>
            </a:r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 (</a:t>
            </a:r>
            <a:r>
              <a:rPr lang="en-US" sz="2800" b="1" dirty="0" err="1">
                <a:solidFill>
                  <a:srgbClr val="3333FF"/>
                </a:solidFill>
                <a:latin typeface="Arial" charset="0"/>
              </a:rPr>
              <a:t>theo</a:t>
            </a:r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charset="0"/>
              </a:rPr>
              <a:t>mẫu</a:t>
            </a:r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):</a:t>
            </a:r>
            <a:endParaRPr lang="en-US" sz="11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0" name="Text Box 98"/>
          <p:cNvSpPr txBox="1">
            <a:spLocks noChangeArrowheads="1"/>
          </p:cNvSpPr>
          <p:nvPr/>
        </p:nvSpPr>
        <p:spPr bwMode="auto">
          <a:xfrm>
            <a:off x="5499243" y="3031537"/>
            <a:ext cx="639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50</a:t>
            </a:r>
          </a:p>
        </p:txBody>
      </p:sp>
      <p:sp>
        <p:nvSpPr>
          <p:cNvPr id="22" name="Text Box 105"/>
          <p:cNvSpPr txBox="1">
            <a:spLocks noChangeArrowheads="1"/>
          </p:cNvSpPr>
          <p:nvPr/>
        </p:nvSpPr>
        <p:spPr bwMode="auto">
          <a:xfrm>
            <a:off x="6581588" y="3031537"/>
            <a:ext cx="8972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500</a:t>
            </a:r>
          </a:p>
        </p:txBody>
      </p:sp>
      <p:sp>
        <p:nvSpPr>
          <p:cNvPr id="23" name="Text Box 106"/>
          <p:cNvSpPr txBox="1">
            <a:spLocks noChangeArrowheads="1"/>
          </p:cNvSpPr>
          <p:nvPr/>
        </p:nvSpPr>
        <p:spPr bwMode="auto">
          <a:xfrm>
            <a:off x="7553953" y="3031536"/>
            <a:ext cx="1208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5 000</a:t>
            </a:r>
          </a:p>
        </p:txBody>
      </p:sp>
      <p:sp>
        <p:nvSpPr>
          <p:cNvPr id="24" name="Text Box 107"/>
          <p:cNvSpPr txBox="1">
            <a:spLocks noChangeArrowheads="1"/>
          </p:cNvSpPr>
          <p:nvPr/>
        </p:nvSpPr>
        <p:spPr bwMode="auto">
          <a:xfrm>
            <a:off x="9258092" y="3031535"/>
            <a:ext cx="20056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5 000 000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69 L 0.01875 -1.11111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02357 0.00024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399</Words>
  <Application>Microsoft Office PowerPoint</Application>
  <PresentationFormat>Widescreen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幼圆</vt:lpstr>
      <vt:lpstr>Arial</vt:lpstr>
      <vt:lpstr>Calibri</vt:lpstr>
      <vt:lpstr>Times New Roman</vt:lpstr>
      <vt:lpstr>UTM Alberta Heavy</vt:lpstr>
      <vt:lpstr>UTM Cool Blue</vt:lpstr>
      <vt:lpstr>Microsoft YaHei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Bao</cp:keywords>
  <cp:lastModifiedBy>Bùi Thị Thanh Quỳnh</cp:lastModifiedBy>
  <cp:revision>142</cp:revision>
  <dcterms:created xsi:type="dcterms:W3CDTF">2017-08-03T09:01:00Z</dcterms:created>
  <dcterms:modified xsi:type="dcterms:W3CDTF">2022-09-18T15:52:29Z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