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86" r:id="rId3"/>
    <p:sldId id="387" r:id="rId4"/>
    <p:sldId id="388" r:id="rId5"/>
    <p:sldId id="390" r:id="rId6"/>
    <p:sldId id="391" r:id="rId7"/>
    <p:sldId id="274" r:id="rId8"/>
    <p:sldId id="392" r:id="rId9"/>
    <p:sldId id="393" r:id="rId10"/>
    <p:sldId id="394" r:id="rId11"/>
    <p:sldId id="275" r:id="rId12"/>
    <p:sldId id="395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fr-L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CC00"/>
    <a:srgbClr val="FF0000"/>
    <a:srgbClr val="00FF00"/>
    <a:srgbClr val="00CC00"/>
    <a:srgbClr val="0033CC"/>
    <a:srgbClr val="33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3042" autoAdjust="0"/>
  </p:normalViewPr>
  <p:slideViewPr>
    <p:cSldViewPr>
      <p:cViewPr>
        <p:scale>
          <a:sx n="70" d="100"/>
          <a:sy n="70" d="100"/>
        </p:scale>
        <p:origin x="-136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B774-826B-45FA-975D-39199D042F69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4E83A-716F-42CE-8EBA-311319E3236F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37CF7-E691-42F6-8B02-47CE83FA6258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B43A0-D6ED-40BD-A228-68944D1FBEF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B5A29-ABA1-440F-BD56-7060C13FCA89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88AA26EB-A3F4-48F0-B80F-DD6A3734A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7" r="26306"/>
          <a:stretch/>
        </p:blipFill>
        <p:spPr>
          <a:xfrm>
            <a:off x="7755592" y="-1"/>
            <a:ext cx="1388408" cy="1866739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ED153039-2F4F-4605-AF59-CC7FB7AA7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" b="14969"/>
          <a:stretch/>
        </p:blipFill>
        <p:spPr>
          <a:xfrm>
            <a:off x="5868421" y="1026528"/>
            <a:ext cx="3275579" cy="583147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1404A2F1-7742-4C1D-AF06-64716B780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9868" r="4593"/>
          <a:stretch/>
        </p:blipFill>
        <p:spPr>
          <a:xfrm flipH="1">
            <a:off x="-1" y="0"/>
            <a:ext cx="2295526" cy="31877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747BC616-5CAC-4A3D-AF8E-458D6349D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b="17108"/>
          <a:stretch/>
        </p:blipFill>
        <p:spPr>
          <a:xfrm>
            <a:off x="0" y="4103070"/>
            <a:ext cx="1685919" cy="27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92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6B6D3A3-7C7F-483A-9FEB-9C8177AEF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7" b="2707"/>
          <a:stretch/>
        </p:blipFill>
        <p:spPr>
          <a:xfrm>
            <a:off x="6737385" y="1460500"/>
            <a:ext cx="2406615" cy="53975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44672BBC-D3C2-4A2C-BA95-FF0A452A8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b="31321"/>
          <a:stretch/>
        </p:blipFill>
        <p:spPr>
          <a:xfrm>
            <a:off x="-1" y="4339772"/>
            <a:ext cx="1494901" cy="25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3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11B50DC-9A0F-46C5-B9CF-6D7EA2A68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b="28406"/>
          <a:stretch/>
        </p:blipFill>
        <p:spPr>
          <a:xfrm>
            <a:off x="0" y="3429000"/>
            <a:ext cx="2314490" cy="3429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5D3558D-08BB-4411-8342-C76F7352E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4" b="28406"/>
          <a:stretch/>
        </p:blipFill>
        <p:spPr>
          <a:xfrm>
            <a:off x="8049919" y="3429000"/>
            <a:ext cx="109408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65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1A2A6B6-1927-43C7-910A-16E60FFC44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6350" cy="22687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6BD63AB-F359-48D0-8424-C36082194A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15052"/>
            <a:ext cx="2362200" cy="21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01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31B9383-19D8-4D0A-BAA0-5F9E054F5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b="17440"/>
          <a:stretch/>
        </p:blipFill>
        <p:spPr>
          <a:xfrm>
            <a:off x="0" y="4402317"/>
            <a:ext cx="1430491" cy="24556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B3830C3-5BEB-4FF3-A792-416FFE0C9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 b="8386"/>
          <a:stretch/>
        </p:blipFill>
        <p:spPr>
          <a:xfrm>
            <a:off x="7800222" y="4608241"/>
            <a:ext cx="1343779" cy="22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454DF90-9B73-49C4-AF5F-ABF513D64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2" b="25571"/>
          <a:stretch/>
        </p:blipFill>
        <p:spPr>
          <a:xfrm>
            <a:off x="7189588" y="2848429"/>
            <a:ext cx="1954412" cy="40095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CA1E612-A91F-494F-ACE2-D75720647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b="17629"/>
          <a:stretch/>
        </p:blipFill>
        <p:spPr>
          <a:xfrm>
            <a:off x="1" y="5383341"/>
            <a:ext cx="1600200" cy="14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66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6CAA0-16B0-45F0-A5FF-FC1278AA81DD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F4976E0-5D9E-443F-9CA4-12B9D1181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1"/>
          <a:stretch/>
        </p:blipFill>
        <p:spPr>
          <a:xfrm rot="16200000">
            <a:off x="6442960" y="-224665"/>
            <a:ext cx="685800" cy="11351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40CAC4D6-BC2D-41A3-971F-67B1CDCF7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b="18002"/>
          <a:stretch/>
        </p:blipFill>
        <p:spPr>
          <a:xfrm>
            <a:off x="-1" y="5999544"/>
            <a:ext cx="1390651" cy="8584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07FE3CDC-DBD7-4521-9577-F020BF870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 r="15489"/>
          <a:stretch/>
        </p:blipFill>
        <p:spPr>
          <a:xfrm flipH="1">
            <a:off x="-3" y="-1"/>
            <a:ext cx="1076153" cy="158750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84C9CFF6-89C0-4FA8-8C49-6AACB0C5C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6000"/>
          <a:stretch/>
        </p:blipFill>
        <p:spPr>
          <a:xfrm>
            <a:off x="7905016" y="1"/>
            <a:ext cx="1238984" cy="143548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9A54EF46-BCC9-4551-8FEF-98B2D00CF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 r="65594" b="28406"/>
          <a:stretch/>
        </p:blipFill>
        <p:spPr>
          <a:xfrm rot="5400000" flipV="1">
            <a:off x="7351988" y="5065989"/>
            <a:ext cx="1536150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04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1B08F8C4-E0B8-4EBC-82C0-939E2ADB6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7" r="16387"/>
          <a:stretch/>
        </p:blipFill>
        <p:spPr>
          <a:xfrm>
            <a:off x="8201025" y="0"/>
            <a:ext cx="942975" cy="13841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BDB59CA-EE57-4D37-A316-E1567A20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1" b="18470"/>
          <a:stretch/>
        </p:blipFill>
        <p:spPr>
          <a:xfrm>
            <a:off x="7509537" y="3531602"/>
            <a:ext cx="1634463" cy="33263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57386D5D-69D1-4BA4-A08C-989A92FFB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/>
          <a:stretch/>
        </p:blipFill>
        <p:spPr>
          <a:xfrm flipH="1" flipV="1">
            <a:off x="1996144" y="5949363"/>
            <a:ext cx="936590" cy="908637"/>
          </a:xfrm>
          <a:prstGeom prst="rect">
            <a:avLst/>
          </a:prstGeom>
        </p:spPr>
      </p:pic>
      <p:sp>
        <p:nvSpPr>
          <p:cNvPr id="11" name="그림 개체 틀 17">
            <a:extLst>
              <a:ext uri="{FF2B5EF4-FFF2-40B4-BE49-F238E27FC236}">
                <a16:creationId xmlns:a16="http://schemas.microsoft.com/office/drawing/2014/main" xmlns="" id="{91DDE264-AB15-4807-A6A5-D82F7DB68D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7348" y="1155123"/>
            <a:ext cx="1482159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xmlns="" id="{0D0CA3D1-2080-4D87-8BC8-2416CE9372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7348" y="3726667"/>
            <a:ext cx="1482159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xmlns="" id="{FAB0322F-B877-4CF7-96DA-302884BF02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4973" y="1155123"/>
            <a:ext cx="1482159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xmlns="" id="{C1451572-8D6F-4F5D-8A8F-D55F667D2C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4973" y="3726667"/>
            <a:ext cx="1482159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1750">
            <a:noFill/>
          </a:ln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16138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12">
            <a:extLst>
              <a:ext uri="{FF2B5EF4-FFF2-40B4-BE49-F238E27FC236}">
                <a16:creationId xmlns:a16="http://schemas.microsoft.com/office/drawing/2014/main" xmlns="" id="{BE85035C-F7CA-4771-A972-9A88918C02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10066" y="0"/>
            <a:ext cx="3533935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44672BBC-D3C2-4A2C-BA95-FF0A452A8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b="31321"/>
          <a:stretch/>
        </p:blipFill>
        <p:spPr>
          <a:xfrm>
            <a:off x="-1" y="4916518"/>
            <a:ext cx="1152526" cy="19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31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11B50DC-9A0F-46C5-B9CF-6D7EA2A68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b="28406"/>
          <a:stretch/>
        </p:blipFill>
        <p:spPr>
          <a:xfrm flipH="1">
            <a:off x="7743825" y="4962962"/>
            <a:ext cx="1400175" cy="18950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5D3558D-08BB-4411-8342-C76F7352E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3" b="28406"/>
          <a:stretch/>
        </p:blipFill>
        <p:spPr>
          <a:xfrm rot="5400000" flipH="1">
            <a:off x="575539" y="-575538"/>
            <a:ext cx="1420675" cy="2571750"/>
          </a:xfrm>
          <a:prstGeom prst="rect">
            <a:avLst/>
          </a:prstGeom>
        </p:spPr>
      </p:pic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12BF062E-EE68-4F89-B4DB-2E76D83F20AA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78320" y="1943099"/>
            <a:ext cx="1482159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xmlns="" id="{EEDC4784-E68E-4983-9D67-0C52CA69CE3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80053" y="1943099"/>
            <a:ext cx="1482159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xmlns="" id="{F34875F8-4354-4FAF-8AB6-F02B9AF55C1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781787" y="1943099"/>
            <a:ext cx="1482159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xmlns="" id="{FE511385-5C7A-41B7-AA96-20AD57F49A85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683522" y="1943099"/>
            <a:ext cx="1482159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74989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그림 개체 틀 17">
            <a:extLst>
              <a:ext uri="{FF2B5EF4-FFF2-40B4-BE49-F238E27FC236}">
                <a16:creationId xmlns:a16="http://schemas.microsoft.com/office/drawing/2014/main" xmlns="" id="{D63F57E3-ECF9-4C07-8C6B-187EFD54B0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0577" y="2578053"/>
            <a:ext cx="2584814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35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xmlns="" id="{34BB2DF0-7801-48A6-9299-CEB5AD07D7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8611" y="2578053"/>
            <a:ext cx="2584814" cy="34464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171450" marR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350"/>
            </a:lvl1pPr>
          </a:lstStyle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60522A1-7AD0-4E15-8501-224005C451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6350" cy="22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6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204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31B9383-19D8-4D0A-BAA0-5F9E054F5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b="17440"/>
          <a:stretch/>
        </p:blipFill>
        <p:spPr>
          <a:xfrm>
            <a:off x="0" y="4978401"/>
            <a:ext cx="1094909" cy="18795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B3830C3-5BEB-4FF3-A792-416FFE0C9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 b="8386"/>
          <a:stretch/>
        </p:blipFill>
        <p:spPr>
          <a:xfrm>
            <a:off x="8021316" y="4978399"/>
            <a:ext cx="1122684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211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A0D6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5454DF90-9B73-49C4-AF5F-ABF513D64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2" b="25571"/>
          <a:stretch/>
        </p:blipFill>
        <p:spPr>
          <a:xfrm>
            <a:off x="7189588" y="2848429"/>
            <a:ext cx="1954412" cy="40095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BCA1E612-A91F-494F-ACE2-D75720647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b="17629"/>
          <a:stretch/>
        </p:blipFill>
        <p:spPr>
          <a:xfrm>
            <a:off x="1" y="5383341"/>
            <a:ext cx="1600200" cy="14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47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507A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F93B8B6C-7E13-40D3-A4D5-4DAE21AE3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1"/>
          <a:stretch/>
        </p:blipFill>
        <p:spPr>
          <a:xfrm rot="16200000">
            <a:off x="6442960" y="-224665"/>
            <a:ext cx="685800" cy="113513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3C3D5FA7-A97D-4417-9C17-A86798803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b="18002"/>
          <a:stretch/>
        </p:blipFill>
        <p:spPr>
          <a:xfrm>
            <a:off x="-1" y="5999544"/>
            <a:ext cx="1390651" cy="85845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778260E2-5EBF-4D91-A64C-BE4DCA499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 r="15489"/>
          <a:stretch/>
        </p:blipFill>
        <p:spPr>
          <a:xfrm flipH="1">
            <a:off x="-3" y="-1"/>
            <a:ext cx="1076153" cy="158750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6E05B4E7-96E5-419E-91F6-5D0C3BA46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6000"/>
          <a:stretch/>
        </p:blipFill>
        <p:spPr>
          <a:xfrm>
            <a:off x="7905016" y="1"/>
            <a:ext cx="1238984" cy="143548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2086928A-19E6-4E19-ADE4-AE72ACC39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6" r="65594" b="28406"/>
          <a:stretch/>
        </p:blipFill>
        <p:spPr>
          <a:xfrm rot="5400000" flipV="1">
            <a:off x="7351988" y="5065989"/>
            <a:ext cx="1536150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036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C7B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4">
            <a:extLst>
              <a:ext uri="{FF2B5EF4-FFF2-40B4-BE49-F238E27FC236}">
                <a16:creationId xmlns:a16="http://schemas.microsoft.com/office/drawing/2014/main" xmlns="" id="{FC9CBAFA-EC46-4E38-8D0E-73BC8A7390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0115" y="3428994"/>
            <a:ext cx="8403771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05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A487356-9E83-4B0E-81C3-C2DEE19F3F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7" r="16387"/>
          <a:stretch/>
        </p:blipFill>
        <p:spPr>
          <a:xfrm>
            <a:off x="8201025" y="0"/>
            <a:ext cx="942975" cy="13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487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211B50DC-9A0F-46C5-B9CF-6D7EA2A68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b="28406"/>
          <a:stretch/>
        </p:blipFill>
        <p:spPr>
          <a:xfrm>
            <a:off x="0" y="3429000"/>
            <a:ext cx="2314490" cy="3429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5D3558D-08BB-4411-8342-C76F7352E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4" b="28406"/>
          <a:stretch/>
        </p:blipFill>
        <p:spPr>
          <a:xfrm>
            <a:off x="8049919" y="3429000"/>
            <a:ext cx="1094081" cy="3429000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xmlns="" id="{1328FC8A-7051-465B-81EF-A871219EDE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4704" y="1071562"/>
            <a:ext cx="163449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1">
            <a:extLst>
              <a:ext uri="{FF2B5EF4-FFF2-40B4-BE49-F238E27FC236}">
                <a16:creationId xmlns:a16="http://schemas.microsoft.com/office/drawing/2014/main" xmlns="" id="{4AAD5CC5-8AAC-48F9-9A3E-1F655F58DA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68779" y="1071562"/>
            <a:ext cx="163449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57075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C7BC6-4746-4514-A7BC-81099216756C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1A2A6B6-1927-43C7-910A-16E60FFC44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16350" cy="22687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A6BD63AB-F359-48D0-8424-C36082194A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15052"/>
            <a:ext cx="2362200" cy="2142948"/>
          </a:xfrm>
          <a:prstGeom prst="rect">
            <a:avLst/>
          </a:prstGeom>
        </p:spPr>
      </p:pic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5C212633-7DF8-4B38-9076-2EA038F710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4825" y="871538"/>
            <a:ext cx="286893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97345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31B9383-19D8-4D0A-BAA0-5F9E054F5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b="17440"/>
          <a:stretch/>
        </p:blipFill>
        <p:spPr>
          <a:xfrm>
            <a:off x="0" y="4402317"/>
            <a:ext cx="1430491" cy="24556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5B3830C3-5BEB-4FF3-A792-416FFE0C9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 b="8386"/>
          <a:stretch/>
        </p:blipFill>
        <p:spPr>
          <a:xfrm>
            <a:off x="7800222" y="4608241"/>
            <a:ext cx="1343779" cy="2249758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xmlns="" id="{64E17624-F18F-4372-98B3-C7E175C07D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9168" y="872757"/>
            <a:ext cx="470535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2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84662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444271-A7B8-483E-9662-7F237D47F619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21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27" y="7063924"/>
            <a:ext cx="1853804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0AA798-D794-425E-BA64-2DD060502271}"/>
              </a:ext>
            </a:extLst>
          </p:cNvPr>
          <p:cNvSpPr txBox="1"/>
          <p:nvPr userDrawn="1"/>
        </p:nvSpPr>
        <p:spPr>
          <a:xfrm>
            <a:off x="3054769" y="7063925"/>
            <a:ext cx="20179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5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75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48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A8929-C28D-497A-BAFA-1E956B0D5F49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4AB4A-FBF4-48A5-A42D-1603B9CE186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B1E71-F3AB-4D1E-A10B-5B7320B8B81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2BE6B-D183-435D-A275-3B0CABAEB387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39435-DBF3-471A-9DFE-7C7E3B5C82D8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BEF74-CE98-4E4F-BF98-A1762321C82F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/>
              <a:t>Click to edit Master text styles</a:t>
            </a:r>
          </a:p>
          <a:p>
            <a:pPr lvl="1"/>
            <a:r>
              <a:rPr lang="fr-LU"/>
              <a:t>Second level</a:t>
            </a:r>
          </a:p>
          <a:p>
            <a:pPr lvl="2"/>
            <a:r>
              <a:rPr lang="fr-LU"/>
              <a:t>Third level</a:t>
            </a:r>
          </a:p>
          <a:p>
            <a:pPr lvl="3"/>
            <a:r>
              <a:rPr lang="fr-LU"/>
              <a:t>Fourth level</a:t>
            </a:r>
          </a:p>
          <a:p>
            <a:pPr lvl="4"/>
            <a:r>
              <a:rPr lang="fr-L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AE92E544-3ABC-4659-958D-8CC4015EFEB0}" type="slidenum">
              <a:rPr lang="fr-LU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22654B-1640-4607-8926-2A8F406FCE08}"/>
              </a:ext>
            </a:extLst>
          </p:cNvPr>
          <p:cNvSpPr txBox="1"/>
          <p:nvPr/>
        </p:nvSpPr>
        <p:spPr>
          <a:xfrm>
            <a:off x="3505200" y="457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C45BD4-F56B-4718-A330-BCE7AF70CDB2}"/>
              </a:ext>
            </a:extLst>
          </p:cNvPr>
          <p:cNvSpPr txBox="1"/>
          <p:nvPr/>
        </p:nvSpPr>
        <p:spPr>
          <a:xfrm>
            <a:off x="1219200" y="1524000"/>
            <a:ext cx="7039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CHẤT Ở NGƯỜI</a:t>
            </a:r>
          </a:p>
        </p:txBody>
      </p:sp>
    </p:spTree>
    <p:extLst>
      <p:ext uri="{BB962C8B-B14F-4D97-AF65-F5344CB8AC3E}">
        <p14:creationId xmlns:p14="http://schemas.microsoft.com/office/powerpoint/2010/main" val="28022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can003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00"/>
                </a:solidFill>
                <a:latin typeface="Arial" charset="0"/>
              </a:rPr>
              <a:t>Khí ô-xi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400800" y="2675127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00"/>
                </a:solidFill>
                <a:latin typeface="Arial" charset="0"/>
              </a:rPr>
              <a:t>Khí các-bô-níc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667000" y="3962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0033CC"/>
                </a:solidFill>
                <a:latin typeface="Arial" charset="0"/>
              </a:rPr>
              <a:t>Thức </a:t>
            </a:r>
            <a:r>
              <a:rPr lang="vi-VN" sz="2800">
                <a:solidFill>
                  <a:srgbClr val="0033CC"/>
                </a:solidFill>
                <a:latin typeface="Arial" charset="0"/>
              </a:rPr>
              <a:t>ă</a:t>
            </a:r>
            <a:r>
              <a:rPr lang="fr-LU" sz="2800">
                <a:solidFill>
                  <a:srgbClr val="0033CC"/>
                </a:solidFill>
                <a:latin typeface="Arial" charset="0"/>
              </a:rPr>
              <a:t>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010400" y="3962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0033CC"/>
                </a:solidFill>
                <a:latin typeface="Arial" charset="0"/>
              </a:rPr>
              <a:t>Phân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590800" y="5486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FF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2800">
                <a:solidFill>
                  <a:srgbClr val="FF00FF"/>
                </a:solidFill>
                <a:latin typeface="Arial" charset="0"/>
              </a:rPr>
              <a:t>ớc uống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858000" y="5440476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2800">
                <a:solidFill>
                  <a:srgbClr val="FF00FF"/>
                </a:solidFill>
                <a:latin typeface="Arial" charset="0"/>
              </a:rPr>
              <a:t>N</a:t>
            </a:r>
            <a:r>
              <a:rPr lang="vi-VN" sz="2800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2800">
                <a:solidFill>
                  <a:srgbClr val="FF00FF"/>
                </a:solidFill>
                <a:latin typeface="Arial" charset="0"/>
              </a:rPr>
              <a:t>ớc tiểu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  <p:bldP spid="37898" grpId="0"/>
      <p:bldP spid="37899" grpId="0"/>
      <p:bldP spid="379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C8E49A9A-49C7-4657-ACBF-0B6311970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LU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LU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thừa,cặn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LU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fr-LU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fr-LU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3A37A5BE-5011-4D13-84BC-93E9C4C4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4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F7521DCF-47A6-42CA-B68B-1B7259F5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c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thể lấy những gì từ môi tr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ờng và thải ra môi tr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ờng những gì?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EA184FAC-C150-4860-92D7-05DB899FA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c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lấy thức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nuớc, khí ô-xi và thải ra phân, n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tiểu, khí các-bô-níc.</a:t>
            </a:r>
          </a:p>
        </p:txBody>
      </p:sp>
    </p:spTree>
    <p:extLst>
      <p:ext uri="{BB962C8B-B14F-4D97-AF65-F5344CB8AC3E}">
        <p14:creationId xmlns:p14="http://schemas.microsoft.com/office/powerpoint/2010/main" val="8828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B1873174-41A8-45B7-916D-6A4E90AD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286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10 tháng 9 năm 2021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chất ở người</a:t>
            </a:r>
            <a:endParaRPr lang="fr-L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F9A04C73-D4AB-47F4-B2B5-126F48CD7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Trong quá trình sống, cơ thể người lấy thức ăn, nước, khí ô-xi và thải ra phân, nước tiểu, khí cac-bo-nic.</a:t>
            </a:r>
            <a:endParaRPr lang="fr-L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B5F49F65-2CCD-4546-AC55-CBCC5D9A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" y="38862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Con người có trao đổi chất với môi trường thì mới sống được.</a:t>
            </a:r>
            <a:endParaRPr lang="fr-L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3A37A5BE-5011-4D13-84BC-93E9C4C4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480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F7521DCF-47A6-42CA-B68B-1B7259F5A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Học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thuộc bài.</a:t>
            </a:r>
            <a:endParaRPr kumimoji="0" lang="fr-LU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EA184FAC-C150-4860-92D7-05DB899FA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3: Trao đổi chất ở người (tiếp)</a:t>
            </a:r>
            <a:endParaRPr kumimoji="0" lang="fr-LU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7">
            <a:extLst>
              <a:ext uri="{FF2B5EF4-FFF2-40B4-BE49-F238E27FC236}">
                <a16:creationId xmlns:a16="http://schemas.microsoft.com/office/drawing/2014/main" xmlns="" id="{F7DA8171-61FE-454B-BFC4-05330486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6808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mọi sinh vật khác, con ng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ời cần gì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ể duy trì sống của mình?</a:t>
            </a:r>
          </a:p>
        </p:txBody>
      </p:sp>
      <p:sp>
        <p:nvSpPr>
          <p:cNvPr id="4" name="Text Box 88">
            <a:extLst>
              <a:ext uri="{FF2B5EF4-FFF2-40B4-BE49-F238E27FC236}">
                <a16:creationId xmlns:a16="http://schemas.microsoft.com/office/drawing/2014/main" xmlns="" id="{5E808454-521E-4472-9DF3-E759C015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ời,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vật, thực vật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cần thức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ớc, không khí, ánh sáng, nhiệt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thích hợp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duy trì sự sống của mình.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218904-A5BD-4B0F-8E8C-CA2091718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5" b="95688" l="22907" r="74884">
                        <a14:foregroundMark x1="48023" y1="80668" x2="48023" y2="80668"/>
                        <a14:foregroundMark x1="44302" y1="74131" x2="44302" y2="74131"/>
                      </a14:backgroundRemoval>
                    </a14:imgEffect>
                  </a14:imgLayer>
                </a14:imgProps>
              </a:ext>
            </a:extLst>
          </a:blip>
          <a:srcRect l="27397" t="9854" r="26941" b="4943"/>
          <a:stretch/>
        </p:blipFill>
        <p:spPr>
          <a:xfrm>
            <a:off x="226855" y="606808"/>
            <a:ext cx="460689" cy="7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018DD1EE-8B6A-4B38-936C-46DAAD07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28534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200">
                <a:latin typeface="Times New Roman" panose="02020603050405020304" pitchFamily="18" charset="0"/>
                <a:cs typeface="Times New Roman" panose="02020603050405020304" pitchFamily="18" charset="0"/>
              </a:rPr>
              <a:t>n hẳn những sinh vật khác, cuộc sống của con ng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ời còn cần những gì?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008FDF58-3537-42F7-B898-B460DD88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hẳn những sinh vật khác, cuộc sống của con ng</a:t>
            </a:r>
            <a:r>
              <a:rPr lang="vi-VN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còn cần nhà ở, quần áo và những tiện nghi khác. Ngoài những yêu cầu về vật chất, con ng</a:t>
            </a:r>
            <a:r>
              <a:rPr lang="vi-VN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còn cần những </a:t>
            </a:r>
            <a:r>
              <a:rPr lang="vi-VN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kiện về tinh thần, v</a:t>
            </a:r>
            <a:r>
              <a:rPr lang="vi-VN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LU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hoá,  xã hội.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2CF368-F81A-4751-A48C-53BD8075E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5" b="95688" l="22907" r="74884">
                        <a14:foregroundMark x1="48023" y1="80668" x2="48023" y2="80668"/>
                        <a14:foregroundMark x1="44302" y1="74131" x2="44302" y2="74131"/>
                      </a14:backgroundRemoval>
                    </a14:imgEffect>
                  </a14:imgLayer>
                </a14:imgProps>
              </a:ext>
            </a:extLst>
          </a:blip>
          <a:srcRect l="27397" t="9854" r="26941" b="4943"/>
          <a:stretch/>
        </p:blipFill>
        <p:spPr>
          <a:xfrm>
            <a:off x="219668" y="528534"/>
            <a:ext cx="460689" cy="7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F32EBC01-488A-4AD5-8843-94A6469F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" y="1600200"/>
            <a:ext cx="784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sự trao đổi chất ở người </a:t>
            </a:r>
            <a:endParaRPr lang="fr-LU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D2BC70C-0543-41D5-8920-375B7090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43" y="1132115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c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thể lấy những gì từ môi tr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ờng và thải ra môi tr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ờng những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C4C031-3C62-4E02-ABC3-44BE186E5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5" b="95688" l="22907" r="74884">
                        <a14:foregroundMark x1="48023" y1="80668" x2="48023" y2="80668"/>
                        <a14:foregroundMark x1="44302" y1="74131" x2="44302" y2="74131"/>
                      </a14:backgroundRemoval>
                    </a14:imgEffect>
                  </a14:imgLayer>
                </a14:imgProps>
              </a:ext>
            </a:extLst>
          </a:blip>
          <a:srcRect l="27397" t="9854" r="26941" b="4943"/>
          <a:stretch/>
        </p:blipFill>
        <p:spPr>
          <a:xfrm>
            <a:off x="228600" y="1186543"/>
            <a:ext cx="411843" cy="64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can002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5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D2BC70C-0543-41D5-8920-375B7090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86" y="609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c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fr-L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thể lấy những gì từ môi tr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fr-L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ờng và thải ra môi tr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fr-L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ờng những gì?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33A09831-8E1F-449C-B312-1656A8069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362200"/>
            <a:ext cx="845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c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ng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phải lấy từ môi tr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thức 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uống, khí ô-xi và thải ra phân, n</a:t>
            </a:r>
            <a:r>
              <a:rPr lang="vi-VN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tiểu, khí các-bô-níc.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145606-1F77-4E21-81F5-984F5DE2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5" b="95688" l="22907" r="74884">
                        <a14:foregroundMark x1="48023" y1="80668" x2="48023" y2="80668"/>
                        <a14:foregroundMark x1="44302" y1="74131" x2="44302" y2="74131"/>
                      </a14:backgroundRemoval>
                    </a14:imgEffect>
                  </a14:imgLayer>
                </a14:imgProps>
              </a:ext>
            </a:extLst>
          </a:blip>
          <a:srcRect l="27397" t="9854" r="26941" b="4943"/>
          <a:stretch/>
        </p:blipFill>
        <p:spPr>
          <a:xfrm>
            <a:off x="188755" y="685800"/>
            <a:ext cx="460689" cy="7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023C9B30-473F-4228-83C0-AC0946D7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43" y="587829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trao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fr-LU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ổi chất là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86CAF3-5857-4FCD-A393-3DDFB199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5" b="95688" l="22907" r="74884">
                        <a14:foregroundMark x1="48023" y1="80668" x2="48023" y2="80668"/>
                        <a14:foregroundMark x1="44302" y1="74131" x2="44302" y2="74131"/>
                      </a14:backgroundRemoval>
                    </a14:imgEffect>
                  </a14:imgLayer>
                </a14:imgProps>
              </a:ext>
            </a:extLst>
          </a:blip>
          <a:srcRect l="27397" t="9854" r="26941" b="4943"/>
          <a:stretch/>
        </p:blipFill>
        <p:spPr>
          <a:xfrm>
            <a:off x="442825" y="609600"/>
            <a:ext cx="460689" cy="71867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6D56688E-921E-4AE1-A680-0357C438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25" y="1752600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trao </a:t>
            </a:r>
            <a:r>
              <a:rPr lang="vi-VN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 chất là quá trình con ng</a:t>
            </a:r>
            <a:r>
              <a:rPr lang="vi-VN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lấy thức </a:t>
            </a:r>
            <a:r>
              <a:rPr lang="vi-VN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</a:t>
            </a:r>
            <a:r>
              <a:rPr lang="vi-VN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ớc, không khí từ môi tr</a:t>
            </a:r>
            <a:r>
              <a:rPr lang="vi-VN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và thải ra môi tr</a:t>
            </a:r>
            <a:r>
              <a:rPr lang="vi-VN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những chất thừa, cặn bã.</a:t>
            </a:r>
          </a:p>
        </p:txBody>
      </p:sp>
    </p:spTree>
    <p:extLst>
      <p:ext uri="{BB962C8B-B14F-4D97-AF65-F5344CB8AC3E}">
        <p14:creationId xmlns:p14="http://schemas.microsoft.com/office/powerpoint/2010/main" val="25819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F32EBC01-488A-4AD5-8843-94A6469F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" y="16002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hoặc vẽ s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trao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 chất giữa c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ng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môi tr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fr-L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kumimoji="0" lang="fr-LU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zha One - Calibri Light">
      <a:majorFont>
        <a:latin typeface="Rozha One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15438"/>
        </a:solidFill>
        <a:ln w="9525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noAutofit/>
      </a:bodyPr>
      <a:lstStyle>
        <a:defPPr algn="r">
          <a:defRPr sz="3200" dirty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576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NgocHan</dc:creator>
  <cp:lastModifiedBy>Khanh Linh</cp:lastModifiedBy>
  <cp:revision>50</cp:revision>
  <dcterms:created xsi:type="dcterms:W3CDTF">2009-07-09T01:57:06Z</dcterms:created>
  <dcterms:modified xsi:type="dcterms:W3CDTF">2021-09-10T13:51:10Z</dcterms:modified>
</cp:coreProperties>
</file>