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sldIdLst>
    <p:sldId id="11088415" r:id="rId4"/>
    <p:sldId id="11088434" r:id="rId5"/>
    <p:sldId id="11088397" r:id="rId7"/>
    <p:sldId id="11088436" r:id="rId8"/>
    <p:sldId id="11088393" r:id="rId9"/>
    <p:sldId id="11088401" r:id="rId10"/>
    <p:sldId id="11088399" r:id="rId11"/>
    <p:sldId id="11088435" r:id="rId12"/>
    <p:sldId id="11088398" r:id="rId13"/>
    <p:sldId id="110883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microsoft.com/office/2007/relationships/hdphoto" Target="../media/image36.wdp"/><Relationship Id="rId5" Type="http://schemas.openxmlformats.org/officeDocument/2006/relationships/image" Target="../media/image35.png"/><Relationship Id="rId4" Type="http://schemas.microsoft.com/office/2007/relationships/hdphoto" Target="../media/image34.wdp"/><Relationship Id="rId3" Type="http://schemas.openxmlformats.org/officeDocument/2006/relationships/image" Target="../media/image33.png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microsoft.com/office/2007/relationships/hdphoto" Target="../media/image36.wdp"/><Relationship Id="rId3" Type="http://schemas.openxmlformats.org/officeDocument/2006/relationships/image" Target="../media/image35.png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microsoft.com/office/2007/relationships/hdphoto" Target="../media/image44.wdp"/><Relationship Id="rId7" Type="http://schemas.openxmlformats.org/officeDocument/2006/relationships/image" Target="../media/image43.png"/><Relationship Id="rId6" Type="http://schemas.microsoft.com/office/2007/relationships/hdphoto" Target="../media/image42.wdp"/><Relationship Id="rId5" Type="http://schemas.openxmlformats.org/officeDocument/2006/relationships/image" Target="../media/image41.png"/><Relationship Id="rId4" Type="http://schemas.microsoft.com/office/2007/relationships/hdphoto" Target="../media/image40.wdp"/><Relationship Id="rId3" Type="http://schemas.openxmlformats.org/officeDocument/2006/relationships/image" Target="../media/image39.png"/><Relationship Id="rId2" Type="http://schemas.microsoft.com/office/2007/relationships/hdphoto" Target="../media/image38.wdp"/><Relationship Id="rId19" Type="http://schemas.openxmlformats.org/officeDocument/2006/relationships/slideLayout" Target="../slideLayouts/slideLayout5.xml"/><Relationship Id="rId18" Type="http://schemas.microsoft.com/office/2007/relationships/hdphoto" Target="../media/image54.wdp"/><Relationship Id="rId17" Type="http://schemas.openxmlformats.org/officeDocument/2006/relationships/image" Target="../media/image53.png"/><Relationship Id="rId16" Type="http://schemas.microsoft.com/office/2007/relationships/hdphoto" Target="../media/image52.wdp"/><Relationship Id="rId15" Type="http://schemas.openxmlformats.org/officeDocument/2006/relationships/image" Target="../media/image51.png"/><Relationship Id="rId14" Type="http://schemas.microsoft.com/office/2007/relationships/hdphoto" Target="../media/image50.wdp"/><Relationship Id="rId13" Type="http://schemas.openxmlformats.org/officeDocument/2006/relationships/image" Target="../media/image49.png"/><Relationship Id="rId12" Type="http://schemas.microsoft.com/office/2007/relationships/hdphoto" Target="../media/image48.wdp"/><Relationship Id="rId11" Type="http://schemas.openxmlformats.org/officeDocument/2006/relationships/image" Target="../media/image47.png"/><Relationship Id="rId10" Type="http://schemas.microsoft.com/office/2007/relationships/hdphoto" Target="../media/image46.wdp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9" name="Text Box 12"/>
          <p:cNvSpPr txBox="1"/>
          <p:nvPr/>
        </p:nvSpPr>
        <p:spPr>
          <a:xfrm>
            <a:off x="2588260" y="1768475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endParaRPr lang="en-US" altLang="en-US" sz="320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r="5482" b="35664"/>
          <a:stretch>
            <a:fillRect/>
          </a:stretch>
        </p:blipFill>
        <p:spPr bwMode="auto">
          <a:xfrm>
            <a:off x="116205" y="225425"/>
            <a:ext cx="11692890" cy="678688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s 1"/>
          <p:cNvSpPr/>
          <p:nvPr/>
        </p:nvSpPr>
        <p:spPr>
          <a:xfrm>
            <a:off x="9370060" y="62230"/>
            <a:ext cx="281114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266825" y="2470785"/>
            <a:ext cx="5255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>
                <a:latin typeface="HP001 4 hàng" panose="020B0603050302020204" charset="0"/>
                <a:cs typeface="HP001 4 hàng" panose="020B0603050302020204" charset="0"/>
              </a:rPr>
              <a:t>       </a:t>
            </a:r>
            <a:r>
              <a:rPr lang="en-US" altLang="vi-VN" sz="32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Bài 2</a:t>
            </a:r>
            <a:endParaRPr lang="en-US" altLang="vi-VN" sz="3200" b="1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385695" y="543560"/>
            <a:ext cx="6955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Thứ </a:t>
            </a:r>
            <a:r>
              <a:rPr lang="en-US" altLang="vi-VN" sz="28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hai</a:t>
            </a:r>
            <a:r>
              <a:rPr lang="vi-VN" altLang="en-US" sz="28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ngày</a:t>
            </a:r>
            <a:r>
              <a:rPr lang="en-US" altLang="vi-VN" sz="28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13</a:t>
            </a:r>
            <a:r>
              <a:rPr lang="vi-VN" altLang="en-US" sz="28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tháng</a:t>
            </a:r>
            <a:r>
              <a:rPr lang="en-US" altLang="vi-VN" sz="28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9</a:t>
            </a:r>
            <a:r>
              <a:rPr lang="vi-VN" altLang="en-US" sz="28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năm 2021</a:t>
            </a:r>
            <a:endParaRPr lang="vi-VN" altLang="en-US" sz="2800" b="1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771900" y="1184910"/>
            <a:ext cx="5255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>
                <a:latin typeface="HP001 4 hàng" panose="020B0603050302020204" charset="0"/>
                <a:cs typeface="HP001 4 hàng" panose="020B0603050302020204" charset="0"/>
              </a:rPr>
              <a:t>       </a:t>
            </a:r>
            <a:r>
              <a:rPr lang="en-US" altLang="vi-VN" sz="32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Toán </a:t>
            </a:r>
            <a:endParaRPr lang="en-US" altLang="vi-VN" sz="3200" b="1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990850" y="1804035"/>
            <a:ext cx="5255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>
                <a:latin typeface="HP001 4 hàng" panose="020B0603050302020204" charset="0"/>
                <a:cs typeface="HP001 4 hàng" panose="020B0603050302020204" charset="0"/>
              </a:rPr>
              <a:t>       </a:t>
            </a:r>
            <a:r>
              <a:rPr lang="en-US" altLang="vi-VN" sz="32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Số hạng, tổng</a:t>
            </a:r>
            <a:endParaRPr lang="en-US" altLang="vi-VN" sz="3200" b="1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56612" y="461042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1699" y="681100"/>
            <a:ext cx="277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hạng, tổng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20"/>
          <p:cNvSpPr/>
          <p:nvPr/>
        </p:nvSpPr>
        <p:spPr>
          <a:xfrm>
            <a:off x="4772143" y="5477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/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>
            <a:fillRect/>
          </a:stretch>
        </p:blipFill>
        <p:spPr>
          <a:xfrm>
            <a:off x="1510897" y="1598561"/>
            <a:ext cx="5465137" cy="1927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brightnessContrast bright="3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856070" y="1779764"/>
            <a:ext cx="1707395" cy="2004750"/>
          </a:xfrm>
          <a:prstGeom prst="rect">
            <a:avLst/>
          </a:prstGeom>
        </p:spPr>
      </p:pic>
      <p:sp>
        <p:nvSpPr>
          <p:cNvPr id="7" name="Rounded Rectangular Callout 25"/>
          <p:cNvSpPr/>
          <p:nvPr/>
        </p:nvSpPr>
        <p:spPr>
          <a:xfrm>
            <a:off x="7992647" y="916399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92647" y="962036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 tất cả bao nhiêu con cá?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5805" y="2745702"/>
            <a:ext cx="3172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+ 3 = 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 tất cả 9 con cá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3"/>
          <p:cNvSpPr/>
          <p:nvPr/>
        </p:nvSpPr>
        <p:spPr>
          <a:xfrm>
            <a:off x="1456247" y="3664549"/>
            <a:ext cx="9279506" cy="2645669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77102" y="3929811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695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75977" y="3929811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308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00177" y="3943098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34"/>
          <p:cNvSpPr/>
          <p:nvPr/>
        </p:nvSpPr>
        <p:spPr>
          <a:xfrm>
            <a:off x="1944678" y="4756824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36"/>
          <p:cNvSpPr/>
          <p:nvPr/>
        </p:nvSpPr>
        <p:spPr>
          <a:xfrm>
            <a:off x="5169968" y="4756823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41"/>
          <p:cNvSpPr/>
          <p:nvPr/>
        </p:nvSpPr>
        <p:spPr>
          <a:xfrm>
            <a:off x="8200705" y="4751700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4259734" y="3022970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81231" y="5808300"/>
            <a:ext cx="499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+ 3 cũng gọi là tổng.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7" grpId="0" animBg="1"/>
          <p:bldP spid="8" grpId="0"/>
          <p:bldP spid="9" grpId="0" build="p"/>
          <p:bldP spid="10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7" grpId="0" animBg="1"/>
          <p:bldP spid="8" grpId="0"/>
          <p:bldP spid="9" grpId="0" build="p"/>
          <p:bldP spid="10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56612" y="461042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0594" y="1812035"/>
            <a:ext cx="277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hạng, tổng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20"/>
          <p:cNvSpPr/>
          <p:nvPr/>
        </p:nvSpPr>
        <p:spPr>
          <a:xfrm>
            <a:off x="3431658" y="1541557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brightnessContrast bright="3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856070" y="1779764"/>
            <a:ext cx="1707395" cy="2004750"/>
          </a:xfrm>
          <a:prstGeom prst="rect">
            <a:avLst/>
          </a:prstGeom>
        </p:spPr>
      </p:pic>
      <p:sp>
        <p:nvSpPr>
          <p:cNvPr id="10" name="Rounded Rectangle 3"/>
          <p:cNvSpPr/>
          <p:nvPr/>
        </p:nvSpPr>
        <p:spPr>
          <a:xfrm>
            <a:off x="1472757" y="3686139"/>
            <a:ext cx="9279506" cy="2645669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76830" y="3930015"/>
            <a:ext cx="947420" cy="822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695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75960" y="3930015"/>
            <a:ext cx="941705" cy="822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3083" y="4036684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00135" y="3943350"/>
            <a:ext cx="975995" cy="7816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34"/>
          <p:cNvSpPr/>
          <p:nvPr/>
        </p:nvSpPr>
        <p:spPr>
          <a:xfrm>
            <a:off x="1944678" y="4756824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36"/>
          <p:cNvSpPr/>
          <p:nvPr/>
        </p:nvSpPr>
        <p:spPr>
          <a:xfrm>
            <a:off x="5169968" y="4756823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hạng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41"/>
          <p:cNvSpPr/>
          <p:nvPr/>
        </p:nvSpPr>
        <p:spPr>
          <a:xfrm>
            <a:off x="8200705" y="4751700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4259734" y="3022970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81231" y="5808300"/>
            <a:ext cx="499480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 + 12 cũng gọi là tổng.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bldLvl="0" animBg="1"/>
          <p:bldP spid="4" grpId="1" bldLvl="0" animBg="1"/>
          <p:bldP spid="10" grpId="0" bldLvl="0" animBg="1"/>
          <p:bldP spid="11" grpId="0" bldLvl="0" animBg="1"/>
          <p:bldP spid="12" grpId="0"/>
          <p:bldP spid="13" grpId="0" bldLvl="0" animBg="1"/>
          <p:bldP spid="14" grpId="0"/>
          <p:bldP spid="15" grpId="0" bldLvl="0" animBg="1"/>
          <p:bldP spid="16" grpId="0" bldLvl="0" animBg="1"/>
          <p:bldP spid="17" grpId="0" bldLvl="0" animBg="1"/>
          <p:bldP spid="18" grpId="0" bldLvl="0" animBg="1"/>
          <p:bldP spid="19" grpId="0" bldLvl="0" animBg="1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bldLvl="0" animBg="1"/>
          <p:bldP spid="4" grpId="1" bldLvl="0" animBg="1"/>
          <p:bldP spid="10" grpId="0" bldLvl="0" animBg="1"/>
          <p:bldP spid="11" grpId="0" bldLvl="0" animBg="1"/>
          <p:bldP spid="12" grpId="0"/>
          <p:bldP spid="13" grpId="0" bldLvl="0" animBg="1"/>
          <p:bldP spid="14" grpId="0"/>
          <p:bldP spid="15" grpId="0" bldLvl="0" animBg="1"/>
          <p:bldP spid="16" grpId="0" bldLvl="0" animBg="1"/>
          <p:bldP spid="17" grpId="0" bldLvl="0" animBg="1"/>
          <p:bldP spid="18" grpId="0" bldLvl="0" animBg="1"/>
          <p:bldP spid="19" grpId="0" bldLvl="0" animBg="1"/>
          <p:bldP spid="2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550230" y="5963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746038" y="745633"/>
            <a:ext cx="605826" cy="830997"/>
            <a:chOff x="3174278" y="237323"/>
            <a:chExt cx="605826" cy="830997"/>
          </a:xfrm>
        </p:grpSpPr>
        <p:sp>
          <p:nvSpPr>
            <p:cNvPr id="4" name="Oval 3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06233" y="970742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10"/>
          <p:cNvSpPr/>
          <p:nvPr/>
        </p:nvSpPr>
        <p:spPr>
          <a:xfrm>
            <a:off x="5002154" y="755380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73018" y="2442869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/>
                <a:gridCol w="1691816"/>
                <a:gridCol w="1691816"/>
                <a:gridCol w="1691816"/>
                <a:gridCol w="1691816"/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hạng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hạng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Tổng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38122" y="4998466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7531" y="4998466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96940" y="499846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9" grpId="0" animBg="1"/>
          <p:bldP spid="10" grpId="0" animBg="1"/>
          <p:bldP spid="1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1524" y="964169"/>
            <a:ext cx="605826" cy="830997"/>
            <a:chOff x="3174278" y="237323"/>
            <a:chExt cx="605826" cy="830997"/>
          </a:xfrm>
        </p:grpSpPr>
        <p:sp>
          <p:nvSpPr>
            <p:cNvPr id="3" name="Oval 2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51719" y="1189278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Đặt tính rồi tính tổng, biết các số hạng là: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36517" y="2208045"/>
            <a:ext cx="3458817" cy="3896135"/>
            <a:chOff x="7545942" y="1480932"/>
            <a:chExt cx="3458817" cy="3896135"/>
          </a:xfrm>
        </p:grpSpPr>
        <p:grpSp>
          <p:nvGrpSpPr>
            <p:cNvPr id="7" name="Group 6"/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13" name="Rectangle 63"/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custGeom>
                  <a:avLst/>
                  <a:gdLst>
                    <a:gd name="connsiteX0" fmla="*/ 0 w 3321420"/>
                    <a:gd name="connsiteY0" fmla="*/ 0 h 3650306"/>
                    <a:gd name="connsiteX1" fmla="*/ 564641 w 3321420"/>
                    <a:gd name="connsiteY1" fmla="*/ 0 h 3650306"/>
                    <a:gd name="connsiteX2" fmla="*/ 1129283 w 3321420"/>
                    <a:gd name="connsiteY2" fmla="*/ 0 h 3650306"/>
                    <a:gd name="connsiteX3" fmla="*/ 1793567 w 3321420"/>
                    <a:gd name="connsiteY3" fmla="*/ 0 h 3650306"/>
                    <a:gd name="connsiteX4" fmla="*/ 2358208 w 3321420"/>
                    <a:gd name="connsiteY4" fmla="*/ 0 h 3650306"/>
                    <a:gd name="connsiteX5" fmla="*/ 3321420 w 3321420"/>
                    <a:gd name="connsiteY5" fmla="*/ 0 h 3650306"/>
                    <a:gd name="connsiteX6" fmla="*/ 3321420 w 3321420"/>
                    <a:gd name="connsiteY6" fmla="*/ 535378 h 3650306"/>
                    <a:gd name="connsiteX7" fmla="*/ 3321420 w 3321420"/>
                    <a:gd name="connsiteY7" fmla="*/ 1070756 h 3650306"/>
                    <a:gd name="connsiteX8" fmla="*/ 3321420 w 3321420"/>
                    <a:gd name="connsiteY8" fmla="*/ 1715644 h 3650306"/>
                    <a:gd name="connsiteX9" fmla="*/ 3321420 w 3321420"/>
                    <a:gd name="connsiteY9" fmla="*/ 2214519 h 3650306"/>
                    <a:gd name="connsiteX10" fmla="*/ 3321420 w 3321420"/>
                    <a:gd name="connsiteY10" fmla="*/ 2822903 h 3650306"/>
                    <a:gd name="connsiteX11" fmla="*/ 3321420 w 3321420"/>
                    <a:gd name="connsiteY11" fmla="*/ 3650306 h 3650306"/>
                    <a:gd name="connsiteX12" fmla="*/ 2590708 w 3321420"/>
                    <a:gd name="connsiteY12" fmla="*/ 3650306 h 3650306"/>
                    <a:gd name="connsiteX13" fmla="*/ 1859995 w 3321420"/>
                    <a:gd name="connsiteY13" fmla="*/ 3650306 h 3650306"/>
                    <a:gd name="connsiteX14" fmla="*/ 1295354 w 3321420"/>
                    <a:gd name="connsiteY14" fmla="*/ 3650306 h 3650306"/>
                    <a:gd name="connsiteX15" fmla="*/ 664284 w 3321420"/>
                    <a:gd name="connsiteY15" fmla="*/ 3650306 h 3650306"/>
                    <a:gd name="connsiteX16" fmla="*/ 0 w 3321420"/>
                    <a:gd name="connsiteY16" fmla="*/ 3650306 h 3650306"/>
                    <a:gd name="connsiteX17" fmla="*/ 0 w 3321420"/>
                    <a:gd name="connsiteY17" fmla="*/ 3078425 h 3650306"/>
                    <a:gd name="connsiteX18" fmla="*/ 0 w 3321420"/>
                    <a:gd name="connsiteY18" fmla="*/ 2397034 h 3650306"/>
                    <a:gd name="connsiteX19" fmla="*/ 0 w 3321420"/>
                    <a:gd name="connsiteY19" fmla="*/ 1715644 h 3650306"/>
                    <a:gd name="connsiteX20" fmla="*/ 0 w 3321420"/>
                    <a:gd name="connsiteY20" fmla="*/ 1070756 h 3650306"/>
                    <a:gd name="connsiteX21" fmla="*/ 0 w 3321420"/>
                    <a:gd name="connsiteY21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21420" h="3650306" fill="none" extrusionOk="0">
                      <a:moveTo>
                        <a:pt x="0" y="0"/>
                      </a:moveTo>
                      <a:cubicBezTo>
                        <a:pt x="193367" y="24616"/>
                        <a:pt x="401962" y="-16517"/>
                        <a:pt x="564641" y="0"/>
                      </a:cubicBezTo>
                      <a:cubicBezTo>
                        <a:pt x="727320" y="16517"/>
                        <a:pt x="955231" y="4311"/>
                        <a:pt x="1129283" y="0"/>
                      </a:cubicBezTo>
                      <a:cubicBezTo>
                        <a:pt x="1303335" y="-4311"/>
                        <a:pt x="1568445" y="-10374"/>
                        <a:pt x="1793567" y="0"/>
                      </a:cubicBezTo>
                      <a:cubicBezTo>
                        <a:pt x="2018689" y="10374"/>
                        <a:pt x="2107616" y="-2195"/>
                        <a:pt x="2358208" y="0"/>
                      </a:cubicBezTo>
                      <a:cubicBezTo>
                        <a:pt x="2608800" y="2195"/>
                        <a:pt x="3052899" y="-7359"/>
                        <a:pt x="3321420" y="0"/>
                      </a:cubicBezTo>
                      <a:cubicBezTo>
                        <a:pt x="3318523" y="178540"/>
                        <a:pt x="3344597" y="404183"/>
                        <a:pt x="3321420" y="535378"/>
                      </a:cubicBezTo>
                      <a:cubicBezTo>
                        <a:pt x="3298243" y="666573"/>
                        <a:pt x="3339035" y="808659"/>
                        <a:pt x="3321420" y="1070756"/>
                      </a:cubicBezTo>
                      <a:cubicBezTo>
                        <a:pt x="3303805" y="1332853"/>
                        <a:pt x="3337976" y="1446141"/>
                        <a:pt x="3321420" y="1715644"/>
                      </a:cubicBezTo>
                      <a:cubicBezTo>
                        <a:pt x="3304864" y="1985147"/>
                        <a:pt x="3309765" y="2014470"/>
                        <a:pt x="3321420" y="2214519"/>
                      </a:cubicBezTo>
                      <a:cubicBezTo>
                        <a:pt x="3333075" y="2414568"/>
                        <a:pt x="3294221" y="2657655"/>
                        <a:pt x="3321420" y="2822903"/>
                      </a:cubicBezTo>
                      <a:cubicBezTo>
                        <a:pt x="3348619" y="2988151"/>
                        <a:pt x="3300305" y="3391133"/>
                        <a:pt x="3321420" y="3650306"/>
                      </a:cubicBezTo>
                      <a:cubicBezTo>
                        <a:pt x="3026824" y="3664067"/>
                        <a:pt x="2868889" y="3652193"/>
                        <a:pt x="2590708" y="3650306"/>
                      </a:cubicBezTo>
                      <a:cubicBezTo>
                        <a:pt x="2312527" y="3648419"/>
                        <a:pt x="2221982" y="3679002"/>
                        <a:pt x="1859995" y="3650306"/>
                      </a:cubicBezTo>
                      <a:cubicBezTo>
                        <a:pt x="1498008" y="3621610"/>
                        <a:pt x="1512935" y="3657730"/>
                        <a:pt x="1295354" y="3650306"/>
                      </a:cubicBezTo>
                      <a:cubicBezTo>
                        <a:pt x="1077773" y="3642882"/>
                        <a:pt x="964826" y="3680083"/>
                        <a:pt x="664284" y="3650306"/>
                      </a:cubicBezTo>
                      <a:cubicBezTo>
                        <a:pt x="363742" y="3620530"/>
                        <a:pt x="326508" y="3656157"/>
                        <a:pt x="0" y="3650306"/>
                      </a:cubicBezTo>
                      <a:cubicBezTo>
                        <a:pt x="-14184" y="3530571"/>
                        <a:pt x="23790" y="3308327"/>
                        <a:pt x="0" y="3078425"/>
                      </a:cubicBezTo>
                      <a:cubicBezTo>
                        <a:pt x="-23790" y="2848523"/>
                        <a:pt x="1801" y="2674046"/>
                        <a:pt x="0" y="2397034"/>
                      </a:cubicBezTo>
                      <a:cubicBezTo>
                        <a:pt x="-1801" y="2120022"/>
                        <a:pt x="789" y="1899917"/>
                        <a:pt x="0" y="1715644"/>
                      </a:cubicBezTo>
                      <a:cubicBezTo>
                        <a:pt x="-789" y="1531371"/>
                        <a:pt x="2143" y="1286655"/>
                        <a:pt x="0" y="1070756"/>
                      </a:cubicBezTo>
                      <a:cubicBezTo>
                        <a:pt x="-2143" y="854857"/>
                        <a:pt x="30142" y="398951"/>
                        <a:pt x="0" y="0"/>
                      </a:cubicBezTo>
                      <a:close/>
                    </a:path>
                    <a:path w="3321420" h="3650306" stroke="0" extrusionOk="0">
                      <a:moveTo>
                        <a:pt x="0" y="0"/>
                      </a:moveTo>
                      <a:cubicBezTo>
                        <a:pt x="340557" y="-22370"/>
                        <a:pt x="507679" y="22217"/>
                        <a:pt x="730712" y="0"/>
                      </a:cubicBezTo>
                      <a:cubicBezTo>
                        <a:pt x="953745" y="-22217"/>
                        <a:pt x="1057094" y="11048"/>
                        <a:pt x="1295354" y="0"/>
                      </a:cubicBezTo>
                      <a:cubicBezTo>
                        <a:pt x="1533614" y="-11048"/>
                        <a:pt x="1754531" y="194"/>
                        <a:pt x="1926424" y="0"/>
                      </a:cubicBezTo>
                      <a:cubicBezTo>
                        <a:pt x="2098317" y="-194"/>
                        <a:pt x="2247776" y="-14239"/>
                        <a:pt x="2524279" y="0"/>
                      </a:cubicBezTo>
                      <a:cubicBezTo>
                        <a:pt x="2800783" y="14239"/>
                        <a:pt x="2944064" y="3874"/>
                        <a:pt x="3321420" y="0"/>
                      </a:cubicBezTo>
                      <a:cubicBezTo>
                        <a:pt x="3297339" y="247784"/>
                        <a:pt x="3338682" y="410841"/>
                        <a:pt x="3321420" y="644887"/>
                      </a:cubicBezTo>
                      <a:cubicBezTo>
                        <a:pt x="3304158" y="878933"/>
                        <a:pt x="3346714" y="958676"/>
                        <a:pt x="3321420" y="1180266"/>
                      </a:cubicBezTo>
                      <a:cubicBezTo>
                        <a:pt x="3296126" y="1401856"/>
                        <a:pt x="3335609" y="1611093"/>
                        <a:pt x="3321420" y="1825153"/>
                      </a:cubicBezTo>
                      <a:cubicBezTo>
                        <a:pt x="3307231" y="2039213"/>
                        <a:pt x="3305669" y="2137349"/>
                        <a:pt x="3321420" y="2324028"/>
                      </a:cubicBezTo>
                      <a:cubicBezTo>
                        <a:pt x="3337171" y="2510707"/>
                        <a:pt x="3295879" y="2805078"/>
                        <a:pt x="3321420" y="2968916"/>
                      </a:cubicBezTo>
                      <a:cubicBezTo>
                        <a:pt x="3346961" y="3132754"/>
                        <a:pt x="3295190" y="3483522"/>
                        <a:pt x="3321420" y="3650306"/>
                      </a:cubicBezTo>
                      <a:cubicBezTo>
                        <a:pt x="3184653" y="3662182"/>
                        <a:pt x="2979174" y="3638212"/>
                        <a:pt x="2723564" y="3650306"/>
                      </a:cubicBezTo>
                      <a:cubicBezTo>
                        <a:pt x="2467954" y="3662400"/>
                        <a:pt x="2276661" y="3624148"/>
                        <a:pt x="2158923" y="3650306"/>
                      </a:cubicBezTo>
                      <a:cubicBezTo>
                        <a:pt x="2041185" y="3676464"/>
                        <a:pt x="1699746" y="3657154"/>
                        <a:pt x="1561067" y="3650306"/>
                      </a:cubicBezTo>
                      <a:cubicBezTo>
                        <a:pt x="1422388" y="3643458"/>
                        <a:pt x="1101194" y="3663957"/>
                        <a:pt x="830355" y="3650306"/>
                      </a:cubicBezTo>
                      <a:cubicBezTo>
                        <a:pt x="559516" y="3636655"/>
                        <a:pt x="366802" y="3679626"/>
                        <a:pt x="0" y="3650306"/>
                      </a:cubicBezTo>
                      <a:cubicBezTo>
                        <a:pt x="21421" y="3463778"/>
                        <a:pt x="-15145" y="3287657"/>
                        <a:pt x="0" y="3151431"/>
                      </a:cubicBezTo>
                      <a:cubicBezTo>
                        <a:pt x="15145" y="3015205"/>
                        <a:pt x="33595" y="2788788"/>
                        <a:pt x="0" y="2470040"/>
                      </a:cubicBezTo>
                      <a:cubicBezTo>
                        <a:pt x="-33595" y="2151292"/>
                        <a:pt x="-28483" y="1993087"/>
                        <a:pt x="0" y="1825153"/>
                      </a:cubicBezTo>
                      <a:cubicBezTo>
                        <a:pt x="28483" y="1657219"/>
                        <a:pt x="30155" y="1420939"/>
                        <a:pt x="0" y="1216769"/>
                      </a:cubicBezTo>
                      <a:cubicBezTo>
                        <a:pt x="-30155" y="1012599"/>
                        <a:pt x="-17436" y="853027"/>
                        <a:pt x="0" y="717894"/>
                      </a:cubicBezTo>
                      <a:cubicBezTo>
                        <a:pt x="17436" y="582762"/>
                        <a:pt x="10132" y="320032"/>
                        <a:pt x="0" y="0"/>
                      </a:cubicBezTo>
                      <a:close/>
                    </a:path>
                  </a:pathLst>
                </a:cu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" name="Rectangle 6"/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custGeom>
                  <a:avLst/>
                  <a:gdLst>
                    <a:gd name="connsiteX0" fmla="*/ 0 w 3321420"/>
                    <a:gd name="connsiteY0" fmla="*/ 0 h 3650306"/>
                    <a:gd name="connsiteX1" fmla="*/ 3321420 w 3321420"/>
                    <a:gd name="connsiteY1" fmla="*/ 0 h 3650306"/>
                    <a:gd name="connsiteX2" fmla="*/ 3321420 w 3321420"/>
                    <a:gd name="connsiteY2" fmla="*/ 3650306 h 3650306"/>
                    <a:gd name="connsiteX3" fmla="*/ 0 w 3321420"/>
                    <a:gd name="connsiteY3" fmla="*/ 3650306 h 3650306"/>
                    <a:gd name="connsiteX4" fmla="*/ 0 w 3321420"/>
                    <a:gd name="connsiteY4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1420" h="3650306" fill="none" extrusionOk="0">
                      <a:moveTo>
                        <a:pt x="0" y="0"/>
                      </a:moveTo>
                      <a:cubicBezTo>
                        <a:pt x="453979" y="106216"/>
                        <a:pt x="1936865" y="-142119"/>
                        <a:pt x="3321420" y="0"/>
                      </a:cubicBezTo>
                      <a:cubicBezTo>
                        <a:pt x="3320909" y="1813123"/>
                        <a:pt x="3320650" y="2771284"/>
                        <a:pt x="3321420" y="3650306"/>
                      </a:cubicBezTo>
                      <a:cubicBezTo>
                        <a:pt x="2512743" y="3621078"/>
                        <a:pt x="700533" y="3634612"/>
                        <a:pt x="0" y="3650306"/>
                      </a:cubicBezTo>
                      <a:cubicBezTo>
                        <a:pt x="-56229" y="2884595"/>
                        <a:pt x="-65128" y="1337974"/>
                        <a:pt x="0" y="0"/>
                      </a:cubicBezTo>
                      <a:close/>
                    </a:path>
                    <a:path w="3321420" h="3650306" stroke="0" extrusionOk="0">
                      <a:moveTo>
                        <a:pt x="0" y="0"/>
                      </a:moveTo>
                      <a:cubicBezTo>
                        <a:pt x="891725" y="-71603"/>
                        <a:pt x="1977199" y="126493"/>
                        <a:pt x="3321420" y="0"/>
                      </a:cubicBezTo>
                      <a:cubicBezTo>
                        <a:pt x="3232230" y="1130472"/>
                        <a:pt x="3477204" y="2576448"/>
                        <a:pt x="3321420" y="3650306"/>
                      </a:cubicBezTo>
                      <a:cubicBezTo>
                        <a:pt x="1702779" y="3695150"/>
                        <a:pt x="547223" y="3493419"/>
                        <a:pt x="0" y="3650306"/>
                      </a:cubicBezTo>
                      <a:cubicBezTo>
                        <a:pt x="-31925" y="2871978"/>
                        <a:pt x="67210" y="1574476"/>
                        <a:pt x="0" y="0"/>
                      </a:cubicBezTo>
                      <a:close/>
                    </a:path>
                  </a:pathLst>
                </a:custGeom>
                <a:solidFill>
                  <a:srgbClr val="FADFC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7592824" y="1778216"/>
                <a:ext cx="1025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M: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7962117" y="272663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982705" y="351513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982705" y="4303641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9176199" y="2826830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39269" y="3240068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88573" y="3605480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842807" y="4382689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497321" y="440093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64089" y="439562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12916" y="1986243"/>
            <a:ext cx="1769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42 và 35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61963" y="1947805"/>
            <a:ext cx="1787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60 và 17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22974" y="4416567"/>
            <a:ext cx="1750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c) 81 và 16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62984" y="4380675"/>
            <a:ext cx="1787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d) 24 và 52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78070" y="2874595"/>
            <a:ext cx="1467795" cy="1164642"/>
            <a:chOff x="1155435" y="2301436"/>
            <a:chExt cx="1614574" cy="116464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371776" y="2878868"/>
            <a:ext cx="1467795" cy="1164642"/>
            <a:chOff x="1155435" y="2301436"/>
            <a:chExt cx="1614574" cy="116464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399148" y="5335044"/>
            <a:ext cx="1467795" cy="1164642"/>
            <a:chOff x="1155435" y="2301436"/>
            <a:chExt cx="1614574" cy="1164642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392854" y="5339317"/>
            <a:ext cx="1467795" cy="1164642"/>
            <a:chOff x="1155435" y="2301436"/>
            <a:chExt cx="1614574" cy="116464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468707" y="2467824"/>
            <a:ext cx="1362139" cy="1708409"/>
            <a:chOff x="1193285" y="1740711"/>
            <a:chExt cx="1362139" cy="1708409"/>
          </a:xfrm>
        </p:grpSpPr>
        <p:sp>
          <p:nvSpPr>
            <p:cNvPr id="50" name="Rectangle 49"/>
            <p:cNvSpPr/>
            <p:nvPr/>
          </p:nvSpPr>
          <p:spPr>
            <a:xfrm>
              <a:off x="1497088" y="1740711"/>
              <a:ext cx="5501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93285" y="2048122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94325" y="2330527"/>
              <a:ext cx="10610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352662" y="2830299"/>
              <a:ext cx="88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1712961" y="2925900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08066" y="2925404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804129" y="245369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81752" y="277967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82792" y="3062084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641129" y="3561856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001428" y="365745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796533" y="365696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818050" y="487670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497533" y="524095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783488" y="5439484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656910" y="6023136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017209" y="611873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812314" y="611824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859839" y="490887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541484" y="525381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863739" y="5499916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5700861" y="6035990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6061160" y="613159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856265" y="613109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80718" y="177946"/>
            <a:ext cx="2428001" cy="9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9" name="Text Box 12"/>
          <p:cNvSpPr txBox="1"/>
          <p:nvPr/>
        </p:nvSpPr>
        <p:spPr>
          <a:xfrm>
            <a:off x="2588260" y="1768475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endParaRPr lang="en-US" altLang="en-US" sz="320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r="5482" b="35664"/>
          <a:stretch>
            <a:fillRect/>
          </a:stretch>
        </p:blipFill>
        <p:spPr bwMode="auto">
          <a:xfrm>
            <a:off x="116205" y="225425"/>
            <a:ext cx="11692890" cy="678688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819400" y="2132330"/>
            <a:ext cx="669925" cy="12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s 1"/>
          <p:cNvSpPr/>
          <p:nvPr/>
        </p:nvSpPr>
        <p:spPr>
          <a:xfrm>
            <a:off x="9370060" y="62230"/>
            <a:ext cx="2811145" cy="295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266825" y="2470785"/>
            <a:ext cx="5255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>
                <a:latin typeface="HP001 4 hàng" panose="020B0603050302020204" charset="0"/>
                <a:cs typeface="HP001 4 hàng" panose="020B0603050302020204" charset="0"/>
              </a:rPr>
              <a:t>       </a:t>
            </a:r>
            <a:r>
              <a:rPr lang="en-US" altLang="vi-VN" sz="32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Bài 2</a:t>
            </a:r>
            <a:endParaRPr lang="en-US" altLang="vi-VN" sz="3200" b="1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247775" y="3126105"/>
            <a:ext cx="5255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>
                <a:latin typeface="HP001 4 hàng" panose="020B0603050302020204" charset="0"/>
                <a:cs typeface="HP001 4 hàng" panose="020B0603050302020204" charset="0"/>
              </a:rPr>
              <a:t>      </a:t>
            </a:r>
            <a:r>
              <a:rPr lang="en-US" altLang="vi-VN" sz="320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a. 0, 1, 2, 3, 4</a:t>
            </a:r>
            <a:endParaRPr lang="en-US" sz="3200" b="1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266825" y="3773805"/>
            <a:ext cx="5255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>
                <a:latin typeface="HP001 4 hàng" panose="020B0603050302020204" charset="0"/>
                <a:cs typeface="HP001 4 hàng" panose="020B0603050302020204" charset="0"/>
              </a:rPr>
              <a:t>      </a:t>
            </a:r>
            <a:r>
              <a:rPr lang="en-US" altLang="vi-VN" sz="320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vi-VN" sz="32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b</a:t>
            </a:r>
            <a:r>
              <a:rPr lang="en-US" sz="32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. 4, 5</a:t>
            </a:r>
            <a:endParaRPr lang="en-US" sz="3200" b="1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385695" y="543560"/>
            <a:ext cx="6955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Thứ </a:t>
            </a:r>
            <a:r>
              <a:rPr lang="en-US" altLang="vi-VN" sz="28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hai</a:t>
            </a:r>
            <a:r>
              <a:rPr lang="vi-VN" altLang="en-US" sz="28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ngày</a:t>
            </a:r>
            <a:r>
              <a:rPr lang="en-US" altLang="vi-VN" sz="28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13</a:t>
            </a:r>
            <a:r>
              <a:rPr lang="vi-VN" altLang="en-US" sz="28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tháng</a:t>
            </a:r>
            <a:r>
              <a:rPr lang="en-US" altLang="vi-VN" sz="28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9</a:t>
            </a:r>
            <a:r>
              <a:rPr lang="vi-VN" altLang="en-US" sz="28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năm 2021</a:t>
            </a:r>
            <a:endParaRPr lang="vi-VN" altLang="en-US" sz="2800" b="1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771900" y="1184910"/>
            <a:ext cx="5255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>
                <a:latin typeface="HP001 4 hàng" panose="020B0603050302020204" charset="0"/>
                <a:cs typeface="HP001 4 hàng" panose="020B0603050302020204" charset="0"/>
              </a:rPr>
              <a:t>       </a:t>
            </a:r>
            <a:r>
              <a:rPr lang="en-US" altLang="vi-VN" sz="32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Toán </a:t>
            </a:r>
            <a:endParaRPr lang="en-US" altLang="vi-VN" sz="3200" b="1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990850" y="1804035"/>
            <a:ext cx="5255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>
                <a:latin typeface="HP001 4 hàng" panose="020B0603050302020204" charset="0"/>
                <a:cs typeface="HP001 4 hàng" panose="020B0603050302020204" charset="0"/>
              </a:rPr>
              <a:t>       </a:t>
            </a:r>
            <a:r>
              <a:rPr lang="en-US" altLang="vi-VN" sz="32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Số hạng, tổng</a:t>
            </a:r>
            <a:endParaRPr lang="en-US" altLang="vi-VN" sz="3200" b="1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53676" y="1151763"/>
            <a:ext cx="9743725" cy="2850768"/>
            <a:chOff x="1421244" y="1259765"/>
            <a:chExt cx="9743725" cy="2850768"/>
          </a:xfrm>
        </p:grpSpPr>
        <p:sp>
          <p:nvSpPr>
            <p:cNvPr id="3" name="Rounded Rectangle 27"/>
            <p:cNvSpPr/>
            <p:nvPr/>
          </p:nvSpPr>
          <p:spPr>
            <a:xfrm>
              <a:off x="1421244" y="1274678"/>
              <a:ext cx="2853044" cy="809303"/>
            </a:xfrm>
            <a:prstGeom prst="roundRect">
              <a:avLst/>
            </a:prstGeom>
            <a:solidFill>
              <a:srgbClr val="6DCFF6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 hạng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ounded Rectangle 30"/>
            <p:cNvSpPr/>
            <p:nvPr/>
          </p:nvSpPr>
          <p:spPr>
            <a:xfrm>
              <a:off x="4733273" y="1259765"/>
              <a:ext cx="2853044" cy="809303"/>
            </a:xfrm>
            <a:prstGeom prst="roundRect">
              <a:avLst/>
            </a:prstGeom>
            <a:solidFill>
              <a:srgbClr val="FFE28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 hạng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ounded Rectangle 31"/>
            <p:cNvSpPr/>
            <p:nvPr/>
          </p:nvSpPr>
          <p:spPr>
            <a:xfrm>
              <a:off x="8028069" y="1274678"/>
              <a:ext cx="2853044" cy="809303"/>
            </a:xfrm>
            <a:prstGeom prst="roundRect">
              <a:avLst/>
            </a:prstGeom>
            <a:solidFill>
              <a:srgbClr val="B7E47C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Tổng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ounded Rectangle 32"/>
            <p:cNvSpPr/>
            <p:nvPr/>
          </p:nvSpPr>
          <p:spPr>
            <a:xfrm>
              <a:off x="1421244" y="2229550"/>
              <a:ext cx="2853044" cy="18728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33"/>
            <p:cNvSpPr/>
            <p:nvPr/>
          </p:nvSpPr>
          <p:spPr>
            <a:xfrm>
              <a:off x="4733273" y="2229550"/>
              <a:ext cx="2853044" cy="1872869"/>
            </a:xfrm>
            <a:prstGeom prst="roundRect">
              <a:avLst/>
            </a:prstGeom>
            <a:solidFill>
              <a:srgbClr val="FDE59B">
                <a:alpha val="70000"/>
              </a:srgbClr>
            </a:solidFill>
            <a:ln>
              <a:solidFill>
                <a:srgbClr val="FDE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34"/>
            <p:cNvSpPr/>
            <p:nvPr/>
          </p:nvSpPr>
          <p:spPr>
            <a:xfrm>
              <a:off x="8028069" y="2237664"/>
              <a:ext cx="2853044" cy="1872869"/>
            </a:xfrm>
            <a:prstGeom prst="roundRect">
              <a:avLst/>
            </a:prstGeom>
            <a:solidFill>
              <a:srgbClr val="CFE6C5">
                <a:alpha val="89000"/>
              </a:srgbClr>
            </a:solidFill>
            <a:ln>
              <a:solidFill>
                <a:srgbClr val="CFE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r="-1"/>
            <a:stretch>
              <a:fillRect/>
            </a:stretch>
          </p:blipFill>
          <p:spPr>
            <a:xfrm>
              <a:off x="1561971" y="2447073"/>
              <a:ext cx="2718725" cy="12949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273" y="2424874"/>
              <a:ext cx="2853044" cy="149844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69" y="2335875"/>
              <a:ext cx="3136900" cy="17145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193482" y="193176"/>
            <a:ext cx="605826" cy="830997"/>
            <a:chOff x="3174278" y="237323"/>
            <a:chExt cx="605826" cy="830997"/>
          </a:xfrm>
        </p:grpSpPr>
        <p:sp>
          <p:nvSpPr>
            <p:cNvPr id="13" name="Oval 12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99308" y="376982"/>
            <a:ext cx="1000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 các số hạng và tổng,em hãy lập các phép cộng thích hợp.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9"/>
          <a:stretch>
            <a:fillRect/>
          </a:stretch>
        </p:blipFill>
        <p:spPr>
          <a:xfrm>
            <a:off x="3413107" y="2345873"/>
            <a:ext cx="1307524" cy="1276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9"/>
          <a:stretch>
            <a:fillRect/>
          </a:stretch>
        </p:blipFill>
        <p:spPr>
          <a:xfrm>
            <a:off x="1973930" y="2345873"/>
            <a:ext cx="1239862" cy="1281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45"/>
          <a:stretch>
            <a:fillRect/>
          </a:stretch>
        </p:blipFill>
        <p:spPr>
          <a:xfrm>
            <a:off x="5173208" y="2308253"/>
            <a:ext cx="1364570" cy="15070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09" r="4636"/>
          <a:stretch>
            <a:fillRect/>
          </a:stretch>
        </p:blipFill>
        <p:spPr>
          <a:xfrm>
            <a:off x="6545281" y="2316872"/>
            <a:ext cx="1364570" cy="15070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59"/>
          <a:stretch>
            <a:fillRect/>
          </a:stretch>
        </p:blipFill>
        <p:spPr>
          <a:xfrm>
            <a:off x="8464431" y="2227873"/>
            <a:ext cx="1516424" cy="1714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9" r="4510"/>
          <a:stretch>
            <a:fillRect/>
          </a:stretch>
        </p:blipFill>
        <p:spPr>
          <a:xfrm>
            <a:off x="9939049" y="2227873"/>
            <a:ext cx="1516424" cy="1714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13107" y="444305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0" y="444305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3107" y="546823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546823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1823 0.25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6523 0.235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0703 0.26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9128 0.4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5273 0.437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2865 0.384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WPS Presentation</Application>
  <PresentationFormat>Widescreen</PresentationFormat>
  <Paragraphs>191</Paragraphs>
  <Slides>10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等线</vt:lpstr>
      <vt:lpstr>Arial-Rounded</vt:lpstr>
      <vt:lpstr>等线</vt:lpstr>
      <vt:lpstr>Arial</vt:lpstr>
      <vt:lpstr>Microsoft YaHei</vt:lpstr>
      <vt:lpstr>UTM Avo</vt:lpstr>
      <vt:lpstr>Calibri</vt:lpstr>
      <vt:lpstr>UTM Avo</vt:lpstr>
      <vt:lpstr>Arial Unicode MS</vt:lpstr>
      <vt:lpstr>HP001 4 hàng</vt:lpstr>
      <vt:lpstr>1_Office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7</cp:revision>
  <dcterms:created xsi:type="dcterms:W3CDTF">2021-08-02T08:11:00Z</dcterms:created>
  <dcterms:modified xsi:type="dcterms:W3CDTF">2021-09-13T09:31:09Z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7AF66EDE81FF40F294458EA317C201AE</vt:lpwstr>
  </property>
  <property fmtid="{D5CDD505-2E9C-101B-9397-08002B2CF9AE}" pid="3" name="KSOProductBuildVer">
    <vt:lpwstr>1033-11.2.0.10265</vt:lpwstr>
  </property>
</Properties>
</file>