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3" r:id="rId3"/>
  </p:sldMasterIdLst>
  <p:sldIdLst>
    <p:sldId id="263" r:id="rId4"/>
    <p:sldId id="264" r:id="rId5"/>
    <p:sldId id="262" r:id="rId6"/>
    <p:sldId id="256" r:id="rId7"/>
    <p:sldId id="257" r:id="rId8"/>
    <p:sldId id="258" r:id="rId9"/>
    <p:sldId id="259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914400" y="339883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1C582A-46DA-4D70-9A99-6C3E673723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372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E8B3E-C231-45E7-9208-DCC0F0D5188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787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975784" y="459898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solidFill>
                  <a:srgbClr val="FFFFFF">
                    <a:tint val="75000"/>
                  </a:srgb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rgbClr val="FFFFFF">
                    <a:tint val="75000"/>
                  </a:srgb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FF4302-1870-431D-A7CC-6C72ED8DB73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179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B24BFC-98B5-4004-91F2-BE43D990324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087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3742796" y="4045480"/>
            <a:ext cx="470852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12C2EA-EDB9-4B4C-BADC-F899A29D465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12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C0B239-D5D0-473E-941C-3C2308F4141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511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407172-C8BD-431D-ACE7-47ECE64B326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0938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911754" y="3580343"/>
            <a:ext cx="557847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090A49-DBA0-4A5E-84DC-F38CB40C75D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99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CCE6D-34B0-40FE-914E-6F40995FA59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63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4AF3D1-834E-4C73-9A41-61B33320271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804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990AAF-9E0B-4D40-81D0-03E0E3593C4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1808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gradFill rotWithShape="0">
          <a:gsLst>
            <a:gs pos="0">
              <a:srgbClr val="33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09600" y="6245225"/>
            <a:ext cx="2844800" cy="476250"/>
          </a:xfrm>
          <a:ln>
            <a:miter lim="800000"/>
          </a:ln>
        </p:spPr>
        <p:txBody>
          <a:bodyPr wrap="square" numCol="1" anchor="t" anchorCtr="0" compatLnSpc="1"/>
          <a:lstStyle>
            <a:lvl1pPr algn="ctr" eaLnBrk="0" hangingPunct="0">
              <a:defRPr sz="1400">
                <a:solidFill>
                  <a:srgbClr val="000000"/>
                </a:solidFill>
                <a:latin typeface="VNI-Times" pitchFamily="2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5225"/>
            <a:ext cx="3860800" cy="476250"/>
          </a:xfrm>
          <a:ln>
            <a:miter lim="800000"/>
          </a:ln>
        </p:spPr>
        <p:txBody>
          <a:bodyPr wrap="square" numCol="1" anchor="t" anchorCtr="0" compatLnSpc="1"/>
          <a:lstStyle>
            <a:lvl1pPr eaLnBrk="0" hangingPunct="0">
              <a:defRPr sz="1400">
                <a:solidFill>
                  <a:srgbClr val="000000"/>
                </a:solidFill>
                <a:latin typeface="VNI-Times" pitchFamily="2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5225"/>
            <a:ext cx="2844800" cy="476250"/>
          </a:xfrm>
          <a:ln>
            <a:miter lim="800000"/>
          </a:ln>
        </p:spPr>
        <p:txBody>
          <a:bodyPr anchor="t"/>
          <a:lstStyle>
            <a:lvl1pPr algn="r"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D1D00-DA92-45EF-8DAE-78CA9CE0315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405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5EA80D-6A55-46C5-AF36-3170C1494C2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406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373AD8-76DB-4DB9-85F0-ECC5EC81068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874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49F19F-93B9-49FF-902A-F6D7A9E5742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558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7DCF99-B84F-409D-85C1-4DA8831094E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579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F722AE-08DA-4810-9BB8-65B994F8A33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79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9EA56A-C1AF-4024-BC98-008145759AF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72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AD2DF8-BBCE-48F4-9580-4E7C860DFC1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754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EDE737-FC60-482D-AF49-C35A922FF09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6657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CADCFB-94D7-41E2-924C-47CFA65D70F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411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93CED-334D-43C7-9558-4A3987AC03D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2496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803F50-E031-445C-BB5A-A9C19BB3AFF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30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12192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9051"/>
            <a:ext cx="3860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rgbClr val="292934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9051"/>
            <a:ext cx="5486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rgbClr val="292934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9051"/>
            <a:ext cx="14224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7EBF50-5DFD-438E-9A9D-6B1B7FC9D3F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7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7F70A7-A379-4527-847D-7C4C3CF2B1A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00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3"/>
          <p:cNvGrpSpPr>
            <a:grpSpLocks/>
          </p:cNvGrpSpPr>
          <p:nvPr/>
        </p:nvGrpSpPr>
        <p:grpSpPr bwMode="auto">
          <a:xfrm>
            <a:off x="-1" y="47626"/>
            <a:ext cx="12037325" cy="6881813"/>
            <a:chOff x="0" y="47624"/>
            <a:chExt cx="9144001" cy="6882040"/>
          </a:xfrm>
        </p:grpSpPr>
        <p:grpSp>
          <p:nvGrpSpPr>
            <p:cNvPr id="17413" name="Group 54"/>
            <p:cNvGrpSpPr>
              <a:grpSpLocks/>
            </p:cNvGrpSpPr>
            <p:nvPr/>
          </p:nvGrpSpPr>
          <p:grpSpPr bwMode="auto">
            <a:xfrm>
              <a:off x="0" y="47624"/>
              <a:ext cx="9144001" cy="3990976"/>
              <a:chOff x="0" y="-1"/>
              <a:chExt cx="9144001" cy="3990976"/>
            </a:xfrm>
          </p:grpSpPr>
          <p:pic>
            <p:nvPicPr>
              <p:cNvPr id="1741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0350"/>
              <a:stretch>
                <a:fillRect/>
              </a:stretch>
            </p:blipFill>
            <p:spPr bwMode="auto">
              <a:xfrm>
                <a:off x="0" y="0"/>
                <a:ext cx="5050971" cy="2390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4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/>
              <a:stretch>
                <a:fillRect/>
              </a:stretch>
            </p:blipFill>
            <p:spPr bwMode="auto">
              <a:xfrm>
                <a:off x="4572001" y="-1"/>
                <a:ext cx="4572000" cy="2390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418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6349" t="18365"/>
              <a:stretch>
                <a:fillRect/>
              </a:stretch>
            </p:blipFill>
            <p:spPr bwMode="auto">
              <a:xfrm>
                <a:off x="8810171" y="2039257"/>
                <a:ext cx="333830" cy="19517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741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372632"/>
              <a:ext cx="4276725" cy="4485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415" name="Picture 5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25" y="3962400"/>
              <a:ext cx="4867275" cy="2967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1723570" y="1454373"/>
            <a:ext cx="8610600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Toán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TỈ LỆ BẢN ĐỒ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7412" name="Picture 2" descr="Kết quả hình ảnh cho hello 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419600"/>
            <a:ext cx="227330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245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 descr="Map-VN_00"/>
          <p:cNvPicPr>
            <a:picLocks noChangeAspect="1"/>
          </p:cNvPicPr>
          <p:nvPr/>
        </p:nvPicPr>
        <p:blipFill>
          <a:blip r:embed="rId2"/>
          <a:srcRect r="20953"/>
          <a:stretch>
            <a:fillRect/>
          </a:stretch>
        </p:blipFill>
        <p:spPr>
          <a:xfrm>
            <a:off x="1676400" y="1585595"/>
            <a:ext cx="4114800" cy="4815205"/>
          </a:xfrm>
          <a:prstGeom prst="rect">
            <a:avLst/>
          </a:prstGeom>
          <a:noFill/>
          <a:ln w="2857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202" name="Text Box 10"/>
          <p:cNvSpPr txBox="1"/>
          <p:nvPr/>
        </p:nvSpPr>
        <p:spPr>
          <a:xfrm>
            <a:off x="2438400" y="1066800"/>
            <a:ext cx="2895600" cy="437515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marL="0" marR="0" lvl="0" indent="0" algn="ctr" defTabSz="6908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 đồ Việt Nam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203" name="Text Box 11"/>
          <p:cNvSpPr txBox="1"/>
          <p:nvPr/>
        </p:nvSpPr>
        <p:spPr>
          <a:xfrm>
            <a:off x="3581400" y="6437313"/>
            <a:ext cx="1981200" cy="31559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marL="0" marR="0" lvl="0" indent="0" algn="l" defTabSz="10083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 lệ 1 : 10 000 000</a:t>
            </a:r>
            <a:endParaRPr kumimoji="0" lang="en-US" altLang="en-US" sz="140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8209" name="Picture 17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025" y="1585595"/>
            <a:ext cx="4495800" cy="4782185"/>
          </a:xfrm>
          <a:prstGeom prst="rect">
            <a:avLst/>
          </a:prstGeom>
          <a:noFill/>
          <a:ln w="2857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210" name="Text Box 18"/>
          <p:cNvSpPr txBox="1"/>
          <p:nvPr/>
        </p:nvSpPr>
        <p:spPr>
          <a:xfrm>
            <a:off x="8582025" y="6400800"/>
            <a:ext cx="1828800" cy="31559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marL="0" marR="0" lvl="0" indent="0" algn="l" defTabSz="10083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 lệ 1 : 20 000 000</a:t>
            </a:r>
            <a:endParaRPr kumimoji="0" lang="en-US" altLang="en-US" sz="140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211" name="Text Box 19"/>
          <p:cNvSpPr txBox="1"/>
          <p:nvPr/>
        </p:nvSpPr>
        <p:spPr>
          <a:xfrm>
            <a:off x="7467600" y="1142683"/>
            <a:ext cx="2695575" cy="437515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marL="0" marR="0" lvl="0" indent="0" algn="l" defTabSz="6908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 đồ thế giới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pSp>
        <p:nvGrpSpPr>
          <p:cNvPr id="2065" name="Group 1"/>
          <p:cNvGrpSpPr/>
          <p:nvPr/>
        </p:nvGrpSpPr>
        <p:grpSpPr>
          <a:xfrm>
            <a:off x="3274695" y="0"/>
            <a:ext cx="6888480" cy="1339818"/>
            <a:chOff x="2402205" y="142244"/>
            <a:chExt cx="6888480" cy="1723248"/>
          </a:xfrm>
        </p:grpSpPr>
        <p:sp>
          <p:nvSpPr>
            <p:cNvPr id="2066" name="TextBox 22"/>
            <p:cNvSpPr txBox="1"/>
            <p:nvPr/>
          </p:nvSpPr>
          <p:spPr>
            <a:xfrm>
              <a:off x="2402205" y="142244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                </a:t>
              </a:r>
              <a:r>
                <a:rPr kumimoji="0" sz="2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Toán</a:t>
              </a:r>
              <a:endParaRPr kumimoji="0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67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Tỉ lệ bản đồ</a:t>
              </a:r>
              <a:r>
                <a: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      </a:t>
              </a:r>
              <a:endParaRPr kumimoji="0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363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8203" grpId="0" bldLvl="0" animBg="1"/>
      <p:bldP spid="8203" grpId="1" bldLvl="0" animBg="1"/>
      <p:bldP spid="8210" grpId="0" bldLvl="0" animBg="1"/>
      <p:bldP spid="8210" grpId="1" bldLvl="0" animBg="1"/>
      <p:bldP spid="82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Map-VN_00"/>
          <p:cNvPicPr>
            <a:picLocks noChangeAspect="1"/>
          </p:cNvPicPr>
          <p:nvPr/>
        </p:nvPicPr>
        <p:blipFill>
          <a:blip r:embed="rId2"/>
          <a:srcRect r="20953"/>
          <a:stretch>
            <a:fillRect/>
          </a:stretch>
        </p:blipFill>
        <p:spPr>
          <a:xfrm>
            <a:off x="7848600" y="3276600"/>
            <a:ext cx="2819400" cy="3581400"/>
          </a:xfrm>
          <a:prstGeom prst="rect">
            <a:avLst/>
          </a:prstGeom>
          <a:noFill/>
          <a:ln w="95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9224" name="Text Box 8"/>
          <p:cNvSpPr txBox="1"/>
          <p:nvPr/>
        </p:nvSpPr>
        <p:spPr>
          <a:xfrm>
            <a:off x="4495800" y="5675313"/>
            <a:ext cx="2895600" cy="345440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defTabSz="690880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đồ Việt Nam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5" name="Text Box 9"/>
          <p:cNvSpPr txBox="1"/>
          <p:nvPr/>
        </p:nvSpPr>
        <p:spPr>
          <a:xfrm>
            <a:off x="4495800" y="6305550"/>
            <a:ext cx="3200400" cy="46926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defTabSz="1008380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6" name="Text Box 10"/>
          <p:cNvSpPr txBox="1"/>
          <p:nvPr/>
        </p:nvSpPr>
        <p:spPr>
          <a:xfrm>
            <a:off x="1828800" y="228600"/>
            <a:ext cx="7315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Ở góc phía dưới của một bản đồ nước Việt Nam có ghi: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Text Box 11"/>
          <p:cNvSpPr txBox="1"/>
          <p:nvPr/>
        </p:nvSpPr>
        <p:spPr>
          <a:xfrm>
            <a:off x="2919413" y="695325"/>
            <a:ext cx="3429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10 000 000.</a:t>
            </a:r>
            <a:endParaRPr lang="en-US" altLang="en-US" sz="2400" dirty="0">
              <a:solidFill>
                <a:srgbClr val="CC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/>
          <p:nvPr/>
        </p:nvSpPr>
        <p:spPr>
          <a:xfrm>
            <a:off x="1828800" y="1219200"/>
            <a:ext cx="1752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đó 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9" name="Text Box 13"/>
          <p:cNvSpPr txBox="1"/>
          <p:nvPr/>
        </p:nvSpPr>
        <p:spPr>
          <a:xfrm>
            <a:off x="3429000" y="1219200"/>
            <a:ext cx="2057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bản đồ.</a:t>
            </a:r>
            <a:endParaRPr lang="en-US" altLang="en-US" sz="2400" i="1" dirty="0">
              <a:solidFill>
                <a:srgbClr val="CC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0" name="Text Box 14"/>
          <p:cNvSpPr txBox="1"/>
          <p:nvPr/>
        </p:nvSpPr>
        <p:spPr>
          <a:xfrm>
            <a:off x="2057400" y="1676400"/>
            <a:ext cx="8610600" cy="1614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Tỉ lệ                                hay                      cho biết hình nước Việt Nam được vẽ thu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lại 10 000 000 lần. Chẳng hạn : Độ d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 cm trên bản đồ ứng với độ d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thật 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10 000 000 cm hay 100 km.</a:t>
            </a:r>
            <a:endParaRPr lang="en-US" altLang="en-US" sz="1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1" name="Text Box 15"/>
          <p:cNvSpPr txBox="1"/>
          <p:nvPr/>
        </p:nvSpPr>
        <p:spPr>
          <a:xfrm>
            <a:off x="2971800" y="1690688"/>
            <a:ext cx="17526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: 10 000 000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2" name="Text Box 16"/>
          <p:cNvSpPr txBox="1"/>
          <p:nvPr/>
        </p:nvSpPr>
        <p:spPr>
          <a:xfrm>
            <a:off x="4943475" y="1495425"/>
            <a:ext cx="1524000" cy="783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10 000 000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3" name="Line 17"/>
          <p:cNvSpPr/>
          <p:nvPr/>
        </p:nvSpPr>
        <p:spPr>
          <a:xfrm>
            <a:off x="5105400" y="1885950"/>
            <a:ext cx="1066800" cy="0"/>
          </a:xfrm>
          <a:prstGeom prst="line">
            <a:avLst/>
          </a:prstGeom>
          <a:ln w="19050" cap="flat" cmpd="sng">
            <a:solidFill>
              <a:srgbClr val="FF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4" name="Text Box 18"/>
          <p:cNvSpPr txBox="1"/>
          <p:nvPr/>
        </p:nvSpPr>
        <p:spPr>
          <a:xfrm>
            <a:off x="1676400" y="3422650"/>
            <a:ext cx="61722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Tỉ lệ bản đồ có thể viết dưới dạng một phân số có tử số 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5" name="Text Box 19"/>
          <p:cNvSpPr txBox="1"/>
          <p:nvPr/>
        </p:nvSpPr>
        <p:spPr>
          <a:xfrm>
            <a:off x="2133600" y="4343400"/>
            <a:ext cx="1219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: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2743200" y="4859338"/>
            <a:ext cx="971550" cy="784224"/>
            <a:chOff x="240" y="3024"/>
            <a:chExt cx="612" cy="494"/>
          </a:xfrm>
        </p:grpSpPr>
        <p:sp>
          <p:nvSpPr>
            <p:cNvPr id="5144" name="Text Box 20"/>
            <p:cNvSpPr txBox="1"/>
            <p:nvPr/>
          </p:nvSpPr>
          <p:spPr>
            <a:xfrm>
              <a:off x="240" y="3024"/>
              <a:ext cx="528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45" name="Line 21"/>
            <p:cNvSpPr/>
            <p:nvPr/>
          </p:nvSpPr>
          <p:spPr>
            <a:xfrm>
              <a:off x="288" y="3264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6" name="Text Box 26"/>
            <p:cNvSpPr txBox="1"/>
            <p:nvPr/>
          </p:nvSpPr>
          <p:spPr>
            <a:xfrm>
              <a:off x="660" y="3144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3733800" y="4859338"/>
            <a:ext cx="990600" cy="784224"/>
            <a:chOff x="768" y="3600"/>
            <a:chExt cx="624" cy="494"/>
          </a:xfrm>
        </p:grpSpPr>
        <p:sp>
          <p:nvSpPr>
            <p:cNvPr id="5141" name="Text Box 22"/>
            <p:cNvSpPr txBox="1"/>
            <p:nvPr/>
          </p:nvSpPr>
          <p:spPr>
            <a:xfrm>
              <a:off x="768" y="3600"/>
              <a:ext cx="528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42" name="Line 23"/>
            <p:cNvSpPr/>
            <p:nvPr/>
          </p:nvSpPr>
          <p:spPr>
            <a:xfrm>
              <a:off x="816" y="3840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3" name="Text Box 27"/>
            <p:cNvSpPr txBox="1"/>
            <p:nvPr/>
          </p:nvSpPr>
          <p:spPr>
            <a:xfrm>
              <a:off x="1200" y="3696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" name="Group 31"/>
          <p:cNvGrpSpPr/>
          <p:nvPr/>
        </p:nvGrpSpPr>
        <p:grpSpPr>
          <a:xfrm>
            <a:off x="4648200" y="4859338"/>
            <a:ext cx="1219200" cy="784224"/>
            <a:chOff x="4080" y="3456"/>
            <a:chExt cx="768" cy="494"/>
          </a:xfrm>
        </p:grpSpPr>
        <p:sp>
          <p:nvSpPr>
            <p:cNvPr id="5138" name="Text Box 24"/>
            <p:cNvSpPr txBox="1"/>
            <p:nvPr/>
          </p:nvSpPr>
          <p:spPr>
            <a:xfrm>
              <a:off x="4080" y="3456"/>
              <a:ext cx="720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10 000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39" name="Line 25"/>
            <p:cNvSpPr/>
            <p:nvPr/>
          </p:nvSpPr>
          <p:spPr>
            <a:xfrm>
              <a:off x="4128" y="3696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0" name="Text Box 28"/>
            <p:cNvSpPr txBox="1"/>
            <p:nvPr/>
          </p:nvSpPr>
          <p:spPr>
            <a:xfrm>
              <a:off x="4656" y="3600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3366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 decel="100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 decel="100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 decel="100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400" decel="100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4" grpId="1"/>
      <p:bldP spid="9225" grpId="0" bldLvl="0" animBg="1"/>
      <p:bldP spid="9225" grpId="1" bldLvl="0" animBg="1"/>
      <p:bldP spid="9225" grpId="2" bldLvl="0" animBg="1"/>
      <p:bldP spid="9226" grpId="0"/>
      <p:bldP spid="9227" grpId="0"/>
      <p:bldP spid="9227" grpId="1"/>
      <p:bldP spid="9228" grpId="0"/>
      <p:bldP spid="9229" grpId="0"/>
      <p:bldP spid="9229" grpId="1"/>
      <p:bldP spid="9230" grpId="0"/>
      <p:bldP spid="9231" grpId="0"/>
      <p:bldP spid="9231" grpId="1"/>
      <p:bldP spid="9232" grpId="0"/>
      <p:bldP spid="9232" grpId="1"/>
      <p:bldP spid="9234" grpId="0"/>
      <p:bldP spid="92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255" y="2144078"/>
            <a:ext cx="9144000" cy="1655762"/>
          </a:xfrm>
        </p:spPr>
        <p:txBody>
          <a:bodyPr/>
          <a:lstStyle/>
          <a:p>
            <a:pPr algn="l"/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1: Viết vào chỗ chấm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Bản đồ Việt nam được vẽ theo tỉ lệ: .........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1cm trên bản đồ ứng với độ dài thật là: ...........</a:t>
            </a:r>
          </a:p>
        </p:txBody>
      </p:sp>
      <p:grpSp>
        <p:nvGrpSpPr>
          <p:cNvPr id="2065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2066" name="TextBox 22"/>
            <p:cNvSpPr txBox="1"/>
            <p:nvPr/>
          </p:nvSpPr>
          <p:spPr>
            <a:xfrm>
              <a:off x="2402205" y="142244"/>
              <a:ext cx="5638800" cy="5937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400" b="1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67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Tỉ </a:t>
              </a: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" name="Subtitle 2"/>
          <p:cNvSpPr>
            <a:spLocks noGrp="1"/>
          </p:cNvSpPr>
          <p:nvPr/>
        </p:nvSpPr>
        <p:spPr>
          <a:xfrm>
            <a:off x="5226050" y="2521585"/>
            <a:ext cx="2715260" cy="49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10 000 000</a:t>
            </a:r>
          </a:p>
          <a:p>
            <a:pPr algn="l"/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6161405" y="3019425"/>
            <a:ext cx="2435860" cy="49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  <a:r>
              <a:rPr lang="vi-V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cm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1" build="p"/>
      <p:bldP spid="4" grpId="2"/>
      <p:bldP spid="5" grpId="1" build="p"/>
      <p:bldP spid="5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255" y="2144395"/>
            <a:ext cx="9144000" cy="807720"/>
          </a:xfrm>
        </p:spPr>
        <p:txBody>
          <a:bodyPr>
            <a:normAutofit/>
          </a:bodyPr>
          <a:lstStyle/>
          <a:p>
            <a:pPr algn="l"/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Nối tương ứng </a:t>
            </a:r>
            <a:r>
              <a:rPr lang="vi-V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 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“thu nhỏ” trên bản đồ tỉ lệ 1:1000 với “độ dài thật”:</a:t>
            </a:r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ubtitle 2"/>
          <p:cNvSpPr>
            <a:spLocks noGrp="1"/>
          </p:cNvSpPr>
          <p:nvPr/>
        </p:nvSpPr>
        <p:spPr>
          <a:xfrm>
            <a:off x="335915" y="3040380"/>
            <a:ext cx="2435860" cy="497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ộ dài “thu nhỏ”</a:t>
            </a:r>
          </a:p>
        </p:txBody>
      </p:sp>
      <p:sp>
        <p:nvSpPr>
          <p:cNvPr id="6" name="Subtitle 2"/>
          <p:cNvSpPr>
            <a:spLocks noGrp="1"/>
          </p:cNvSpPr>
          <p:nvPr/>
        </p:nvSpPr>
        <p:spPr>
          <a:xfrm>
            <a:off x="335915" y="4609465"/>
            <a:ext cx="2435860" cy="49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Độ dài “thật”:</a:t>
            </a:r>
            <a:endParaRPr lang="vi-VN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013200" y="2915285"/>
            <a:ext cx="1637030" cy="74866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1mm</a:t>
            </a:r>
          </a:p>
        </p:txBody>
      </p:sp>
      <p:sp>
        <p:nvSpPr>
          <p:cNvPr id="9" name="Oval 8"/>
          <p:cNvSpPr/>
          <p:nvPr/>
        </p:nvSpPr>
        <p:spPr>
          <a:xfrm>
            <a:off x="6391910" y="2915285"/>
            <a:ext cx="1637030" cy="74866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10" name="Oval 9"/>
          <p:cNvSpPr/>
          <p:nvPr/>
        </p:nvSpPr>
        <p:spPr>
          <a:xfrm>
            <a:off x="8895080" y="2914650"/>
            <a:ext cx="1637030" cy="74866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1dm</a:t>
            </a:r>
          </a:p>
        </p:txBody>
      </p:sp>
      <p:sp>
        <p:nvSpPr>
          <p:cNvPr id="11" name="Rectangles 10"/>
          <p:cNvSpPr/>
          <p:nvPr/>
        </p:nvSpPr>
        <p:spPr>
          <a:xfrm>
            <a:off x="3743960" y="4609465"/>
            <a:ext cx="1906270" cy="6388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1000cm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6182360" y="4609465"/>
            <a:ext cx="1906270" cy="6388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1000mm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8825230" y="4609465"/>
            <a:ext cx="1906270" cy="6388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1000dm</a:t>
            </a:r>
          </a:p>
        </p:txBody>
      </p:sp>
      <p:cxnSp>
        <p:nvCxnSpPr>
          <p:cNvPr id="15" name="Straight Arrow Connector 14"/>
          <p:cNvCxnSpPr>
            <a:endCxn id="12" idx="0"/>
          </p:cNvCxnSpPr>
          <p:nvPr/>
        </p:nvCxnSpPr>
        <p:spPr>
          <a:xfrm>
            <a:off x="5276850" y="3633470"/>
            <a:ext cx="1858645" cy="9759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958080" y="3717290"/>
            <a:ext cx="2275840" cy="8686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3" idx="0"/>
          </p:cNvCxnSpPr>
          <p:nvPr/>
        </p:nvCxnSpPr>
        <p:spPr>
          <a:xfrm flipH="1">
            <a:off x="9778365" y="3693160"/>
            <a:ext cx="50165" cy="9163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5" name="TextBox 22"/>
            <p:cNvSpPr txBox="1"/>
            <p:nvPr/>
          </p:nvSpPr>
          <p:spPr>
            <a:xfrm>
              <a:off x="2402205" y="142244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2" grpId="1" build="p"/>
      <p:bldP spid="6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245" y="1575118"/>
            <a:ext cx="9144000" cy="1655762"/>
          </a:xfrm>
        </p:spPr>
        <p:txBody>
          <a:bodyPr/>
          <a:lstStyle/>
          <a:p>
            <a:pPr algn="l"/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Bài 3: Viết vào ô trống</a:t>
            </a:r>
          </a:p>
          <a:p>
            <a:pPr algn="l"/>
            <a:r>
              <a:rPr lang="vi-V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Table 1"/>
          <p:cNvGraphicFramePr/>
          <p:nvPr/>
        </p:nvGraphicFramePr>
        <p:xfrm>
          <a:off x="990600" y="2253615"/>
          <a:ext cx="9588500" cy="2614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49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75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605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211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77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bản đồ</a:t>
                      </a: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 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dài thu nhỏ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32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dài thật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TextBox 22"/>
          <p:cNvSpPr txBox="1"/>
          <p:nvPr/>
        </p:nvSpPr>
        <p:spPr>
          <a:xfrm>
            <a:off x="3181985" y="4090035"/>
            <a:ext cx="19443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1000mm</a:t>
            </a:r>
          </a:p>
        </p:txBody>
      </p:sp>
      <p:sp>
        <p:nvSpPr>
          <p:cNvPr id="7" name="TextBox 22"/>
          <p:cNvSpPr txBox="1"/>
          <p:nvPr/>
        </p:nvSpPr>
        <p:spPr>
          <a:xfrm>
            <a:off x="5123815" y="4090035"/>
            <a:ext cx="14452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300cm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22"/>
          <p:cNvSpPr txBox="1"/>
          <p:nvPr/>
        </p:nvSpPr>
        <p:spPr>
          <a:xfrm>
            <a:off x="6952615" y="4090035"/>
            <a:ext cx="19443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10 000dm</a:t>
            </a:r>
          </a:p>
        </p:txBody>
      </p:sp>
      <p:sp>
        <p:nvSpPr>
          <p:cNvPr id="9" name="TextBox 22"/>
          <p:cNvSpPr txBox="1"/>
          <p:nvPr/>
        </p:nvSpPr>
        <p:spPr>
          <a:xfrm>
            <a:off x="9088755" y="3230880"/>
            <a:ext cx="9372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1m</a:t>
            </a:r>
          </a:p>
        </p:txBody>
      </p:sp>
      <p:grpSp>
        <p:nvGrpSpPr>
          <p:cNvPr id="4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5" name="TextBox 22"/>
            <p:cNvSpPr txBox="1"/>
            <p:nvPr/>
          </p:nvSpPr>
          <p:spPr>
            <a:xfrm>
              <a:off x="2402205" y="142244"/>
              <a:ext cx="5638800" cy="5937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400" b="1" u="sng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6" grpId="1"/>
      <p:bldP spid="6" grpId="2"/>
      <p:bldP spid="7" grpId="1"/>
      <p:bldP spid="7" grpId="2"/>
      <p:bldP spid="8" grpId="1"/>
      <p:bldP spid="8" grpId="2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255" y="1565910"/>
            <a:ext cx="9144000" cy="4699000"/>
          </a:xfrm>
        </p:spPr>
        <p:txBody>
          <a:bodyPr>
            <a:normAutofit/>
          </a:bodyPr>
          <a:lstStyle/>
          <a:p>
            <a:pPr algn="l"/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4: Đúng ghi Đ, sai ghi S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 bản đồ tỉ lệ 1:10 000, quãng đường từ A đến B đo được 1dm.  Như vậy độ dài thật của quãng đường AB là: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10 000m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10 000dm</a:t>
            </a:r>
          </a:p>
          <a:p>
            <a:pPr algn="l"/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10 000cm</a:t>
            </a:r>
          </a:p>
          <a:p>
            <a:pPr algn="l"/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1km</a:t>
            </a:r>
          </a:p>
        </p:txBody>
      </p:sp>
      <p:sp>
        <p:nvSpPr>
          <p:cNvPr id="6" name="Rectangles 5"/>
          <p:cNvSpPr/>
          <p:nvPr/>
        </p:nvSpPr>
        <p:spPr>
          <a:xfrm>
            <a:off x="2635885" y="2785745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7" name="Rectangles 6"/>
          <p:cNvSpPr/>
          <p:nvPr/>
        </p:nvSpPr>
        <p:spPr>
          <a:xfrm>
            <a:off x="2635885" y="5548630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8" name="Rectangles 7"/>
          <p:cNvSpPr/>
          <p:nvPr/>
        </p:nvSpPr>
        <p:spPr>
          <a:xfrm>
            <a:off x="2635885" y="3705860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9" name="Rectangles 8"/>
          <p:cNvSpPr/>
          <p:nvPr/>
        </p:nvSpPr>
        <p:spPr>
          <a:xfrm>
            <a:off x="2635885" y="4754245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4" name="TextBox 22"/>
            <p:cNvSpPr txBox="1"/>
            <p:nvPr/>
          </p:nvSpPr>
          <p:spPr>
            <a:xfrm>
              <a:off x="2402205" y="142244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3581400" y="1644651"/>
            <a:ext cx="68580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HẸN GẶP LẠI!</a:t>
            </a:r>
          </a:p>
        </p:txBody>
      </p:sp>
    </p:spTree>
    <p:extLst>
      <p:ext uri="{BB962C8B-B14F-4D97-AF65-F5344CB8AC3E}">
        <p14:creationId xmlns:p14="http://schemas.microsoft.com/office/powerpoint/2010/main" val="364699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383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VNI-Times</vt:lpstr>
      <vt:lpstr>Office Theme</vt:lpstr>
      <vt:lpstr>1_Clarity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Admin</cp:lastModifiedBy>
  <cp:revision>16</cp:revision>
  <dcterms:created xsi:type="dcterms:W3CDTF">2021-04-10T16:41:00Z</dcterms:created>
  <dcterms:modified xsi:type="dcterms:W3CDTF">2022-04-19T02:16:37Z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