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0" r:id="rId2"/>
    <p:sldId id="406" r:id="rId3"/>
    <p:sldId id="408" r:id="rId4"/>
    <p:sldId id="265" r:id="rId5"/>
    <p:sldId id="298" r:id="rId6"/>
    <p:sldId id="300" r:id="rId7"/>
    <p:sldId id="303" r:id="rId8"/>
    <p:sldId id="306" r:id="rId9"/>
    <p:sldId id="307" r:id="rId10"/>
    <p:sldId id="314" r:id="rId11"/>
    <p:sldId id="308" r:id="rId12"/>
    <p:sldId id="309" r:id="rId13"/>
    <p:sldId id="311" r:id="rId14"/>
    <p:sldId id="317" r:id="rId15"/>
    <p:sldId id="312" r:id="rId16"/>
    <p:sldId id="275" r:id="rId17"/>
    <p:sldId id="287" r:id="rId18"/>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EB691576-2147-AD28-3E45-E46BB5E51A9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5A6E999-A514-22D3-65C6-B15A166D0E5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B0EF4EEE-0C00-3A4C-F9ED-A40A1304CF41}"/>
              </a:ext>
            </a:extLst>
          </p:cNvPr>
          <p:cNvSpPr>
            <a:spLocks noGrp="1" noChangeArrowheads="1"/>
          </p:cNvSpPr>
          <p:nvPr>
            <p:ph type="sldNum" sz="quarter" idx="12"/>
          </p:nvPr>
        </p:nvSpPr>
        <p:spPr>
          <a:ln/>
        </p:spPr>
        <p:txBody>
          <a:bodyPr/>
          <a:lstStyle>
            <a:lvl1pPr>
              <a:defRPr/>
            </a:lvl1pPr>
          </a:lstStyle>
          <a:p>
            <a:fld id="{ECEEAEEE-1721-4E4D-A951-85257CFCAF54}" type="slidenum">
              <a:rPr lang="en-US" altLang="en-US"/>
              <a:pPr/>
              <a:t>‹#›</a:t>
            </a:fld>
            <a:endParaRPr lang="en-US" altLang="en-US"/>
          </a:p>
        </p:txBody>
      </p:sp>
    </p:spTree>
    <p:extLst>
      <p:ext uri="{BB962C8B-B14F-4D97-AF65-F5344CB8AC3E}">
        <p14:creationId xmlns:p14="http://schemas.microsoft.com/office/powerpoint/2010/main" val="267170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E0CE777-1192-1471-69FD-A950CCD5614C}"/>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CF827306-AEB3-DB4E-974C-1687BE2AAA0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0181531B-024F-BFFA-B9A1-029EDC6986AE}"/>
              </a:ext>
            </a:extLst>
          </p:cNvPr>
          <p:cNvSpPr>
            <a:spLocks noGrp="1" noChangeArrowheads="1"/>
          </p:cNvSpPr>
          <p:nvPr>
            <p:ph type="sldNum" sz="quarter" idx="12"/>
          </p:nvPr>
        </p:nvSpPr>
        <p:spPr>
          <a:ln/>
        </p:spPr>
        <p:txBody>
          <a:bodyPr/>
          <a:lstStyle>
            <a:lvl1pPr>
              <a:defRPr/>
            </a:lvl1pPr>
          </a:lstStyle>
          <a:p>
            <a:fld id="{DD8AB0E6-3404-4503-B4B8-56193530F74C}" type="slidenum">
              <a:rPr lang="en-US" altLang="en-US"/>
              <a:pPr/>
              <a:t>‹#›</a:t>
            </a:fld>
            <a:endParaRPr lang="en-US" altLang="en-US"/>
          </a:p>
        </p:txBody>
      </p:sp>
    </p:spTree>
    <p:extLst>
      <p:ext uri="{BB962C8B-B14F-4D97-AF65-F5344CB8AC3E}">
        <p14:creationId xmlns:p14="http://schemas.microsoft.com/office/powerpoint/2010/main" val="21014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FC3AD62-1D6E-F678-3AA0-BECE7FF3C43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FF4DC5E-7380-C85A-B7F7-BEBC989EB23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DCED97F5-D93E-A002-B51F-568615882A66}"/>
              </a:ext>
            </a:extLst>
          </p:cNvPr>
          <p:cNvSpPr>
            <a:spLocks noGrp="1" noChangeArrowheads="1"/>
          </p:cNvSpPr>
          <p:nvPr>
            <p:ph type="sldNum" sz="quarter" idx="12"/>
          </p:nvPr>
        </p:nvSpPr>
        <p:spPr>
          <a:ln/>
        </p:spPr>
        <p:txBody>
          <a:bodyPr/>
          <a:lstStyle>
            <a:lvl1pPr>
              <a:defRPr/>
            </a:lvl1pPr>
          </a:lstStyle>
          <a:p>
            <a:fld id="{EC4901DC-4C0E-439C-8C58-418072FAC616}" type="slidenum">
              <a:rPr lang="en-US" altLang="en-US"/>
              <a:pPr/>
              <a:t>‹#›</a:t>
            </a:fld>
            <a:endParaRPr lang="en-US" altLang="en-US"/>
          </a:p>
        </p:txBody>
      </p:sp>
    </p:spTree>
    <p:extLst>
      <p:ext uri="{BB962C8B-B14F-4D97-AF65-F5344CB8AC3E}">
        <p14:creationId xmlns:p14="http://schemas.microsoft.com/office/powerpoint/2010/main" val="422064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FCA1C93-3FFC-B3A1-5E8D-382DAF78523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B8250F65-8FF3-48F2-5BBD-82713D159CC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19075506-0F93-F086-6647-D1C10599D03A}"/>
              </a:ext>
            </a:extLst>
          </p:cNvPr>
          <p:cNvSpPr>
            <a:spLocks noGrp="1" noChangeArrowheads="1"/>
          </p:cNvSpPr>
          <p:nvPr>
            <p:ph type="sldNum" sz="quarter" idx="12"/>
          </p:nvPr>
        </p:nvSpPr>
        <p:spPr>
          <a:ln/>
        </p:spPr>
        <p:txBody>
          <a:bodyPr/>
          <a:lstStyle>
            <a:lvl1pPr>
              <a:defRPr/>
            </a:lvl1pPr>
          </a:lstStyle>
          <a:p>
            <a:fld id="{3BEC5ED6-0515-4EF0-A228-31EC78BD0789}" type="slidenum">
              <a:rPr lang="en-US" altLang="en-US"/>
              <a:pPr/>
              <a:t>‹#›</a:t>
            </a:fld>
            <a:endParaRPr lang="en-US" altLang="en-US"/>
          </a:p>
        </p:txBody>
      </p:sp>
    </p:spTree>
    <p:extLst>
      <p:ext uri="{BB962C8B-B14F-4D97-AF65-F5344CB8AC3E}">
        <p14:creationId xmlns:p14="http://schemas.microsoft.com/office/powerpoint/2010/main" val="8015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B2048C58-E020-1CD1-F23B-31730938206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1ACB4AC-FDAF-8711-233B-7FA1A51FB27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CF2CD405-5EB1-A790-50AA-022D0014B850}"/>
              </a:ext>
            </a:extLst>
          </p:cNvPr>
          <p:cNvSpPr>
            <a:spLocks noGrp="1" noChangeArrowheads="1"/>
          </p:cNvSpPr>
          <p:nvPr>
            <p:ph type="sldNum" sz="quarter" idx="12"/>
          </p:nvPr>
        </p:nvSpPr>
        <p:spPr>
          <a:ln/>
        </p:spPr>
        <p:txBody>
          <a:bodyPr/>
          <a:lstStyle>
            <a:lvl1pPr>
              <a:defRPr/>
            </a:lvl1pPr>
          </a:lstStyle>
          <a:p>
            <a:fld id="{6E500915-DBF2-40B0-ACEB-974A1AEF475B}" type="slidenum">
              <a:rPr lang="en-US" altLang="en-US"/>
              <a:pPr/>
              <a:t>‹#›</a:t>
            </a:fld>
            <a:endParaRPr lang="en-US" altLang="en-US"/>
          </a:p>
        </p:txBody>
      </p:sp>
    </p:spTree>
    <p:extLst>
      <p:ext uri="{BB962C8B-B14F-4D97-AF65-F5344CB8AC3E}">
        <p14:creationId xmlns:p14="http://schemas.microsoft.com/office/powerpoint/2010/main" val="282583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8E06D753-A28A-9A40-C732-3B106C64F55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1E607BFA-BEC7-E3D6-511A-D148B4F308B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E64DE5B9-312A-57F8-5664-08A719BF01C3}"/>
              </a:ext>
            </a:extLst>
          </p:cNvPr>
          <p:cNvSpPr>
            <a:spLocks noGrp="1" noChangeArrowheads="1"/>
          </p:cNvSpPr>
          <p:nvPr>
            <p:ph type="sldNum" sz="quarter" idx="12"/>
          </p:nvPr>
        </p:nvSpPr>
        <p:spPr>
          <a:ln/>
        </p:spPr>
        <p:txBody>
          <a:bodyPr/>
          <a:lstStyle>
            <a:lvl1pPr>
              <a:defRPr/>
            </a:lvl1pPr>
          </a:lstStyle>
          <a:p>
            <a:fld id="{28694F3A-A7CC-4513-98A7-F13129DF02D3}" type="slidenum">
              <a:rPr lang="en-US" altLang="en-US"/>
              <a:pPr/>
              <a:t>‹#›</a:t>
            </a:fld>
            <a:endParaRPr lang="en-US" altLang="en-US"/>
          </a:p>
        </p:txBody>
      </p:sp>
    </p:spTree>
    <p:extLst>
      <p:ext uri="{BB962C8B-B14F-4D97-AF65-F5344CB8AC3E}">
        <p14:creationId xmlns:p14="http://schemas.microsoft.com/office/powerpoint/2010/main" val="17504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44F3BAFB-2A36-C4DC-28F8-BA10A8EDE434}"/>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 xmlns:a16="http://schemas.microsoft.com/office/drawing/2014/main" id="{BCDA7896-5FDD-D6B1-607E-7E0A0F65EF5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 xmlns:a16="http://schemas.microsoft.com/office/drawing/2014/main" id="{0F9C1535-2335-6C63-891A-4910CCB1D380}"/>
              </a:ext>
            </a:extLst>
          </p:cNvPr>
          <p:cNvSpPr>
            <a:spLocks noGrp="1" noChangeArrowheads="1"/>
          </p:cNvSpPr>
          <p:nvPr>
            <p:ph type="sldNum" sz="quarter" idx="12"/>
          </p:nvPr>
        </p:nvSpPr>
        <p:spPr>
          <a:ln/>
        </p:spPr>
        <p:txBody>
          <a:bodyPr/>
          <a:lstStyle>
            <a:lvl1pPr>
              <a:defRPr/>
            </a:lvl1pPr>
          </a:lstStyle>
          <a:p>
            <a:fld id="{DD26AEA0-45EA-4CB5-85B1-E7B2959F7541}" type="slidenum">
              <a:rPr lang="en-US" altLang="en-US"/>
              <a:pPr/>
              <a:t>‹#›</a:t>
            </a:fld>
            <a:endParaRPr lang="en-US" altLang="en-US"/>
          </a:p>
        </p:txBody>
      </p:sp>
    </p:spTree>
    <p:extLst>
      <p:ext uri="{BB962C8B-B14F-4D97-AF65-F5344CB8AC3E}">
        <p14:creationId xmlns:p14="http://schemas.microsoft.com/office/powerpoint/2010/main" val="73377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33511EFA-891F-22A6-B6CB-3E69BE94392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3F8D6650-A855-3DA4-9EE0-FCF604CAFB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05A9D3BF-41A7-E275-2A12-B74FC99ABF33}"/>
              </a:ext>
            </a:extLst>
          </p:cNvPr>
          <p:cNvSpPr>
            <a:spLocks noGrp="1" noChangeArrowheads="1"/>
          </p:cNvSpPr>
          <p:nvPr>
            <p:ph type="sldNum" sz="quarter" idx="12"/>
          </p:nvPr>
        </p:nvSpPr>
        <p:spPr>
          <a:ln/>
        </p:spPr>
        <p:txBody>
          <a:bodyPr/>
          <a:lstStyle>
            <a:lvl1pPr>
              <a:defRPr/>
            </a:lvl1pPr>
          </a:lstStyle>
          <a:p>
            <a:fld id="{8A2878A9-A9EC-4A88-8674-5475646161FC}" type="slidenum">
              <a:rPr lang="en-US" altLang="en-US"/>
              <a:pPr/>
              <a:t>‹#›</a:t>
            </a:fld>
            <a:endParaRPr lang="en-US" altLang="en-US"/>
          </a:p>
        </p:txBody>
      </p:sp>
    </p:spTree>
    <p:extLst>
      <p:ext uri="{BB962C8B-B14F-4D97-AF65-F5344CB8AC3E}">
        <p14:creationId xmlns:p14="http://schemas.microsoft.com/office/powerpoint/2010/main" val="411069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2ACF80D-EF8B-ACE0-E2E8-AD20240C5B27}"/>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F2B0124B-5B13-B455-680B-F47AA06307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E5628106-A40C-530E-570D-0AC2F25CF3FB}"/>
              </a:ext>
            </a:extLst>
          </p:cNvPr>
          <p:cNvSpPr>
            <a:spLocks noGrp="1" noChangeArrowheads="1"/>
          </p:cNvSpPr>
          <p:nvPr>
            <p:ph type="sldNum" sz="quarter" idx="12"/>
          </p:nvPr>
        </p:nvSpPr>
        <p:spPr>
          <a:ln/>
        </p:spPr>
        <p:txBody>
          <a:bodyPr/>
          <a:lstStyle>
            <a:lvl1pPr>
              <a:defRPr/>
            </a:lvl1pPr>
          </a:lstStyle>
          <a:p>
            <a:fld id="{3CB03391-4724-45F3-A612-B3334426A20E}" type="slidenum">
              <a:rPr lang="en-US" altLang="en-US"/>
              <a:pPr/>
              <a:t>‹#›</a:t>
            </a:fld>
            <a:endParaRPr lang="en-US" altLang="en-US"/>
          </a:p>
        </p:txBody>
      </p:sp>
    </p:spTree>
    <p:extLst>
      <p:ext uri="{BB962C8B-B14F-4D97-AF65-F5344CB8AC3E}">
        <p14:creationId xmlns:p14="http://schemas.microsoft.com/office/powerpoint/2010/main" val="409170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8B5D6198-EA33-05BE-83BD-008E8BBEF605}"/>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107230BD-B46B-F00B-2E78-E47A5F5CFC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3CD4E009-D38C-802B-F499-6A8A0CF28A82}"/>
              </a:ext>
            </a:extLst>
          </p:cNvPr>
          <p:cNvSpPr>
            <a:spLocks noGrp="1" noChangeArrowheads="1"/>
          </p:cNvSpPr>
          <p:nvPr>
            <p:ph type="sldNum" sz="quarter" idx="12"/>
          </p:nvPr>
        </p:nvSpPr>
        <p:spPr>
          <a:ln/>
        </p:spPr>
        <p:txBody>
          <a:bodyPr/>
          <a:lstStyle>
            <a:lvl1pPr>
              <a:defRPr/>
            </a:lvl1pPr>
          </a:lstStyle>
          <a:p>
            <a:fld id="{7D949300-6193-4180-91FF-39B756C16AC6}" type="slidenum">
              <a:rPr lang="en-US" altLang="en-US"/>
              <a:pPr/>
              <a:t>‹#›</a:t>
            </a:fld>
            <a:endParaRPr lang="en-US" altLang="en-US"/>
          </a:p>
        </p:txBody>
      </p:sp>
    </p:spTree>
    <p:extLst>
      <p:ext uri="{BB962C8B-B14F-4D97-AF65-F5344CB8AC3E}">
        <p14:creationId xmlns:p14="http://schemas.microsoft.com/office/powerpoint/2010/main" val="170663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B3790E6-A8B4-339D-B15D-525E9E7116DD}"/>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A6C1C0AB-81BB-1605-7BA2-C0F2D6F57A6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4C55C0DD-522D-CC15-0308-4C0E946F7423}"/>
              </a:ext>
            </a:extLst>
          </p:cNvPr>
          <p:cNvSpPr>
            <a:spLocks noGrp="1" noChangeArrowheads="1"/>
          </p:cNvSpPr>
          <p:nvPr>
            <p:ph type="sldNum" sz="quarter" idx="12"/>
          </p:nvPr>
        </p:nvSpPr>
        <p:spPr>
          <a:ln/>
        </p:spPr>
        <p:txBody>
          <a:bodyPr/>
          <a:lstStyle>
            <a:lvl1pPr>
              <a:defRPr/>
            </a:lvl1pPr>
          </a:lstStyle>
          <a:p>
            <a:fld id="{7B6BF3BB-8C0F-49CB-A2DA-EC46C943E21D}" type="slidenum">
              <a:rPr lang="en-US" altLang="en-US"/>
              <a:pPr/>
              <a:t>‹#›</a:t>
            </a:fld>
            <a:endParaRPr lang="en-US" altLang="en-US"/>
          </a:p>
        </p:txBody>
      </p:sp>
    </p:spTree>
    <p:extLst>
      <p:ext uri="{BB962C8B-B14F-4D97-AF65-F5344CB8AC3E}">
        <p14:creationId xmlns:p14="http://schemas.microsoft.com/office/powerpoint/2010/main" val="7933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17D65965-ECFE-1E61-8F55-54F1DA4CBA0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EA947344-4F04-F8BB-D5AE-E45251B8BB9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 xmlns:a16="http://schemas.microsoft.com/office/drawing/2014/main" id="{2C501965-C053-CA02-8DDC-17A6C77C8C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6149" name="Rectangle 5">
            <a:extLst>
              <a:ext uri="{FF2B5EF4-FFF2-40B4-BE49-F238E27FC236}">
                <a16:creationId xmlns="" xmlns:a16="http://schemas.microsoft.com/office/drawing/2014/main" id="{D4214FFB-9193-75BF-4CD8-02BC6096872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6150" name="Rectangle 6">
            <a:extLst>
              <a:ext uri="{FF2B5EF4-FFF2-40B4-BE49-F238E27FC236}">
                <a16:creationId xmlns="" xmlns:a16="http://schemas.microsoft.com/office/drawing/2014/main" id="{00AAA025-8DA5-B7B8-56E2-5D3B36E74A7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8BB95BB-8C64-4521-83FB-235ED9983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2/21/Nh%C3%A0_T%C3%A2y_S%C6%A1n,_d%E1%BA%A5u_%E1%BA%A5n.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a/aa/Chi%E1%BA%BFu_ch%E1%BB%89_Quang_Trung.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 xmlns:a16="http://schemas.microsoft.com/office/drawing/2014/main" id="{69563C3D-EF37-C1D5-94F5-2E103700A65F}"/>
              </a:ext>
            </a:extLst>
          </p:cNvPr>
          <p:cNvSpPr>
            <a:spLocks noChangeArrowheads="1" noChangeShapeType="1" noTextEdit="1"/>
          </p:cNvSpPr>
          <p:nvPr/>
        </p:nvSpPr>
        <p:spPr bwMode="auto">
          <a:xfrm>
            <a:off x="2792413" y="992188"/>
            <a:ext cx="3733800" cy="15367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p>
        </p:txBody>
      </p:sp>
      <p:sp>
        <p:nvSpPr>
          <p:cNvPr id="2051" name="WordArt 3">
            <a:extLst>
              <a:ext uri="{FF2B5EF4-FFF2-40B4-BE49-F238E27FC236}">
                <a16:creationId xmlns="" xmlns:a16="http://schemas.microsoft.com/office/drawing/2014/main" id="{D53C1E95-E6B8-5F6F-57D0-16F62B5C887B}"/>
              </a:ext>
            </a:extLst>
          </p:cNvPr>
          <p:cNvSpPr>
            <a:spLocks noChangeArrowheads="1" noChangeShapeType="1" noTextEdit="1"/>
          </p:cNvSpPr>
          <p:nvPr/>
        </p:nvSpPr>
        <p:spPr bwMode="auto">
          <a:xfrm>
            <a:off x="1223963" y="3022600"/>
            <a:ext cx="7024687" cy="1444625"/>
          </a:xfrm>
          <a:prstGeom prst="rect">
            <a:avLst/>
          </a:prstGeom>
        </p:spPr>
        <p:txBody>
          <a:bodyPr wrap="none" fromWordArt="1">
            <a:prstTxWarp prst="textPlain">
              <a:avLst>
                <a:gd name="adj" fmla="val 50000"/>
              </a:avLst>
            </a:prstTxWarp>
          </a:bodyPr>
          <a:lstStyle/>
          <a:p>
            <a:pPr algn="ctr"/>
            <a:r>
              <a:rPr lang="en-US" sz="3600" kern="10" dirty="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NHỮNG CHÍNH SÁCH VỀ KINH TẾ</a:t>
            </a:r>
          </a:p>
          <a:p>
            <a:pPr algn="ctr"/>
            <a:r>
              <a:rPr lang="en-US" sz="3600" kern="10" dirty="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 VĂN HÓA CỦA VUA QUANG TRUNG</a:t>
            </a:r>
          </a:p>
        </p:txBody>
      </p:sp>
      <p:pic>
        <p:nvPicPr>
          <p:cNvPr id="2052" name="Picture 3" descr="WhitecornerFlower">
            <a:extLst>
              <a:ext uri="{FF2B5EF4-FFF2-40B4-BE49-F238E27FC236}">
                <a16:creationId xmlns="" xmlns:a16="http://schemas.microsoft.com/office/drawing/2014/main" id="{49FD6C8E-6052-756D-056B-A2A5912BA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19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WhitecornerFlower">
            <a:extLst>
              <a:ext uri="{FF2B5EF4-FFF2-40B4-BE49-F238E27FC236}">
                <a16:creationId xmlns="" xmlns:a16="http://schemas.microsoft.com/office/drawing/2014/main" id="{1FEFE903-7C5C-E277-18B6-F8EE0B7D3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0">
            <a:extLst>
              <a:ext uri="{FF2B5EF4-FFF2-40B4-BE49-F238E27FC236}">
                <a16:creationId xmlns="" xmlns:a16="http://schemas.microsoft.com/office/drawing/2014/main" id="{2878C4FE-3E9C-D928-9950-E56EFC512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22775"/>
            <a:ext cx="12223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055" name="Picture 23">
            <a:extLst>
              <a:ext uri="{FF2B5EF4-FFF2-40B4-BE49-F238E27FC236}">
                <a16:creationId xmlns="" xmlns:a16="http://schemas.microsoft.com/office/drawing/2014/main" id="{00C7D3BE-3B1C-5D49-EFA7-8DAB199AF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47625"/>
            <a:ext cx="609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056" name="Rectangle 20">
            <a:extLst>
              <a:ext uri="{FF2B5EF4-FFF2-40B4-BE49-F238E27FC236}">
                <a16:creationId xmlns="" xmlns:a16="http://schemas.microsoft.com/office/drawing/2014/main" id="{BCDC2427-5360-BD03-067B-56DBFE6B6106}"/>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iepdoan.violet.vn/uploads/resources/blog/447/tay_son_500.jpg">
            <a:extLst>
              <a:ext uri="{FF2B5EF4-FFF2-40B4-BE49-F238E27FC236}">
                <a16:creationId xmlns="" xmlns:a16="http://schemas.microsoft.com/office/drawing/2014/main" id="{98C5F17B-5098-D8DC-DAF2-3A66D0EC6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 xmlns:a16="http://schemas.microsoft.com/office/drawing/2014/main" id="{6397426E-E43F-FBAB-8416-437098B93978}"/>
              </a:ext>
            </a:extLst>
          </p:cNvPr>
          <p:cNvSpPr txBox="1">
            <a:spLocks noChangeArrowheads="1"/>
          </p:cNvSpPr>
          <p:nvPr/>
        </p:nvSpPr>
        <p:spPr bwMode="auto">
          <a:xfrm>
            <a:off x="1828800" y="2590800"/>
            <a:ext cx="495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en-US" sz="9600">
              <a:solidFill>
                <a:srgbClr val="008000"/>
              </a:solidFill>
              <a:latin typeface="VNI-Commerce" pitchFamily="2" charset="0"/>
            </a:endParaRPr>
          </a:p>
        </p:txBody>
      </p:sp>
      <p:sp>
        <p:nvSpPr>
          <p:cNvPr id="4100" name="Rectangle 4">
            <a:extLst>
              <a:ext uri="{FF2B5EF4-FFF2-40B4-BE49-F238E27FC236}">
                <a16:creationId xmlns="" xmlns:a16="http://schemas.microsoft.com/office/drawing/2014/main" id="{36722FAB-CCFC-2A80-138F-53A82AFD7DB2}"/>
              </a:ext>
            </a:extLst>
          </p:cNvPr>
          <p:cNvSpPr>
            <a:spLocks noGrp="1" noChangeArrowheads="1"/>
          </p:cNvSpPr>
          <p:nvPr>
            <p:ph idx="1"/>
          </p:nvPr>
        </p:nvSpPr>
        <p:spPr>
          <a:xfrm>
            <a:off x="76200" y="533400"/>
            <a:ext cx="9067800" cy="3429000"/>
          </a:xfrm>
        </p:spPr>
        <p:txBody>
          <a:bodyPr/>
          <a:lstStyle/>
          <a:p>
            <a:pPr marL="0"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Hoạt động 2: </a:t>
            </a:r>
            <a:r>
              <a:rPr lang="en-US" altLang="en-US" b="1" i="1">
                <a:latin typeface="Times New Roman" panose="02020603050405020304" pitchFamily="18" charset="0"/>
                <a:cs typeface="Times New Roman" panose="02020603050405020304" pitchFamily="18" charset="0"/>
              </a:rPr>
              <a:t>Quang Trung - ông vua luôn chú trọng  bảo tồn vốn văn hóa dân tộc</a:t>
            </a:r>
            <a:r>
              <a:rPr lang="en-US" altLang="en-US" b="1">
                <a:solidFill>
                  <a:srgbClr val="0000FF"/>
                </a:solidFill>
                <a:latin typeface="Times New Roman" panose="02020603050405020304" pitchFamily="18" charset="0"/>
                <a:cs typeface="Times New Roman" panose="02020603050405020304" pitchFamily="18" charset="0"/>
              </a:rPr>
              <a:t>.</a:t>
            </a:r>
          </a:p>
          <a:p>
            <a:pPr marL="0" eaLnBrk="1" hangingPunct="1">
              <a:spcBef>
                <a:spcPct val="0"/>
              </a:spcBef>
              <a:buFontTx/>
              <a:buNone/>
            </a:pPr>
            <a:r>
              <a:rPr lang="en-US" altLang="en-US" b="1">
                <a:solidFill>
                  <a:srgbClr val="FF0000"/>
                </a:solidFill>
              </a:rPr>
              <a:t> </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2EF984EF-9CD1-9DBD-BC9A-F3BB4B15817B}"/>
              </a:ext>
            </a:extLst>
          </p:cNvPr>
          <p:cNvSpPr>
            <a:spLocks noChangeArrowheads="1"/>
          </p:cNvSpPr>
          <p:nvPr/>
        </p:nvSpPr>
        <p:spPr bwMode="auto">
          <a:xfrm>
            <a:off x="114300" y="160020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FF0000"/>
                </a:solidFill>
                <a:latin typeface="Times New Roman" panose="02020603050405020304" pitchFamily="18" charset="0"/>
                <a:cs typeface="Times New Roman" panose="02020603050405020304" pitchFamily="18" charset="0"/>
              </a:rPr>
              <a:t>   </a:t>
            </a:r>
            <a:r>
              <a:rPr lang="en-US" altLang="en-US" sz="3200" b="1" i="1">
                <a:solidFill>
                  <a:srgbClr val="FF0000"/>
                </a:solidFill>
                <a:latin typeface="Times New Roman" panose="02020603050405020304" pitchFamily="18" charset="0"/>
                <a:cs typeface="Times New Roman" panose="02020603050405020304" pitchFamily="18" charset="0"/>
              </a:rPr>
              <a:t>- Theo em, tại sao vua Quang Trung lại đề cao chữ Nôm?</a:t>
            </a:r>
          </a:p>
        </p:txBody>
      </p:sp>
      <p:sp>
        <p:nvSpPr>
          <p:cNvPr id="14" name="Rounded Rectangle 13">
            <a:extLst>
              <a:ext uri="{FF2B5EF4-FFF2-40B4-BE49-F238E27FC236}">
                <a16:creationId xmlns="" xmlns:a16="http://schemas.microsoft.com/office/drawing/2014/main" id="{A96F9F3A-EFEE-CD56-557D-F0EB53B9AE7C}"/>
              </a:ext>
            </a:extLst>
          </p:cNvPr>
          <p:cNvSpPr/>
          <p:nvPr/>
        </p:nvSpPr>
        <p:spPr>
          <a:xfrm>
            <a:off x="0" y="3352800"/>
            <a:ext cx="9144000" cy="2362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sz="2800" b="1" dirty="0">
                <a:solidFill>
                  <a:srgbClr val="000000"/>
                </a:solidFill>
                <a:latin typeface="Times New Roman" pitchFamily="18" charset="0"/>
                <a:cs typeface="Times New Roman" pitchFamily="18" charset="0"/>
              </a:rPr>
              <a:t>  </a:t>
            </a:r>
          </a:p>
          <a:p>
            <a:pPr eaLnBrk="1" hangingPunct="1">
              <a:defRPr/>
            </a:pPr>
            <a:r>
              <a:rPr lang="en-US" sz="2800" b="1" dirty="0">
                <a:solidFill>
                  <a:srgbClr val="000000"/>
                </a:solidFill>
                <a:latin typeface="Times New Roman" pitchFamily="18" charset="0"/>
                <a:cs typeface="Times New Roman" pitchFamily="18" charset="0"/>
              </a:rPr>
              <a:t> - </a:t>
            </a:r>
            <a:r>
              <a:rPr lang="en-US" sz="2800" b="1" dirty="0" err="1">
                <a:solidFill>
                  <a:srgbClr val="000000"/>
                </a:solidFill>
                <a:latin typeface="Times New Roman" pitchFamily="18" charset="0"/>
                <a:cs typeface="Times New Roman" pitchFamily="18" charset="0"/>
              </a:rPr>
              <a:t>Chữ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Nôm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của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tộc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đã</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từ</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lâu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dụng</a:t>
            </a:r>
            <a:r>
              <a:rPr lang="en-US" sz="2800" b="1" dirty="0">
                <a:solidFill>
                  <a:srgbClr val="000000"/>
                </a:solidFill>
                <a:latin typeface="Times New Roman" pitchFamily="18" charset="0"/>
                <a:cs typeface="Times New Roman" pitchFamily="18" charset="0"/>
              </a:rPr>
              <a:t>.</a:t>
            </a:r>
          </a:p>
          <a:p>
            <a:pPr eaLnBrk="1" hangingPunct="1">
              <a:defRPr/>
            </a:pPr>
            <a:r>
              <a:rPr lang="en-US" sz="2800" b="1" dirty="0">
                <a:solidFill>
                  <a:srgbClr val="000000"/>
                </a:solidFill>
                <a:latin typeface="Times New Roman" pitchFamily="18" charset="0"/>
                <a:cs typeface="Times New Roman" pitchFamily="18" charset="0"/>
              </a:rPr>
              <a:t>  -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Trung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rất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coi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trọng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tiếng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nói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của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tộc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Việc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cao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Nôm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Nôm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thành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viết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của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nước</a:t>
            </a:r>
            <a:r>
              <a:rPr lang="en-US" sz="2800" b="1" dirty="0">
                <a:solidFill>
                  <a:srgbClr val="000000"/>
                </a:solidFill>
                <a:latin typeface="Times New Roman" pitchFamily="18" charset="0"/>
                <a:cs typeface="Times New Roman" pitchFamily="18" charset="0"/>
              </a:rPr>
              <a:t> ta </a:t>
            </a:r>
            <a:r>
              <a:rPr lang="en-US" sz="2800" b="1" dirty="0" err="1">
                <a:solidFill>
                  <a:srgbClr val="000000"/>
                </a:solidFill>
                <a:latin typeface="Times New Roman" pitchFamily="18" charset="0"/>
                <a:cs typeface="Times New Roman" pitchFamily="18" charset="0"/>
              </a:rPr>
              <a:t>cũng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cao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tộc</a:t>
            </a:r>
            <a:r>
              <a:rPr lang="en-US" sz="2800" b="1" dirty="0">
                <a:solidFill>
                  <a:srgbClr val="000000"/>
                </a:solidFill>
                <a:latin typeface="Times New Roman" pitchFamily="18" charset="0"/>
                <a:cs typeface="Times New Roman" pitchFamily="18" charset="0"/>
              </a:rPr>
              <a:t>.</a:t>
            </a:r>
          </a:p>
          <a:p>
            <a:pPr eaLnBrk="1" hangingPunct="1">
              <a:defRPr/>
            </a:pPr>
            <a:endParaRPr lang="en-US" sz="2800" b="1" dirty="0">
              <a:solidFill>
                <a:srgbClr val="000000"/>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 calcmode="lin" valueType="num">
                                      <p:cBhvr additive="base">
                                        <p:cTn id="12" dur="5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a:extLst>
              <a:ext uri="{FF2B5EF4-FFF2-40B4-BE49-F238E27FC236}">
                <a16:creationId xmlns="" xmlns:a16="http://schemas.microsoft.com/office/drawing/2014/main" id="{EA6291E9-CB38-1E08-2B66-A3D673FE7376}"/>
              </a:ext>
            </a:extLst>
          </p:cNvPr>
          <p:cNvSpPr txBox="1">
            <a:spLocks noChangeArrowheads="1"/>
          </p:cNvSpPr>
          <p:nvPr/>
        </p:nvSpPr>
        <p:spPr bwMode="auto">
          <a:xfrm>
            <a:off x="1828800" y="2590800"/>
            <a:ext cx="495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en-US" sz="9600">
              <a:solidFill>
                <a:srgbClr val="008000"/>
              </a:solidFill>
              <a:latin typeface="VNI-Commerce" pitchFamily="2" charset="0"/>
            </a:endParaRPr>
          </a:p>
        </p:txBody>
      </p:sp>
      <p:sp>
        <p:nvSpPr>
          <p:cNvPr id="8" name="Rectangle 7">
            <a:extLst>
              <a:ext uri="{FF2B5EF4-FFF2-40B4-BE49-F238E27FC236}">
                <a16:creationId xmlns="" xmlns:a16="http://schemas.microsoft.com/office/drawing/2014/main" id="{BF99AE01-5475-CFDA-AB43-9EA05B454512}"/>
              </a:ext>
            </a:extLst>
          </p:cNvPr>
          <p:cNvSpPr>
            <a:spLocks noChangeArrowheads="1"/>
          </p:cNvSpPr>
          <p:nvPr/>
        </p:nvSpPr>
        <p:spPr bwMode="auto">
          <a:xfrm>
            <a:off x="228600" y="30480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FF0000"/>
                </a:solidFill>
                <a:latin typeface="Times New Roman" panose="02020603050405020304" pitchFamily="18" charset="0"/>
                <a:cs typeface="Times New Roman" panose="02020603050405020304" pitchFamily="18" charset="0"/>
              </a:rPr>
              <a:t>   </a:t>
            </a:r>
            <a:r>
              <a:rPr lang="en-US" altLang="en-US" sz="3200" b="1" i="1">
                <a:solidFill>
                  <a:srgbClr val="FF0000"/>
                </a:solidFill>
                <a:latin typeface="Times New Roman" panose="02020603050405020304" pitchFamily="18" charset="0"/>
                <a:cs typeface="Times New Roman" panose="02020603050405020304" pitchFamily="18" charset="0"/>
              </a:rPr>
              <a:t>- Em hiểu câu “  Xây dựng đất nước lấy việc học làm đầu” như thế nào?</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 xmlns:a16="http://schemas.microsoft.com/office/drawing/2014/main" id="{6D38A205-21FF-F931-1C9A-0A2D742C186B}"/>
              </a:ext>
            </a:extLst>
          </p:cNvPr>
          <p:cNvSpPr>
            <a:spLocks noChangeArrowheads="1"/>
          </p:cNvSpPr>
          <p:nvPr/>
        </p:nvSpPr>
        <p:spPr bwMode="auto">
          <a:xfrm>
            <a:off x="381000" y="304800"/>
            <a:ext cx="8763000" cy="53863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a:solidFill>
                  <a:srgbClr val="FF0000"/>
                </a:solidFill>
                <a:latin typeface="Times New Roman" panose="02020603050405020304" pitchFamily="18" charset="0"/>
                <a:cs typeface="Times New Roman" panose="02020603050405020304" pitchFamily="18" charset="0"/>
              </a:rPr>
              <a:t>       "Muốn xây dựng đất nước, trước hết phải phát triển giáo dục. Muốn trị nước, phải trọng dụng người tài" </a:t>
            </a:r>
          </a:p>
          <a:p>
            <a:pPr algn="just"/>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(Chiếu lập học - Quang Trung, Ngô Thì Nhậm)</a:t>
            </a:r>
            <a:endParaRPr lang="en-US" altLang="en-US" sz="2400" b="1">
              <a:latin typeface="Times New Roman" panose="02020603050405020304" pitchFamily="18" charset="0"/>
              <a:cs typeface="Times New Roman" panose="02020603050405020304" pitchFamily="18" charset="0"/>
            </a:endParaRPr>
          </a:p>
          <a:p>
            <a:pPr algn="just"/>
            <a:r>
              <a:rPr lang="en-US" altLang="en-US" sz="2400" b="1">
                <a:solidFill>
                  <a:srgbClr val="0000FF"/>
                </a:solidFill>
                <a:latin typeface="Times New Roman" panose="02020603050405020304" pitchFamily="18" charset="0"/>
                <a:cs typeface="Times New Roman" panose="02020603050405020304" pitchFamily="18" charset="0"/>
              </a:rPr>
              <a:t>      “Dựng nước lấy học làm đầu". Đó là ý tưởng nhìn xa trông rộng của vua Quang Trung nói riêng và của triều đại Tây Sơn nói chung khi được thành lập trên cơ sở một phong trào nông dân rộng rãi chưa từng có trong lịch sử dân tộc . </a:t>
            </a:r>
          </a:p>
          <a:p>
            <a:pPr algn="just"/>
            <a:r>
              <a:rPr lang="en-US" altLang="en-US" sz="2400" b="1">
                <a:solidFill>
                  <a:srgbClr val="0000FF"/>
                </a:solidFill>
                <a:latin typeface="Times New Roman" panose="02020603050405020304" pitchFamily="18" charset="0"/>
                <a:cs typeface="Times New Roman" panose="02020603050405020304" pitchFamily="18" charset="0"/>
              </a:rPr>
              <a:t>    Công cuộc xây dựng đất nước sau chiến thắng giặc Mãn Thanh đặt lên vai người lãnh đạo đất nước. Vua Quang Trung đã chứng tỏ mình chẳng những là nhà lãnh đạo kiệt xuất của phong trào Tây Sơn mà còn tỏ ra có bản lĩnh lẫn tầm chiến lược trong việc xây dựng đất nước văn hiến sau chiến thắng. </a:t>
            </a:r>
          </a:p>
          <a:p>
            <a:pPr algn="just"/>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i="1">
                <a:latin typeface="Times New Roman" panose="02020603050405020304" pitchFamily="18" charset="0"/>
                <a:cs typeface="Times New Roman" panose="02020603050405020304" pitchFamily="18" charset="0"/>
              </a:rPr>
              <a:t>Mà nay áo vải cờ đào </a:t>
            </a:r>
          </a:p>
          <a:p>
            <a:pPr algn="just"/>
            <a:r>
              <a:rPr lang="en-US" altLang="en-US" sz="2400" b="1" i="1">
                <a:latin typeface="Times New Roman" panose="02020603050405020304" pitchFamily="18" charset="0"/>
                <a:cs typeface="Times New Roman" panose="02020603050405020304" pitchFamily="18" charset="0"/>
              </a:rPr>
              <a:t>Giúp dân dựng nước xiết bao công trình. </a:t>
            </a: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 xmlns:a16="http://schemas.microsoft.com/office/drawing/2014/main" id="{E0BB9D6A-537D-7A73-1241-71923BE66FCD}"/>
              </a:ext>
            </a:extLst>
          </p:cNvPr>
          <p:cNvSpPr>
            <a:spLocks noChangeArrowheads="1"/>
          </p:cNvSpPr>
          <p:nvPr/>
        </p:nvSpPr>
        <p:spPr bwMode="auto">
          <a:xfrm>
            <a:off x="228600" y="152400"/>
            <a:ext cx="8915400" cy="55403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i="1">
                <a:solidFill>
                  <a:srgbClr val="800000"/>
                </a:solidFill>
                <a:latin typeface="Tahoma" panose="020B0604030504040204" pitchFamily="34" charset="0"/>
                <a:cs typeface="Times New Roman" panose="02020603050405020304" pitchFamily="18" charset="0"/>
              </a:rPr>
              <a:t>    </a:t>
            </a:r>
            <a:r>
              <a:rPr lang="vi-VN" altLang="en-US" sz="2200" b="1" i="1">
                <a:latin typeface="Times New Roman" panose="02020603050405020304" pitchFamily="18" charset="0"/>
                <a:cs typeface="Times New Roman" panose="02020603050405020304" pitchFamily="18" charset="0"/>
              </a:rPr>
              <a:t>Phong trào Tây Sơn mà đỉnh cao là triều đại Quang Trung đã lập nên những chiến công hiển hách trong lịch sử giữ nước của dân tộc, đập tan ý đồ xâm lược của vua Xiêm và nhà Mãn Thanh, bảo vệ vẹn toàn nền độc lập của đất nước cuối thế kỷ XVIII. Đặc biệt, phong trào Tây Sơn còn lật đổ được hai tập đoàn phong kiến cát cứ Trịnh – Nguyễn, lấp bằng “hận sông Gianh” đã chia cắt hai miền ngót hai thế kỷ, tạo nền tảng vững chắc cho công cuộc thống nhất đất nước của dân tộc cuối thế kỷ XVIII – đầu thế kỷ XIX.</a:t>
            </a:r>
            <a:endParaRPr lang="en-US" altLang="en-US" sz="2200" b="1" i="1">
              <a:latin typeface="Times New Roman" panose="02020603050405020304" pitchFamily="18" charset="0"/>
              <a:cs typeface="Times New Roman" panose="02020603050405020304" pitchFamily="18" charset="0"/>
            </a:endParaRPr>
          </a:p>
          <a:p>
            <a:pPr algn="just"/>
            <a:r>
              <a:rPr lang="en-US" altLang="en-US" sz="2200" b="1" i="1">
                <a:latin typeface="Times New Roman" panose="02020603050405020304" pitchFamily="18" charset="0"/>
                <a:cs typeface="Times New Roman" panose="02020603050405020304" pitchFamily="18" charset="0"/>
              </a:rPr>
              <a:t>     </a:t>
            </a:r>
            <a:r>
              <a:rPr lang="vi-VN" altLang="en-US" sz="2200" b="1" i="1">
                <a:latin typeface="Times New Roman" panose="02020603050405020304" pitchFamily="18" charset="0"/>
                <a:cs typeface="Times New Roman" panose="02020603050405020304" pitchFamily="18" charset="0"/>
              </a:rPr>
              <a:t>Những thành tựu tốt đẹp trong cả đối nội và đối ngoại, cộng với chính sách cải cách tiến bộ dưới triều Quang Trung, hứa hẹn sự phát triển thuận lợi cho nhà Tây Sơn cùng đất nước. Thế nhưng, cái chết đột ngột của vua Quang Trung năm 1792 đã đẩy nhà Tây Sơn vào sự suy yếu nghiêm trọng, để rồi chấm dứt luôn sự nghiệp của triều đại vào 10 năm sau đó.</a:t>
            </a:r>
            <a:endParaRPr lang="en-US" altLang="en-US" sz="2200" b="1" i="1">
              <a:latin typeface="Times New Roman" panose="02020603050405020304" pitchFamily="18" charset="0"/>
              <a:cs typeface="Times New Roman" panose="02020603050405020304" pitchFamily="18" charset="0"/>
            </a:endParaRPr>
          </a:p>
          <a:p>
            <a:pPr algn="just"/>
            <a:r>
              <a:rPr lang="en-US" altLang="en-US" sz="2200" b="1" i="1">
                <a:latin typeface="Times New Roman" panose="02020603050405020304" pitchFamily="18" charset="0"/>
                <a:cs typeface="Times New Roman" panose="02020603050405020304" pitchFamily="18" charset="0"/>
              </a:rPr>
              <a:t>     </a:t>
            </a:r>
            <a:r>
              <a:rPr lang="vi-VN" altLang="en-US" sz="2200" b="1" i="1">
                <a:latin typeface="Times New Roman" panose="02020603050405020304" pitchFamily="18" charset="0"/>
                <a:cs typeface="Times New Roman" panose="02020603050405020304" pitchFamily="18" charset="0"/>
              </a:rPr>
              <a:t>Hoàng đế Quang Trung là nhân vật vĩ đại trong lịch sử dân tộc cuối thế kỷ XVIII</a:t>
            </a:r>
            <a:r>
              <a:rPr lang="vi-VN" altLang="en-US" sz="2400"/>
              <a:t> </a:t>
            </a:r>
            <a:r>
              <a:rPr lang="vi-VN" altLang="en-US" sz="2200" b="1" i="1">
                <a:latin typeface="Times New Roman" panose="02020603050405020304" pitchFamily="18" charset="0"/>
                <a:cs typeface="Times New Roman" panose="02020603050405020304" pitchFamily="18" charset="0"/>
              </a:rPr>
              <a:t>tên</a:t>
            </a:r>
            <a:r>
              <a:rPr lang="vi-VN" altLang="en-US" sz="2400"/>
              <a:t> </a:t>
            </a:r>
            <a:r>
              <a:rPr lang="vi-VN" altLang="en-US" sz="2200" b="1" i="1">
                <a:latin typeface="Times New Roman" panose="02020603050405020304" pitchFamily="18" charset="0"/>
                <a:cs typeface="Times New Roman" panose="02020603050405020304" pitchFamily="18" charset="0"/>
              </a:rPr>
              <a:t>tuổi của Hoàng đế Quang Trung và nhà Tây Sơn vẫn sáng mãi trong trường thiên lịch sử của dân tộc Việt Nam.</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quehuongonline.vn/Uploads/LibraryImages/vua_Quang_Trung.jpg">
            <a:extLst>
              <a:ext uri="{FF2B5EF4-FFF2-40B4-BE49-F238E27FC236}">
                <a16:creationId xmlns="" xmlns:a16="http://schemas.microsoft.com/office/drawing/2014/main" id="{28C67363-0701-7C20-7890-E7906CF5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096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ttp://www.xaluan.com/images/news/Image/2010/10/23/1287889400.img.jpg">
            <a:extLst>
              <a:ext uri="{FF2B5EF4-FFF2-40B4-BE49-F238E27FC236}">
                <a16:creationId xmlns="" xmlns:a16="http://schemas.microsoft.com/office/drawing/2014/main" id="{CC1D277D-15DE-8EE6-AEB5-810CA1A37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www.baobinhdinh.com.vn/baoxuan/2006/1/21342/images/images20726_lehoiDOngDa.jpg">
            <a:extLst>
              <a:ext uri="{FF2B5EF4-FFF2-40B4-BE49-F238E27FC236}">
                <a16:creationId xmlns="" xmlns:a16="http://schemas.microsoft.com/office/drawing/2014/main" id="{57EBB45D-614A-8C10-E0D1-8FFC3F234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96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upload.wikimedia.org/wikipedia/vi/e/e6/200South_Vietmanese_%C4%91%E1%BB%93ng_f.jpg">
            <a:extLst>
              <a:ext uri="{FF2B5EF4-FFF2-40B4-BE49-F238E27FC236}">
                <a16:creationId xmlns="" xmlns:a16="http://schemas.microsoft.com/office/drawing/2014/main" id="{C237C48F-0BD5-F89C-5ACE-4A947AB3D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29000"/>
            <a:ext cx="43434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4F443EAC-D588-0FB8-CE21-1D716CB97FB6}"/>
              </a:ext>
            </a:extLst>
          </p:cNvPr>
          <p:cNvSpPr>
            <a:spLocks noChangeArrowheads="1"/>
          </p:cNvSpPr>
          <p:nvPr/>
        </p:nvSpPr>
        <p:spPr bwMode="auto">
          <a:xfrm>
            <a:off x="0" y="5934075"/>
            <a:ext cx="891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400" b="1" i="1">
                <a:latin typeface="Times New Roman" panose="02020603050405020304" pitchFamily="18" charset="0"/>
                <a:cs typeface="Times New Roman" panose="02020603050405020304" pitchFamily="18" charset="0"/>
              </a:rPr>
              <a:t>Hoàng đế Quang Trung vẫn sáng mãi trong trường thiên lịch sử của dân tộc Việt Nam.</a:t>
            </a:r>
            <a:endParaRPr lang="en-US" altLang="en-US" sz="24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heckerboard(across)">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6084"/>
                                        </p:tgtEl>
                                        <p:attrNameLst>
                                          <p:attrName>style.visibility</p:attrName>
                                        </p:attrNameLst>
                                      </p:cBhvr>
                                      <p:to>
                                        <p:strVal val="visible"/>
                                      </p:to>
                                    </p:set>
                                    <p:animEffect transition="in" filter="diamond(in)">
                                      <p:cBhvr>
                                        <p:cTn id="19" dur="500"/>
                                        <p:tgtEl>
                                          <p:spTgt spid="460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Horizont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4)">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38">
            <a:extLst>
              <a:ext uri="{FF2B5EF4-FFF2-40B4-BE49-F238E27FC236}">
                <a16:creationId xmlns="" xmlns:a16="http://schemas.microsoft.com/office/drawing/2014/main" id="{2AABCC70-7096-1D10-0F83-668B043C5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 xmlns:a16="http://schemas.microsoft.com/office/drawing/2014/main" id="{BF0ED505-A13B-3066-9CAD-4149B7041518}"/>
              </a:ext>
            </a:extLst>
          </p:cNvPr>
          <p:cNvSpPr txBox="1">
            <a:spLocks noChangeArrowheads="1"/>
          </p:cNvSpPr>
          <p:nvPr/>
        </p:nvSpPr>
        <p:spPr bwMode="auto">
          <a:xfrm>
            <a:off x="3352800" y="1439863"/>
            <a:ext cx="22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VNI-Book" pitchFamily="2" charset="0"/>
            </a:endParaRPr>
          </a:p>
        </p:txBody>
      </p:sp>
      <p:sp>
        <p:nvSpPr>
          <p:cNvPr id="17412" name="Text Box 4">
            <a:extLst>
              <a:ext uri="{FF2B5EF4-FFF2-40B4-BE49-F238E27FC236}">
                <a16:creationId xmlns="" xmlns:a16="http://schemas.microsoft.com/office/drawing/2014/main" id="{6E9ADFEC-BF00-4908-05EA-8CDD82F18456}"/>
              </a:ext>
            </a:extLst>
          </p:cNvPr>
          <p:cNvSpPr txBox="1">
            <a:spLocks noChangeArrowheads="1"/>
          </p:cNvSpPr>
          <p:nvPr/>
        </p:nvSpPr>
        <p:spPr bwMode="auto">
          <a:xfrm>
            <a:off x="1447800" y="2057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VNI-Book" pitchFamily="2" charset="0"/>
              </a:rPr>
              <a:t> </a:t>
            </a:r>
            <a:endParaRPr lang="en-US" altLang="en-US" sz="2800">
              <a:latin typeface="VNI-Book" pitchFamily="2" charset="0"/>
            </a:endParaRPr>
          </a:p>
        </p:txBody>
      </p:sp>
      <p:sp>
        <p:nvSpPr>
          <p:cNvPr id="17413" name="Text Box 5">
            <a:extLst>
              <a:ext uri="{FF2B5EF4-FFF2-40B4-BE49-F238E27FC236}">
                <a16:creationId xmlns="" xmlns:a16="http://schemas.microsoft.com/office/drawing/2014/main" id="{5B5D4197-DEA7-A1D4-7840-E8067D317813}"/>
              </a:ext>
            </a:extLst>
          </p:cNvPr>
          <p:cNvSpPr txBox="1">
            <a:spLocks noChangeArrowheads="1"/>
          </p:cNvSpPr>
          <p:nvPr/>
        </p:nvSpPr>
        <p:spPr bwMode="auto">
          <a:xfrm>
            <a:off x="1524000" y="36576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VNI-Book" pitchFamily="2" charset="0"/>
              </a:rPr>
              <a:t> </a:t>
            </a:r>
            <a:endParaRPr lang="en-US" altLang="en-US" sz="2800">
              <a:latin typeface="VNI-Book" pitchFamily="2" charset="0"/>
            </a:endParaRPr>
          </a:p>
        </p:txBody>
      </p:sp>
      <p:sp>
        <p:nvSpPr>
          <p:cNvPr id="26630" name="Text Box 6">
            <a:extLst>
              <a:ext uri="{FF2B5EF4-FFF2-40B4-BE49-F238E27FC236}">
                <a16:creationId xmlns="" xmlns:a16="http://schemas.microsoft.com/office/drawing/2014/main" id="{B089B00A-5964-ECBE-076F-657DC9FD492B}"/>
              </a:ext>
            </a:extLst>
          </p:cNvPr>
          <p:cNvSpPr txBox="1">
            <a:spLocks noChangeArrowheads="1"/>
          </p:cNvSpPr>
          <p:nvPr/>
        </p:nvSpPr>
        <p:spPr bwMode="auto">
          <a:xfrm>
            <a:off x="2895600" y="9144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a:latin typeface="Times New Roman" panose="02020603050405020304" pitchFamily="18" charset="0"/>
              </a:rPr>
              <a:t>Kết luận</a:t>
            </a:r>
          </a:p>
        </p:txBody>
      </p:sp>
      <p:sp>
        <p:nvSpPr>
          <p:cNvPr id="8" name="Text Box 6">
            <a:extLst>
              <a:ext uri="{FF2B5EF4-FFF2-40B4-BE49-F238E27FC236}">
                <a16:creationId xmlns="" xmlns:a16="http://schemas.microsoft.com/office/drawing/2014/main" id="{6169CA82-E56C-2DB8-FF8F-F41E94B6F409}"/>
              </a:ext>
            </a:extLst>
          </p:cNvPr>
          <p:cNvSpPr txBox="1">
            <a:spLocks noChangeArrowheads="1"/>
          </p:cNvSpPr>
          <p:nvPr/>
        </p:nvSpPr>
        <p:spPr bwMode="auto">
          <a:xfrm>
            <a:off x="1600200" y="1676400"/>
            <a:ext cx="609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a:solidFill>
                  <a:srgbClr val="FF0000"/>
                </a:solidFill>
                <a:latin typeface="Times New Roman" panose="02020603050405020304" pitchFamily="18" charset="0"/>
              </a:rPr>
              <a:t>           Vua Quang Trung có nhiều chính sách nhằm phát triển kinh tế và văn hóa của đất nước. Tiêu biểu là “ Chiếu khuyến nông”; “ Chiếu lập học” và đề cao chữ Nôm.</a:t>
            </a:r>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ox(in)">
                                      <p:cBhvr>
                                        <p:cTn id="7" dur="1000"/>
                                        <p:tgtEl>
                                          <p:spTgt spid="266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t">
            <a:extLst>
              <a:ext uri="{FF2B5EF4-FFF2-40B4-BE49-F238E27FC236}">
                <a16:creationId xmlns="" xmlns:a16="http://schemas.microsoft.com/office/drawing/2014/main" id="{CDBDD427-2F49-B4AB-3341-DF9B90136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13" name="WordArt 133">
            <a:extLst>
              <a:ext uri="{FF2B5EF4-FFF2-40B4-BE49-F238E27FC236}">
                <a16:creationId xmlns="" xmlns:a16="http://schemas.microsoft.com/office/drawing/2014/main" id="{8AE99E63-63A5-7141-A5EF-C85EA1947873}"/>
              </a:ext>
            </a:extLst>
          </p:cNvPr>
          <p:cNvSpPr>
            <a:spLocks noChangeArrowheads="1" noChangeShapeType="1" noTextEdit="1"/>
          </p:cNvSpPr>
          <p:nvPr/>
        </p:nvSpPr>
        <p:spPr bwMode="auto">
          <a:xfrm>
            <a:off x="1219200" y="2667000"/>
            <a:ext cx="7315200" cy="1293812"/>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a:t>
            </a:r>
            <a:r>
              <a:rPr lang="en-US" sz="3600" kern="10" dirty="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3600" kern="10" dirty="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em</a:t>
            </a:r>
            <a:r>
              <a:rPr lang="en-US" sz="3600" kern="10" dirty="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chăm</a:t>
            </a:r>
            <a:r>
              <a:rPr lang="en-US" sz="3600" kern="10" dirty="0" smtClean="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ngoan</a:t>
            </a:r>
            <a:r>
              <a:rPr lang="en-US" sz="3600" kern="10" dirty="0">
                <a:ln w="12700">
                  <a:solidFill>
                    <a:srgbClr val="EAEAEA"/>
                  </a:solidFill>
                  <a:round/>
                  <a:headEnd/>
                  <a:tailEnd/>
                </a:ln>
                <a:solidFill>
                  <a:srgbClr val="FF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6213"/>
                                        </p:tgtEl>
                                        <p:attrNameLst>
                                          <p:attrName>style.visibility</p:attrName>
                                        </p:attrNameLst>
                                      </p:cBhvr>
                                      <p:to>
                                        <p:strVal val="visible"/>
                                      </p:to>
                                    </p:set>
                                    <p:animEffect transition="in" filter="wedge">
                                      <p:cBhvr>
                                        <p:cTn id="7" dur="2000"/>
                                        <p:tgtEl>
                                          <p:spTgt spid="4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a:extLst>
              <a:ext uri="{FF2B5EF4-FFF2-40B4-BE49-F238E27FC236}">
                <a16:creationId xmlns="" xmlns:a16="http://schemas.microsoft.com/office/drawing/2014/main" id="{96B73E6C-6677-813D-FB21-3498F3BE9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 xmlns:a16="http://schemas.microsoft.com/office/drawing/2014/main" id="{69692653-FE91-02FE-4CA2-12B5513A4A8A}"/>
              </a:ext>
            </a:extLst>
          </p:cNvPr>
          <p:cNvSpPr>
            <a:spLocks noChangeArrowheads="1" noChangeShapeType="1" noTextEdit="1"/>
          </p:cNvSpPr>
          <p:nvPr/>
        </p:nvSpPr>
        <p:spPr bwMode="auto">
          <a:xfrm>
            <a:off x="3371850" y="2971800"/>
            <a:ext cx="4171950" cy="871538"/>
          </a:xfrm>
          <a:prstGeom prst="rect">
            <a:avLst/>
          </a:prstGeom>
        </p:spPr>
        <p:txBody>
          <a:bodyPr wrap="none" fromWordArt="1">
            <a:prstTxWarp prst="textPlain">
              <a:avLst>
                <a:gd name="adj" fmla="val 50000"/>
              </a:avLst>
            </a:prstTxWarp>
          </a:bodyPr>
          <a:lstStyle/>
          <a:p>
            <a:pPr algn="ctr"/>
            <a:r>
              <a:rPr lang="en-US" sz="3450" b="1" kern="10">
                <a:ln w="9525">
                  <a:solidFill>
                    <a:srgbClr val="FFFF00"/>
                  </a:solidFill>
                  <a:round/>
                  <a:headEnd/>
                  <a:tailEnd/>
                </a:ln>
                <a:solidFill>
                  <a:srgbClr val="FF0000"/>
                </a:solidFill>
                <a:effectLst>
                  <a:outerShdw dist="35921" dir="2700000" algn="ctr" rotWithShape="0">
                    <a:srgbClr val="C0C0C0">
                      <a:alpha val="79999"/>
                    </a:srgbClr>
                  </a:outerShdw>
                </a:effectLst>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WhitecornerFlower">
            <a:extLst>
              <a:ext uri="{FF2B5EF4-FFF2-40B4-BE49-F238E27FC236}">
                <a16:creationId xmlns="" xmlns:a16="http://schemas.microsoft.com/office/drawing/2014/main" id="{19ADE4CE-83FB-D485-4952-1D11ECBB2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19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WhitecornerFlower">
            <a:extLst>
              <a:ext uri="{FF2B5EF4-FFF2-40B4-BE49-F238E27FC236}">
                <a16:creationId xmlns="" xmlns:a16="http://schemas.microsoft.com/office/drawing/2014/main" id="{4622D665-C499-E4D1-D596-88AB34C0C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a:extLst>
              <a:ext uri="{FF2B5EF4-FFF2-40B4-BE49-F238E27FC236}">
                <a16:creationId xmlns="" xmlns:a16="http://schemas.microsoft.com/office/drawing/2014/main" id="{D04D95AB-00E0-F340-A159-E87A56DAD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22775"/>
            <a:ext cx="12223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101" name="Picture 23">
            <a:extLst>
              <a:ext uri="{FF2B5EF4-FFF2-40B4-BE49-F238E27FC236}">
                <a16:creationId xmlns="" xmlns:a16="http://schemas.microsoft.com/office/drawing/2014/main" id="{49CE6425-597B-B8A0-1229-C39D964569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47625"/>
            <a:ext cx="609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102" name="Rectangle 20">
            <a:extLst>
              <a:ext uri="{FF2B5EF4-FFF2-40B4-BE49-F238E27FC236}">
                <a16:creationId xmlns="" xmlns:a16="http://schemas.microsoft.com/office/drawing/2014/main" id="{56E197AE-1394-B453-43A9-682B5BE5D4E7}"/>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pic>
        <p:nvPicPr>
          <p:cNvPr id="4103" name="Picture 14" descr="Firewrk8">
            <a:extLst>
              <a:ext uri="{FF2B5EF4-FFF2-40B4-BE49-F238E27FC236}">
                <a16:creationId xmlns="" xmlns:a16="http://schemas.microsoft.com/office/drawing/2014/main" id="{DE1916D6-A819-5E54-3158-2046274F3977}"/>
              </a:ext>
            </a:extLst>
          </p:cNvPr>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685800" y="3173413"/>
            <a:ext cx="129857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Firewrk8">
            <a:extLst>
              <a:ext uri="{FF2B5EF4-FFF2-40B4-BE49-F238E27FC236}">
                <a16:creationId xmlns="" xmlns:a16="http://schemas.microsoft.com/office/drawing/2014/main" id="{F3BE9E48-00E4-10C6-B459-DB11B02F0EBA}"/>
              </a:ext>
            </a:extLst>
          </p:cNvPr>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7200900" y="2959100"/>
            <a:ext cx="130016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
            <a:extLst>
              <a:ext uri="{FF2B5EF4-FFF2-40B4-BE49-F238E27FC236}">
                <a16:creationId xmlns="" xmlns:a16="http://schemas.microsoft.com/office/drawing/2014/main" id="{45330DEC-650E-476D-67FD-F4DE85A235FD}"/>
              </a:ext>
            </a:extLst>
          </p:cNvPr>
          <p:cNvSpPr>
            <a:spLocks noChangeArrowheads="1"/>
          </p:cNvSpPr>
          <p:nvPr/>
        </p:nvSpPr>
        <p:spPr bwMode="auto">
          <a:xfrm>
            <a:off x="652463" y="466725"/>
            <a:ext cx="76930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smtClean="0">
                <a:latin typeface="Times New Roman" panose="02020603050405020304" pitchFamily="18" charset="0"/>
                <a:cs typeface="Times New Roman" panose="02020603050405020304" pitchFamily="18" charset="0"/>
              </a:rPr>
              <a:t>Lịch </a:t>
            </a:r>
            <a:r>
              <a:rPr lang="en-US" altLang="en-US" sz="2800" b="1" u="sng" dirty="0" err="1">
                <a:latin typeface="Times New Roman" panose="02020603050405020304" pitchFamily="18" charset="0"/>
                <a:cs typeface="Times New Roman" panose="02020603050405020304" pitchFamily="18" charset="0"/>
              </a:rPr>
              <a:t>sử</a:t>
            </a:r>
            <a:endParaRPr lang="en-US" altLang="en-US" sz="2800" b="1" u="sng" dirty="0">
              <a:latin typeface="Times New Roman" panose="02020603050405020304" pitchFamily="18" charset="0"/>
              <a:cs typeface="Times New Roman" panose="02020603050405020304" pitchFamily="18" charset="0"/>
            </a:endParaRPr>
          </a:p>
          <a:p>
            <a:pPr algn="ctr" eaLnBrk="1" hangingPunct="1"/>
            <a:r>
              <a:rPr lang="en-US" altLang="en-US" sz="4000" b="1" dirty="0" err="1">
                <a:solidFill>
                  <a:srgbClr val="FF0000"/>
                </a:solidFill>
                <a:latin typeface="Times New Roman" panose="02020603050405020304" pitchFamily="18" charset="0"/>
                <a:cs typeface="Times New Roman" panose="02020603050405020304" pitchFamily="18" charset="0"/>
              </a:rPr>
              <a:t>Những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chính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sách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về</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kinh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tế</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văn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hóa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của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vua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Quang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Trung</a:t>
            </a:r>
            <a:endParaRPr lang="en-US" altLang="en-US" sz="4000" dirty="0">
              <a:solidFill>
                <a:srgbClr val="FF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 xmlns:a16="http://schemas.microsoft.com/office/drawing/2014/main" id="{7F997F74-5718-30F9-5E45-B7C6D5A0E793}"/>
              </a:ext>
            </a:extLst>
          </p:cNvPr>
          <p:cNvSpPr txBox="1">
            <a:spLocks noChangeArrowheads="1"/>
          </p:cNvSpPr>
          <p:nvPr/>
        </p:nvSpPr>
        <p:spPr bwMode="auto">
          <a:xfrm>
            <a:off x="1828800" y="2590800"/>
            <a:ext cx="495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en-US" sz="9600">
              <a:solidFill>
                <a:srgbClr val="008000"/>
              </a:solidFill>
              <a:latin typeface="Times New Roman" panose="02020603050405020304" pitchFamily="18" charset="0"/>
              <a:cs typeface="Times New Roman" panose="02020603050405020304" pitchFamily="18" charset="0"/>
            </a:endParaRPr>
          </a:p>
        </p:txBody>
      </p:sp>
      <p:sp>
        <p:nvSpPr>
          <p:cNvPr id="4100" name="Rectangle 4">
            <a:extLst>
              <a:ext uri="{FF2B5EF4-FFF2-40B4-BE49-F238E27FC236}">
                <a16:creationId xmlns="" xmlns:a16="http://schemas.microsoft.com/office/drawing/2014/main" id="{4D5CB71C-F286-E123-8B1E-2D8E79DE65A4}"/>
              </a:ext>
            </a:extLst>
          </p:cNvPr>
          <p:cNvSpPr>
            <a:spLocks noGrp="1" noChangeArrowheads="1"/>
          </p:cNvSpPr>
          <p:nvPr>
            <p:ph idx="1"/>
          </p:nvPr>
        </p:nvSpPr>
        <p:spPr>
          <a:xfrm>
            <a:off x="304800" y="228600"/>
            <a:ext cx="9067800" cy="3429000"/>
          </a:xfrm>
        </p:spPr>
        <p:txBody>
          <a:body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Hoạt động 1:Vua Quang Trung xây dựng đất nước.</a:t>
            </a:r>
          </a:p>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19BC8F8-325D-4D59-33CE-90DC20252C1A}"/>
              </a:ext>
            </a:extLst>
          </p:cNvPr>
          <p:cNvSpPr>
            <a:spLocks noChangeArrowheads="1"/>
          </p:cNvSpPr>
          <p:nvPr/>
        </p:nvSpPr>
        <p:spPr bwMode="auto">
          <a:xfrm>
            <a:off x="228600" y="1512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1">
                <a:latin typeface="Times New Roman" panose="02020603050405020304" pitchFamily="18" charset="0"/>
                <a:cs typeface="Times New Roman" panose="02020603050405020304" pitchFamily="18" charset="0"/>
              </a:rPr>
              <a:t>- Đọc thông tin trong SGK tr 63; 64 suy nghĩ trả lời.</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 calcmode="lin" valueType="num">
                                      <p:cBhvr additive="base">
                                        <p:cTn id="12" dur="5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8346B28B-A2BB-4B48-E41D-161C59F92059}"/>
              </a:ext>
            </a:extLst>
          </p:cNvPr>
          <p:cNvGraphicFramePr>
            <a:graphicFrameLocks noGrp="1"/>
          </p:cNvGraphicFramePr>
          <p:nvPr>
            <p:ph idx="1"/>
          </p:nvPr>
        </p:nvGraphicFramePr>
        <p:xfrm>
          <a:off x="152400" y="1295400"/>
          <a:ext cx="8686800" cy="4632624"/>
        </p:xfrm>
        <a:graphic>
          <a:graphicData uri="http://schemas.openxmlformats.org/drawingml/2006/table">
            <a:tbl>
              <a:tblPr/>
              <a:tblGrid>
                <a:gridCol w="2133600">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3276600">
                  <a:extLst>
                    <a:ext uri="{9D8B030D-6E8A-4147-A177-3AD203B41FA5}">
                      <a16:colId xmlns="" xmlns:a16="http://schemas.microsoft.com/office/drawing/2014/main" val="20002"/>
                    </a:ext>
                  </a:extLst>
                </a:gridCol>
              </a:tblGrid>
              <a:tr h="9447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Chính sách</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Nội dung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 chính sách</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Tác dụng của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xã hội</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676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Nông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nghiệp</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1"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2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Thươngnghiệp</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1"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1"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885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Giáo</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dục</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1"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b="1" i="1" u="none" strike="noStrike" cap="none" normalizeH="0" baseline="0">
                        <a:ln>
                          <a:noFill/>
                        </a:ln>
                        <a:solidFill>
                          <a:schemeClr val="tx1"/>
                        </a:solidFill>
                        <a:effectLst/>
                        <a:latin typeface="Times New Roman" pitchFamily="18" charset="0"/>
                        <a:cs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168" name="Rectangle 6">
            <a:extLst>
              <a:ext uri="{FF2B5EF4-FFF2-40B4-BE49-F238E27FC236}">
                <a16:creationId xmlns="" xmlns:a16="http://schemas.microsoft.com/office/drawing/2014/main" id="{5F83E36E-8618-5AE9-7520-E2E2B4B7D8A7}"/>
              </a:ext>
            </a:extLst>
          </p:cNvPr>
          <p:cNvSpPr>
            <a:spLocks noChangeArrowheads="1"/>
          </p:cNvSpPr>
          <p:nvPr/>
        </p:nvSpPr>
        <p:spPr bwMode="auto">
          <a:xfrm>
            <a:off x="0" y="569913"/>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i="1">
                <a:solidFill>
                  <a:srgbClr val="FF0000"/>
                </a:solidFill>
                <a:latin typeface="Times New Roman" panose="02020603050405020304" pitchFamily="18" charset="0"/>
                <a:cs typeface="Times New Roman" panose="02020603050405020304" pitchFamily="18" charset="0"/>
              </a:rPr>
              <a:t>Những chính sách về kinh tế và văn hóa của vua Quang Trung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81BA52CE-B903-6E2F-8118-D77326CC3BBA}"/>
              </a:ext>
            </a:extLst>
          </p:cNvPr>
          <p:cNvGraphicFramePr>
            <a:graphicFrameLocks noGrp="1"/>
          </p:cNvGraphicFramePr>
          <p:nvPr>
            <p:ph idx="1"/>
          </p:nvPr>
        </p:nvGraphicFramePr>
        <p:xfrm>
          <a:off x="0" y="603250"/>
          <a:ext cx="8915400" cy="6253164"/>
        </p:xfrm>
        <a:graphic>
          <a:graphicData uri="http://schemas.openxmlformats.org/drawingml/2006/table">
            <a:tbl>
              <a:tblPr/>
              <a:tblGrid>
                <a:gridCol w="1143000">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gridCol w="3505200">
                  <a:extLst>
                    <a:ext uri="{9D8B030D-6E8A-4147-A177-3AD203B41FA5}">
                      <a16:colId xmlns="" xmlns:a16="http://schemas.microsoft.com/office/drawing/2014/main" val="20002"/>
                    </a:ext>
                  </a:extLst>
                </a:gridCol>
              </a:tblGrid>
              <a:tr h="82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Chính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sách</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dung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sách</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Tác dụng của xã hội</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32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Nông</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nghiệp</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0000CC"/>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00CC"/>
                          </a:solidFill>
                          <a:effectLst/>
                          <a:latin typeface="Times New Roman" pitchFamily="18" charset="0"/>
                          <a:cs typeface="Times New Roman" pitchFamily="18" charset="0"/>
                        </a:rPr>
                        <a: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9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7030A0"/>
                          </a:solidFill>
                          <a:effectLst/>
                          <a:latin typeface="Times New Roman" pitchFamily="18" charset="0"/>
                          <a:cs typeface="Times New Roman" pitchFamily="18" charset="0"/>
                        </a:rPr>
                        <a:t>Thương</a:t>
                      </a:r>
                      <a:endParaRPr kumimoji="0" lang="en-US" sz="20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7030A0"/>
                          </a:solidFill>
                          <a:effectLst/>
                          <a:latin typeface="Times New Roman" pitchFamily="18" charset="0"/>
                          <a:cs typeface="Times New Roman" pitchFamily="18" charset="0"/>
                        </a:rPr>
                        <a:t>nghiệp</a:t>
                      </a:r>
                      <a:endParaRPr kumimoji="0" lang="en-US" sz="20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7030A0"/>
                        </a:solidFill>
                        <a:effectLst/>
                        <a:latin typeface="Times New Roman" pitchFamily="18" charset="0"/>
                        <a:cs typeface="Times New Roman" pitchFamily="18"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7030A0"/>
                          </a:solidFill>
                          <a:effectLst/>
                          <a:latin typeface="Times New Roman" pitchFamily="18" charset="0"/>
                          <a:cs typeface="Times New Roman" pitchFamily="18" charset="0"/>
                        </a:rPr>
                        <a: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200" b="1" i="1" u="none" strike="noStrike" cap="none" normalizeH="0" baseline="0" dirty="0">
                        <a:ln>
                          <a:noFill/>
                        </a:ln>
                        <a:solidFill>
                          <a:srgbClr val="7030A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767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336600"/>
                          </a:solidFill>
                          <a:effectLst/>
                          <a:latin typeface="Times New Roman" pitchFamily="18" charset="0"/>
                          <a:cs typeface="Times New Roman" pitchFamily="18" charset="0"/>
                        </a:rPr>
                        <a:t>Giáo</a:t>
                      </a:r>
                      <a:r>
                        <a:rPr kumimoji="0" lang="en-US" sz="2000" b="1" i="0" u="none" strike="noStrike" cap="none" normalizeH="0" baseline="0" dirty="0">
                          <a:ln>
                            <a:noFill/>
                          </a:ln>
                          <a:solidFill>
                            <a:srgbClr val="3366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336600"/>
                          </a:solidFill>
                          <a:effectLst/>
                          <a:latin typeface="Times New Roman" pitchFamily="18" charset="0"/>
                          <a:cs typeface="Times New Roman" pitchFamily="18" charset="0"/>
                        </a:rPr>
                        <a:t>dục</a:t>
                      </a:r>
                      <a:endParaRPr kumimoji="0" lang="en-US" sz="2000" b="1" i="0"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336600"/>
                        </a:solidFill>
                        <a:effectLst/>
                        <a:latin typeface="Times New Roman" pitchFamily="18" charset="0"/>
                        <a:cs typeface="Times New Roman" pitchFamily="18"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33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dirty="0">
                        <a:ln>
                          <a:noFill/>
                        </a:ln>
                        <a:solidFill>
                          <a:srgbClr val="33660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200" b="1" i="1" u="none" strike="noStrike" cap="none" normalizeH="0" baseline="0" dirty="0">
                        <a:ln>
                          <a:noFill/>
                        </a:ln>
                        <a:solidFill>
                          <a:srgbClr val="33660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7192" name="Rectangle 5">
            <a:extLst>
              <a:ext uri="{FF2B5EF4-FFF2-40B4-BE49-F238E27FC236}">
                <a16:creationId xmlns="" xmlns:a16="http://schemas.microsoft.com/office/drawing/2014/main" id="{4014EAF2-B30D-EAAA-F0C0-5819AF2E2AFB}"/>
              </a:ext>
            </a:extLst>
          </p:cNvPr>
          <p:cNvSpPr>
            <a:spLocks noChangeArrowheads="1"/>
          </p:cNvSpPr>
          <p:nvPr/>
        </p:nvSpPr>
        <p:spPr bwMode="auto">
          <a:xfrm>
            <a:off x="228600" y="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i="1">
                <a:solidFill>
                  <a:srgbClr val="FF0000"/>
                </a:solidFill>
                <a:latin typeface="Times New Roman" panose="02020603050405020304" pitchFamily="18" charset="0"/>
                <a:cs typeface="Times New Roman" panose="02020603050405020304" pitchFamily="18" charset="0"/>
              </a:rPr>
              <a:t>Những chính sách về kinh tế và văn hóa của vua Quang Trung</a:t>
            </a:r>
          </a:p>
        </p:txBody>
      </p:sp>
      <p:sp>
        <p:nvSpPr>
          <p:cNvPr id="4" name="Rectangle 3">
            <a:extLst>
              <a:ext uri="{FF2B5EF4-FFF2-40B4-BE49-F238E27FC236}">
                <a16:creationId xmlns="" xmlns:a16="http://schemas.microsoft.com/office/drawing/2014/main" id="{068C9E9E-ABC1-B202-3B1A-95DCA4630430}"/>
              </a:ext>
            </a:extLst>
          </p:cNvPr>
          <p:cNvSpPr>
            <a:spLocks noChangeArrowheads="1"/>
          </p:cNvSpPr>
          <p:nvPr/>
        </p:nvSpPr>
        <p:spPr bwMode="auto">
          <a:xfrm>
            <a:off x="1219200" y="2895600"/>
            <a:ext cx="4267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200" b="1" i="1">
                <a:latin typeface="Times New Roman" panose="02020603050405020304" pitchFamily="18" charset="0"/>
                <a:cs typeface="Times New Roman" panose="02020603050405020304" pitchFamily="18" charset="0"/>
              </a:rPr>
              <a:t> </a:t>
            </a:r>
            <a:r>
              <a:rPr lang="en-US" altLang="en-US" sz="2200" b="1" i="1">
                <a:solidFill>
                  <a:srgbClr val="7030A0"/>
                </a:solidFill>
                <a:latin typeface="Times New Roman" panose="02020603050405020304" pitchFamily="18" charset="0"/>
                <a:cs typeface="Times New Roman" panose="02020603050405020304" pitchFamily="18" charset="0"/>
              </a:rPr>
              <a:t>Đúc đồng tiền mới.</a:t>
            </a:r>
          </a:p>
          <a:p>
            <a:pPr eaLnBrk="1" hangingPunct="1">
              <a:buFontTx/>
              <a:buChar char="-"/>
            </a:pPr>
            <a:r>
              <a:rPr lang="en-US" altLang="en-US" sz="2200" b="1" i="1">
                <a:solidFill>
                  <a:srgbClr val="7030A0"/>
                </a:solidFill>
                <a:latin typeface="Times New Roman" panose="02020603050405020304" pitchFamily="18" charset="0"/>
                <a:cs typeface="Times New Roman" panose="02020603050405020304" pitchFamily="18" charset="0"/>
              </a:rPr>
              <a:t>Yêu cầu nhà Thanh mở biên giới để người dân của hai nước tự do trao đổi hàng hóa.</a:t>
            </a:r>
          </a:p>
          <a:p>
            <a:pPr eaLnBrk="1" hangingPunct="1">
              <a:buFontTx/>
              <a:buChar char="-"/>
            </a:pPr>
            <a:r>
              <a:rPr lang="en-US" altLang="en-US" sz="2200" b="1" i="1">
                <a:solidFill>
                  <a:srgbClr val="7030A0"/>
                </a:solidFill>
                <a:latin typeface="Times New Roman" panose="02020603050405020304" pitchFamily="18" charset="0"/>
                <a:cs typeface="Times New Roman" panose="02020603050405020304" pitchFamily="18" charset="0"/>
              </a:rPr>
              <a:t>Mở cửa biển cho thuyền buôn nước ngoài vào buôn bán.</a:t>
            </a:r>
          </a:p>
          <a:p>
            <a:pPr eaLnBrk="1" hangingPunct="1"/>
            <a:endParaRPr lang="en-US" altLang="en-US" sz="2200" b="1" i="1">
              <a:solidFill>
                <a:srgbClr val="7030A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590DB435-8697-5726-F950-55191DD04F50}"/>
              </a:ext>
            </a:extLst>
          </p:cNvPr>
          <p:cNvSpPr>
            <a:spLocks noChangeArrowheads="1"/>
          </p:cNvSpPr>
          <p:nvPr/>
        </p:nvSpPr>
        <p:spPr bwMode="auto">
          <a:xfrm>
            <a:off x="1219200" y="5105400"/>
            <a:ext cx="457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000" b="1" i="1">
                <a:latin typeface="Times New Roman" panose="02020603050405020304" pitchFamily="18" charset="0"/>
                <a:cs typeface="Times New Roman" panose="02020603050405020304" pitchFamily="18" charset="0"/>
              </a:rPr>
              <a:t> </a:t>
            </a:r>
            <a:r>
              <a:rPr lang="en-US" altLang="en-US" sz="2200" b="1" i="1">
                <a:solidFill>
                  <a:srgbClr val="336600"/>
                </a:solidFill>
                <a:latin typeface="Times New Roman" panose="02020603050405020304" pitchFamily="18" charset="0"/>
                <a:cs typeface="Times New Roman" panose="02020603050405020304" pitchFamily="18" charset="0"/>
              </a:rPr>
              <a:t>Ban hành “ Chiếu lập học”.</a:t>
            </a:r>
          </a:p>
          <a:p>
            <a:pPr eaLnBrk="1" hangingPunct="1">
              <a:buFontTx/>
              <a:buChar char="-"/>
            </a:pPr>
            <a:r>
              <a:rPr lang="en-US" altLang="en-US" sz="2200" b="1" i="1">
                <a:solidFill>
                  <a:srgbClr val="336600"/>
                </a:solidFill>
                <a:latin typeface="Times New Roman" panose="02020603050405020304" pitchFamily="18" charset="0"/>
                <a:cs typeface="Times New Roman" panose="02020603050405020304" pitchFamily="18" charset="0"/>
              </a:rPr>
              <a:t>Cho dịch sách chữ Hán ra chữ </a:t>
            </a:r>
          </a:p>
          <a:p>
            <a:pPr eaLnBrk="1" hangingPunct="1"/>
            <a:r>
              <a:rPr lang="en-US" altLang="en-US" sz="2200" b="1" i="1">
                <a:solidFill>
                  <a:srgbClr val="336600"/>
                </a:solidFill>
                <a:latin typeface="Times New Roman" panose="02020603050405020304" pitchFamily="18" charset="0"/>
                <a:cs typeface="Times New Roman" panose="02020603050405020304" pitchFamily="18" charset="0"/>
              </a:rPr>
              <a:t>Nôm, coi chữ nôm là chữ chính</a:t>
            </a:r>
          </a:p>
          <a:p>
            <a:pPr eaLnBrk="1" hangingPunct="1"/>
            <a:r>
              <a:rPr lang="en-US" altLang="en-US" sz="2200" b="1" i="1">
                <a:solidFill>
                  <a:srgbClr val="336600"/>
                </a:solidFill>
                <a:latin typeface="Times New Roman" panose="02020603050405020304" pitchFamily="18" charset="0"/>
                <a:cs typeface="Times New Roman" panose="02020603050405020304" pitchFamily="18" charset="0"/>
              </a:rPr>
              <a:t>thức của quốc gia.</a:t>
            </a:r>
          </a:p>
        </p:txBody>
      </p:sp>
      <p:sp>
        <p:nvSpPr>
          <p:cNvPr id="8" name="Rectangle 7">
            <a:extLst>
              <a:ext uri="{FF2B5EF4-FFF2-40B4-BE49-F238E27FC236}">
                <a16:creationId xmlns="" xmlns:a16="http://schemas.microsoft.com/office/drawing/2014/main" id="{25157CEF-2E3D-5302-41D6-8DF0CF9105F4}"/>
              </a:ext>
            </a:extLst>
          </p:cNvPr>
          <p:cNvSpPr>
            <a:spLocks noChangeArrowheads="1"/>
          </p:cNvSpPr>
          <p:nvPr/>
        </p:nvSpPr>
        <p:spPr bwMode="auto">
          <a:xfrm>
            <a:off x="5486400" y="2819400"/>
            <a:ext cx="3657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000" b="1" i="1">
                <a:latin typeface="Times New Roman" panose="02020603050405020304" pitchFamily="18" charset="0"/>
                <a:cs typeface="Times New Roman" panose="02020603050405020304" pitchFamily="18" charset="0"/>
              </a:rPr>
              <a:t> </a:t>
            </a:r>
            <a:r>
              <a:rPr lang="en-US" altLang="en-US" sz="2200" b="1" i="1">
                <a:solidFill>
                  <a:srgbClr val="7030A0"/>
                </a:solidFill>
                <a:latin typeface="Times New Roman" panose="02020603050405020304" pitchFamily="18" charset="0"/>
                <a:cs typeface="Times New Roman" panose="02020603050405020304" pitchFamily="18" charset="0"/>
              </a:rPr>
              <a:t>Thúc đẩy các ngành nông nghiệp, thủ công phát triển.</a:t>
            </a:r>
          </a:p>
          <a:p>
            <a:pPr eaLnBrk="1" hangingPunct="1">
              <a:buFontTx/>
              <a:buChar char="-"/>
            </a:pPr>
            <a:r>
              <a:rPr lang="en-US" altLang="en-US" sz="2200" b="1" i="1">
                <a:solidFill>
                  <a:srgbClr val="7030A0"/>
                </a:solidFill>
                <a:latin typeface="Times New Roman" panose="02020603050405020304" pitchFamily="18" charset="0"/>
                <a:cs typeface="Times New Roman" panose="02020603050405020304" pitchFamily="18" charset="0"/>
              </a:rPr>
              <a:t> Hàng hóa không bị ứ đọng.</a:t>
            </a:r>
          </a:p>
          <a:p>
            <a:pPr eaLnBrk="1" hangingPunct="1"/>
            <a:r>
              <a:rPr lang="en-US" altLang="en-US" sz="2200" b="1" i="1">
                <a:solidFill>
                  <a:srgbClr val="7030A0"/>
                </a:solidFill>
                <a:latin typeface="Times New Roman" panose="02020603050405020304" pitchFamily="18" charset="0"/>
                <a:cs typeface="Times New Roman" panose="02020603050405020304" pitchFamily="18" charset="0"/>
              </a:rPr>
              <a:t>- Làm lợi cho sức tiêu dùng của nhân dân</a:t>
            </a:r>
          </a:p>
        </p:txBody>
      </p:sp>
      <p:sp>
        <p:nvSpPr>
          <p:cNvPr id="9" name="Rectangle 8">
            <a:extLst>
              <a:ext uri="{FF2B5EF4-FFF2-40B4-BE49-F238E27FC236}">
                <a16:creationId xmlns="" xmlns:a16="http://schemas.microsoft.com/office/drawing/2014/main" id="{7996D1D4-6A6A-622A-DDC5-21B5D40C448F}"/>
              </a:ext>
            </a:extLst>
          </p:cNvPr>
          <p:cNvSpPr>
            <a:spLocks noChangeArrowheads="1"/>
          </p:cNvSpPr>
          <p:nvPr/>
        </p:nvSpPr>
        <p:spPr bwMode="auto">
          <a:xfrm>
            <a:off x="5486400" y="5105400"/>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000" b="1" i="1">
                <a:latin typeface="Times New Roman" panose="02020603050405020304" pitchFamily="18" charset="0"/>
                <a:cs typeface="Times New Roman" panose="02020603050405020304" pitchFamily="18" charset="0"/>
              </a:rPr>
              <a:t> </a:t>
            </a:r>
            <a:r>
              <a:rPr lang="en-US" altLang="en-US" sz="2200" b="1" i="1">
                <a:solidFill>
                  <a:srgbClr val="336600"/>
                </a:solidFill>
                <a:latin typeface="Times New Roman" panose="02020603050405020304" pitchFamily="18" charset="0"/>
                <a:cs typeface="Times New Roman" panose="02020603050405020304" pitchFamily="18" charset="0"/>
              </a:rPr>
              <a:t>Khuyến khích nhân dân học tập, phát triển dân trí.</a:t>
            </a:r>
          </a:p>
          <a:p>
            <a:pPr eaLnBrk="1" hangingPunct="1">
              <a:buFontTx/>
              <a:buChar char="-"/>
            </a:pPr>
            <a:r>
              <a:rPr lang="en-US" altLang="en-US" sz="2200" b="1" i="1">
                <a:solidFill>
                  <a:srgbClr val="336600"/>
                </a:solidFill>
                <a:latin typeface="Times New Roman" panose="02020603050405020304" pitchFamily="18" charset="0"/>
                <a:cs typeface="Times New Roman" panose="02020603050405020304" pitchFamily="18" charset="0"/>
              </a:rPr>
              <a:t> Bảo tồn vốn văn hóa dân tộc. </a:t>
            </a:r>
          </a:p>
        </p:txBody>
      </p:sp>
      <p:sp>
        <p:nvSpPr>
          <p:cNvPr id="2" name="TextBox 1">
            <a:extLst>
              <a:ext uri="{FF2B5EF4-FFF2-40B4-BE49-F238E27FC236}">
                <a16:creationId xmlns="" xmlns:a16="http://schemas.microsoft.com/office/drawing/2014/main" id="{45DB1976-B890-200C-0726-0097DF30F014}"/>
              </a:ext>
            </a:extLst>
          </p:cNvPr>
          <p:cNvSpPr txBox="1">
            <a:spLocks noChangeArrowheads="1"/>
          </p:cNvSpPr>
          <p:nvPr/>
        </p:nvSpPr>
        <p:spPr bwMode="auto">
          <a:xfrm>
            <a:off x="1219200" y="14478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0000CC"/>
                </a:solidFill>
                <a:latin typeface="Times New Roman" panose="02020603050405020304" pitchFamily="18" charset="0"/>
                <a:cs typeface="Times New Roman" panose="02020603050405020304" pitchFamily="18" charset="0"/>
              </a:rPr>
              <a:t>- Ban hành “Chiếu khuyến nông”: lệnh cho nhân dân đã từng bỏ làng quê phải trở về quê cũ cầy cấy, khai phá ruộng hoang.</a:t>
            </a:r>
          </a:p>
          <a:p>
            <a:endParaRPr lang="en-US" altLang="en-US"/>
          </a:p>
        </p:txBody>
      </p:sp>
      <p:sp>
        <p:nvSpPr>
          <p:cNvPr id="3" name="TextBox 2">
            <a:extLst>
              <a:ext uri="{FF2B5EF4-FFF2-40B4-BE49-F238E27FC236}">
                <a16:creationId xmlns="" xmlns:a16="http://schemas.microsoft.com/office/drawing/2014/main" id="{2BF4F2F0-4391-5A3D-FB0B-550905936467}"/>
              </a:ext>
            </a:extLst>
          </p:cNvPr>
          <p:cNvSpPr txBox="1">
            <a:spLocks noChangeArrowheads="1"/>
          </p:cNvSpPr>
          <p:nvPr/>
        </p:nvSpPr>
        <p:spPr bwMode="auto">
          <a:xfrm>
            <a:off x="5511800" y="1447800"/>
            <a:ext cx="3200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b="1" i="1">
                <a:solidFill>
                  <a:srgbClr val="0000CC"/>
                </a:solidFill>
                <a:latin typeface="Times New Roman" panose="02020603050405020304" pitchFamily="18" charset="0"/>
                <a:cs typeface="Times New Roman" panose="02020603050405020304" pitchFamily="18" charset="0"/>
              </a:rPr>
              <a:t>- Vài năm sau, mùa màng trở lại tươi tốt, làng xóm lại thanh bình.</a:t>
            </a:r>
            <a:endParaRPr lang="en-US" altLang="en-US" sz="22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http://cand.com.vn/Uploaded_ANTGCT/ThuTrang7/ThuTrang7/8_chieu2027-400.jpg">
            <a:extLst>
              <a:ext uri="{FF2B5EF4-FFF2-40B4-BE49-F238E27FC236}">
                <a16:creationId xmlns="" xmlns:a16="http://schemas.microsoft.com/office/drawing/2014/main" id="{BFF01B7B-FAAD-3B4F-ADA5-114F6E9C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1359F2A5-CD5D-EDDC-144D-F5D3D10923F3}"/>
              </a:ext>
            </a:extLst>
          </p:cNvPr>
          <p:cNvSpPr/>
          <p:nvPr/>
        </p:nvSpPr>
        <p:spPr>
          <a:xfrm>
            <a:off x="1447800" y="5867400"/>
            <a:ext cx="60960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400" b="1" dirty="0" err="1">
                <a:solidFill>
                  <a:srgbClr val="FF0000"/>
                </a:solidFill>
                <a:latin typeface="Times New Roman" pitchFamily="18" charset="0"/>
                <a:cs typeface="Times New Roman" pitchFamily="18" charset="0"/>
              </a:rPr>
              <a:t>Chiếu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khuyến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vi/3/32/Quangtrungthongbao.jpg">
            <a:extLst>
              <a:ext uri="{FF2B5EF4-FFF2-40B4-BE49-F238E27FC236}">
                <a16:creationId xmlns="" xmlns:a16="http://schemas.microsoft.com/office/drawing/2014/main" id="{62B82E4D-E3B9-A809-A099-B62BA046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03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ập tin:Nhà Tây Sơn, dấu ấn.JPG">
            <a:hlinkClick r:id="rId3"/>
            <a:extLst>
              <a:ext uri="{FF2B5EF4-FFF2-40B4-BE49-F238E27FC236}">
                <a16:creationId xmlns="" xmlns:a16="http://schemas.microsoft.com/office/drawing/2014/main" id="{F26A30EE-1FC2-824F-35B6-4CF9749D3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838200"/>
            <a:ext cx="45720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2589D158-EF13-E18E-6159-C8C10511D09C}"/>
              </a:ext>
            </a:extLst>
          </p:cNvPr>
          <p:cNvSpPr/>
          <p:nvPr/>
        </p:nvSpPr>
        <p:spPr>
          <a:xfrm>
            <a:off x="457200" y="5143500"/>
            <a:ext cx="33528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p>
          <a:p>
            <a:pPr algn="ctr" eaLnBrk="1" hangingPunct="1">
              <a:defRPr/>
            </a:pP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249A5AA8-8E16-C4D2-4E08-A542D89F84CE}"/>
              </a:ext>
            </a:extLst>
          </p:cNvPr>
          <p:cNvSpPr/>
          <p:nvPr/>
        </p:nvSpPr>
        <p:spPr>
          <a:xfrm>
            <a:off x="4876800" y="5143500"/>
            <a:ext cx="34290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dấu</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ấn</a:t>
            </a:r>
            <a:r>
              <a:rPr lang="en-US" sz="2400" b="1" dirty="0">
                <a:solidFill>
                  <a:srgbClr val="FF0000"/>
                </a:solidFill>
                <a:latin typeface="Times New Roman" pitchFamily="18" charset="0"/>
                <a:cs typeface="Times New Roman" pitchFamily="18" charset="0"/>
              </a:rPr>
              <a:t> </a:t>
            </a:r>
          </a:p>
          <a:p>
            <a:pPr eaLnBrk="1" hangingPunct="1">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5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Tập tin:Chiếu chỉ Quang Trung.JPG">
            <a:hlinkClick r:id="rId2"/>
            <a:extLst>
              <a:ext uri="{FF2B5EF4-FFF2-40B4-BE49-F238E27FC236}">
                <a16:creationId xmlns="" xmlns:a16="http://schemas.microsoft.com/office/drawing/2014/main" id="{33D3108D-D3C3-EC88-0210-519EB02EF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2&quot;/&gt;&lt;property id=&quot;20307&quot; value=&quot;265&quot;/&gt;&lt;/object&gt;&lt;object type=&quot;3&quot; unique_id=&quot;10005&quot;&gt;&lt;property id=&quot;20148&quot; value=&quot;5&quot;/&gt;&lt;property id=&quot;20300&quot; value=&quot;Slide 3&quot;/&gt;&lt;property id=&quot;20307&quot; value=&quot;298&quot;/&gt;&lt;/object&gt;&lt;object type=&quot;3&quot; unique_id=&quot;10006&quot;&gt;&lt;property id=&quot;20148&quot; value=&quot;5&quot;/&gt;&lt;property id=&quot;20300&quot; value=&quot;Slide 4&quot;/&gt;&lt;property id=&quot;20307&quot; value=&quot;300&quot;/&gt;&lt;/object&gt;&lt;object type=&quot;3&quot; unique_id=&quot;10007&quot;&gt;&lt;property id=&quot;20148&quot; value=&quot;5&quot;/&gt;&lt;property id=&quot;20300&quot; value=&quot;Slide 5&quot;/&gt;&lt;property id=&quot;20307&quot; value=&quot;303&quot;/&gt;&lt;/object&gt;&lt;object type=&quot;3&quot; unique_id=&quot;10008&quot;&gt;&lt;property id=&quot;20148&quot; value=&quot;5&quot;/&gt;&lt;property id=&quot;20300&quot; value=&quot;Slide 6&quot;/&gt;&lt;property id=&quot;20307&quot; value=&quot;306&quot;/&gt;&lt;/object&gt;&lt;object type=&quot;3&quot; unique_id=&quot;10009&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8&quot;/&gt;&lt;property id=&quot;20307&quot; value=&quot;314&quot;/&gt;&lt;/object&gt;&lt;object type=&quot;3&quot; unique_id=&quot;10011&quot;&gt;&lt;property id=&quot;20148&quot; value=&quot;5&quot;/&gt;&lt;property id=&quot;20300&quot; value=&quot;Slide 9&quot;/&gt;&lt;property id=&quot;20307&quot; value=&quot;308&quot;/&gt;&lt;/object&gt;&lt;object type=&quot;3&quot; unique_id=&quot;10012&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1&quot;/&gt;&lt;property id=&quot;20307&quot; value=&quot;311&quot;/&gt;&lt;/object&gt;&lt;object type=&quot;3&quot; unique_id=&quot;10014&quot;&gt;&lt;property id=&quot;20148&quot; value=&quot;5&quot;/&gt;&lt;property id=&quot;20300&quot; value=&quot;Slide 12&quot;/&gt;&lt;property id=&quot;20307&quot; value=&quot;317&quot;/&gt;&lt;/object&gt;&lt;object type=&quot;3&quot; unique_id=&quot;10015&quot;&gt;&lt;property id=&quot;20148&quot; value=&quot;5&quot;/&gt;&lt;property id=&quot;20300&quot; value=&quot;Slide 13&quot;/&gt;&lt;property id=&quot;20307&quot; value=&quot;312&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87&quot;/&gt;&lt;/object&gt;&lt;object type=&quot;3&quot; unique_id=&quot;12218&quot;&gt;&lt;property id=&quot;20148&quot; value=&quot;5&quot;/&gt;&lt;property id=&quot;20300&quot; value=&quot;Slide 1&quot;/&gt;&lt;property id=&quot;20307&quot; value=&quot;318&quot;/&gt;&lt;/object&gt;&lt;/object&gt;&lt;object type=&quot;8&quot; unique_id=&quot;10034&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565</TotalTime>
  <Words>932</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Tahoma</vt:lpstr>
      <vt:lpstr>Times New Roman</vt:lpstr>
      <vt:lpstr>VNI-Book</vt:lpstr>
      <vt:lpstr>VNI-Commerce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Huong 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dc:creator>
  <cp:lastModifiedBy>Admin</cp:lastModifiedBy>
  <cp:revision>157</cp:revision>
  <dcterms:created xsi:type="dcterms:W3CDTF">2010-02-27T14:34:17Z</dcterms:created>
  <dcterms:modified xsi:type="dcterms:W3CDTF">2022-04-19T02:18:30Z</dcterms:modified>
</cp:coreProperties>
</file>