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313" r:id="rId2"/>
    <p:sldId id="284" r:id="rId3"/>
    <p:sldId id="289" r:id="rId4"/>
    <p:sldId id="293" r:id="rId5"/>
    <p:sldId id="294" r:id="rId6"/>
    <p:sldId id="273" r:id="rId7"/>
    <p:sldId id="295" r:id="rId8"/>
    <p:sldId id="271" r:id="rId9"/>
    <p:sldId id="257" r:id="rId10"/>
    <p:sldId id="300" r:id="rId11"/>
    <p:sldId id="301" r:id="rId12"/>
    <p:sldId id="261" r:id="rId13"/>
    <p:sldId id="267" r:id="rId14"/>
    <p:sldId id="274" r:id="rId15"/>
    <p:sldId id="260" r:id="rId16"/>
    <p:sldId id="304" r:id="rId17"/>
    <p:sldId id="305" r:id="rId18"/>
    <p:sldId id="306" r:id="rId19"/>
    <p:sldId id="314" r:id="rId20"/>
    <p:sldId id="299" r:id="rId21"/>
  </p:sldIdLst>
  <p:sldSz cx="12192000" cy="6858000"/>
  <p:notesSz cx="6858000" cy="9144000"/>
  <p:embeddedFontLst>
    <p:embeddedFont>
      <p:font typeface="Algerian" pitchFamily="82" charset="0"/>
      <p:regular r:id="rId23"/>
    </p:embeddedFont>
    <p:embeddedFont>
      <p:font typeface="微软雅黑" pitchFamily="34" charset="-122"/>
      <p:regular r:id="rId24"/>
      <p:bold r:id="rId25"/>
    </p:embeddedFont>
    <p:embeddedFont>
      <p:font typeface="等线" charset="-122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4FD"/>
    <a:srgbClr val="A7E7FA"/>
    <a:srgbClr val="3333FF"/>
    <a:srgbClr val="009900"/>
    <a:srgbClr val="FFCCFF"/>
    <a:srgbClr val="FF5050"/>
    <a:srgbClr val="0886D6"/>
    <a:srgbClr val="D9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 snapToGrid="0">
      <p:cViewPr>
        <p:scale>
          <a:sx n="66" d="100"/>
          <a:sy n="66" d="100"/>
        </p:scale>
        <p:origin x="-80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B0148-3491-467F-A4A5-430A2056EDA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A9C3E-781E-4EE9-A409-4C1F8657C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8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07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086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0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13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13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3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008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51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98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812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42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50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19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33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070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42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44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8A9C3E-781E-4EE9-A409-4C1F8657C5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08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="" xmlns:a16="http://schemas.microsoft.com/office/drawing/2014/main" id="{C0FACF23-A104-4F32-8900-372EE788F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r="1367"/>
          <a:stretch/>
        </p:blipFill>
        <p:spPr>
          <a:xfrm>
            <a:off x="270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1391781" y="0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410890" y="6519446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ktuts</a:t>
            </a:r>
            <a:endParaRPr lang="en-US" sz="1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28A8E76-D871-4E11-82D8-3C15447D397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4A5725F-6C2A-4CE4-A37E-675117279A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E550520D-8F50-4F77-A776-44EE130ED73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AF7998AE-C9F8-4E40-B0F1-1C616B98F8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B22C09E-345D-449A-B0D7-DD6371FDEB49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C1F269A8-0F2A-48AC-A740-68FA4D8C64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10.png"/><Relationship Id="rId11" Type="http://schemas.openxmlformats.org/officeDocument/2006/relationships/image" Target="../media/image32.sv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="" xmlns:a16="http://schemas.microsoft.com/office/drawing/2014/main" id="{CDEB1164-C8F7-40B2-8C70-58B759B7DF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0" y="3668000"/>
            <a:ext cx="3869635" cy="319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87" y="1304044"/>
            <a:ext cx="7863286" cy="3107772"/>
          </a:xfrm>
          <a:prstGeom prst="rect">
            <a:avLst/>
          </a:prstGeom>
        </p:spPr>
      </p:pic>
      <p:cxnSp>
        <p:nvCxnSpPr>
          <p:cNvPr id="4" name="直接连接符 13">
            <a:extLst>
              <a:ext uri="{FF2B5EF4-FFF2-40B4-BE49-F238E27FC236}">
                <a16:creationId xmlns="" xmlns:a16="http://schemas.microsoft.com/office/drawing/2014/main" id="{9A9E0C06-54F9-4E56-BA39-453C461069D7}"/>
              </a:ext>
            </a:extLst>
          </p:cNvPr>
          <p:cNvCxnSpPr/>
          <p:nvPr/>
        </p:nvCxnSpPr>
        <p:spPr>
          <a:xfrm>
            <a:off x="3538330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4">
            <a:extLst>
              <a:ext uri="{FF2B5EF4-FFF2-40B4-BE49-F238E27FC236}">
                <a16:creationId xmlns="" xmlns:a16="http://schemas.microsoft.com/office/drawing/2014/main" id="{62158520-BCD8-4FE8-AE6E-0316244D683B}"/>
              </a:ext>
            </a:extLst>
          </p:cNvPr>
          <p:cNvCxnSpPr/>
          <p:nvPr/>
        </p:nvCxnSpPr>
        <p:spPr>
          <a:xfrm>
            <a:off x="7851913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09732" y="1513137"/>
            <a:ext cx="80215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Môn</a:t>
            </a:r>
            <a:r>
              <a:rPr lang="en-US" sz="8000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Toán</a:t>
            </a:r>
            <a:endParaRPr lang="en-US" sz="8000" b="1" dirty="0"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UTM Cookies" panose="02040603050506020204" pitchFamily="18" charset="0"/>
            </a:endParaRPr>
          </a:p>
          <a:p>
            <a:pPr algn="ctr"/>
            <a:r>
              <a:rPr lang="en-US" sz="8000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 </a:t>
            </a:r>
            <a:r>
              <a:rPr lang="en-US" sz="8000" b="1" dirty="0" err="1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Lớp</a:t>
            </a:r>
            <a:r>
              <a:rPr lang="en-US" sz="8000" b="1" dirty="0"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TM Cookies" panose="02040603050506020204" pitchFamily="18" charset="0"/>
              </a:rPr>
              <a:t>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34" y="3021497"/>
            <a:ext cx="2865933" cy="383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544"/>
            <a:ext cx="2147956" cy="2147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87" y="-45493"/>
            <a:ext cx="2370873" cy="203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6A0D8C7-F775-4A14-9A1F-457002A202BA}"/>
              </a:ext>
            </a:extLst>
          </p:cNvPr>
          <p:cNvSpPr/>
          <p:nvPr/>
        </p:nvSpPr>
        <p:spPr>
          <a:xfrm>
            <a:off x="532227" y="452972"/>
            <a:ext cx="11127545" cy="574765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1731002" y="854647"/>
            <a:ext cx="1909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Số bé :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1582613" y="1388047"/>
            <a:ext cx="213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801111" y="259335"/>
            <a:ext cx="3358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3404205" y="303692"/>
            <a:ext cx="3505200" cy="819152"/>
            <a:chOff x="1152" y="2030"/>
            <a:chExt cx="2208" cy="516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2160" y="203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8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3333FF"/>
                </a:solidFill>
              </a:endParaRPr>
            </a:p>
          </p:txBody>
        </p: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3358475" y="1905051"/>
            <a:ext cx="5791200" cy="917576"/>
            <a:chOff x="1144" y="3064"/>
            <a:chExt cx="3648" cy="578"/>
          </a:xfrm>
        </p:grpSpPr>
        <p:sp>
          <p:nvSpPr>
            <p:cNvPr id="30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6953943" y="1057180"/>
            <a:ext cx="2209800" cy="749300"/>
            <a:chOff x="3456" y="2496"/>
            <a:chExt cx="1344" cy="480"/>
          </a:xfrm>
        </p:grpSpPr>
        <p:sp>
          <p:nvSpPr>
            <p:cNvPr id="33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3333FF"/>
                  </a:solidFill>
                </a:rPr>
                <a:t>24</a:t>
              </a:r>
            </a:p>
          </p:txBody>
        </p:sp>
      </p:grpSp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3386611" y="1114998"/>
            <a:ext cx="3581400" cy="177800"/>
            <a:chOff x="1152" y="2544"/>
            <a:chExt cx="2256" cy="112"/>
          </a:xfrm>
        </p:grpSpPr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41" name="Group 80"/>
          <p:cNvGrpSpPr>
            <a:grpSpLocks/>
          </p:cNvGrpSpPr>
          <p:nvPr/>
        </p:nvGrpSpPr>
        <p:grpSpPr bwMode="auto">
          <a:xfrm>
            <a:off x="3372543" y="1768380"/>
            <a:ext cx="5816600" cy="177800"/>
            <a:chOff x="1152" y="2928"/>
            <a:chExt cx="3664" cy="112"/>
          </a:xfrm>
        </p:grpSpPr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5" name="Line 85"/>
          <p:cNvSpPr>
            <a:spLocks noChangeShapeType="1"/>
          </p:cNvSpPr>
          <p:nvPr/>
        </p:nvSpPr>
        <p:spPr bwMode="auto">
          <a:xfrm>
            <a:off x="3372543" y="12730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6" name="Line 86"/>
          <p:cNvSpPr>
            <a:spLocks noChangeShapeType="1"/>
          </p:cNvSpPr>
          <p:nvPr/>
        </p:nvSpPr>
        <p:spPr bwMode="auto">
          <a:xfrm>
            <a:off x="6953943" y="12730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0794"/>
            <a:ext cx="11127544" cy="2893475"/>
          </a:xfrm>
          <a:prstGeom prst="rect">
            <a:avLst/>
          </a:prstGeom>
        </p:spPr>
      </p:pic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1731002" y="793156"/>
            <a:ext cx="1909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bé: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1582613" y="1326556"/>
            <a:ext cx="213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" name="Text Box 65"/>
          <p:cNvSpPr txBox="1">
            <a:spLocks noChangeArrowheads="1"/>
          </p:cNvSpPr>
          <p:nvPr/>
        </p:nvSpPr>
        <p:spPr bwMode="auto">
          <a:xfrm>
            <a:off x="801111" y="197844"/>
            <a:ext cx="3358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2" name="Group 77"/>
          <p:cNvGrpSpPr>
            <a:grpSpLocks/>
          </p:cNvGrpSpPr>
          <p:nvPr/>
        </p:nvGrpSpPr>
        <p:grpSpPr bwMode="auto">
          <a:xfrm>
            <a:off x="3404205" y="242201"/>
            <a:ext cx="3505200" cy="819152"/>
            <a:chOff x="1152" y="2030"/>
            <a:chExt cx="2208" cy="516"/>
          </a:xfrm>
        </p:grpSpPr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2160" y="203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4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9"/>
          <p:cNvGrpSpPr>
            <a:grpSpLocks/>
          </p:cNvGrpSpPr>
          <p:nvPr/>
        </p:nvGrpSpPr>
        <p:grpSpPr bwMode="auto">
          <a:xfrm>
            <a:off x="3358475" y="1843560"/>
            <a:ext cx="5791200" cy="917576"/>
            <a:chOff x="1144" y="3064"/>
            <a:chExt cx="3648" cy="578"/>
          </a:xfrm>
        </p:grpSpPr>
        <p:sp>
          <p:nvSpPr>
            <p:cNvPr id="76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8" name="Group 78"/>
          <p:cNvGrpSpPr>
            <a:grpSpLocks/>
          </p:cNvGrpSpPr>
          <p:nvPr/>
        </p:nvGrpSpPr>
        <p:grpSpPr bwMode="auto">
          <a:xfrm>
            <a:off x="6953943" y="995689"/>
            <a:ext cx="2209800" cy="749300"/>
            <a:chOff x="3456" y="2496"/>
            <a:chExt cx="1344" cy="480"/>
          </a:xfrm>
        </p:grpSpPr>
        <p:sp>
          <p:nvSpPr>
            <p:cNvPr id="79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3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81" name="Group 81"/>
          <p:cNvGrpSpPr>
            <a:grpSpLocks/>
          </p:cNvGrpSpPr>
          <p:nvPr/>
        </p:nvGrpSpPr>
        <p:grpSpPr bwMode="auto">
          <a:xfrm>
            <a:off x="3386611" y="1053507"/>
            <a:ext cx="3581400" cy="177800"/>
            <a:chOff x="1152" y="2544"/>
            <a:chExt cx="2256" cy="112"/>
          </a:xfrm>
        </p:grpSpPr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0"/>
          <p:cNvGrpSpPr>
            <a:grpSpLocks/>
          </p:cNvGrpSpPr>
          <p:nvPr/>
        </p:nvGrpSpPr>
        <p:grpSpPr bwMode="auto">
          <a:xfrm>
            <a:off x="3372543" y="1706889"/>
            <a:ext cx="5816600" cy="177800"/>
            <a:chOff x="1152" y="2928"/>
            <a:chExt cx="3664" cy="112"/>
          </a:xfrm>
        </p:grpSpPr>
        <p:sp>
          <p:nvSpPr>
            <p:cNvPr id="88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Line 85"/>
          <p:cNvSpPr>
            <a:spLocks noChangeShapeType="1"/>
          </p:cNvSpPr>
          <p:nvPr/>
        </p:nvSpPr>
        <p:spPr bwMode="auto">
          <a:xfrm>
            <a:off x="3372543" y="121158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6953943" y="121158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80"/>
          <p:cNvSpPr txBox="1">
            <a:spLocks noChangeArrowheads="1"/>
          </p:cNvSpPr>
          <p:nvPr/>
        </p:nvSpPr>
        <p:spPr bwMode="auto">
          <a:xfrm>
            <a:off x="450069" y="3603730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" name="Text Box 92"/>
          <p:cNvSpPr txBox="1">
            <a:spLocks noChangeArrowheads="1"/>
          </p:cNvSpPr>
          <p:nvPr/>
        </p:nvSpPr>
        <p:spPr bwMode="auto">
          <a:xfrm>
            <a:off x="562834" y="5085529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9" name="Hộp_Văn_Bản 46"/>
          <p:cNvSpPr txBox="1">
            <a:spLocks noChangeArrowheads="1"/>
          </p:cNvSpPr>
          <p:nvPr/>
        </p:nvSpPr>
        <p:spPr bwMode="auto">
          <a:xfrm>
            <a:off x="1755357" y="466635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– 3 = 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2 (phần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0" name="Hộp_Văn_Bản 49"/>
          <p:cNvSpPr txBox="1">
            <a:spLocks noChangeArrowheads="1"/>
          </p:cNvSpPr>
          <p:nvPr/>
        </p:nvSpPr>
        <p:spPr bwMode="auto">
          <a:xfrm>
            <a:off x="1611005" y="5763579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24 : 2 x 3 =36</a:t>
            </a:r>
          </a:p>
        </p:txBody>
      </p: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5042811" y="2960228"/>
            <a:ext cx="2136616" cy="584775"/>
          </a:xfrm>
          <a:prstGeom prst="rect">
            <a:avLst/>
          </a:prstGeom>
          <a:solidFill>
            <a:srgbClr val="FFCCFF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Text Box 92"/>
          <p:cNvSpPr txBox="1">
            <a:spLocks noChangeArrowheads="1"/>
          </p:cNvSpPr>
          <p:nvPr/>
        </p:nvSpPr>
        <p:spPr bwMode="auto">
          <a:xfrm>
            <a:off x="6443305" y="3921585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3" name="Hộp_Văn_Bản 49"/>
          <p:cNvSpPr txBox="1">
            <a:spLocks noChangeArrowheads="1"/>
          </p:cNvSpPr>
          <p:nvPr/>
        </p:nvSpPr>
        <p:spPr bwMode="auto">
          <a:xfrm>
            <a:off x="6904161" y="4599435"/>
            <a:ext cx="5526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36 + 24 = 60</a:t>
            </a:r>
          </a:p>
        </p:txBody>
      </p:sp>
      <p:sp>
        <p:nvSpPr>
          <p:cNvPr id="104" name="Text Box 87"/>
          <p:cNvSpPr txBox="1">
            <a:spLocks noChangeArrowheads="1"/>
          </p:cNvSpPr>
          <p:nvPr/>
        </p:nvSpPr>
        <p:spPr bwMode="auto">
          <a:xfrm>
            <a:off x="7179427" y="5312682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5" name="Hộp_Văn_Bản 54"/>
          <p:cNvSpPr txBox="1">
            <a:spLocks noChangeArrowheads="1"/>
          </p:cNvSpPr>
          <p:nvPr/>
        </p:nvSpPr>
        <p:spPr bwMode="auto">
          <a:xfrm>
            <a:off x="8857397" y="5329842"/>
            <a:ext cx="5363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60</a:t>
            </a:r>
          </a:p>
        </p:txBody>
      </p:sp>
      <p:sp>
        <p:nvSpPr>
          <p:cNvPr id="106" name="Text Box 88"/>
          <p:cNvSpPr txBox="1">
            <a:spLocks noChangeArrowheads="1"/>
          </p:cNvSpPr>
          <p:nvPr/>
        </p:nvSpPr>
        <p:spPr bwMode="auto">
          <a:xfrm>
            <a:off x="382881" y="3095260"/>
            <a:ext cx="2136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054895" y="3581197"/>
            <a:ext cx="0" cy="319377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497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69" grpId="0"/>
      <p:bldP spid="70" grpId="0"/>
      <p:bldP spid="71" grpId="0"/>
      <p:bldP spid="97" grpId="0"/>
      <p:bldP spid="98" grpId="0"/>
      <p:bldP spid="99" grpId="0"/>
      <p:bldP spid="100" grpId="0"/>
      <p:bldP spid="101" grpId="0" animBg="1"/>
      <p:bldP spid="102" grpId="0"/>
      <p:bldP spid="103" grpId="0"/>
      <p:bldP spid="104" grpId="0"/>
      <p:bldP spid="105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6A0D8C7-F775-4A14-9A1F-457002A202BA}"/>
              </a:ext>
            </a:extLst>
          </p:cNvPr>
          <p:cNvSpPr/>
          <p:nvPr/>
        </p:nvSpPr>
        <p:spPr>
          <a:xfrm>
            <a:off x="532227" y="452972"/>
            <a:ext cx="11127545" cy="574765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1731002" y="854647"/>
            <a:ext cx="1909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Số bé :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1582613" y="1388047"/>
            <a:ext cx="213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801111" y="259335"/>
            <a:ext cx="3358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3404205" y="303692"/>
            <a:ext cx="3505200" cy="819152"/>
            <a:chOff x="1152" y="2030"/>
            <a:chExt cx="2208" cy="516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2160" y="203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8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3333FF"/>
                </a:solidFill>
              </a:endParaRPr>
            </a:p>
          </p:txBody>
        </p: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3358475" y="1905051"/>
            <a:ext cx="5791200" cy="917576"/>
            <a:chOff x="1144" y="3064"/>
            <a:chExt cx="3648" cy="578"/>
          </a:xfrm>
        </p:grpSpPr>
        <p:sp>
          <p:nvSpPr>
            <p:cNvPr id="30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6953943" y="1057180"/>
            <a:ext cx="2209800" cy="749300"/>
            <a:chOff x="3456" y="2496"/>
            <a:chExt cx="1344" cy="480"/>
          </a:xfrm>
        </p:grpSpPr>
        <p:sp>
          <p:nvSpPr>
            <p:cNvPr id="33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/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3333FF"/>
                  </a:solidFill>
                </a:rPr>
                <a:t>24</a:t>
              </a:r>
            </a:p>
          </p:txBody>
        </p:sp>
      </p:grpSp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3386611" y="1114998"/>
            <a:ext cx="3581400" cy="177800"/>
            <a:chOff x="1152" y="2544"/>
            <a:chExt cx="2256" cy="112"/>
          </a:xfrm>
        </p:grpSpPr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41" name="Group 80"/>
          <p:cNvGrpSpPr>
            <a:grpSpLocks/>
          </p:cNvGrpSpPr>
          <p:nvPr/>
        </p:nvGrpSpPr>
        <p:grpSpPr bwMode="auto">
          <a:xfrm>
            <a:off x="3372543" y="1768380"/>
            <a:ext cx="5816600" cy="177800"/>
            <a:chOff x="1152" y="2928"/>
            <a:chExt cx="3664" cy="112"/>
          </a:xfrm>
        </p:grpSpPr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5" name="Line 85"/>
          <p:cNvSpPr>
            <a:spLocks noChangeShapeType="1"/>
          </p:cNvSpPr>
          <p:nvPr/>
        </p:nvSpPr>
        <p:spPr bwMode="auto">
          <a:xfrm>
            <a:off x="3372543" y="12730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56" name="Line 86"/>
          <p:cNvSpPr>
            <a:spLocks noChangeShapeType="1"/>
          </p:cNvSpPr>
          <p:nvPr/>
        </p:nvSpPr>
        <p:spPr bwMode="auto">
          <a:xfrm>
            <a:off x="6953943" y="127308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0794"/>
            <a:ext cx="11127544" cy="2893475"/>
          </a:xfrm>
          <a:prstGeom prst="rect">
            <a:avLst/>
          </a:prstGeom>
        </p:spPr>
      </p:pic>
      <p:sp>
        <p:nvSpPr>
          <p:cNvPr id="69" name="Text Box 60"/>
          <p:cNvSpPr txBox="1">
            <a:spLocks noChangeArrowheads="1"/>
          </p:cNvSpPr>
          <p:nvPr/>
        </p:nvSpPr>
        <p:spPr bwMode="auto">
          <a:xfrm>
            <a:off x="1731002" y="793156"/>
            <a:ext cx="1909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: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1582613" y="1326556"/>
            <a:ext cx="213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1" name="Text Box 65"/>
          <p:cNvSpPr txBox="1">
            <a:spLocks noChangeArrowheads="1"/>
          </p:cNvSpPr>
          <p:nvPr/>
        </p:nvSpPr>
        <p:spPr bwMode="auto">
          <a:xfrm>
            <a:off x="801111" y="197844"/>
            <a:ext cx="33584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2" name="Group 77"/>
          <p:cNvGrpSpPr>
            <a:grpSpLocks/>
          </p:cNvGrpSpPr>
          <p:nvPr/>
        </p:nvGrpSpPr>
        <p:grpSpPr bwMode="auto">
          <a:xfrm>
            <a:off x="3404205" y="242201"/>
            <a:ext cx="3505200" cy="819152"/>
            <a:chOff x="1152" y="2030"/>
            <a:chExt cx="2208" cy="516"/>
          </a:xfrm>
        </p:grpSpPr>
        <p:sp>
          <p:nvSpPr>
            <p:cNvPr id="73" name="Rectangle 47"/>
            <p:cNvSpPr>
              <a:spLocks noChangeArrowheads="1"/>
            </p:cNvSpPr>
            <p:nvPr/>
          </p:nvSpPr>
          <p:spPr bwMode="auto">
            <a:xfrm>
              <a:off x="2160" y="2030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4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9"/>
          <p:cNvGrpSpPr>
            <a:grpSpLocks/>
          </p:cNvGrpSpPr>
          <p:nvPr/>
        </p:nvGrpSpPr>
        <p:grpSpPr bwMode="auto">
          <a:xfrm>
            <a:off x="3358475" y="1843560"/>
            <a:ext cx="5791200" cy="917576"/>
            <a:chOff x="1144" y="3064"/>
            <a:chExt cx="3648" cy="578"/>
          </a:xfrm>
        </p:grpSpPr>
        <p:sp>
          <p:nvSpPr>
            <p:cNvPr id="76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2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78" name="Group 78"/>
          <p:cNvGrpSpPr>
            <a:grpSpLocks/>
          </p:cNvGrpSpPr>
          <p:nvPr/>
        </p:nvGrpSpPr>
        <p:grpSpPr bwMode="auto">
          <a:xfrm>
            <a:off x="6953943" y="995689"/>
            <a:ext cx="2209800" cy="749300"/>
            <a:chOff x="3456" y="2496"/>
            <a:chExt cx="1344" cy="480"/>
          </a:xfrm>
        </p:grpSpPr>
        <p:sp>
          <p:nvSpPr>
            <p:cNvPr id="79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3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81" name="Group 81"/>
          <p:cNvGrpSpPr>
            <a:grpSpLocks/>
          </p:cNvGrpSpPr>
          <p:nvPr/>
        </p:nvGrpSpPr>
        <p:grpSpPr bwMode="auto">
          <a:xfrm>
            <a:off x="3386611" y="1053507"/>
            <a:ext cx="3581400" cy="177800"/>
            <a:chOff x="1152" y="2544"/>
            <a:chExt cx="2256" cy="112"/>
          </a:xfrm>
        </p:grpSpPr>
        <p:sp>
          <p:nvSpPr>
            <p:cNvPr id="82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0"/>
          <p:cNvGrpSpPr>
            <a:grpSpLocks/>
          </p:cNvGrpSpPr>
          <p:nvPr/>
        </p:nvGrpSpPr>
        <p:grpSpPr bwMode="auto">
          <a:xfrm>
            <a:off x="3372543" y="1706889"/>
            <a:ext cx="5816600" cy="177800"/>
            <a:chOff x="1152" y="2928"/>
            <a:chExt cx="3664" cy="112"/>
          </a:xfrm>
        </p:grpSpPr>
        <p:sp>
          <p:nvSpPr>
            <p:cNvPr id="88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5" name="Line 85"/>
          <p:cNvSpPr>
            <a:spLocks noChangeShapeType="1"/>
          </p:cNvSpPr>
          <p:nvPr/>
        </p:nvSpPr>
        <p:spPr bwMode="auto">
          <a:xfrm>
            <a:off x="3372543" y="121158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Line 86"/>
          <p:cNvSpPr>
            <a:spLocks noChangeShapeType="1"/>
          </p:cNvSpPr>
          <p:nvPr/>
        </p:nvSpPr>
        <p:spPr bwMode="auto">
          <a:xfrm>
            <a:off x="6953943" y="1211589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 Box 80"/>
          <p:cNvSpPr txBox="1">
            <a:spLocks noChangeArrowheads="1"/>
          </p:cNvSpPr>
          <p:nvPr/>
        </p:nvSpPr>
        <p:spPr bwMode="auto">
          <a:xfrm>
            <a:off x="450069" y="3603730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8" name="Text Box 92"/>
          <p:cNvSpPr txBox="1">
            <a:spLocks noChangeArrowheads="1"/>
          </p:cNvSpPr>
          <p:nvPr/>
        </p:nvSpPr>
        <p:spPr bwMode="auto">
          <a:xfrm>
            <a:off x="562834" y="5085529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99" name="Hộp_Văn_Bản 46"/>
          <p:cNvSpPr txBox="1">
            <a:spLocks noChangeArrowheads="1"/>
          </p:cNvSpPr>
          <p:nvPr/>
        </p:nvSpPr>
        <p:spPr bwMode="auto">
          <a:xfrm>
            <a:off x="1831413" y="4666351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5 – 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=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2 (phần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00" name="Hộp_Văn_Bản 49"/>
          <p:cNvSpPr txBox="1">
            <a:spLocks noChangeArrowheads="1"/>
          </p:cNvSpPr>
          <p:nvPr/>
        </p:nvSpPr>
        <p:spPr bwMode="auto">
          <a:xfrm>
            <a:off x="1611005" y="5763579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24 : 2 x 5 = 60 </a:t>
            </a:r>
          </a:p>
        </p:txBody>
      </p:sp>
      <p:sp>
        <p:nvSpPr>
          <p:cNvPr id="101" name="Text Box 88"/>
          <p:cNvSpPr txBox="1">
            <a:spLocks noChangeArrowheads="1"/>
          </p:cNvSpPr>
          <p:nvPr/>
        </p:nvSpPr>
        <p:spPr bwMode="auto">
          <a:xfrm>
            <a:off x="5042811" y="2960228"/>
            <a:ext cx="2136616" cy="584775"/>
          </a:xfrm>
          <a:prstGeom prst="rect">
            <a:avLst/>
          </a:prstGeom>
          <a:solidFill>
            <a:srgbClr val="FFCCFF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" name="Text Box 92"/>
          <p:cNvSpPr txBox="1">
            <a:spLocks noChangeArrowheads="1"/>
          </p:cNvSpPr>
          <p:nvPr/>
        </p:nvSpPr>
        <p:spPr bwMode="auto">
          <a:xfrm>
            <a:off x="6443305" y="3921585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3" name="Hộp_Văn_Bản 49"/>
          <p:cNvSpPr txBox="1">
            <a:spLocks noChangeArrowheads="1"/>
          </p:cNvSpPr>
          <p:nvPr/>
        </p:nvSpPr>
        <p:spPr bwMode="auto">
          <a:xfrm>
            <a:off x="6904161" y="4599435"/>
            <a:ext cx="5526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60 – 24 = 36</a:t>
            </a:r>
          </a:p>
        </p:txBody>
      </p:sp>
      <p:sp>
        <p:nvSpPr>
          <p:cNvPr id="104" name="Text Box 87"/>
          <p:cNvSpPr txBox="1">
            <a:spLocks noChangeArrowheads="1"/>
          </p:cNvSpPr>
          <p:nvPr/>
        </p:nvSpPr>
        <p:spPr bwMode="auto">
          <a:xfrm>
            <a:off x="7179427" y="5312682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05" name="Hộp_Văn_Bản 54"/>
          <p:cNvSpPr txBox="1">
            <a:spLocks noChangeArrowheads="1"/>
          </p:cNvSpPr>
          <p:nvPr/>
        </p:nvSpPr>
        <p:spPr bwMode="auto">
          <a:xfrm>
            <a:off x="8857397" y="5329842"/>
            <a:ext cx="5363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36</a:t>
            </a:r>
          </a:p>
        </p:txBody>
      </p:sp>
      <p:sp>
        <p:nvSpPr>
          <p:cNvPr id="106" name="Text Box 88"/>
          <p:cNvSpPr txBox="1">
            <a:spLocks noChangeArrowheads="1"/>
          </p:cNvSpPr>
          <p:nvPr/>
        </p:nvSpPr>
        <p:spPr bwMode="auto">
          <a:xfrm>
            <a:off x="382881" y="3095260"/>
            <a:ext cx="2136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054895" y="3581197"/>
            <a:ext cx="0" cy="319377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92068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69" grpId="0"/>
      <p:bldP spid="70" grpId="0"/>
      <p:bldP spid="71" grpId="0"/>
      <p:bldP spid="97" grpId="0"/>
      <p:bldP spid="98" grpId="0"/>
      <p:bldP spid="99" grpId="0"/>
      <p:bldP spid="100" grpId="0"/>
      <p:bldP spid="101" grpId="0" animBg="1"/>
      <p:bldP spid="102" grpId="0"/>
      <p:bldP spid="103" grpId="0"/>
      <p:bldP spid="104" grpId="0"/>
      <p:bldP spid="105" grpId="0"/>
      <p:bldP spid="1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9BC4A64F-5454-486C-8123-A861F99E003F}"/>
              </a:ext>
            </a:extLst>
          </p:cNvPr>
          <p:cNvCxnSpPr/>
          <p:nvPr/>
        </p:nvCxnSpPr>
        <p:spPr>
          <a:xfrm>
            <a:off x="6283679" y="1266092"/>
            <a:ext cx="0" cy="5109308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5404795" y="150426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605164" y="468952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0403473" y="47065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5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2320675" y="5156888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số:               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;  </a:t>
            </a:r>
          </a:p>
        </p:txBody>
      </p:sp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1779969" y="3798809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=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2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24 : 2 x 3 = 36</a:t>
            </a: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36 + 24 = 60</a:t>
            </a: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950731" y="5851635"/>
            <a:ext cx="3124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Hộp_Văn_Bản 55"/>
          <p:cNvSpPr txBox="1">
            <a:spLocks noChangeArrowheads="1"/>
          </p:cNvSpPr>
          <p:nvPr/>
        </p:nvSpPr>
        <p:spPr bwMode="auto">
          <a:xfrm>
            <a:off x="3950731" y="5191269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863602" y="2435670"/>
            <a:ext cx="1944469" cy="646943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_Văn_Bản 56"/>
          <p:cNvSpPr txBox="1">
            <a:spLocks noChangeArrowheads="1"/>
          </p:cNvSpPr>
          <p:nvPr/>
        </p:nvSpPr>
        <p:spPr bwMode="auto">
          <a:xfrm>
            <a:off x="7063173" y="3099019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24 : 2 x 5 = 60</a:t>
            </a:r>
          </a:p>
        </p:txBody>
      </p:sp>
      <p:sp>
        <p:nvSpPr>
          <p:cNvPr id="26" name="Text Box 80"/>
          <p:cNvSpPr txBox="1">
            <a:spLocks noChangeArrowheads="1"/>
          </p:cNvSpPr>
          <p:nvPr/>
        </p:nvSpPr>
        <p:spPr bwMode="auto">
          <a:xfrm>
            <a:off x="6574578" y="870496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1863602" y="2452688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7384721" y="3805389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= 2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31536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60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24 = 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346026" y="2528179"/>
            <a:ext cx="1994744" cy="613614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7415066" y="5170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;  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7270983" y="2495462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2" name="Hộp_Văn_Bản 55"/>
          <p:cNvSpPr txBox="1">
            <a:spLocks noChangeArrowheads="1"/>
          </p:cNvSpPr>
          <p:nvPr/>
        </p:nvSpPr>
        <p:spPr bwMode="auto">
          <a:xfrm>
            <a:off x="8986564" y="5675698"/>
            <a:ext cx="23329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36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8988339" y="5156545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616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3" grpId="0" animBg="1"/>
      <p:bldP spid="25" grpId="0"/>
      <p:bldP spid="26" grpId="0"/>
      <p:bldP spid="18" grpId="0"/>
      <p:bldP spid="27" grpId="0"/>
      <p:bldP spid="29" grpId="0"/>
      <p:bldP spid="30" grpId="0"/>
      <p:bldP spid="34" grpId="0" animBg="1"/>
      <p:bldP spid="31" grpId="0"/>
      <p:bldP spid="28" grpId="0"/>
      <p:bldP spid="32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86963BC6-02A1-4D11-819F-398805169BC9}"/>
              </a:ext>
            </a:extLst>
          </p:cNvPr>
          <p:cNvCxnSpPr/>
          <p:nvPr/>
        </p:nvCxnSpPr>
        <p:spPr>
          <a:xfrm>
            <a:off x="1652810" y="3694220"/>
            <a:ext cx="8369302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9CA06C0D-DA96-42A1-9359-6116999A3682}"/>
              </a:ext>
            </a:extLst>
          </p:cNvPr>
          <p:cNvCxnSpPr/>
          <p:nvPr/>
        </p:nvCxnSpPr>
        <p:spPr>
          <a:xfrm>
            <a:off x="5939061" y="1567877"/>
            <a:ext cx="0" cy="4252686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206197" y="482600"/>
            <a:ext cx="5256628" cy="3187783"/>
            <a:chOff x="6096000" y="506437"/>
            <a:chExt cx="5256628" cy="31877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06437"/>
              <a:ext cx="5256628" cy="3187783"/>
            </a:xfrm>
            <a:prstGeom prst="rect">
              <a:avLst/>
            </a:prstGeom>
          </p:spPr>
        </p:pic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6245567" y="1297928"/>
              <a:ext cx="491002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3723" y="3419072"/>
            <a:ext cx="5015188" cy="2962435"/>
            <a:chOff x="773723" y="3419072"/>
            <a:chExt cx="5015188" cy="29624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23" y="3419072"/>
              <a:ext cx="5015188" cy="2962435"/>
            </a:xfrm>
            <a:prstGeom prst="rect">
              <a:avLst/>
            </a:prstGeom>
          </p:spPr>
        </p:pic>
        <p:sp>
          <p:nvSpPr>
            <p:cNvPr id="13" name="Text Box 92"/>
            <p:cNvSpPr txBox="1">
              <a:spLocks noChangeArrowheads="1"/>
            </p:cNvSpPr>
            <p:nvPr/>
          </p:nvSpPr>
          <p:spPr bwMode="auto">
            <a:xfrm>
              <a:off x="1231595" y="4036141"/>
              <a:ext cx="409944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3.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5998" y="3415763"/>
            <a:ext cx="5073750" cy="2998944"/>
            <a:chOff x="6095998" y="3415763"/>
            <a:chExt cx="5073750" cy="29989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8" y="3415763"/>
              <a:ext cx="5073750" cy="2998944"/>
            </a:xfrm>
            <a:prstGeom prst="rect">
              <a:avLst/>
            </a:prstGeom>
          </p:spPr>
        </p:pic>
        <p:sp>
          <p:nvSpPr>
            <p:cNvPr id="14" name="Text Box 92"/>
            <p:cNvSpPr txBox="1">
              <a:spLocks noChangeArrowheads="1"/>
            </p:cNvSpPr>
            <p:nvPr/>
          </p:nvSpPr>
          <p:spPr bwMode="auto">
            <a:xfrm>
              <a:off x="6564323" y="4097889"/>
              <a:ext cx="41371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4.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bé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114" y="214855"/>
            <a:ext cx="5190347" cy="3433644"/>
            <a:chOff x="647114" y="214855"/>
            <a:chExt cx="5190347" cy="34336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14" y="214855"/>
              <a:ext cx="5190347" cy="3433644"/>
            </a:xfrm>
            <a:prstGeom prst="rect">
              <a:avLst/>
            </a:prstGeom>
          </p:spPr>
        </p:pic>
        <p:sp>
          <p:nvSpPr>
            <p:cNvPr id="15" name="Text Box 98"/>
            <p:cNvSpPr txBox="1">
              <a:spLocks noChangeArrowheads="1"/>
            </p:cNvSpPr>
            <p:nvPr/>
          </p:nvSpPr>
          <p:spPr bwMode="auto">
            <a:xfrm>
              <a:off x="1249351" y="1478599"/>
              <a:ext cx="381531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1.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460716" y="59267"/>
            <a:ext cx="6373795" cy="769441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4" y="39517"/>
            <a:ext cx="2223753" cy="170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823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DEB1164-C8F7-40B2-8C70-58B759B7DF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4"/>
          <a:stretch/>
        </p:blipFill>
        <p:spPr>
          <a:xfrm>
            <a:off x="1" y="4515416"/>
            <a:ext cx="2841674" cy="2342583"/>
          </a:xfrm>
          <a:prstGeom prst="rect">
            <a:avLst/>
          </a:prstGeom>
        </p:spPr>
      </p:pic>
      <p:sp>
        <p:nvSpPr>
          <p:cNvPr id="8" name="Text Box 604"/>
          <p:cNvSpPr txBox="1">
            <a:spLocks noChangeArrowheads="1"/>
          </p:cNvSpPr>
          <p:nvPr/>
        </p:nvSpPr>
        <p:spPr bwMode="auto">
          <a:xfrm>
            <a:off x="618976" y="822081"/>
            <a:ext cx="10974697" cy="415498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4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m.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44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51540" y="2758777"/>
            <a:ext cx="692919" cy="1446550"/>
            <a:chOff x="7230882" y="2198888"/>
            <a:chExt cx="692919" cy="1446550"/>
          </a:xfrm>
        </p:grpSpPr>
        <p:sp>
          <p:nvSpPr>
            <p:cNvPr id="9" name="Text Box 62"/>
            <p:cNvSpPr txBox="1">
              <a:spLocks noChangeArrowheads="1"/>
            </p:cNvSpPr>
            <p:nvPr/>
          </p:nvSpPr>
          <p:spPr bwMode="auto">
            <a:xfrm>
              <a:off x="7343945" y="2198888"/>
              <a:ext cx="466794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eaLnBrk="1" hangingPunct="1"/>
              <a:r>
                <a:rPr lang="en-US" altLang="en-US" sz="44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" name="Line 64"/>
            <p:cNvSpPr>
              <a:spLocks noChangeShapeType="1"/>
            </p:cNvSpPr>
            <p:nvPr/>
          </p:nvSpPr>
          <p:spPr bwMode="auto">
            <a:xfrm>
              <a:off x="7230882" y="2922163"/>
              <a:ext cx="692919" cy="0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618593" y="2152066"/>
            <a:ext cx="9875838" cy="1955805"/>
            <a:chOff x="-3375" y="2302"/>
            <a:chExt cx="6221" cy="1232"/>
          </a:xfrm>
        </p:grpSpPr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-26" y="2302"/>
              <a:ext cx="287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1"/>
            <p:cNvSpPr>
              <a:spLocks noChangeShapeType="1"/>
            </p:cNvSpPr>
            <p:nvPr/>
          </p:nvSpPr>
          <p:spPr bwMode="auto">
            <a:xfrm>
              <a:off x="-3375" y="2759"/>
              <a:ext cx="7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2"/>
            <p:cNvSpPr>
              <a:spLocks noChangeShapeType="1"/>
            </p:cNvSpPr>
            <p:nvPr/>
          </p:nvSpPr>
          <p:spPr bwMode="auto">
            <a:xfrm flipV="1">
              <a:off x="-852" y="2756"/>
              <a:ext cx="3042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68"/>
            <p:cNvSpPr>
              <a:spLocks noChangeShapeType="1"/>
            </p:cNvSpPr>
            <p:nvPr/>
          </p:nvSpPr>
          <p:spPr bwMode="auto">
            <a:xfrm flipV="1">
              <a:off x="1852" y="3534"/>
              <a:ext cx="36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9"/>
            <p:cNvSpPr>
              <a:spLocks noChangeShapeType="1"/>
            </p:cNvSpPr>
            <p:nvPr/>
          </p:nvSpPr>
          <p:spPr bwMode="auto">
            <a:xfrm flipH="1">
              <a:off x="-2459" y="2760"/>
              <a:ext cx="60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6675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25104" y="422276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" y="2283301"/>
            <a:ext cx="11127544" cy="2893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5382424" y="245945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610436" y="512127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30"/>
          <p:cNvSpPr>
            <a:spLocks/>
          </p:cNvSpPr>
          <p:nvPr/>
        </p:nvSpPr>
        <p:spPr bwMode="auto">
          <a:xfrm rot="5400000">
            <a:off x="5977596" y="3082339"/>
            <a:ext cx="152400" cy="1447800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649036" y="3907935"/>
            <a:ext cx="838200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12m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92625" y="4146551"/>
            <a:ext cx="1905000" cy="762000"/>
            <a:chOff x="3439236" y="4206875"/>
            <a:chExt cx="1905000" cy="762000"/>
          </a:xfrm>
        </p:grpSpPr>
        <p:grpSp>
          <p:nvGrpSpPr>
            <p:cNvPr id="8" name="Group 7"/>
            <p:cNvGrpSpPr/>
            <p:nvPr/>
          </p:nvGrpSpPr>
          <p:grpSpPr>
            <a:xfrm>
              <a:off x="3439236" y="4206875"/>
              <a:ext cx="1905000" cy="152400"/>
              <a:chOff x="3439236" y="4206875"/>
              <a:chExt cx="1905000" cy="152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39236" y="4206875"/>
                <a:ext cx="1905000" cy="152400"/>
                <a:chOff x="3439236" y="4206875"/>
                <a:chExt cx="1905000" cy="15240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3439236" y="4283075"/>
                  <a:ext cx="1905000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>
                  <a:off x="3929774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44298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48870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34392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5344236" y="4206875"/>
                <a:ext cx="0" cy="15240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AutoShape 36"/>
            <p:cNvSpPr>
              <a:spLocks/>
            </p:cNvSpPr>
            <p:nvPr/>
          </p:nvSpPr>
          <p:spPr bwMode="auto">
            <a:xfrm rot="5400000">
              <a:off x="4315536" y="3565035"/>
              <a:ext cx="152400" cy="1905000"/>
            </a:xfrm>
            <a:prstGeom prst="rightBrace">
              <a:avLst>
                <a:gd name="adj1" fmla="val 159028"/>
                <a:gd name="adj2" fmla="val 50000"/>
              </a:avLst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1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125036" y="4511675"/>
              <a:ext cx="80861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?m</a:t>
              </a:r>
            </a:p>
          </p:txBody>
        </p:sp>
      </p:grpSp>
      <p:sp>
        <p:nvSpPr>
          <p:cNvPr id="44" name="Text Box 600"/>
          <p:cNvSpPr txBox="1">
            <a:spLocks noChangeArrowheads="1"/>
          </p:cNvSpPr>
          <p:nvPr/>
        </p:nvSpPr>
        <p:spPr bwMode="auto">
          <a:xfrm>
            <a:off x="1115001" y="4029730"/>
            <a:ext cx="23099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601"/>
          <p:cNvSpPr txBox="1">
            <a:spLocks noChangeArrowheads="1"/>
          </p:cNvSpPr>
          <p:nvPr/>
        </p:nvSpPr>
        <p:spPr bwMode="auto">
          <a:xfrm>
            <a:off x="1189432" y="3368676"/>
            <a:ext cx="2021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6" name="Text Box 602"/>
          <p:cNvSpPr txBox="1">
            <a:spLocks noChangeArrowheads="1"/>
          </p:cNvSpPr>
          <p:nvPr/>
        </p:nvSpPr>
        <p:spPr bwMode="auto">
          <a:xfrm>
            <a:off x="1115001" y="2827664"/>
            <a:ext cx="25986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6970" y="2943217"/>
            <a:ext cx="3367087" cy="748642"/>
            <a:chOff x="3424949" y="3001033"/>
            <a:chExt cx="3367087" cy="748642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4249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91548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44155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4887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53442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58014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6287211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792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25594" y="3001033"/>
              <a:ext cx="3364520" cy="686510"/>
              <a:chOff x="3495508" y="3339367"/>
              <a:chExt cx="3364520" cy="686510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507228" y="4025877"/>
                <a:ext cx="335280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4"/>
              <p:cNvSpPr>
                <a:spLocks/>
              </p:cNvSpPr>
              <p:nvPr/>
            </p:nvSpPr>
            <p:spPr bwMode="auto">
              <a:xfrm rot="16200000">
                <a:off x="5095708" y="2168231"/>
                <a:ext cx="152400" cy="3352800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Text Box 603"/>
              <p:cNvSpPr txBox="1">
                <a:spLocks noChangeArrowheads="1"/>
              </p:cNvSpPr>
              <p:nvPr/>
            </p:nvSpPr>
            <p:spPr bwMode="auto">
              <a:xfrm>
                <a:off x="4810836" y="3339367"/>
                <a:ext cx="9144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m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18976" y="74731"/>
            <a:ext cx="10974697" cy="2062103"/>
            <a:chOff x="618976" y="74731"/>
            <a:chExt cx="10974697" cy="2062103"/>
          </a:xfrm>
        </p:grpSpPr>
        <p:sp>
          <p:nvSpPr>
            <p:cNvPr id="49" name="Text Box 604"/>
            <p:cNvSpPr txBox="1">
              <a:spLocks noChangeArrowheads="1"/>
            </p:cNvSpPr>
            <p:nvPr/>
          </p:nvSpPr>
          <p:spPr bwMode="auto">
            <a:xfrm>
              <a:off x="618976" y="74731"/>
              <a:ext cx="10974697" cy="206210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prstDash val="sysDot"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u="sng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200" b="1" u="sng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u="sng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altLang="en-US" sz="3200" b="1" u="sng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hơn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m.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3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1020160" y="887860"/>
              <a:ext cx="389850" cy="1077218"/>
              <a:chOff x="7343945" y="2198888"/>
              <a:chExt cx="389850" cy="1077218"/>
            </a:xfrm>
          </p:grpSpPr>
          <p:sp>
            <p:nvSpPr>
              <p:cNvPr id="51" name="Text Box 62"/>
              <p:cNvSpPr txBox="1">
                <a:spLocks noChangeArrowheads="1"/>
              </p:cNvSpPr>
              <p:nvPr/>
            </p:nvSpPr>
            <p:spPr bwMode="auto">
              <a:xfrm>
                <a:off x="7343945" y="2198888"/>
                <a:ext cx="389850" cy="10772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  <a:p>
                <a:pPr eaLnBrk="1" hangingPunct="1"/>
                <a:r>
                  <a:rPr lang="en-US" altLang="en-US" sz="3200" b="1" dirty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52" name="Line 64"/>
              <p:cNvSpPr>
                <a:spLocks noChangeShapeType="1"/>
              </p:cNvSpPr>
              <p:nvPr/>
            </p:nvSpPr>
            <p:spPr bwMode="auto">
              <a:xfrm>
                <a:off x="7343946" y="2717936"/>
                <a:ext cx="389849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20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3" name="Group 82"/>
          <p:cNvGrpSpPr>
            <a:grpSpLocks/>
          </p:cNvGrpSpPr>
          <p:nvPr/>
        </p:nvGrpSpPr>
        <p:grpSpPr bwMode="auto">
          <a:xfrm>
            <a:off x="695464" y="1072381"/>
            <a:ext cx="10714038" cy="877889"/>
            <a:chOff x="-160" y="1484"/>
            <a:chExt cx="6749" cy="553"/>
          </a:xfrm>
        </p:grpSpPr>
        <p:sp>
          <p:nvSpPr>
            <p:cNvPr id="54" name="Line 70"/>
            <p:cNvSpPr>
              <a:spLocks noChangeShapeType="1"/>
            </p:cNvSpPr>
            <p:nvPr/>
          </p:nvSpPr>
          <p:spPr bwMode="auto">
            <a:xfrm>
              <a:off x="-160" y="1794"/>
              <a:ext cx="23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1"/>
            <p:cNvSpPr>
              <a:spLocks noChangeShapeType="1"/>
            </p:cNvSpPr>
            <p:nvPr/>
          </p:nvSpPr>
          <p:spPr bwMode="auto">
            <a:xfrm>
              <a:off x="6301" y="2037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68"/>
            <p:cNvSpPr>
              <a:spLocks noChangeShapeType="1"/>
            </p:cNvSpPr>
            <p:nvPr/>
          </p:nvSpPr>
          <p:spPr bwMode="auto">
            <a:xfrm flipV="1">
              <a:off x="2288" y="1484"/>
              <a:ext cx="26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9"/>
            <p:cNvSpPr>
              <a:spLocks noChangeShapeType="1"/>
            </p:cNvSpPr>
            <p:nvPr/>
          </p:nvSpPr>
          <p:spPr bwMode="auto">
            <a:xfrm flipH="1">
              <a:off x="5046" y="1494"/>
              <a:ext cx="54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65" y="5155882"/>
            <a:ext cx="3612012" cy="180600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7" y="5155882"/>
            <a:ext cx="3612012" cy="180600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6" y="5155882"/>
            <a:ext cx="3612012" cy="180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179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 animBg="1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25104" y="422276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3" y="0"/>
            <a:ext cx="11248571" cy="2893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5272959" y="176154"/>
            <a:ext cx="1463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610436" y="512127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30"/>
          <p:cNvSpPr>
            <a:spLocks/>
          </p:cNvSpPr>
          <p:nvPr/>
        </p:nvSpPr>
        <p:spPr bwMode="auto">
          <a:xfrm rot="5400000">
            <a:off x="5876005" y="791164"/>
            <a:ext cx="152400" cy="1463547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39571" y="1624634"/>
            <a:ext cx="847317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12m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3160" y="1863250"/>
            <a:ext cx="1925719" cy="762000"/>
            <a:chOff x="3439236" y="4206875"/>
            <a:chExt cx="1905000" cy="762000"/>
          </a:xfrm>
        </p:grpSpPr>
        <p:grpSp>
          <p:nvGrpSpPr>
            <p:cNvPr id="8" name="Group 7"/>
            <p:cNvGrpSpPr/>
            <p:nvPr/>
          </p:nvGrpSpPr>
          <p:grpSpPr>
            <a:xfrm>
              <a:off x="3439236" y="4206875"/>
              <a:ext cx="1905000" cy="152400"/>
              <a:chOff x="3439236" y="4206875"/>
              <a:chExt cx="1905000" cy="152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39236" y="4206875"/>
                <a:ext cx="1905000" cy="152400"/>
                <a:chOff x="3439236" y="4206875"/>
                <a:chExt cx="1905000" cy="15240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3439236" y="4283075"/>
                  <a:ext cx="1905000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>
                  <a:off x="3929774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44298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48870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34392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5344236" y="4206875"/>
                <a:ext cx="0" cy="15240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AutoShape 36"/>
            <p:cNvSpPr>
              <a:spLocks/>
            </p:cNvSpPr>
            <p:nvPr/>
          </p:nvSpPr>
          <p:spPr bwMode="auto">
            <a:xfrm rot="5400000">
              <a:off x="4315536" y="3565035"/>
              <a:ext cx="152400" cy="1905000"/>
            </a:xfrm>
            <a:prstGeom prst="rightBrace">
              <a:avLst>
                <a:gd name="adj1" fmla="val 159028"/>
                <a:gd name="adj2" fmla="val 50000"/>
              </a:avLst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1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125036" y="4511675"/>
              <a:ext cx="80861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?m</a:t>
              </a:r>
            </a:p>
          </p:txBody>
        </p:sp>
      </p:grpSp>
      <p:sp>
        <p:nvSpPr>
          <p:cNvPr id="44" name="Text Box 600"/>
          <p:cNvSpPr txBox="1">
            <a:spLocks noChangeArrowheads="1"/>
          </p:cNvSpPr>
          <p:nvPr/>
        </p:nvSpPr>
        <p:spPr bwMode="auto">
          <a:xfrm>
            <a:off x="1005537" y="1746429"/>
            <a:ext cx="2335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601"/>
          <p:cNvSpPr txBox="1">
            <a:spLocks noChangeArrowheads="1"/>
          </p:cNvSpPr>
          <p:nvPr/>
        </p:nvSpPr>
        <p:spPr bwMode="auto">
          <a:xfrm>
            <a:off x="1079967" y="1085375"/>
            <a:ext cx="2043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6" name="Text Box 602"/>
          <p:cNvSpPr txBox="1">
            <a:spLocks noChangeArrowheads="1"/>
          </p:cNvSpPr>
          <p:nvPr/>
        </p:nvSpPr>
        <p:spPr bwMode="auto">
          <a:xfrm>
            <a:off x="1005537" y="544363"/>
            <a:ext cx="2626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7506" y="659916"/>
            <a:ext cx="3403709" cy="748642"/>
            <a:chOff x="3424949" y="3001033"/>
            <a:chExt cx="3367087" cy="748642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4249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91548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44155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4887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53442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58014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6287211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792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25594" y="3001033"/>
              <a:ext cx="3364520" cy="686510"/>
              <a:chOff x="3495508" y="3339367"/>
              <a:chExt cx="3364520" cy="686510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507228" y="4025877"/>
                <a:ext cx="335280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4"/>
              <p:cNvSpPr>
                <a:spLocks/>
              </p:cNvSpPr>
              <p:nvPr/>
            </p:nvSpPr>
            <p:spPr bwMode="auto">
              <a:xfrm rot="16200000">
                <a:off x="5095708" y="2168231"/>
                <a:ext cx="152400" cy="3352800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Text Box 603"/>
              <p:cNvSpPr txBox="1">
                <a:spLocks noChangeArrowheads="1"/>
              </p:cNvSpPr>
              <p:nvPr/>
            </p:nvSpPr>
            <p:spPr bwMode="auto">
              <a:xfrm>
                <a:off x="4810836" y="3339367"/>
                <a:ext cx="9144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m</a:t>
                </a:r>
              </a:p>
            </p:txBody>
          </p:sp>
        </p:grpSp>
      </p:grpSp>
      <p:sp>
        <p:nvSpPr>
          <p:cNvPr id="48" name="Text Box 80"/>
          <p:cNvSpPr txBox="1">
            <a:spLocks noChangeArrowheads="1"/>
          </p:cNvSpPr>
          <p:nvPr/>
        </p:nvSpPr>
        <p:spPr bwMode="auto">
          <a:xfrm>
            <a:off x="450069" y="3603730"/>
            <a:ext cx="5674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382881" y="5166554"/>
            <a:ext cx="6026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0" name="Hộp_Văn_Bản 46"/>
          <p:cNvSpPr txBox="1">
            <a:spLocks noChangeArrowheads="1"/>
          </p:cNvSpPr>
          <p:nvPr/>
        </p:nvSpPr>
        <p:spPr bwMode="auto">
          <a:xfrm>
            <a:off x="1755357" y="4666351"/>
            <a:ext cx="4656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 – 4 =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3 (phần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1" name="Hộp_Văn_Bản 49"/>
          <p:cNvSpPr txBox="1">
            <a:spLocks noChangeArrowheads="1"/>
          </p:cNvSpPr>
          <p:nvPr/>
        </p:nvSpPr>
        <p:spPr bwMode="auto">
          <a:xfrm>
            <a:off x="1611005" y="5763579"/>
            <a:ext cx="5357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: 3 x 4 = 16 (m) </a:t>
            </a:r>
          </a:p>
        </p:txBody>
      </p: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5042811" y="2960228"/>
            <a:ext cx="2136616" cy="584775"/>
          </a:xfrm>
          <a:prstGeom prst="rect">
            <a:avLst/>
          </a:prstGeom>
          <a:solidFill>
            <a:srgbClr val="FFCCFF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92"/>
          <p:cNvSpPr txBox="1">
            <a:spLocks noChangeArrowheads="1"/>
          </p:cNvSpPr>
          <p:nvPr/>
        </p:nvSpPr>
        <p:spPr bwMode="auto">
          <a:xfrm>
            <a:off x="6049239" y="3811899"/>
            <a:ext cx="5375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4" name="Hộp_Văn_Bản 49"/>
          <p:cNvSpPr txBox="1">
            <a:spLocks noChangeArrowheads="1"/>
          </p:cNvSpPr>
          <p:nvPr/>
        </p:nvSpPr>
        <p:spPr bwMode="auto">
          <a:xfrm>
            <a:off x="6510095" y="4455024"/>
            <a:ext cx="5526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+ 16 = 28 (m)</a:t>
            </a: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6511233" y="5182457"/>
            <a:ext cx="5871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6" name="Hộp_Văn_Bản 54"/>
          <p:cNvSpPr txBox="1">
            <a:spLocks noChangeArrowheads="1"/>
          </p:cNvSpPr>
          <p:nvPr/>
        </p:nvSpPr>
        <p:spPr bwMode="auto">
          <a:xfrm>
            <a:off x="8051467" y="5183841"/>
            <a:ext cx="5363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: 16m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: 28m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 Box 88"/>
          <p:cNvSpPr txBox="1">
            <a:spLocks noChangeArrowheads="1"/>
          </p:cNvSpPr>
          <p:nvPr/>
        </p:nvSpPr>
        <p:spPr bwMode="auto">
          <a:xfrm>
            <a:off x="382881" y="3095260"/>
            <a:ext cx="2136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054895" y="3581197"/>
            <a:ext cx="0" cy="319377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3006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 animBg="1"/>
      <p:bldP spid="44" grpId="0"/>
      <p:bldP spid="45" grpId="0"/>
      <p:bldP spid="46" grpId="0"/>
      <p:bldP spid="48" grpId="0"/>
      <p:bldP spid="56" grpId="0"/>
      <p:bldP spid="60" grpId="0"/>
      <p:bldP spid="61" grpId="0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25104" y="422276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3" y="0"/>
            <a:ext cx="11248571" cy="28934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5272959" y="176154"/>
            <a:ext cx="14635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610436" y="512127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30"/>
          <p:cNvSpPr>
            <a:spLocks/>
          </p:cNvSpPr>
          <p:nvPr/>
        </p:nvSpPr>
        <p:spPr bwMode="auto">
          <a:xfrm rot="5400000">
            <a:off x="5876005" y="791164"/>
            <a:ext cx="152400" cy="1463547"/>
          </a:xfrm>
          <a:prstGeom prst="rightBrace">
            <a:avLst>
              <a:gd name="adj1" fmla="val 120861"/>
              <a:gd name="adj2" fmla="val 50000"/>
            </a:avLst>
          </a:prstGeom>
          <a:noFill/>
          <a:ln w="127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b="1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539571" y="1624634"/>
            <a:ext cx="847317" cy="457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12m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83160" y="1863250"/>
            <a:ext cx="1925719" cy="762000"/>
            <a:chOff x="3439236" y="4206875"/>
            <a:chExt cx="1905000" cy="762000"/>
          </a:xfrm>
        </p:grpSpPr>
        <p:grpSp>
          <p:nvGrpSpPr>
            <p:cNvPr id="8" name="Group 7"/>
            <p:cNvGrpSpPr/>
            <p:nvPr/>
          </p:nvGrpSpPr>
          <p:grpSpPr>
            <a:xfrm>
              <a:off x="3439236" y="4206875"/>
              <a:ext cx="1905000" cy="152400"/>
              <a:chOff x="3439236" y="4206875"/>
              <a:chExt cx="1905000" cy="1524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439236" y="4206875"/>
                <a:ext cx="1905000" cy="152400"/>
                <a:chOff x="3439236" y="4206875"/>
                <a:chExt cx="1905000" cy="15240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auto">
                <a:xfrm>
                  <a:off x="3439236" y="4283075"/>
                  <a:ext cx="1905000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auto">
                <a:xfrm>
                  <a:off x="3929774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auto">
                <a:xfrm>
                  <a:off x="44298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auto">
                <a:xfrm>
                  <a:off x="48870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auto">
                <a:xfrm>
                  <a:off x="3439236" y="4206875"/>
                  <a:ext cx="0" cy="15240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Line 15"/>
              <p:cNvSpPr>
                <a:spLocks noChangeShapeType="1"/>
              </p:cNvSpPr>
              <p:nvPr/>
            </p:nvSpPr>
            <p:spPr bwMode="auto">
              <a:xfrm>
                <a:off x="5344236" y="4206875"/>
                <a:ext cx="0" cy="15240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AutoShape 36"/>
            <p:cNvSpPr>
              <a:spLocks/>
            </p:cNvSpPr>
            <p:nvPr/>
          </p:nvSpPr>
          <p:spPr bwMode="auto">
            <a:xfrm rot="5400000">
              <a:off x="4315536" y="3565035"/>
              <a:ext cx="152400" cy="1905000"/>
            </a:xfrm>
            <a:prstGeom prst="rightBrace">
              <a:avLst>
                <a:gd name="adj1" fmla="val 159028"/>
                <a:gd name="adj2" fmla="val 50000"/>
              </a:avLst>
            </a:prstGeom>
            <a:noFill/>
            <a:ln w="1270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 b="1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125036" y="4511675"/>
              <a:ext cx="80861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?m</a:t>
              </a:r>
            </a:p>
          </p:txBody>
        </p:sp>
      </p:grpSp>
      <p:sp>
        <p:nvSpPr>
          <p:cNvPr id="44" name="Text Box 600"/>
          <p:cNvSpPr txBox="1">
            <a:spLocks noChangeArrowheads="1"/>
          </p:cNvSpPr>
          <p:nvPr/>
        </p:nvSpPr>
        <p:spPr bwMode="auto">
          <a:xfrm>
            <a:off x="1005537" y="1746429"/>
            <a:ext cx="2335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5" name="Text Box 601"/>
          <p:cNvSpPr txBox="1">
            <a:spLocks noChangeArrowheads="1"/>
          </p:cNvSpPr>
          <p:nvPr/>
        </p:nvSpPr>
        <p:spPr bwMode="auto">
          <a:xfrm>
            <a:off x="1079967" y="1085375"/>
            <a:ext cx="2043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6" name="Text Box 602"/>
          <p:cNvSpPr txBox="1">
            <a:spLocks noChangeArrowheads="1"/>
          </p:cNvSpPr>
          <p:nvPr/>
        </p:nvSpPr>
        <p:spPr bwMode="auto">
          <a:xfrm>
            <a:off x="1005537" y="544363"/>
            <a:ext cx="2626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7506" y="659916"/>
            <a:ext cx="3403709" cy="748642"/>
            <a:chOff x="3424949" y="3001033"/>
            <a:chExt cx="3367087" cy="748642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34249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391548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4415549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4887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53442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58014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6287211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792036" y="3597275"/>
              <a:ext cx="0" cy="15240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425594" y="3001033"/>
              <a:ext cx="3364520" cy="686510"/>
              <a:chOff x="3495508" y="3339367"/>
              <a:chExt cx="3364520" cy="686510"/>
            </a:xfrm>
          </p:grpSpPr>
          <p:sp>
            <p:nvSpPr>
              <p:cNvPr id="17" name="Line 5"/>
              <p:cNvSpPr>
                <a:spLocks noChangeShapeType="1"/>
              </p:cNvSpPr>
              <p:nvPr/>
            </p:nvSpPr>
            <p:spPr bwMode="auto">
              <a:xfrm>
                <a:off x="3507228" y="4025877"/>
                <a:ext cx="3352800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AutoShape 34"/>
              <p:cNvSpPr>
                <a:spLocks/>
              </p:cNvSpPr>
              <p:nvPr/>
            </p:nvSpPr>
            <p:spPr bwMode="auto">
              <a:xfrm rot="16200000">
                <a:off x="5095708" y="2168231"/>
                <a:ext cx="152400" cy="3352800"/>
              </a:xfrm>
              <a:prstGeom prst="rightBrace">
                <a:avLst>
                  <a:gd name="adj1" fmla="val 183333"/>
                  <a:gd name="adj2" fmla="val 50000"/>
                </a:avLst>
              </a:prstGeom>
              <a:noFill/>
              <a:ln w="9525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Text Box 603"/>
              <p:cNvSpPr txBox="1">
                <a:spLocks noChangeArrowheads="1"/>
              </p:cNvSpPr>
              <p:nvPr/>
            </p:nvSpPr>
            <p:spPr bwMode="auto">
              <a:xfrm>
                <a:off x="4810836" y="3339367"/>
                <a:ext cx="9144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m</a:t>
                </a:r>
              </a:p>
            </p:txBody>
          </p:sp>
        </p:grpSp>
      </p:grpSp>
      <p:sp>
        <p:nvSpPr>
          <p:cNvPr id="48" name="Text Box 80"/>
          <p:cNvSpPr txBox="1">
            <a:spLocks noChangeArrowheads="1"/>
          </p:cNvSpPr>
          <p:nvPr/>
        </p:nvSpPr>
        <p:spPr bwMode="auto">
          <a:xfrm>
            <a:off x="450069" y="3603730"/>
            <a:ext cx="56746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382881" y="5178129"/>
            <a:ext cx="6026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0" name="Hộp_Văn_Bản 46"/>
          <p:cNvSpPr txBox="1">
            <a:spLocks noChangeArrowheads="1"/>
          </p:cNvSpPr>
          <p:nvPr/>
        </p:nvSpPr>
        <p:spPr bwMode="auto">
          <a:xfrm>
            <a:off x="1755357" y="4666351"/>
            <a:ext cx="46563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 – 4 = 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3 (phần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1" name="Hộp_Văn_Bản 49"/>
          <p:cNvSpPr txBox="1">
            <a:spLocks noChangeArrowheads="1"/>
          </p:cNvSpPr>
          <p:nvPr/>
        </p:nvSpPr>
        <p:spPr bwMode="auto">
          <a:xfrm>
            <a:off x="1611005" y="5763579"/>
            <a:ext cx="53570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12 : 3 x 7 = 28 (m) </a:t>
            </a:r>
          </a:p>
        </p:txBody>
      </p: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5042811" y="2960228"/>
            <a:ext cx="2136616" cy="584775"/>
          </a:xfrm>
          <a:prstGeom prst="rect">
            <a:avLst/>
          </a:prstGeom>
          <a:solidFill>
            <a:srgbClr val="FFCCFF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 Box 92"/>
          <p:cNvSpPr txBox="1">
            <a:spLocks noChangeArrowheads="1"/>
          </p:cNvSpPr>
          <p:nvPr/>
        </p:nvSpPr>
        <p:spPr bwMode="auto">
          <a:xfrm>
            <a:off x="6049239" y="3811899"/>
            <a:ext cx="53752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4" name="Hộp_Văn_Bản 49"/>
          <p:cNvSpPr txBox="1">
            <a:spLocks noChangeArrowheads="1"/>
          </p:cNvSpPr>
          <p:nvPr/>
        </p:nvSpPr>
        <p:spPr bwMode="auto">
          <a:xfrm>
            <a:off x="6510095" y="4489749"/>
            <a:ext cx="5526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28 – 12 = 16 (m)</a:t>
            </a: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6511233" y="5228757"/>
            <a:ext cx="58716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66" name="Hộp_Văn_Bản 54"/>
          <p:cNvSpPr txBox="1">
            <a:spLocks noChangeArrowheads="1"/>
          </p:cNvSpPr>
          <p:nvPr/>
        </p:nvSpPr>
        <p:spPr bwMode="auto">
          <a:xfrm>
            <a:off x="8051467" y="5218566"/>
            <a:ext cx="536334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: 28m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: 16m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 Box 88"/>
          <p:cNvSpPr txBox="1">
            <a:spLocks noChangeArrowheads="1"/>
          </p:cNvSpPr>
          <p:nvPr/>
        </p:nvSpPr>
        <p:spPr bwMode="auto">
          <a:xfrm>
            <a:off x="382881" y="3095260"/>
            <a:ext cx="2136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6054895" y="3581197"/>
            <a:ext cx="0" cy="319377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51749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36" grpId="0" animBg="1"/>
      <p:bldP spid="44" grpId="0"/>
      <p:bldP spid="45" grpId="0"/>
      <p:bldP spid="46" grpId="0"/>
      <p:bldP spid="48" grpId="0"/>
      <p:bldP spid="56" grpId="0"/>
      <p:bldP spid="60" grpId="0"/>
      <p:bldP spid="61" grpId="0"/>
      <p:bldP spid="62" grpId="0" animBg="1"/>
      <p:bldP spid="63" grpId="0"/>
      <p:bldP spid="64" grpId="0"/>
      <p:bldP spid="65" grpId="0"/>
      <p:bldP spid="66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9BC4A64F-5454-486C-8123-A861F99E003F}"/>
              </a:ext>
            </a:extLst>
          </p:cNvPr>
          <p:cNvCxnSpPr/>
          <p:nvPr/>
        </p:nvCxnSpPr>
        <p:spPr>
          <a:xfrm>
            <a:off x="6283679" y="1266092"/>
            <a:ext cx="0" cy="5109308"/>
          </a:xfrm>
          <a:prstGeom prst="line">
            <a:avLst/>
          </a:prstGeom>
          <a:ln w="5715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8"/>
          <p:cNvSpPr txBox="1">
            <a:spLocks noChangeArrowheads="1"/>
          </p:cNvSpPr>
          <p:nvPr/>
        </p:nvSpPr>
        <p:spPr bwMode="auto">
          <a:xfrm>
            <a:off x="5404795" y="150426"/>
            <a:ext cx="213661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88"/>
          <p:cNvSpPr txBox="1">
            <a:spLocks noChangeArrowheads="1"/>
          </p:cNvSpPr>
          <p:nvPr/>
        </p:nvSpPr>
        <p:spPr bwMode="auto">
          <a:xfrm>
            <a:off x="605164" y="468952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4" name="Text Box 88"/>
          <p:cNvSpPr txBox="1">
            <a:spLocks noChangeArrowheads="1"/>
          </p:cNvSpPr>
          <p:nvPr/>
        </p:nvSpPr>
        <p:spPr bwMode="auto">
          <a:xfrm>
            <a:off x="10403473" y="470653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5" name="Text Box 80"/>
          <p:cNvSpPr txBox="1">
            <a:spLocks noChangeArrowheads="1"/>
          </p:cNvSpPr>
          <p:nvPr/>
        </p:nvSpPr>
        <p:spPr bwMode="auto">
          <a:xfrm>
            <a:off x="566309" y="815597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1586206" y="511249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9" name="Text Box 93"/>
          <p:cNvSpPr txBox="1">
            <a:spLocks noChangeArrowheads="1"/>
          </p:cNvSpPr>
          <p:nvPr/>
        </p:nvSpPr>
        <p:spPr bwMode="auto">
          <a:xfrm>
            <a:off x="605164" y="3798809"/>
            <a:ext cx="5464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" name="Hộp_Văn_Bản 46"/>
          <p:cNvSpPr txBox="1">
            <a:spLocks noChangeArrowheads="1"/>
          </p:cNvSpPr>
          <p:nvPr/>
        </p:nvSpPr>
        <p:spPr bwMode="auto">
          <a:xfrm>
            <a:off x="1673472" y="1826247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7 – 4 =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Hộp_Văn_Bản 49"/>
          <p:cNvSpPr txBox="1">
            <a:spLocks noChangeArrowheads="1"/>
          </p:cNvSpPr>
          <p:nvPr/>
        </p:nvSpPr>
        <p:spPr bwMode="auto">
          <a:xfrm>
            <a:off x="1555555" y="3155201"/>
            <a:ext cx="36384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12 : 3 x 4 = 16 (m)</a:t>
            </a:r>
          </a:p>
        </p:txBody>
      </p:sp>
      <p:sp>
        <p:nvSpPr>
          <p:cNvPr id="22" name="Hộp_Văn_Bản 50"/>
          <p:cNvSpPr txBox="1">
            <a:spLocks noChangeArrowheads="1"/>
          </p:cNvSpPr>
          <p:nvPr/>
        </p:nvSpPr>
        <p:spPr bwMode="auto">
          <a:xfrm>
            <a:off x="1524256" y="4437969"/>
            <a:ext cx="40846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12 + 16 = 28 (m)</a:t>
            </a:r>
          </a:p>
        </p:txBody>
      </p:sp>
      <p:sp>
        <p:nvSpPr>
          <p:cNvPr id="23" name="Hộp_Văn_Bản 54"/>
          <p:cNvSpPr txBox="1">
            <a:spLocks noChangeArrowheads="1"/>
          </p:cNvSpPr>
          <p:nvPr/>
        </p:nvSpPr>
        <p:spPr bwMode="auto">
          <a:xfrm>
            <a:off x="3108960" y="5851635"/>
            <a:ext cx="39659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28m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Hộp_Văn_Bản 55"/>
          <p:cNvSpPr txBox="1">
            <a:spLocks noChangeArrowheads="1"/>
          </p:cNvSpPr>
          <p:nvPr/>
        </p:nvSpPr>
        <p:spPr bwMode="auto">
          <a:xfrm>
            <a:off x="3108960" y="5191269"/>
            <a:ext cx="317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16m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05165" y="2435670"/>
            <a:ext cx="5368380" cy="626720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ộp_Văn_Bản 56"/>
          <p:cNvSpPr txBox="1">
            <a:spLocks noChangeArrowheads="1"/>
          </p:cNvSpPr>
          <p:nvPr/>
        </p:nvSpPr>
        <p:spPr bwMode="auto">
          <a:xfrm>
            <a:off x="7063173" y="3155291"/>
            <a:ext cx="36782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12 : 3 x 7 = 28 (m)</a:t>
            </a:r>
          </a:p>
        </p:txBody>
      </p:sp>
      <p:sp>
        <p:nvSpPr>
          <p:cNvPr id="26" name="Text Box 80"/>
          <p:cNvSpPr txBox="1">
            <a:spLocks noChangeArrowheads="1"/>
          </p:cNvSpPr>
          <p:nvPr/>
        </p:nvSpPr>
        <p:spPr bwMode="auto">
          <a:xfrm>
            <a:off x="6496768" y="843566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431155" y="2436282"/>
            <a:ext cx="5821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6165348" y="3805389"/>
            <a:ext cx="56744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" name="Hộp_Văn_Bản 46"/>
          <p:cNvSpPr txBox="1">
            <a:spLocks noChangeArrowheads="1"/>
          </p:cNvSpPr>
          <p:nvPr/>
        </p:nvSpPr>
        <p:spPr bwMode="auto">
          <a:xfrm>
            <a:off x="7541411" y="1881848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7 – 4 =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3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0" name="Hộp_Văn_Bản 50"/>
          <p:cNvSpPr txBox="1">
            <a:spLocks noChangeArrowheads="1"/>
          </p:cNvSpPr>
          <p:nvPr/>
        </p:nvSpPr>
        <p:spPr bwMode="auto">
          <a:xfrm>
            <a:off x="7064664" y="4437969"/>
            <a:ext cx="4091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28 – 12 = 16 (m)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74577" y="2489167"/>
            <a:ext cx="5211947" cy="623603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7"/>
          <p:cNvSpPr txBox="1">
            <a:spLocks noChangeArrowheads="1"/>
          </p:cNvSpPr>
          <p:nvPr/>
        </p:nvSpPr>
        <p:spPr bwMode="auto">
          <a:xfrm>
            <a:off x="6499696" y="5099886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8" name="Text Box 93"/>
          <p:cNvSpPr txBox="1">
            <a:spLocks noChangeArrowheads="1"/>
          </p:cNvSpPr>
          <p:nvPr/>
        </p:nvSpPr>
        <p:spPr bwMode="auto">
          <a:xfrm>
            <a:off x="6383627" y="2466439"/>
            <a:ext cx="5393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2" name="Hộp_Văn_Bản 55"/>
          <p:cNvSpPr txBox="1">
            <a:spLocks noChangeArrowheads="1"/>
          </p:cNvSpPr>
          <p:nvPr/>
        </p:nvSpPr>
        <p:spPr bwMode="auto">
          <a:xfrm>
            <a:off x="7991824" y="5732924"/>
            <a:ext cx="3589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16m </a:t>
            </a:r>
          </a:p>
        </p:txBody>
      </p:sp>
      <p:sp>
        <p:nvSpPr>
          <p:cNvPr id="35" name="Hộp_Văn_Bản 54"/>
          <p:cNvSpPr txBox="1">
            <a:spLocks noChangeArrowheads="1"/>
          </p:cNvSpPr>
          <p:nvPr/>
        </p:nvSpPr>
        <p:spPr bwMode="auto">
          <a:xfrm>
            <a:off x="7968736" y="5099886"/>
            <a:ext cx="312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28m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015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33" grpId="0" animBg="1"/>
      <p:bldP spid="25" grpId="0"/>
      <p:bldP spid="26" grpId="0"/>
      <p:bldP spid="18" grpId="0"/>
      <p:bldP spid="27" grpId="0"/>
      <p:bldP spid="29" grpId="0"/>
      <p:bldP spid="30" grpId="0"/>
      <p:bldP spid="34" grpId="0" animBg="1"/>
      <p:bldP spid="31" grpId="0"/>
      <p:bldP spid="28" grpId="0"/>
      <p:bldP spid="32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86963BC6-02A1-4D11-819F-398805169BC9}"/>
              </a:ext>
            </a:extLst>
          </p:cNvPr>
          <p:cNvCxnSpPr/>
          <p:nvPr/>
        </p:nvCxnSpPr>
        <p:spPr>
          <a:xfrm>
            <a:off x="1652810" y="3694220"/>
            <a:ext cx="8369302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9CA06C0D-DA96-42A1-9359-6116999A3682}"/>
              </a:ext>
            </a:extLst>
          </p:cNvPr>
          <p:cNvCxnSpPr/>
          <p:nvPr/>
        </p:nvCxnSpPr>
        <p:spPr>
          <a:xfrm>
            <a:off x="5939061" y="1567877"/>
            <a:ext cx="0" cy="4252686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096000" y="506437"/>
            <a:ext cx="5256628" cy="3187783"/>
            <a:chOff x="6096000" y="506437"/>
            <a:chExt cx="5256628" cy="318778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06437"/>
              <a:ext cx="5256628" cy="3187783"/>
            </a:xfrm>
            <a:prstGeom prst="rect">
              <a:avLst/>
            </a:prstGeom>
          </p:spPr>
        </p:pic>
        <p:sp>
          <p:nvSpPr>
            <p:cNvPr id="12" name="Text Box 84"/>
            <p:cNvSpPr txBox="1">
              <a:spLocks noChangeArrowheads="1"/>
            </p:cNvSpPr>
            <p:nvPr/>
          </p:nvSpPr>
          <p:spPr bwMode="auto">
            <a:xfrm>
              <a:off x="6245567" y="1297928"/>
              <a:ext cx="4910025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Hiệu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3723" y="3419072"/>
            <a:ext cx="5015188" cy="2962435"/>
            <a:chOff x="773723" y="3419072"/>
            <a:chExt cx="5015188" cy="29624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23" y="3419072"/>
              <a:ext cx="5015188" cy="2962435"/>
            </a:xfrm>
            <a:prstGeom prst="rect">
              <a:avLst/>
            </a:prstGeom>
          </p:spPr>
        </p:pic>
        <p:sp>
          <p:nvSpPr>
            <p:cNvPr id="13" name="Text Box 92"/>
            <p:cNvSpPr txBox="1">
              <a:spLocks noChangeArrowheads="1"/>
            </p:cNvSpPr>
            <p:nvPr/>
          </p:nvSpPr>
          <p:spPr bwMode="auto">
            <a:xfrm>
              <a:off x="1231595" y="4036141"/>
              <a:ext cx="409944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5998" y="3415763"/>
            <a:ext cx="5073750" cy="2998944"/>
            <a:chOff x="6095998" y="3415763"/>
            <a:chExt cx="5073750" cy="29989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8" y="3415763"/>
              <a:ext cx="5073750" cy="2998944"/>
            </a:xfrm>
            <a:prstGeom prst="rect">
              <a:avLst/>
            </a:prstGeom>
          </p:spPr>
        </p:pic>
        <p:sp>
          <p:nvSpPr>
            <p:cNvPr id="14" name="Text Box 92"/>
            <p:cNvSpPr txBox="1">
              <a:spLocks noChangeArrowheads="1"/>
            </p:cNvSpPr>
            <p:nvPr/>
          </p:nvSpPr>
          <p:spPr bwMode="auto">
            <a:xfrm>
              <a:off x="6564323" y="4097889"/>
              <a:ext cx="413710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bé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7114" y="214855"/>
            <a:ext cx="5190347" cy="3433644"/>
            <a:chOff x="647114" y="214855"/>
            <a:chExt cx="5190347" cy="34336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114" y="214855"/>
              <a:ext cx="5190347" cy="3433644"/>
            </a:xfrm>
            <a:prstGeom prst="rect">
              <a:avLst/>
            </a:prstGeom>
          </p:spPr>
        </p:pic>
        <p:sp>
          <p:nvSpPr>
            <p:cNvPr id="15" name="Text Box 98"/>
            <p:cNvSpPr txBox="1">
              <a:spLocks noChangeArrowheads="1"/>
            </p:cNvSpPr>
            <p:nvPr/>
          </p:nvSpPr>
          <p:spPr bwMode="auto">
            <a:xfrm>
              <a:off x="1249351" y="1478599"/>
              <a:ext cx="381531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58669" y="170127"/>
            <a:ext cx="6373795" cy="646331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350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Ziclets" panose="02000603000000000000" pitchFamily="2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ln w="6350">
                <a:solidFill>
                  <a:schemeClr val="bg1"/>
                </a:solidFill>
              </a:ln>
              <a:solidFill>
                <a:srgbClr val="002060"/>
              </a:solidFill>
              <a:latin typeface="SVN-Ziclets" panose="02000603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4" y="39517"/>
            <a:ext cx="2223753" cy="170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2270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0" y="1261359"/>
            <a:ext cx="11382233" cy="4082062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9A9E0C06-54F9-4E56-BA39-453C461069D7}"/>
              </a:ext>
            </a:extLst>
          </p:cNvPr>
          <p:cNvCxnSpPr/>
          <p:nvPr/>
        </p:nvCxnSpPr>
        <p:spPr>
          <a:xfrm>
            <a:off x="3538330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2158520-BCD8-4FE8-AE6E-0316244D683B}"/>
              </a:ext>
            </a:extLst>
          </p:cNvPr>
          <p:cNvCxnSpPr/>
          <p:nvPr/>
        </p:nvCxnSpPr>
        <p:spPr>
          <a:xfrm>
            <a:off x="7851913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760" y="2179678"/>
            <a:ext cx="11111132" cy="1857961"/>
          </a:xfrm>
        </p:spPr>
        <p:txBody>
          <a:bodyPr>
            <a:noAutofit/>
          </a:bodyPr>
          <a:lstStyle/>
          <a:p>
            <a:r>
              <a:rPr lang="en-US" sz="13800" dirty="0" err="1">
                <a:latin typeface="UTM Cookies" panose="02040603050506020204" pitchFamily="18" charset="0"/>
              </a:rPr>
              <a:t>Khởi</a:t>
            </a:r>
            <a:r>
              <a:rPr lang="en-US" sz="13800" dirty="0">
                <a:latin typeface="UTM Cookies" panose="02040603050506020204" pitchFamily="18" charset="0"/>
              </a:rPr>
              <a:t> </a:t>
            </a:r>
            <a:r>
              <a:rPr lang="en-US" sz="13800" dirty="0" err="1">
                <a:latin typeface="UTM Cookies" panose="02040603050506020204" pitchFamily="18" charset="0"/>
              </a:rPr>
              <a:t>động</a:t>
            </a:r>
            <a:endParaRPr lang="en-US" sz="13800" dirty="0">
              <a:latin typeface="UTM Cookies" panose="0204060305050602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50216" y="2124264"/>
            <a:ext cx="11111132" cy="1857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 err="1">
                <a:solidFill>
                  <a:srgbClr val="FF0000"/>
                </a:solidFill>
                <a:latin typeface="UTM Cookies" panose="02040603050506020204" pitchFamily="18" charset="0"/>
              </a:rPr>
              <a:t>Khởi</a:t>
            </a:r>
            <a:r>
              <a:rPr lang="en-US" sz="138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UTM Cookies" panose="02040603050506020204" pitchFamily="18" charset="0"/>
              </a:rPr>
              <a:t>động</a:t>
            </a:r>
            <a:endParaRPr lang="en-US" sz="138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6" y="93736"/>
            <a:ext cx="2114120" cy="1273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5" y="265626"/>
            <a:ext cx="1881618" cy="11335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217" y="1139113"/>
            <a:ext cx="2143125" cy="2143125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=""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15" y="431066"/>
            <a:ext cx="1736828" cy="1864889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=""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656" y="-198806"/>
            <a:ext cx="2419880" cy="1618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044" y="3653191"/>
            <a:ext cx="2353398" cy="3150395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2BDDED0A-5EE6-4DA2-83DF-2CA1102974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80" y="3801933"/>
            <a:ext cx="3193803" cy="3193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412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7.40741E-7 L -2.91667E-6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1.11111E-6 L 1.875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848" objId="16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5" y="1214391"/>
            <a:ext cx="11382233" cy="4082062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9A9E0C06-54F9-4E56-BA39-453C461069D7}"/>
              </a:ext>
            </a:extLst>
          </p:cNvPr>
          <p:cNvCxnSpPr/>
          <p:nvPr/>
        </p:nvCxnSpPr>
        <p:spPr>
          <a:xfrm>
            <a:off x="3538330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2158520-BCD8-4FE8-AE6E-0316244D683B}"/>
              </a:ext>
            </a:extLst>
          </p:cNvPr>
          <p:cNvCxnSpPr/>
          <p:nvPr/>
        </p:nvCxnSpPr>
        <p:spPr>
          <a:xfrm>
            <a:off x="7851913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937" y="2436605"/>
            <a:ext cx="10353822" cy="1359707"/>
          </a:xfrm>
        </p:spPr>
        <p:txBody>
          <a:bodyPr>
            <a:noAutofit/>
          </a:bodyPr>
          <a:lstStyle/>
          <a:p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Chúc</a:t>
            </a:r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 </a:t>
            </a:r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các</a:t>
            </a:r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 </a:t>
            </a:r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em</a:t>
            </a:r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 </a:t>
            </a:r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học</a:t>
            </a:r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 </a:t>
            </a:r>
            <a:r>
              <a:rPr lang="en-US" sz="11500" b="1" dirty="0" err="1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tốt</a:t>
            </a:r>
            <a:r>
              <a:rPr lang="en-US" sz="11500" b="1" dirty="0">
                <a:solidFill>
                  <a:schemeClr val="accent1">
                    <a:lumMod val="50000"/>
                  </a:schemeClr>
                </a:solidFill>
                <a:latin typeface="UTM Bustamalaka" panose="02040603050506020204" pitchFamily="18" charset="0"/>
              </a:rPr>
              <a:t>!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66800" y="1921691"/>
            <a:ext cx="11111132" cy="1857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38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6" y="93736"/>
            <a:ext cx="2114120" cy="1273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5" y="265626"/>
            <a:ext cx="1881618" cy="11335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631" y="1087770"/>
            <a:ext cx="1962756" cy="1962756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=""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15" y="431066"/>
            <a:ext cx="1736828" cy="1864889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=""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656" y="-198806"/>
            <a:ext cx="2419880" cy="1618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3707605"/>
            <a:ext cx="2353398" cy="315039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9271896C-DBD9-4968-A90C-2D0BBA9F05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890831" y="3651947"/>
            <a:ext cx="2472668" cy="32060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18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1.85185E-6 L 6.25E-7 -0.07222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7.40741E-7 L -2.08333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848" objId="1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740" y="340783"/>
            <a:ext cx="10788520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vi-VN" sz="3600" b="1" dirty="0">
                <a:latin typeface="+mj-lt"/>
              </a:rPr>
              <a:t> 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>
                <a:latin typeface="+mj-lt"/>
              </a:rPr>
              <a:t>tất cả 567 học sinh. Biết rằng với 5 học sinh nam thì có 2 học sinh nữ. Hỏi trường tiểu học đó có bao nhiêu học sinh nam? Bao nhiêu học sinh nữ?</a:t>
            </a:r>
            <a:endParaRPr lang="en-US" sz="3600" b="1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65438" y="3348711"/>
            <a:ext cx="9354476" cy="2365414"/>
          </a:xfrm>
          <a:prstGeom prst="roundRect">
            <a:avLst/>
          </a:prstGeom>
          <a:solidFill>
            <a:srgbClr val="FFCCFF">
              <a:alpha val="87843"/>
            </a:srgb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73108" y="3977832"/>
            <a:ext cx="3401566" cy="553998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486" y="4558372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620020" y="4214943"/>
            <a:ext cx="1521279" cy="152400"/>
            <a:chOff x="1206" y="1852"/>
            <a:chExt cx="1118" cy="96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1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620020" y="4774965"/>
            <a:ext cx="3862388" cy="165100"/>
            <a:chOff x="1200" y="2236"/>
            <a:chExt cx="2838" cy="104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5" name="AutoShape 37"/>
          <p:cNvSpPr>
            <a:spLocks/>
          </p:cNvSpPr>
          <p:nvPr/>
        </p:nvSpPr>
        <p:spPr bwMode="auto">
          <a:xfrm>
            <a:off x="8703773" y="3910831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9088674" y="4130557"/>
            <a:ext cx="2401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567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8643" y="3951984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703773" y="914402"/>
            <a:ext cx="2494110" cy="0"/>
          </a:xfrm>
          <a:prstGeom prst="line">
            <a:avLst/>
          </a:prstGeom>
          <a:ln w="57150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347481" y="1488833"/>
            <a:ext cx="3053319" cy="0"/>
          </a:xfrm>
          <a:prstGeom prst="line">
            <a:avLst/>
          </a:prstGeom>
          <a:ln w="57150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693055" y="1488833"/>
            <a:ext cx="2757229" cy="0"/>
          </a:xfrm>
          <a:prstGeom prst="line">
            <a:avLst/>
          </a:prstGeom>
          <a:ln w="57150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utoShape 27"/>
          <p:cNvSpPr>
            <a:spLocks/>
          </p:cNvSpPr>
          <p:nvPr/>
        </p:nvSpPr>
        <p:spPr bwMode="auto">
          <a:xfrm rot="16200000">
            <a:off x="5176184" y="3378526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4" name="Text Box 39"/>
          <p:cNvSpPr txBox="1">
            <a:spLocks noChangeArrowheads="1"/>
          </p:cNvSpPr>
          <p:nvPr/>
        </p:nvSpPr>
        <p:spPr bwMode="auto">
          <a:xfrm>
            <a:off x="4488331" y="3470776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5" name="AutoShape 28"/>
          <p:cNvSpPr>
            <a:spLocks/>
          </p:cNvSpPr>
          <p:nvPr/>
        </p:nvSpPr>
        <p:spPr bwMode="auto">
          <a:xfrm rot="5400000">
            <a:off x="6442389" y="3119749"/>
            <a:ext cx="224235" cy="3839468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5577420" y="5154774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41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0" grpId="0"/>
      <p:bldP spid="25" grpId="0" animBg="1"/>
      <p:bldP spid="26" grpId="0"/>
      <p:bldP spid="27" grpId="0"/>
      <p:bldP spid="93" grpId="0" animBg="1"/>
      <p:bldP spid="94" grpId="0"/>
      <p:bldP spid="95" grpId="0" animBg="1"/>
      <p:bldP spid="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693917" y="45645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849989" y="5438367"/>
            <a:ext cx="1368500" cy="15199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181" y="104674"/>
            <a:ext cx="9354476" cy="2365414"/>
          </a:xfrm>
          <a:prstGeom prst="roundRect">
            <a:avLst/>
          </a:prstGeom>
          <a:solidFill>
            <a:srgbClr val="FFCCFF">
              <a:alpha val="87843"/>
            </a:srgb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414365" y="733795"/>
            <a:ext cx="3401566" cy="553998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1229" y="1314335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578763" y="970906"/>
            <a:ext cx="1521279" cy="152400"/>
            <a:chOff x="1206" y="1852"/>
            <a:chExt cx="1118" cy="96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1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578763" y="1530928"/>
            <a:ext cx="3862388" cy="165100"/>
            <a:chOff x="1200" y="2236"/>
            <a:chExt cx="2838" cy="104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5" name="AutoShape 37"/>
          <p:cNvSpPr>
            <a:spLocks/>
          </p:cNvSpPr>
          <p:nvPr/>
        </p:nvSpPr>
        <p:spPr bwMode="auto">
          <a:xfrm>
            <a:off x="8662516" y="66679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9047417" y="886520"/>
            <a:ext cx="2401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567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7386" y="707947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AutoShape 27"/>
          <p:cNvSpPr>
            <a:spLocks/>
          </p:cNvSpPr>
          <p:nvPr/>
        </p:nvSpPr>
        <p:spPr bwMode="auto">
          <a:xfrm rot="16200000">
            <a:off x="5134927" y="13448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4" name="Text Box 39"/>
          <p:cNvSpPr txBox="1">
            <a:spLocks noChangeArrowheads="1"/>
          </p:cNvSpPr>
          <p:nvPr/>
        </p:nvSpPr>
        <p:spPr bwMode="auto">
          <a:xfrm>
            <a:off x="4447074" y="226739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5" name="AutoShape 28"/>
          <p:cNvSpPr>
            <a:spLocks/>
          </p:cNvSpPr>
          <p:nvPr/>
        </p:nvSpPr>
        <p:spPr bwMode="auto">
          <a:xfrm rot="5400000">
            <a:off x="6401132" y="-124288"/>
            <a:ext cx="224235" cy="3839468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5536163" y="1910737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533507" y="3247932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92"/>
          <p:cNvSpPr txBox="1">
            <a:spLocks noChangeArrowheads="1"/>
          </p:cNvSpPr>
          <p:nvPr/>
        </p:nvSpPr>
        <p:spPr bwMode="auto">
          <a:xfrm>
            <a:off x="1108127" y="4907222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" name="Hộp_Văn_Bản 46"/>
          <p:cNvSpPr txBox="1">
            <a:spLocks noChangeArrowheads="1"/>
          </p:cNvSpPr>
          <p:nvPr/>
        </p:nvSpPr>
        <p:spPr bwMode="auto">
          <a:xfrm>
            <a:off x="1823597" y="4269696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 + 5 =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7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" name="Hộp_Văn_Bản 49"/>
          <p:cNvSpPr txBox="1">
            <a:spLocks noChangeArrowheads="1"/>
          </p:cNvSpPr>
          <p:nvPr/>
        </p:nvSpPr>
        <p:spPr bwMode="auto">
          <a:xfrm>
            <a:off x="961197" y="5721625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567: 7 x 2 = 162 (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5111051" y="2563573"/>
            <a:ext cx="2136616" cy="769441"/>
          </a:xfrm>
          <a:prstGeom prst="rect">
            <a:avLst/>
          </a:prstGeom>
          <a:solidFill>
            <a:srgbClr val="92D050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6511545" y="3524930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" name="Hộp_Văn_Bản 49"/>
          <p:cNvSpPr txBox="1">
            <a:spLocks noChangeArrowheads="1"/>
          </p:cNvSpPr>
          <p:nvPr/>
        </p:nvSpPr>
        <p:spPr bwMode="auto">
          <a:xfrm>
            <a:off x="6234576" y="4277689"/>
            <a:ext cx="5526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567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162 = 405 (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6707252" y="5129791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0" name="Hộp_Văn_Bản 54"/>
          <p:cNvSpPr txBox="1">
            <a:spLocks noChangeArrowheads="1"/>
          </p:cNvSpPr>
          <p:nvPr/>
        </p:nvSpPr>
        <p:spPr bwMode="auto">
          <a:xfrm>
            <a:off x="8238705" y="5151064"/>
            <a:ext cx="44370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162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405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451121" y="2698605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086742" y="3426499"/>
            <a:ext cx="0" cy="319377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601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5" grpId="0" animBg="1"/>
      <p:bldP spid="26" grpId="0"/>
      <p:bldP spid="27" grpId="0"/>
      <p:bldP spid="93" grpId="0" animBg="1"/>
      <p:bldP spid="94" grpId="0"/>
      <p:bldP spid="95" grpId="0" animBg="1"/>
      <p:bldP spid="96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693917" y="5722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849989" y="5322617"/>
            <a:ext cx="1368500" cy="151997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24181" y="220424"/>
            <a:ext cx="9354476" cy="2365414"/>
          </a:xfrm>
          <a:prstGeom prst="roundRect">
            <a:avLst/>
          </a:prstGeom>
          <a:solidFill>
            <a:srgbClr val="FFCCFF">
              <a:alpha val="87843"/>
            </a:srgbClr>
          </a:solidFill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414365" y="849545"/>
            <a:ext cx="3401566" cy="553998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1229" y="1430085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578763" y="1086656"/>
            <a:ext cx="1521279" cy="152400"/>
            <a:chOff x="1206" y="1852"/>
            <a:chExt cx="1118" cy="96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11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4578763" y="1646678"/>
            <a:ext cx="3862388" cy="165100"/>
            <a:chOff x="1200" y="2236"/>
            <a:chExt cx="2838" cy="104"/>
          </a:xfrm>
        </p:grpSpPr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5" name="AutoShape 37"/>
          <p:cNvSpPr>
            <a:spLocks/>
          </p:cNvSpPr>
          <p:nvPr/>
        </p:nvSpPr>
        <p:spPr bwMode="auto">
          <a:xfrm>
            <a:off x="8662516" y="782544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9047417" y="1002270"/>
            <a:ext cx="24015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567 </a:t>
            </a:r>
            <a:r>
              <a:rPr lang="en-US" altLang="en-US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sinh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7386" y="823697"/>
            <a:ext cx="1745893" cy="492443"/>
          </a:xfrm>
          <a:prstGeom prst="rect">
            <a:avLst/>
          </a:prstGeom>
          <a:noFill/>
          <a:ln w="44450" cmpd="sng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AutoShape 27"/>
          <p:cNvSpPr>
            <a:spLocks/>
          </p:cNvSpPr>
          <p:nvPr/>
        </p:nvSpPr>
        <p:spPr bwMode="auto">
          <a:xfrm rot="16200000">
            <a:off x="5134927" y="250239"/>
            <a:ext cx="328613" cy="1492623"/>
          </a:xfrm>
          <a:prstGeom prst="rightBrace">
            <a:avLst>
              <a:gd name="adj1" fmla="val 52373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4" name="Text Box 39"/>
          <p:cNvSpPr txBox="1">
            <a:spLocks noChangeArrowheads="1"/>
          </p:cNvSpPr>
          <p:nvPr/>
        </p:nvSpPr>
        <p:spPr bwMode="auto">
          <a:xfrm>
            <a:off x="4447074" y="342489"/>
            <a:ext cx="2286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5" name="AutoShape 28"/>
          <p:cNvSpPr>
            <a:spLocks/>
          </p:cNvSpPr>
          <p:nvPr/>
        </p:nvSpPr>
        <p:spPr bwMode="auto">
          <a:xfrm rot="5400000">
            <a:off x="6401132" y="-8538"/>
            <a:ext cx="224235" cy="3839468"/>
          </a:xfrm>
          <a:prstGeom prst="rightBrace">
            <a:avLst>
              <a:gd name="adj1" fmla="val 68438"/>
              <a:gd name="adj2" fmla="val 50534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6" name="Text Box 40"/>
          <p:cNvSpPr txBox="1">
            <a:spLocks noChangeArrowheads="1"/>
          </p:cNvSpPr>
          <p:nvPr/>
        </p:nvSpPr>
        <p:spPr bwMode="auto">
          <a:xfrm>
            <a:off x="5536163" y="2026487"/>
            <a:ext cx="19394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sinh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32" name="Text Box 80"/>
          <p:cNvSpPr txBox="1">
            <a:spLocks noChangeArrowheads="1"/>
          </p:cNvSpPr>
          <p:nvPr/>
        </p:nvSpPr>
        <p:spPr bwMode="auto">
          <a:xfrm>
            <a:off x="614532" y="3363682"/>
            <a:ext cx="56746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Theo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3" name="Text Box 92"/>
          <p:cNvSpPr txBox="1">
            <a:spLocks noChangeArrowheads="1"/>
          </p:cNvSpPr>
          <p:nvPr/>
        </p:nvSpPr>
        <p:spPr bwMode="auto">
          <a:xfrm>
            <a:off x="1108127" y="5022972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4" name="Hộp_Văn_Bản 46"/>
          <p:cNvSpPr txBox="1">
            <a:spLocks noChangeArrowheads="1"/>
          </p:cNvSpPr>
          <p:nvPr/>
        </p:nvSpPr>
        <p:spPr bwMode="auto">
          <a:xfrm>
            <a:off x="1823597" y="4385446"/>
            <a:ext cx="4656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2 + 5 = 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7 (phần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5" name="Hộp_Văn_Bản 49"/>
          <p:cNvSpPr txBox="1">
            <a:spLocks noChangeArrowheads="1"/>
          </p:cNvSpPr>
          <p:nvPr/>
        </p:nvSpPr>
        <p:spPr bwMode="auto">
          <a:xfrm>
            <a:off x="961197" y="5837375"/>
            <a:ext cx="5357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567 :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7 x 5 = 405 (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5111051" y="2679323"/>
            <a:ext cx="2136616" cy="769441"/>
          </a:xfrm>
          <a:prstGeom prst="rect">
            <a:avLst/>
          </a:prstGeom>
          <a:solidFill>
            <a:srgbClr val="92D050"/>
          </a:solidFill>
          <a:ln w="53975" cmpd="thickThin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6511545" y="3640680"/>
            <a:ext cx="4245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8" name="Hộp_Văn_Bản 49"/>
          <p:cNvSpPr txBox="1">
            <a:spLocks noChangeArrowheads="1"/>
          </p:cNvSpPr>
          <p:nvPr/>
        </p:nvSpPr>
        <p:spPr bwMode="auto">
          <a:xfrm>
            <a:off x="6234576" y="4393439"/>
            <a:ext cx="55260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567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405 = 162 (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9" name="Text Box 87"/>
          <p:cNvSpPr txBox="1">
            <a:spLocks noChangeArrowheads="1"/>
          </p:cNvSpPr>
          <p:nvPr/>
        </p:nvSpPr>
        <p:spPr bwMode="auto">
          <a:xfrm>
            <a:off x="6707252" y="5129791"/>
            <a:ext cx="5871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40" name="Hộp_Văn_Bản 54"/>
          <p:cNvSpPr txBox="1">
            <a:spLocks noChangeArrowheads="1"/>
          </p:cNvSpPr>
          <p:nvPr/>
        </p:nvSpPr>
        <p:spPr bwMode="auto">
          <a:xfrm>
            <a:off x="8238705" y="5151064"/>
            <a:ext cx="53633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405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nam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162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nữ</a:t>
            </a:r>
            <a:endParaRPr lang="en-US" altLang="en-US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 Box 88"/>
          <p:cNvSpPr txBox="1">
            <a:spLocks noChangeArrowheads="1"/>
          </p:cNvSpPr>
          <p:nvPr/>
        </p:nvSpPr>
        <p:spPr bwMode="auto">
          <a:xfrm>
            <a:off x="451121" y="2814355"/>
            <a:ext cx="2136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6171853" y="3542249"/>
            <a:ext cx="0" cy="292275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526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25" grpId="0" animBg="1"/>
      <p:bldP spid="26" grpId="0"/>
      <p:bldP spid="27" grpId="0"/>
      <p:bldP spid="93" grpId="0" animBg="1"/>
      <p:bldP spid="94" grpId="0"/>
      <p:bldP spid="95" grpId="0" animBg="1"/>
      <p:bldP spid="96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FC530DA4-3A63-4752-8355-810E627B3710}"/>
              </a:ext>
            </a:extLst>
          </p:cNvPr>
          <p:cNvSpPr/>
          <p:nvPr/>
        </p:nvSpPr>
        <p:spPr>
          <a:xfrm>
            <a:off x="471715" y="482600"/>
            <a:ext cx="11248571" cy="5892800"/>
          </a:xfrm>
          <a:prstGeom prst="roundRect">
            <a:avLst>
              <a:gd name="adj" fmla="val 7307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590663" y="2385813"/>
            <a:ext cx="2356631" cy="2236763"/>
            <a:chOff x="3590663" y="2385813"/>
            <a:chExt cx="2356631" cy="2236763"/>
          </a:xfrm>
        </p:grpSpPr>
        <p:sp>
          <p:nvSpPr>
            <p:cNvPr id="16" name="Rounded Rectangle 15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Tổng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82836" y="2385813"/>
            <a:ext cx="2340581" cy="2236763"/>
            <a:chOff x="6382836" y="2385813"/>
            <a:chExt cx="2340581" cy="2236763"/>
          </a:xfrm>
        </p:grpSpPr>
        <p:sp>
          <p:nvSpPr>
            <p:cNvPr id="17" name="Rounded Rectangle 16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95131" y="2347236"/>
            <a:ext cx="2340581" cy="2236763"/>
            <a:chOff x="9195131" y="2347236"/>
            <a:chExt cx="2340581" cy="2236763"/>
          </a:xfrm>
        </p:grpSpPr>
        <p:sp>
          <p:nvSpPr>
            <p:cNvPr id="18" name="Rounded Rectangle 17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 Box 92"/>
            <p:cNvSpPr txBox="1">
              <a:spLocks noChangeArrowheads="1"/>
            </p:cNvSpPr>
            <p:nvPr/>
          </p:nvSpPr>
          <p:spPr bwMode="auto">
            <a:xfrm>
              <a:off x="9437806" y="2514151"/>
              <a:ext cx="196152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25966" y="736912"/>
            <a:ext cx="7569701" cy="1015663"/>
          </a:xfrm>
          <a:prstGeom prst="rect">
            <a:avLst/>
          </a:prstGeom>
          <a:noFill/>
          <a:ln w="63500" cmpd="thickThin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err="1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6000" b="1" dirty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6350">
                  <a:solidFill>
                    <a:schemeClr val="bg1"/>
                  </a:solidFill>
                </a:ln>
                <a:solidFill>
                  <a:srgbClr val="35A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ln w="6350">
                <a:solidFill>
                  <a:schemeClr val="bg1"/>
                </a:solidFill>
              </a:ln>
              <a:solidFill>
                <a:srgbClr val="35A5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0314" y="2385813"/>
            <a:ext cx="2340581" cy="2236763"/>
            <a:chOff x="750314" y="2385813"/>
            <a:chExt cx="2340581" cy="2236763"/>
          </a:xfrm>
        </p:grpSpPr>
        <p:sp>
          <p:nvSpPr>
            <p:cNvPr id="15" name="Rounded Rectangle 14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14" y="3098041"/>
            <a:ext cx="542485" cy="7712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21" y="3120534"/>
            <a:ext cx="542485" cy="7712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70" y="3080011"/>
            <a:ext cx="542485" cy="77121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554490" y="2385813"/>
            <a:ext cx="2356631" cy="2236763"/>
            <a:chOff x="3590663" y="2385813"/>
            <a:chExt cx="2356631" cy="2236763"/>
          </a:xfrm>
        </p:grpSpPr>
        <p:sp>
          <p:nvSpPr>
            <p:cNvPr id="29" name="Rounded Rectangle 28"/>
            <p:cNvSpPr/>
            <p:nvPr/>
          </p:nvSpPr>
          <p:spPr>
            <a:xfrm>
              <a:off x="3606713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84"/>
            <p:cNvSpPr txBox="1">
              <a:spLocks noChangeArrowheads="1"/>
            </p:cNvSpPr>
            <p:nvPr/>
          </p:nvSpPr>
          <p:spPr bwMode="auto">
            <a:xfrm>
              <a:off x="3590663" y="2459504"/>
              <a:ext cx="2320458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Tổng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phần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nhau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46663" y="2385813"/>
            <a:ext cx="2340581" cy="2236763"/>
            <a:chOff x="6382836" y="2385813"/>
            <a:chExt cx="2340581" cy="2236763"/>
          </a:xfrm>
        </p:grpSpPr>
        <p:sp>
          <p:nvSpPr>
            <p:cNvPr id="32" name="Rounded Rectangle 31"/>
            <p:cNvSpPr/>
            <p:nvPr/>
          </p:nvSpPr>
          <p:spPr>
            <a:xfrm>
              <a:off x="6382836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 Box 92"/>
            <p:cNvSpPr txBox="1">
              <a:spLocks noChangeArrowheads="1"/>
            </p:cNvSpPr>
            <p:nvPr/>
          </p:nvSpPr>
          <p:spPr bwMode="auto">
            <a:xfrm>
              <a:off x="6410889" y="2534698"/>
              <a:ext cx="2216025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158958" y="2347236"/>
            <a:ext cx="2340581" cy="2236763"/>
            <a:chOff x="9195131" y="2347236"/>
            <a:chExt cx="2340581" cy="2236763"/>
          </a:xfrm>
        </p:grpSpPr>
        <p:sp>
          <p:nvSpPr>
            <p:cNvPr id="35" name="Rounded Rectangle 34"/>
            <p:cNvSpPr/>
            <p:nvPr/>
          </p:nvSpPr>
          <p:spPr>
            <a:xfrm>
              <a:off x="9195131" y="2347236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 Box 92"/>
            <p:cNvSpPr txBox="1">
              <a:spLocks noChangeArrowheads="1"/>
            </p:cNvSpPr>
            <p:nvPr/>
          </p:nvSpPr>
          <p:spPr bwMode="auto">
            <a:xfrm>
              <a:off x="9437806" y="2514151"/>
              <a:ext cx="196152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lớn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bé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4141" y="2385813"/>
            <a:ext cx="2340581" cy="2236763"/>
            <a:chOff x="750314" y="2385813"/>
            <a:chExt cx="2340581" cy="2236763"/>
          </a:xfrm>
        </p:grpSpPr>
        <p:sp>
          <p:nvSpPr>
            <p:cNvPr id="38" name="Rounded Rectangle 37"/>
            <p:cNvSpPr/>
            <p:nvPr/>
          </p:nvSpPr>
          <p:spPr>
            <a:xfrm>
              <a:off x="750314" y="2385813"/>
              <a:ext cx="2340581" cy="2236763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98"/>
            <p:cNvSpPr txBox="1">
              <a:spLocks noChangeArrowheads="1"/>
            </p:cNvSpPr>
            <p:nvPr/>
          </p:nvSpPr>
          <p:spPr bwMode="auto">
            <a:xfrm>
              <a:off x="812845" y="2690336"/>
              <a:ext cx="188975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sơ</a:t>
              </a:r>
              <a:r>
                <a:rPr lang="en-US" altLang="en-US" sz="40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002060"/>
                  </a:solidFill>
                  <a:latin typeface="Times New Roman" panose="02020603050405020304" pitchFamily="18" charset="0"/>
                </a:rPr>
                <a:t>đồ</a:t>
              </a:r>
              <a:endPara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41633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5" y="1277052"/>
            <a:ext cx="11382233" cy="4082062"/>
          </a:xfrm>
          <a:prstGeom prst="rect">
            <a:avLst/>
          </a:prstGeom>
        </p:spPr>
      </p:pic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9A9E0C06-54F9-4E56-BA39-453C461069D7}"/>
              </a:ext>
            </a:extLst>
          </p:cNvPr>
          <p:cNvCxnSpPr/>
          <p:nvPr/>
        </p:nvCxnSpPr>
        <p:spPr>
          <a:xfrm>
            <a:off x="3538330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2158520-BCD8-4FE8-AE6E-0316244D683B}"/>
              </a:ext>
            </a:extLst>
          </p:cNvPr>
          <p:cNvCxnSpPr/>
          <p:nvPr/>
        </p:nvCxnSpPr>
        <p:spPr>
          <a:xfrm>
            <a:off x="7851913" y="1244841"/>
            <a:ext cx="470453" cy="0"/>
          </a:xfrm>
          <a:prstGeom prst="line">
            <a:avLst/>
          </a:prstGeom>
          <a:ln w="15875">
            <a:solidFill>
              <a:srgbClr val="088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182" y="1940531"/>
            <a:ext cx="11111132" cy="1857961"/>
          </a:xfrm>
        </p:spPr>
        <p:txBody>
          <a:bodyPr>
            <a:noAutofit/>
          </a:bodyPr>
          <a:lstStyle/>
          <a:p>
            <a:r>
              <a:rPr lang="en-US" sz="13800" dirty="0" err="1">
                <a:latin typeface="UTM Cookies" panose="02040603050506020204" pitchFamily="18" charset="0"/>
              </a:rPr>
              <a:t>Khám</a:t>
            </a:r>
            <a:r>
              <a:rPr lang="en-US" sz="13800" dirty="0">
                <a:latin typeface="UTM Cookies" panose="02040603050506020204" pitchFamily="18" charset="0"/>
              </a:rPr>
              <a:t> </a:t>
            </a:r>
            <a:r>
              <a:rPr lang="en-US" sz="13800" dirty="0" err="1">
                <a:latin typeface="UTM Cookies" panose="02040603050506020204" pitchFamily="18" charset="0"/>
              </a:rPr>
              <a:t>phá</a:t>
            </a:r>
            <a:endParaRPr lang="en-US" sz="13800" dirty="0">
              <a:latin typeface="UTM Cookies" panose="0204060305050602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70343" y="1940531"/>
            <a:ext cx="11111132" cy="1857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dirty="0" err="1">
                <a:solidFill>
                  <a:srgbClr val="FF0000"/>
                </a:solidFill>
                <a:latin typeface="UTM Cookies" panose="02040603050506020204" pitchFamily="18" charset="0"/>
              </a:rPr>
              <a:t>Khám</a:t>
            </a:r>
            <a:r>
              <a:rPr lang="en-US" sz="13800" dirty="0">
                <a:solidFill>
                  <a:srgbClr val="FF0000"/>
                </a:solidFill>
                <a:latin typeface="UTM Cookies" panose="02040603050506020204" pitchFamily="18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UTM Cookies" panose="02040603050506020204" pitchFamily="18" charset="0"/>
              </a:rPr>
              <a:t>phá</a:t>
            </a:r>
            <a:endParaRPr lang="en-US" sz="13800" dirty="0">
              <a:solidFill>
                <a:srgbClr val="FF0000"/>
              </a:solidFill>
              <a:latin typeface="UTM Cookies" panose="020406030505060202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46" y="93736"/>
            <a:ext cx="2114120" cy="1273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65" y="265626"/>
            <a:ext cx="1881618" cy="11335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42" y="1137156"/>
            <a:ext cx="1999939" cy="1999939"/>
          </a:xfrm>
          <a:prstGeom prst="rect">
            <a:avLst/>
          </a:prstGeom>
        </p:spPr>
      </p:pic>
      <p:pic>
        <p:nvPicPr>
          <p:cNvPr id="26" name="图片 10">
            <a:extLst>
              <a:ext uri="{FF2B5EF4-FFF2-40B4-BE49-F238E27FC236}">
                <a16:creationId xmlns="" xmlns:a16="http://schemas.microsoft.com/office/drawing/2014/main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15" y="431066"/>
            <a:ext cx="1736828" cy="1864889"/>
          </a:xfrm>
          <a:prstGeom prst="rect">
            <a:avLst/>
          </a:prstGeom>
        </p:spPr>
      </p:pic>
      <p:pic>
        <p:nvPicPr>
          <p:cNvPr id="27" name="图片 15">
            <a:extLst>
              <a:ext uri="{FF2B5EF4-FFF2-40B4-BE49-F238E27FC236}">
                <a16:creationId xmlns="" xmlns:a16="http://schemas.microsoft.com/office/drawing/2014/main" id="{7787ADB3-CFC7-42E0-BD4B-36DA56322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7656" y="-198806"/>
            <a:ext cx="2419880" cy="16180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366" y="3707605"/>
            <a:ext cx="2353398" cy="3150395"/>
          </a:xfrm>
          <a:prstGeom prst="rect">
            <a:avLst/>
          </a:prstGeom>
        </p:spPr>
      </p:pic>
      <p:pic>
        <p:nvPicPr>
          <p:cNvPr id="16" name="Picture 15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DC5EE0AA-D3B7-4E9D-8D89-4F330EDD5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6" y="3798493"/>
            <a:ext cx="4481296" cy="2876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9667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2.96296E-6 L -1.66667E-6 -0.07223 " pathEditMode="relative" rAng="0" ptsTypes="AA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2.96296E-6 L 1.11022E-1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  <p:extLst>
    <p:ext uri="{E180D4A7-C9FB-4DFB-919C-405C955672EB}">
      <p14:showEvtLst xmlns:p14="http://schemas.microsoft.com/office/powerpoint/2010/main">
        <p14:playEvt time="848" objId="16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9" y="1071600"/>
            <a:ext cx="11141612" cy="38519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D57AD55-3598-4D3F-93C3-859AB676D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5" t="65352"/>
          <a:stretch/>
        </p:blipFill>
        <p:spPr>
          <a:xfrm>
            <a:off x="10450286" y="4923501"/>
            <a:ext cx="1741713" cy="1934500"/>
          </a:xfrm>
          <a:prstGeom prst="rect">
            <a:avLst/>
          </a:prstGeom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982103" y="1575641"/>
            <a:ext cx="10339039" cy="2585323"/>
          </a:xfrm>
          <a:prstGeom prst="rect">
            <a:avLst/>
          </a:prstGeom>
          <a:noFill/>
          <a:ln w="76200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5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. Tìm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7343945" y="2198888"/>
            <a:ext cx="53091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/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Line 64"/>
          <p:cNvSpPr>
            <a:spLocks noChangeShapeType="1"/>
          </p:cNvSpPr>
          <p:nvPr/>
        </p:nvSpPr>
        <p:spPr bwMode="auto">
          <a:xfrm>
            <a:off x="10353907" y="2057515"/>
            <a:ext cx="228600" cy="0"/>
          </a:xfrm>
          <a:prstGeom prst="line">
            <a:avLst/>
          </a:prstGeom>
          <a:noFill/>
          <a:ln w="2857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/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7262942" y="3063197"/>
            <a:ext cx="69291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4000"/>
          </a:p>
        </p:txBody>
      </p:sp>
      <p:sp>
        <p:nvSpPr>
          <p:cNvPr id="13" name="TextBox 12"/>
          <p:cNvSpPr txBox="1"/>
          <p:nvPr/>
        </p:nvSpPr>
        <p:spPr>
          <a:xfrm>
            <a:off x="2436855" y="5080503"/>
            <a:ext cx="7629819" cy="1354217"/>
          </a:xfrm>
          <a:prstGeom prst="rect">
            <a:avLst/>
          </a:prstGeom>
          <a:solidFill>
            <a:srgbClr val="FFCCFF"/>
          </a:solidFill>
          <a:ln w="44450" cmpd="sng">
            <a:solidFill>
              <a:srgbClr val="FF0000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toán: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9" y="4922572"/>
            <a:ext cx="2061878" cy="1563882"/>
          </a:xfrm>
          <a:prstGeom prst="rect">
            <a:avLst/>
          </a:prstGeom>
        </p:spPr>
      </p:pic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1091576" y="2388673"/>
            <a:ext cx="9491663" cy="1679576"/>
            <a:chOff x="-877" y="1447"/>
            <a:chExt cx="5979" cy="1058"/>
          </a:xfrm>
        </p:grpSpPr>
        <p:sp>
          <p:nvSpPr>
            <p:cNvPr id="16" name="Line 70"/>
            <p:cNvSpPr>
              <a:spLocks noChangeShapeType="1"/>
            </p:cNvSpPr>
            <p:nvPr/>
          </p:nvSpPr>
          <p:spPr bwMode="auto">
            <a:xfrm>
              <a:off x="-877" y="1989"/>
              <a:ext cx="84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1"/>
            <p:cNvSpPr>
              <a:spLocks noChangeShapeType="1"/>
            </p:cNvSpPr>
            <p:nvPr/>
          </p:nvSpPr>
          <p:spPr bwMode="auto">
            <a:xfrm>
              <a:off x="3010" y="2332"/>
              <a:ext cx="43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2"/>
            <p:cNvSpPr>
              <a:spLocks noChangeShapeType="1"/>
            </p:cNvSpPr>
            <p:nvPr/>
          </p:nvSpPr>
          <p:spPr bwMode="auto">
            <a:xfrm flipV="1">
              <a:off x="3777" y="1989"/>
              <a:ext cx="1325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68"/>
            <p:cNvSpPr>
              <a:spLocks noChangeShapeType="1"/>
            </p:cNvSpPr>
            <p:nvPr/>
          </p:nvSpPr>
          <p:spPr bwMode="auto">
            <a:xfrm flipV="1">
              <a:off x="1200" y="1474"/>
              <a:ext cx="8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9"/>
            <p:cNvSpPr>
              <a:spLocks noChangeShapeType="1"/>
            </p:cNvSpPr>
            <p:nvPr/>
          </p:nvSpPr>
          <p:spPr bwMode="auto">
            <a:xfrm flipH="1">
              <a:off x="4613" y="1447"/>
              <a:ext cx="40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 flipV="1">
              <a:off x="-877" y="2505"/>
              <a:ext cx="946" cy="0"/>
            </a:xfrm>
            <a:prstGeom prst="line">
              <a:avLst/>
            </a:prstGeom>
            <a:ln w="5715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03099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6A0D8C7-F775-4A14-9A1F-457002A202BA}"/>
              </a:ext>
            </a:extLst>
          </p:cNvPr>
          <p:cNvSpPr/>
          <p:nvPr/>
        </p:nvSpPr>
        <p:spPr>
          <a:xfrm>
            <a:off x="506437" y="378332"/>
            <a:ext cx="11127545" cy="5747657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2081360"/>
            <a:ext cx="11127544" cy="3487949"/>
          </a:xfrm>
          <a:prstGeom prst="rect">
            <a:avLst/>
          </a:prstGeom>
        </p:spPr>
      </p:pic>
      <p:sp>
        <p:nvSpPr>
          <p:cNvPr id="20" name="Text Box 41"/>
          <p:cNvSpPr txBox="1">
            <a:spLocks noChangeArrowheads="1"/>
          </p:cNvSpPr>
          <p:nvPr/>
        </p:nvSpPr>
        <p:spPr bwMode="auto">
          <a:xfrm>
            <a:off x="760370" y="532213"/>
            <a:ext cx="10676661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62"/>
          <p:cNvSpPr txBox="1">
            <a:spLocks noChangeArrowheads="1"/>
          </p:cNvSpPr>
          <p:nvPr/>
        </p:nvSpPr>
        <p:spPr bwMode="auto">
          <a:xfrm>
            <a:off x="10329553" y="433276"/>
            <a:ext cx="389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10396110" y="957817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1731003" y="2915610"/>
            <a:ext cx="1909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Số bé :</a:t>
            </a:r>
          </a:p>
        </p:txBody>
      </p:sp>
      <p:sp>
        <p:nvSpPr>
          <p:cNvPr id="24" name="Text Box 61"/>
          <p:cNvSpPr txBox="1">
            <a:spLocks noChangeArrowheads="1"/>
          </p:cNvSpPr>
          <p:nvPr/>
        </p:nvSpPr>
        <p:spPr bwMode="auto">
          <a:xfrm>
            <a:off x="1582614" y="3449010"/>
            <a:ext cx="21335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</a:rPr>
              <a:t> Số lớn:</a:t>
            </a:r>
          </a:p>
        </p:txBody>
      </p:sp>
      <p:sp>
        <p:nvSpPr>
          <p:cNvPr id="25" name="Text Box 65"/>
          <p:cNvSpPr txBox="1">
            <a:spLocks noChangeArrowheads="1"/>
          </p:cNvSpPr>
          <p:nvPr/>
        </p:nvSpPr>
        <p:spPr bwMode="auto">
          <a:xfrm>
            <a:off x="801112" y="2320298"/>
            <a:ext cx="3358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3404206" y="2364655"/>
            <a:ext cx="3505200" cy="819152"/>
            <a:chOff x="1152" y="2030"/>
            <a:chExt cx="2208" cy="516"/>
          </a:xfrm>
        </p:grpSpPr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2160" y="2030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8" name="AutoShape 48"/>
            <p:cNvSpPr>
              <a:spLocks/>
            </p:cNvSpPr>
            <p:nvPr/>
          </p:nvSpPr>
          <p:spPr bwMode="auto">
            <a:xfrm rot="-5400000">
              <a:off x="2159" y="1345"/>
              <a:ext cx="194" cy="2208"/>
            </a:xfrm>
            <a:prstGeom prst="rightBrace">
              <a:avLst>
                <a:gd name="adj1" fmla="val 94845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Group 79"/>
          <p:cNvGrpSpPr>
            <a:grpSpLocks/>
          </p:cNvGrpSpPr>
          <p:nvPr/>
        </p:nvGrpSpPr>
        <p:grpSpPr bwMode="auto">
          <a:xfrm>
            <a:off x="3358476" y="3966014"/>
            <a:ext cx="5791200" cy="977901"/>
            <a:chOff x="1144" y="3064"/>
            <a:chExt cx="3648" cy="616"/>
          </a:xfrm>
        </p:grpSpPr>
        <p:sp>
          <p:nvSpPr>
            <p:cNvPr id="30" name="AutoShape 50"/>
            <p:cNvSpPr>
              <a:spLocks/>
            </p:cNvSpPr>
            <p:nvPr/>
          </p:nvSpPr>
          <p:spPr bwMode="auto">
            <a:xfrm rot="5400000">
              <a:off x="2848" y="1360"/>
              <a:ext cx="240" cy="3648"/>
            </a:xfrm>
            <a:prstGeom prst="rightBrace">
              <a:avLst>
                <a:gd name="adj1" fmla="val 126667"/>
                <a:gd name="adj2" fmla="val 50000"/>
              </a:avLst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1" name="Rectangle 58"/>
            <p:cNvSpPr>
              <a:spLocks noChangeArrowheads="1"/>
            </p:cNvSpPr>
            <p:nvPr/>
          </p:nvSpPr>
          <p:spPr bwMode="auto">
            <a:xfrm>
              <a:off x="2832" y="3312"/>
              <a:ext cx="24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2" name="Group 78"/>
          <p:cNvGrpSpPr>
            <a:grpSpLocks/>
          </p:cNvGrpSpPr>
          <p:nvPr/>
        </p:nvGrpSpPr>
        <p:grpSpPr bwMode="auto">
          <a:xfrm>
            <a:off x="6953944" y="3118143"/>
            <a:ext cx="2209800" cy="749300"/>
            <a:chOff x="3456" y="2496"/>
            <a:chExt cx="1344" cy="480"/>
          </a:xfrm>
        </p:grpSpPr>
        <p:sp>
          <p:nvSpPr>
            <p:cNvPr id="33" name="AutoShape 57"/>
            <p:cNvSpPr>
              <a:spLocks/>
            </p:cNvSpPr>
            <p:nvPr/>
          </p:nvSpPr>
          <p:spPr bwMode="auto">
            <a:xfrm rot="-5400000">
              <a:off x="4056" y="2232"/>
              <a:ext cx="144" cy="1344"/>
            </a:xfrm>
            <a:prstGeom prst="rightBrace">
              <a:avLst>
                <a:gd name="adj1" fmla="val 206241"/>
                <a:gd name="adj2" fmla="val 50963"/>
              </a:avLst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4" name="Rectangle 59"/>
            <p:cNvSpPr>
              <a:spLocks noChangeArrowheads="1"/>
            </p:cNvSpPr>
            <p:nvPr/>
          </p:nvSpPr>
          <p:spPr bwMode="auto">
            <a:xfrm>
              <a:off x="3954" y="2496"/>
              <a:ext cx="33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35" name="Group 81"/>
          <p:cNvGrpSpPr>
            <a:grpSpLocks/>
          </p:cNvGrpSpPr>
          <p:nvPr/>
        </p:nvGrpSpPr>
        <p:grpSpPr bwMode="auto">
          <a:xfrm>
            <a:off x="3386612" y="3175961"/>
            <a:ext cx="3581400" cy="177800"/>
            <a:chOff x="1152" y="2544"/>
            <a:chExt cx="2256" cy="112"/>
          </a:xfrm>
        </p:grpSpPr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1152" y="2592"/>
              <a:ext cx="224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>
              <a:off x="1880" y="2552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1152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2640" y="2560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>
              <a:off x="3408" y="25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80"/>
          <p:cNvGrpSpPr>
            <a:grpSpLocks/>
          </p:cNvGrpSpPr>
          <p:nvPr/>
        </p:nvGrpSpPr>
        <p:grpSpPr bwMode="auto">
          <a:xfrm>
            <a:off x="3372544" y="3829343"/>
            <a:ext cx="5816600" cy="177800"/>
            <a:chOff x="1152" y="2928"/>
            <a:chExt cx="3664" cy="112"/>
          </a:xfrm>
        </p:grpSpPr>
        <p:sp>
          <p:nvSpPr>
            <p:cNvPr id="42" name="Line 49"/>
            <p:cNvSpPr>
              <a:spLocks noChangeShapeType="1"/>
            </p:cNvSpPr>
            <p:nvPr/>
          </p:nvSpPr>
          <p:spPr bwMode="auto">
            <a:xfrm>
              <a:off x="1152" y="2976"/>
              <a:ext cx="364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1"/>
            <p:cNvSpPr>
              <a:spLocks noChangeShapeType="1"/>
            </p:cNvSpPr>
            <p:nvPr/>
          </p:nvSpPr>
          <p:spPr bwMode="auto">
            <a:xfrm>
              <a:off x="115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2"/>
            <p:cNvSpPr>
              <a:spLocks noChangeShapeType="1"/>
            </p:cNvSpPr>
            <p:nvPr/>
          </p:nvSpPr>
          <p:spPr bwMode="auto">
            <a:xfrm>
              <a:off x="1872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3"/>
            <p:cNvSpPr>
              <a:spLocks noChangeShapeType="1"/>
            </p:cNvSpPr>
            <p:nvPr/>
          </p:nvSpPr>
          <p:spPr bwMode="auto">
            <a:xfrm>
              <a:off x="2640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4"/>
            <p:cNvSpPr>
              <a:spLocks noChangeShapeType="1"/>
            </p:cNvSpPr>
            <p:nvPr/>
          </p:nvSpPr>
          <p:spPr bwMode="auto">
            <a:xfrm>
              <a:off x="3408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5"/>
            <p:cNvSpPr>
              <a:spLocks noChangeShapeType="1"/>
            </p:cNvSpPr>
            <p:nvPr/>
          </p:nvSpPr>
          <p:spPr bwMode="auto">
            <a:xfrm>
              <a:off x="4128" y="2944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>
              <a:off x="4816" y="2928"/>
              <a:ext cx="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82"/>
          <p:cNvGrpSpPr>
            <a:grpSpLocks/>
          </p:cNvGrpSpPr>
          <p:nvPr/>
        </p:nvGrpSpPr>
        <p:grpSpPr bwMode="auto">
          <a:xfrm>
            <a:off x="900252" y="1029521"/>
            <a:ext cx="9818688" cy="711202"/>
            <a:chOff x="-31" y="1457"/>
            <a:chExt cx="6185" cy="448"/>
          </a:xfrm>
        </p:grpSpPr>
        <p:sp>
          <p:nvSpPr>
            <p:cNvPr id="50" name="Line 70"/>
            <p:cNvSpPr>
              <a:spLocks noChangeShapeType="1"/>
            </p:cNvSpPr>
            <p:nvPr/>
          </p:nvSpPr>
          <p:spPr bwMode="auto">
            <a:xfrm>
              <a:off x="3625" y="1457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71"/>
            <p:cNvSpPr>
              <a:spLocks noChangeShapeType="1"/>
            </p:cNvSpPr>
            <p:nvPr/>
          </p:nvSpPr>
          <p:spPr bwMode="auto">
            <a:xfrm>
              <a:off x="5866" y="1712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2"/>
            <p:cNvSpPr>
              <a:spLocks noChangeShapeType="1"/>
            </p:cNvSpPr>
            <p:nvPr/>
          </p:nvSpPr>
          <p:spPr bwMode="auto">
            <a:xfrm flipV="1">
              <a:off x="-31" y="1905"/>
              <a:ext cx="1409" cy="0"/>
            </a:xfrm>
            <a:prstGeom prst="line">
              <a:avLst/>
            </a:prstGeom>
            <a:ln w="38100">
              <a:solidFill>
                <a:srgbClr val="FF000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 flipV="1">
              <a:off x="1200" y="1474"/>
              <a:ext cx="48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 flipH="1">
              <a:off x="3158" y="1457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" name="Line 85"/>
          <p:cNvSpPr>
            <a:spLocks noChangeShapeType="1"/>
          </p:cNvSpPr>
          <p:nvPr/>
        </p:nvSpPr>
        <p:spPr bwMode="auto">
          <a:xfrm>
            <a:off x="3372544" y="33340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86"/>
          <p:cNvSpPr>
            <a:spLocks noChangeShapeType="1"/>
          </p:cNvSpPr>
          <p:nvPr/>
        </p:nvSpPr>
        <p:spPr bwMode="auto">
          <a:xfrm>
            <a:off x="6953944" y="33340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65" y="5155882"/>
            <a:ext cx="3612012" cy="180600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47" y="5155882"/>
            <a:ext cx="3612012" cy="180600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36" y="5155882"/>
            <a:ext cx="3612012" cy="1806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612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垃圾分类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6|0.6|0.6|0.5|0.7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6|0.6|0.6|0.5|0.7|0.5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9|0.7|0.7|0.8|0.6|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1|0.6|0.8|0.7|0.7|0.7|0.8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5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8|0.9|0.8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8|0.9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0.7|0.8|0.9|0.8|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9|0.7|0.7|0.8|0.6|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7|1|0.6|0.8|0.7|0.7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|0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4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5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0.6|0.6|0.6|0.5|0.7|0.5|0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1075</Words>
  <Application>Microsoft Office PowerPoint</Application>
  <PresentationFormat>Custom</PresentationFormat>
  <Paragraphs>253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UTM Cookies</vt:lpstr>
      <vt:lpstr>Algerian</vt:lpstr>
      <vt:lpstr>微软雅黑</vt:lpstr>
      <vt:lpstr>等线</vt:lpstr>
      <vt:lpstr>SVN-Ziclets</vt:lpstr>
      <vt:lpstr>UTM Bustamalaka</vt:lpstr>
      <vt:lpstr>Times New Roman</vt:lpstr>
      <vt:lpstr>Calibri</vt:lpstr>
      <vt:lpstr>Office 主题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2 so hieu ti</dc:title>
  <dc:subject>Toan 4</dc:subject>
  <dc:creator>KTUTS</dc:creator>
  <cp:keywords>BichHa</cp:keywords>
  <cp:lastModifiedBy>Khanh Linh</cp:lastModifiedBy>
  <cp:revision>319</cp:revision>
  <dcterms:created xsi:type="dcterms:W3CDTF">2019-07-02T00:38:02Z</dcterms:created>
  <dcterms:modified xsi:type="dcterms:W3CDTF">2022-04-03T14:05:37Z</dcterms:modified>
  <cp:version>Y03</cp:version>
</cp:coreProperties>
</file>