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5" r:id="rId3"/>
    <p:sldId id="256" r:id="rId4"/>
    <p:sldId id="283" r:id="rId5"/>
    <p:sldId id="260" r:id="rId6"/>
    <p:sldId id="261" r:id="rId7"/>
    <p:sldId id="262" r:id="rId8"/>
    <p:sldId id="365" r:id="rId9"/>
    <p:sldId id="270" r:id="rId10"/>
    <p:sldId id="280" r:id="rId11"/>
    <p:sldId id="281" r:id="rId12"/>
    <p:sldId id="274" r:id="rId1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072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773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50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7884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6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767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406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38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313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367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97" y="1535117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9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239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625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5230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273086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9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7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42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3846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38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76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593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7930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77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77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98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201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12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943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38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853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30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777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6005-234C-4C70-B68F-68C63BC19494}" type="datetimeFigureOut">
              <a:rPr lang="vi-VN" smtClean="0"/>
              <a:pPr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567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248024C-3A24-4F2D-87A8-664719427D1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4/23/2022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8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8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1A7EB21-5AD1-4C92-8339-A6A8B02BFB2F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25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4083"/>
            <a:ext cx="12192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194195" y="1115485"/>
            <a:ext cx="1566967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 eaLnBrk="1" hangingPunct="1">
              <a:defRPr/>
            </a:pPr>
            <a:r>
              <a:rPr lang="en-US" sz="4050" b="1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3</a:t>
            </a:r>
            <a:endParaRPr lang="en-US" sz="4050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47900" y="3570636"/>
            <a:ext cx="7696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CHÀO </a:t>
            </a:r>
            <a:r>
              <a:rPr lang="en-US" sz="3600" b="1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MỪNG CÁC EM HỌC SINH</a:t>
            </a:r>
          </a:p>
          <a:p>
            <a:pPr algn="ctr" eaLnBrk="1" hangingPunct="1">
              <a:defRPr/>
            </a:pPr>
            <a:r>
              <a:rPr lang="en-US" sz="3600" b="1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ĐẾN VỚI TIẾT HỌC MÔN TOÁN</a:t>
            </a:r>
            <a:endParaRPr lang="en-US" sz="3600" b="1" dirty="0">
              <a:ln w="12700">
                <a:solidFill>
                  <a:srgbClr val="000000">
                    <a:lumMod val="75000"/>
                  </a:srgbClr>
                </a:solidFill>
                <a:prstDash val="solid"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10972" y="2427699"/>
            <a:ext cx="535428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800" b="1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CỰ KHỐI</a:t>
            </a:r>
            <a:endParaRPr lang="en-US" sz="2800" b="1" dirty="0">
              <a:ln w="12700">
                <a:solidFill>
                  <a:srgbClr val="000000">
                    <a:lumMod val="7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5" name="Text Box 3"/>
          <p:cNvSpPr txBox="1">
            <a:spLocks noChangeArrowheads="1"/>
          </p:cNvSpPr>
          <p:nvPr/>
        </p:nvSpPr>
        <p:spPr bwMode="auto">
          <a:xfrm>
            <a:off x="6353577" y="2364558"/>
            <a:ext cx="3657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66280" name="Text Box 8"/>
          <p:cNvSpPr txBox="1">
            <a:spLocks noChangeArrowheads="1"/>
          </p:cNvSpPr>
          <p:nvPr/>
        </p:nvSpPr>
        <p:spPr bwMode="auto">
          <a:xfrm>
            <a:off x="6320041" y="3304333"/>
            <a:ext cx="3429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6279609" y="4290741"/>
            <a:ext cx="3352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.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</a:p>
        </p:txBody>
      </p:sp>
      <p:sp>
        <p:nvSpPr>
          <p:cNvPr id="23" name="Oval 31"/>
          <p:cNvSpPr>
            <a:spLocks noChangeArrowheads="1"/>
          </p:cNvSpPr>
          <p:nvPr/>
        </p:nvSpPr>
        <p:spPr bwMode="auto">
          <a:xfrm>
            <a:off x="6359364" y="2444880"/>
            <a:ext cx="727236" cy="627564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B0F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900237" y="2496181"/>
            <a:ext cx="2447925" cy="2427363"/>
            <a:chOff x="1115616" y="2852939"/>
            <a:chExt cx="2447925" cy="2427363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1115616" y="2852939"/>
              <a:ext cx="2447925" cy="1784351"/>
              <a:chOff x="1973" y="1525"/>
              <a:chExt cx="1542" cy="1124"/>
            </a:xfrm>
          </p:grpSpPr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154" y="1525"/>
                <a:ext cx="1361" cy="11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4400" b="1" dirty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21504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4400" b="1" dirty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3</a:t>
                </a:r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2109" y="2574"/>
                <a:ext cx="1134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endParaRPr lang="vi-VN" sz="4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1973" y="1888"/>
                <a:ext cx="273" cy="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4400" b="1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</p:grp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1331640" y="4510861"/>
              <a:ext cx="2160587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44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645...2</a:t>
              </a: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762000" y="971024"/>
            <a:ext cx="768166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vi-VN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90118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6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/>
      <p:bldP spid="566280" grpId="0"/>
      <p:bldP spid="566283" grpId="0"/>
      <p:bldP spid="23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nimaux_241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1" y="4495800"/>
            <a:ext cx="2066925" cy="2362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>
            <a:off x="2752725" y="533401"/>
            <a:ext cx="6686550" cy="22018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r>
              <a:rPr lang="vi-VN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KÍNH CHÚC THẦY CÔ SỨC KHOẺ</a:t>
            </a:r>
          </a:p>
        </p:txBody>
      </p:sp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>
            <a:off x="3352800" y="2590800"/>
            <a:ext cx="5562600" cy="2514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r>
              <a:rPr lang="pt-BR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Chúc các em học tốt </a:t>
            </a:r>
            <a:endParaRPr lang="vi-VN" sz="40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073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555265" y="657780"/>
            <a:ext cx="35376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14 273 x 3 = ?</a:t>
            </a:r>
          </a:p>
        </p:txBody>
      </p:sp>
      <p:sp>
        <p:nvSpPr>
          <p:cNvPr id="6" name="Text Box 50"/>
          <p:cNvSpPr txBox="1">
            <a:spLocks noChangeArrowheads="1"/>
          </p:cNvSpPr>
          <p:nvPr/>
        </p:nvSpPr>
        <p:spPr bwMode="auto">
          <a:xfrm>
            <a:off x="3987551" y="2134749"/>
            <a:ext cx="56292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7 bằng 21, </a:t>
            </a:r>
          </a:p>
        </p:txBody>
      </p:sp>
      <p:sp>
        <p:nvSpPr>
          <p:cNvPr id="7" name="Text Box 51"/>
          <p:cNvSpPr txBox="1">
            <a:spLocks noChangeArrowheads="1"/>
          </p:cNvSpPr>
          <p:nvPr/>
        </p:nvSpPr>
        <p:spPr bwMode="auto">
          <a:xfrm>
            <a:off x="3987551" y="2846444"/>
            <a:ext cx="987996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2 bằng 6, thêm 2 bằng 8, </a:t>
            </a:r>
          </a:p>
        </p:txBody>
      </p:sp>
      <p:sp>
        <p:nvSpPr>
          <p:cNvPr id="8" name="Text Box 52"/>
          <p:cNvSpPr txBox="1">
            <a:spLocks noChangeArrowheads="1"/>
          </p:cNvSpPr>
          <p:nvPr/>
        </p:nvSpPr>
        <p:spPr bwMode="auto">
          <a:xfrm>
            <a:off x="3987552" y="1342660"/>
            <a:ext cx="50548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3 bằng 9, </a:t>
            </a:r>
          </a:p>
        </p:txBody>
      </p:sp>
      <p:sp>
        <p:nvSpPr>
          <p:cNvPr id="9" name="Text Box 54"/>
          <p:cNvSpPr txBox="1">
            <a:spLocks noChangeArrowheads="1"/>
          </p:cNvSpPr>
          <p:nvPr/>
        </p:nvSpPr>
        <p:spPr bwMode="auto">
          <a:xfrm>
            <a:off x="4024535" y="3522064"/>
            <a:ext cx="55144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4 bằng 12, </a:t>
            </a:r>
          </a:p>
        </p:txBody>
      </p:sp>
      <p:sp>
        <p:nvSpPr>
          <p:cNvPr id="10" name="Text Box 55"/>
          <p:cNvSpPr txBox="1">
            <a:spLocks noChangeArrowheads="1"/>
          </p:cNvSpPr>
          <p:nvPr/>
        </p:nvSpPr>
        <p:spPr bwMode="auto">
          <a:xfrm>
            <a:off x="4024536" y="4222980"/>
            <a:ext cx="97650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1 bằng 3, thêm 1 bằng 4 , </a:t>
            </a:r>
          </a:p>
        </p:txBody>
      </p:sp>
      <p:sp>
        <p:nvSpPr>
          <p:cNvPr id="11" name="Text Box 56"/>
          <p:cNvSpPr txBox="1">
            <a:spLocks noChangeArrowheads="1"/>
          </p:cNvSpPr>
          <p:nvPr/>
        </p:nvSpPr>
        <p:spPr bwMode="auto">
          <a:xfrm>
            <a:off x="2286000" y="3214967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" name="Text Box 57"/>
          <p:cNvSpPr txBox="1">
            <a:spLocks noChangeArrowheads="1"/>
          </p:cNvSpPr>
          <p:nvPr/>
        </p:nvSpPr>
        <p:spPr bwMode="auto">
          <a:xfrm>
            <a:off x="1195613" y="3214967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" name="Text Box 58"/>
          <p:cNvSpPr txBox="1">
            <a:spLocks noChangeArrowheads="1"/>
          </p:cNvSpPr>
          <p:nvPr/>
        </p:nvSpPr>
        <p:spPr bwMode="auto">
          <a:xfrm>
            <a:off x="1451221" y="3229641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 Box 59"/>
          <p:cNvSpPr txBox="1">
            <a:spLocks noChangeArrowheads="1"/>
          </p:cNvSpPr>
          <p:nvPr/>
        </p:nvSpPr>
        <p:spPr bwMode="auto">
          <a:xfrm>
            <a:off x="2057400" y="3215765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" name="Text Box 60"/>
          <p:cNvSpPr txBox="1">
            <a:spLocks noChangeArrowheads="1"/>
          </p:cNvSpPr>
          <p:nvPr/>
        </p:nvSpPr>
        <p:spPr bwMode="auto">
          <a:xfrm>
            <a:off x="1790700" y="3214967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6" name="Text Box 63"/>
          <p:cNvSpPr txBox="1">
            <a:spLocks noChangeArrowheads="1"/>
          </p:cNvSpPr>
          <p:nvPr/>
        </p:nvSpPr>
        <p:spPr bwMode="auto">
          <a:xfrm>
            <a:off x="323850" y="5040957"/>
            <a:ext cx="4229100" cy="707886"/>
          </a:xfrm>
          <a:prstGeom prst="rect">
            <a:avLst/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4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14 273 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3 =</a:t>
            </a:r>
          </a:p>
        </p:txBody>
      </p:sp>
      <p:sp>
        <p:nvSpPr>
          <p:cNvPr id="18" name="Text Box 46"/>
          <p:cNvSpPr txBox="1">
            <a:spLocks noChangeArrowheads="1"/>
          </p:cNvSpPr>
          <p:nvPr/>
        </p:nvSpPr>
        <p:spPr bwMode="auto">
          <a:xfrm>
            <a:off x="816036" y="2229742"/>
            <a:ext cx="838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Text Box 45"/>
          <p:cNvSpPr txBox="1">
            <a:spLocks noChangeArrowheads="1"/>
          </p:cNvSpPr>
          <p:nvPr/>
        </p:nvSpPr>
        <p:spPr bwMode="auto">
          <a:xfrm>
            <a:off x="1104900" y="1767259"/>
            <a:ext cx="19773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14 273</a:t>
            </a:r>
          </a:p>
        </p:txBody>
      </p:sp>
      <p:sp>
        <p:nvSpPr>
          <p:cNvPr id="20" name="Text Box 47"/>
          <p:cNvSpPr txBox="1">
            <a:spLocks noChangeArrowheads="1"/>
          </p:cNvSpPr>
          <p:nvPr/>
        </p:nvSpPr>
        <p:spPr bwMode="auto">
          <a:xfrm>
            <a:off x="2233464" y="2456591"/>
            <a:ext cx="4191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1" name="Line 48"/>
          <p:cNvSpPr>
            <a:spLocks noChangeShapeType="1"/>
          </p:cNvSpPr>
          <p:nvPr/>
        </p:nvSpPr>
        <p:spPr bwMode="auto">
          <a:xfrm flipV="1">
            <a:off x="1362772" y="3164477"/>
            <a:ext cx="1247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78"/>
          <p:cNvSpPr>
            <a:spLocks noChangeArrowheads="1"/>
          </p:cNvSpPr>
          <p:nvPr/>
        </p:nvSpPr>
        <p:spPr bwMode="auto">
          <a:xfrm>
            <a:off x="7511718" y="1341668"/>
            <a:ext cx="190238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</a:t>
            </a:r>
          </a:p>
        </p:txBody>
      </p:sp>
      <p:sp>
        <p:nvSpPr>
          <p:cNvPr id="24" name="Text Box 79"/>
          <p:cNvSpPr txBox="1">
            <a:spLocks noChangeArrowheads="1"/>
          </p:cNvSpPr>
          <p:nvPr/>
        </p:nvSpPr>
        <p:spPr bwMode="auto">
          <a:xfrm>
            <a:off x="7663819" y="2122988"/>
            <a:ext cx="390603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  <p:sp>
        <p:nvSpPr>
          <p:cNvPr id="26" name="Rectangle 81"/>
          <p:cNvSpPr>
            <a:spLocks noChangeArrowheads="1"/>
          </p:cNvSpPr>
          <p:nvPr/>
        </p:nvSpPr>
        <p:spPr bwMode="auto">
          <a:xfrm>
            <a:off x="10522107" y="2809563"/>
            <a:ext cx="20571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</a:t>
            </a:r>
          </a:p>
        </p:txBody>
      </p:sp>
      <p:sp>
        <p:nvSpPr>
          <p:cNvPr id="27" name="Text Box 82"/>
          <p:cNvSpPr txBox="1">
            <a:spLocks noChangeArrowheads="1"/>
          </p:cNvSpPr>
          <p:nvPr/>
        </p:nvSpPr>
        <p:spPr bwMode="auto">
          <a:xfrm>
            <a:off x="7925578" y="3467479"/>
            <a:ext cx="33316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9" name="Rectangle 84"/>
          <p:cNvSpPr>
            <a:spLocks noChangeArrowheads="1"/>
          </p:cNvSpPr>
          <p:nvPr/>
        </p:nvSpPr>
        <p:spPr bwMode="auto">
          <a:xfrm>
            <a:off x="10668000" y="4222980"/>
            <a:ext cx="20571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</a:p>
        </p:txBody>
      </p:sp>
      <p:sp>
        <p:nvSpPr>
          <p:cNvPr id="2" name="Rectangle 1"/>
          <p:cNvSpPr/>
          <p:nvPr/>
        </p:nvSpPr>
        <p:spPr>
          <a:xfrm>
            <a:off x="4248150" y="4992949"/>
            <a:ext cx="15953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42 819</a:t>
            </a:r>
            <a:endParaRPr lang="en-US" alt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58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8" grpId="0"/>
      <p:bldP spid="19" grpId="0"/>
      <p:bldP spid="20" grpId="0"/>
      <p:bldP spid="21" grpId="0" animBg="1"/>
      <p:bldP spid="23" grpId="0"/>
      <p:bldP spid="24" grpId="0"/>
      <p:bldP spid="26" grpId="0"/>
      <p:bldP spid="27" grpId="0"/>
      <p:bldP spid="29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609600" y="1600200"/>
            <a:ext cx="11201400" cy="3416320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*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Muốn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nhân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với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chữ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+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Bước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1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cột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dọc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thừa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thẳng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hàng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đơn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vị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+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Bước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2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lượt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phải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sang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trái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*Lưu ý: Nhân rồi cộng thêm (phần nhớ) nếu có ở hàng liền trước.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39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392319" y="842964"/>
            <a:ext cx="1539204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95654" y="2305406"/>
            <a:ext cx="146706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40729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663272" y="2354590"/>
            <a:ext cx="159530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17 092</a:t>
            </a:r>
            <a:endParaRPr lang="en-US" alt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259131" y="2354590"/>
            <a:ext cx="159530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15 180</a:t>
            </a:r>
            <a:endParaRPr lang="en-US" alt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133968" y="3216654"/>
            <a:ext cx="69762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657241" y="3062476"/>
            <a:ext cx="56938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015461" y="3062476"/>
            <a:ext cx="69762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394723" y="2868650"/>
            <a:ext cx="41549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9004502" y="2811582"/>
            <a:ext cx="41549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882231" y="2815673"/>
            <a:ext cx="41549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4357688" y="3731746"/>
            <a:ext cx="135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6864025" y="3799262"/>
            <a:ext cx="139455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9339780" y="3863077"/>
            <a:ext cx="151465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4262688" y="3731746"/>
            <a:ext cx="159530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81 458</a:t>
            </a:r>
            <a:endParaRPr lang="en-US" altLang="vi-VN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6734414" y="3817109"/>
            <a:ext cx="159530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68 368</a:t>
            </a:r>
            <a:endParaRPr lang="en-US" altLang="vi-VN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9277458" y="3924540"/>
            <a:ext cx="159530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75 900</a:t>
            </a:r>
            <a:endParaRPr lang="en-US" altLang="vi-VN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336214" y="2286000"/>
            <a:ext cx="159530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21 526</a:t>
            </a:r>
            <a:endParaRPr lang="en-US" alt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255116" y="2993886"/>
            <a:ext cx="69762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933636" y="2815673"/>
            <a:ext cx="441146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1441121" y="3701772"/>
            <a:ext cx="149040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1352381" y="3712582"/>
            <a:ext cx="159530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64 578</a:t>
            </a:r>
            <a:endParaRPr lang="en-US" altLang="vi-VN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661667" y="8382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1" grpId="0" animBg="1"/>
      <p:bldP spid="22" grpId="0" animBg="1"/>
      <p:bldP spid="23" grpId="0" animBg="1"/>
      <p:bldP spid="25" grpId="0"/>
      <p:bldP spid="26" grpId="0"/>
      <p:bldP spid="27" grpId="0"/>
      <p:bldP spid="24" grpId="0"/>
      <p:bldP spid="28" grpId="0"/>
      <p:bldP spid="29" grpId="0"/>
      <p:bldP spid="30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633736" y="831155"/>
            <a:ext cx="1192560" cy="646331"/>
            <a:chOff x="1676400" y="1846565"/>
            <a:chExt cx="1192560" cy="646331"/>
          </a:xfrm>
        </p:grpSpPr>
        <p:sp>
          <p:nvSpPr>
            <p:cNvPr id="8" name="Text Box 141"/>
            <p:cNvSpPr txBox="1">
              <a:spLocks noChangeArrowheads="1"/>
            </p:cNvSpPr>
            <p:nvPr/>
          </p:nvSpPr>
          <p:spPr bwMode="auto">
            <a:xfrm>
              <a:off x="1676400" y="1846565"/>
              <a:ext cx="735360" cy="646331"/>
            </a:xfrm>
            <a:prstGeom prst="rect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vi-VN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Text Box 142"/>
            <p:cNvSpPr txBox="1">
              <a:spLocks noChangeArrowheads="1"/>
            </p:cNvSpPr>
            <p:nvPr/>
          </p:nvSpPr>
          <p:spPr bwMode="auto">
            <a:xfrm>
              <a:off x="2411760" y="1851546"/>
              <a:ext cx="457200" cy="6413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0" name="Text Box 208"/>
          <p:cNvSpPr txBox="1">
            <a:spLocks noChangeArrowheads="1"/>
          </p:cNvSpPr>
          <p:nvPr/>
        </p:nvSpPr>
        <p:spPr bwMode="auto">
          <a:xfrm>
            <a:off x="4340679" y="4104106"/>
            <a:ext cx="1755321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95 455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209"/>
          <p:cNvSpPr txBox="1">
            <a:spLocks noChangeArrowheads="1"/>
          </p:cNvSpPr>
          <p:nvPr/>
        </p:nvSpPr>
        <p:spPr bwMode="auto">
          <a:xfrm>
            <a:off x="9141279" y="4114800"/>
            <a:ext cx="1755321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74 963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210"/>
          <p:cNvSpPr txBox="1">
            <a:spLocks noChangeArrowheads="1"/>
          </p:cNvSpPr>
          <p:nvPr/>
        </p:nvSpPr>
        <p:spPr bwMode="auto">
          <a:xfrm>
            <a:off x="6702879" y="4043775"/>
            <a:ext cx="1755321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78 420</a:t>
            </a:r>
            <a:endParaRPr lang="en-US" altLang="vi-VN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066800" y="2286000"/>
            <a:ext cx="10134600" cy="2548449"/>
            <a:chOff x="381000" y="3090152"/>
            <a:chExt cx="8534400" cy="2548449"/>
          </a:xfrm>
        </p:grpSpPr>
        <p:sp>
          <p:nvSpPr>
            <p:cNvPr id="16" name="Rectangle 388"/>
            <p:cNvSpPr>
              <a:spLocks noChangeArrowheads="1"/>
            </p:cNvSpPr>
            <p:nvPr/>
          </p:nvSpPr>
          <p:spPr bwMode="auto">
            <a:xfrm>
              <a:off x="3552056" y="4033838"/>
              <a:ext cx="466794" cy="7694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7" name="Rectangle 389"/>
            <p:cNvSpPr>
              <a:spLocks noChangeArrowheads="1"/>
            </p:cNvSpPr>
            <p:nvPr/>
          </p:nvSpPr>
          <p:spPr bwMode="auto">
            <a:xfrm>
              <a:off x="729704" y="4029075"/>
              <a:ext cx="1970088" cy="14465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4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Thừa</a:t>
              </a:r>
              <a:r>
                <a:rPr lang="en-US" altLang="vi-VN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4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390"/>
            <p:cNvSpPr>
              <a:spLocks noChangeArrowheads="1"/>
            </p:cNvSpPr>
            <p:nvPr/>
          </p:nvSpPr>
          <p:spPr bwMode="auto">
            <a:xfrm>
              <a:off x="5148064" y="3166352"/>
              <a:ext cx="1507549" cy="7694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4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13 070</a:t>
              </a:r>
              <a:endPara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391"/>
            <p:cNvSpPr>
              <a:spLocks noChangeArrowheads="1"/>
            </p:cNvSpPr>
            <p:nvPr/>
          </p:nvSpPr>
          <p:spPr bwMode="auto">
            <a:xfrm>
              <a:off x="5652120" y="4004552"/>
              <a:ext cx="466794" cy="7694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20" name="Rectangle 392"/>
            <p:cNvSpPr>
              <a:spLocks noChangeArrowheads="1"/>
            </p:cNvSpPr>
            <p:nvPr/>
          </p:nvSpPr>
          <p:spPr bwMode="auto">
            <a:xfrm>
              <a:off x="7630616" y="4025189"/>
              <a:ext cx="685800" cy="7694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21" name="Rectangle 393"/>
            <p:cNvSpPr>
              <a:spLocks noChangeArrowheads="1"/>
            </p:cNvSpPr>
            <p:nvPr/>
          </p:nvSpPr>
          <p:spPr bwMode="auto">
            <a:xfrm>
              <a:off x="1009575" y="4869160"/>
              <a:ext cx="1282723" cy="7694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4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endPara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381000" y="3090152"/>
              <a:ext cx="8534400" cy="2526910"/>
              <a:chOff x="381000" y="3090152"/>
              <a:chExt cx="8534400" cy="2526910"/>
            </a:xfrm>
          </p:grpSpPr>
          <p:sp>
            <p:nvSpPr>
              <p:cNvPr id="13" name="Line 384"/>
              <p:cNvSpPr>
                <a:spLocks noChangeShapeType="1"/>
              </p:cNvSpPr>
              <p:nvPr/>
            </p:nvSpPr>
            <p:spPr bwMode="auto">
              <a:xfrm>
                <a:off x="4860032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800">
                  <a:solidFill>
                    <a:srgbClr val="0070C0"/>
                  </a:solidFill>
                </a:endParaRPr>
              </a:p>
            </p:txBody>
          </p:sp>
          <p:sp>
            <p:nvSpPr>
              <p:cNvPr id="14" name="Line 385"/>
              <p:cNvSpPr>
                <a:spLocks noChangeShapeType="1"/>
              </p:cNvSpPr>
              <p:nvPr/>
            </p:nvSpPr>
            <p:spPr bwMode="auto">
              <a:xfrm>
                <a:off x="6873948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800">
                  <a:solidFill>
                    <a:srgbClr val="0070C0"/>
                  </a:solidFill>
                </a:endParaRPr>
              </a:p>
            </p:txBody>
          </p:sp>
          <p:sp>
            <p:nvSpPr>
              <p:cNvPr id="15" name="Line 386"/>
              <p:cNvSpPr>
                <a:spLocks noChangeShapeType="1"/>
              </p:cNvSpPr>
              <p:nvPr/>
            </p:nvSpPr>
            <p:spPr bwMode="auto">
              <a:xfrm>
                <a:off x="2771800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800">
                  <a:solidFill>
                    <a:srgbClr val="0070C0"/>
                  </a:solidFill>
                </a:endParaRPr>
              </a:p>
            </p:txBody>
          </p:sp>
          <p:sp>
            <p:nvSpPr>
              <p:cNvPr id="22" name="Line 394"/>
              <p:cNvSpPr>
                <a:spLocks noChangeShapeType="1"/>
              </p:cNvSpPr>
              <p:nvPr/>
            </p:nvSpPr>
            <p:spPr bwMode="auto">
              <a:xfrm>
                <a:off x="395536" y="3090152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800">
                  <a:solidFill>
                    <a:srgbClr val="0070C0"/>
                  </a:solidFill>
                </a:endParaRPr>
              </a:p>
            </p:txBody>
          </p:sp>
          <p:sp>
            <p:nvSpPr>
              <p:cNvPr id="23" name="Line 395"/>
              <p:cNvSpPr>
                <a:spLocks noChangeShapeType="1"/>
              </p:cNvSpPr>
              <p:nvPr/>
            </p:nvSpPr>
            <p:spPr bwMode="auto">
              <a:xfrm>
                <a:off x="395536" y="5617062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800">
                  <a:solidFill>
                    <a:srgbClr val="0070C0"/>
                  </a:solidFill>
                </a:endParaRPr>
              </a:p>
            </p:txBody>
          </p:sp>
          <p:sp>
            <p:nvSpPr>
              <p:cNvPr id="24" name="Line 396"/>
              <p:cNvSpPr>
                <a:spLocks noChangeShapeType="1"/>
              </p:cNvSpPr>
              <p:nvPr/>
            </p:nvSpPr>
            <p:spPr bwMode="auto">
              <a:xfrm>
                <a:off x="395536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800">
                  <a:solidFill>
                    <a:srgbClr val="0070C0"/>
                  </a:solidFill>
                </a:endParaRPr>
              </a:p>
            </p:txBody>
          </p:sp>
          <p:sp>
            <p:nvSpPr>
              <p:cNvPr id="25" name="Line 397"/>
              <p:cNvSpPr>
                <a:spLocks noChangeShapeType="1"/>
              </p:cNvSpPr>
              <p:nvPr/>
            </p:nvSpPr>
            <p:spPr bwMode="auto">
              <a:xfrm>
                <a:off x="8892480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800">
                  <a:solidFill>
                    <a:srgbClr val="0070C0"/>
                  </a:solidFill>
                </a:endParaRPr>
              </a:p>
            </p:txBody>
          </p:sp>
          <p:sp>
            <p:nvSpPr>
              <p:cNvPr id="26" name="Line 398"/>
              <p:cNvSpPr>
                <a:spLocks noChangeShapeType="1"/>
              </p:cNvSpPr>
              <p:nvPr/>
            </p:nvSpPr>
            <p:spPr bwMode="auto">
              <a:xfrm>
                <a:off x="381000" y="3933740"/>
                <a:ext cx="853440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800">
                  <a:solidFill>
                    <a:srgbClr val="0070C0"/>
                  </a:solidFill>
                </a:endParaRPr>
              </a:p>
            </p:txBody>
          </p:sp>
          <p:sp>
            <p:nvSpPr>
              <p:cNvPr id="27" name="Line 399"/>
              <p:cNvSpPr>
                <a:spLocks noChangeShapeType="1"/>
              </p:cNvSpPr>
              <p:nvPr/>
            </p:nvSpPr>
            <p:spPr bwMode="auto">
              <a:xfrm>
                <a:off x="395536" y="4815847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 sz="2800">
                  <a:solidFill>
                    <a:srgbClr val="0070C0"/>
                  </a:solidFill>
                </a:endParaRPr>
              </a:p>
            </p:txBody>
          </p:sp>
        </p:grpSp>
        <p:sp>
          <p:nvSpPr>
            <p:cNvPr id="28" name="Rectangle 400"/>
            <p:cNvSpPr>
              <a:spLocks noChangeArrowheads="1"/>
            </p:cNvSpPr>
            <p:nvPr/>
          </p:nvSpPr>
          <p:spPr bwMode="auto">
            <a:xfrm>
              <a:off x="706016" y="3234556"/>
              <a:ext cx="1884784" cy="14465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4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Thừa</a:t>
              </a:r>
              <a:r>
                <a:rPr lang="en-US" altLang="vi-VN" sz="4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4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401"/>
            <p:cNvSpPr>
              <a:spLocks noChangeArrowheads="1"/>
            </p:cNvSpPr>
            <p:nvPr/>
          </p:nvSpPr>
          <p:spPr bwMode="auto">
            <a:xfrm>
              <a:off x="3119438" y="3166352"/>
              <a:ext cx="1627999" cy="7694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vi-VN" sz="4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19 091</a:t>
              </a:r>
              <a:endPara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 Box 402"/>
            <p:cNvSpPr txBox="1">
              <a:spLocks noChangeArrowheads="1"/>
            </p:cNvSpPr>
            <p:nvPr/>
          </p:nvSpPr>
          <p:spPr bwMode="auto">
            <a:xfrm>
              <a:off x="7145528" y="3194020"/>
              <a:ext cx="1524000" cy="7694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4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10 709</a:t>
              </a:r>
              <a:endPara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Oval 31"/>
          <p:cNvSpPr/>
          <p:nvPr/>
        </p:nvSpPr>
        <p:spPr>
          <a:xfrm>
            <a:off x="795536" y="867885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848328" y="3216195"/>
            <a:ext cx="2131639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36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vi-VN" sz="36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vi-VN" sz="3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2735629" y="4767783"/>
            <a:ext cx="3131771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20" name="Text Box 43"/>
          <p:cNvSpPr txBox="1">
            <a:spLocks noChangeArrowheads="1"/>
          </p:cNvSpPr>
          <p:nvPr/>
        </p:nvSpPr>
        <p:spPr bwMode="auto">
          <a:xfrm>
            <a:off x="2590806" y="5430168"/>
            <a:ext cx="2657686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26" name="Text Box 58"/>
          <p:cNvSpPr txBox="1">
            <a:spLocks noChangeArrowheads="1"/>
          </p:cNvSpPr>
          <p:nvPr/>
        </p:nvSpPr>
        <p:spPr bwMode="auto">
          <a:xfrm>
            <a:off x="6544072" y="955045"/>
            <a:ext cx="2514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 sz="2800" b="1" u="sng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61"/>
          <p:cNvSpPr txBox="1">
            <a:spLocks noChangeArrowheads="1"/>
          </p:cNvSpPr>
          <p:nvPr/>
        </p:nvSpPr>
        <p:spPr bwMode="auto">
          <a:xfrm>
            <a:off x="1295401" y="404398"/>
            <a:ext cx="1043939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27150 kg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vi-VN" sz="40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ki-lô-gam </a:t>
            </a:r>
            <a:r>
              <a:rPr lang="en-US" altLang="vi-VN" sz="4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40" name="Line 115"/>
          <p:cNvSpPr>
            <a:spLocks noChangeShapeType="1"/>
          </p:cNvSpPr>
          <p:nvPr/>
        </p:nvSpPr>
        <p:spPr bwMode="auto">
          <a:xfrm>
            <a:off x="6696472" y="156464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801372" y="4791966"/>
            <a:ext cx="1760170" cy="1066801"/>
            <a:chOff x="6172200" y="4782839"/>
            <a:chExt cx="1760170" cy="1066801"/>
          </a:xfrm>
        </p:grpSpPr>
        <p:sp>
          <p:nvSpPr>
            <p:cNvPr id="50" name="AutoShape 22"/>
            <p:cNvSpPr>
              <a:spLocks/>
            </p:cNvSpPr>
            <p:nvPr/>
          </p:nvSpPr>
          <p:spPr bwMode="auto">
            <a:xfrm>
              <a:off x="6172200" y="4782839"/>
              <a:ext cx="155848" cy="1066801"/>
            </a:xfrm>
            <a:prstGeom prst="righ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 Box 23"/>
            <p:cNvSpPr txBox="1">
              <a:spLocks noChangeArrowheads="1"/>
            </p:cNvSpPr>
            <p:nvPr/>
          </p:nvSpPr>
          <p:spPr bwMode="auto">
            <a:xfrm>
              <a:off x="6300192" y="5070871"/>
              <a:ext cx="163217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3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?kg </a:t>
              </a:r>
              <a:r>
                <a:rPr lang="en-US" altLang="vi-VN" sz="3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thóc</a:t>
              </a:r>
              <a:endParaRPr lang="en-US" altLang="vi-VN" sz="3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017368" y="5646935"/>
            <a:ext cx="2590800" cy="152400"/>
            <a:chOff x="3493368" y="5646935"/>
            <a:chExt cx="2590800" cy="152400"/>
          </a:xfrm>
        </p:grpSpPr>
        <p:sp>
          <p:nvSpPr>
            <p:cNvPr id="47" name="Line 19"/>
            <p:cNvSpPr>
              <a:spLocks noChangeShapeType="1"/>
            </p:cNvSpPr>
            <p:nvPr/>
          </p:nvSpPr>
          <p:spPr bwMode="auto">
            <a:xfrm>
              <a:off x="4788768" y="5723135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ne 20"/>
            <p:cNvSpPr>
              <a:spLocks noChangeShapeType="1"/>
            </p:cNvSpPr>
            <p:nvPr/>
          </p:nvSpPr>
          <p:spPr bwMode="auto">
            <a:xfrm>
              <a:off x="3493368" y="5723135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Line 21"/>
            <p:cNvSpPr>
              <a:spLocks noChangeShapeType="1"/>
            </p:cNvSpPr>
            <p:nvPr/>
          </p:nvSpPr>
          <p:spPr bwMode="auto">
            <a:xfrm>
              <a:off x="34933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ne 27"/>
            <p:cNvSpPr>
              <a:spLocks noChangeShapeType="1"/>
            </p:cNvSpPr>
            <p:nvPr/>
          </p:nvSpPr>
          <p:spPr bwMode="auto">
            <a:xfrm>
              <a:off x="60841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Line 28"/>
            <p:cNvSpPr>
              <a:spLocks noChangeShapeType="1"/>
            </p:cNvSpPr>
            <p:nvPr/>
          </p:nvSpPr>
          <p:spPr bwMode="auto">
            <a:xfrm>
              <a:off x="47887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Line 32"/>
          <p:cNvSpPr>
            <a:spLocks noChangeShapeType="1"/>
          </p:cNvSpPr>
          <p:nvPr/>
        </p:nvSpPr>
        <p:spPr bwMode="auto">
          <a:xfrm flipV="1">
            <a:off x="5240198" y="1031941"/>
            <a:ext cx="4735940" cy="4936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Line 33"/>
          <p:cNvSpPr>
            <a:spLocks noChangeShapeType="1"/>
          </p:cNvSpPr>
          <p:nvPr/>
        </p:nvSpPr>
        <p:spPr bwMode="auto">
          <a:xfrm>
            <a:off x="4257892" y="1600200"/>
            <a:ext cx="595290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700967" y="4211578"/>
            <a:ext cx="2133419" cy="961389"/>
            <a:chOff x="3176967" y="4211578"/>
            <a:chExt cx="2133419" cy="961389"/>
          </a:xfrm>
        </p:grpSpPr>
        <p:sp>
          <p:nvSpPr>
            <p:cNvPr id="52" name="AutoShape 24"/>
            <p:cNvSpPr>
              <a:spLocks/>
            </p:cNvSpPr>
            <p:nvPr/>
          </p:nvSpPr>
          <p:spPr bwMode="auto">
            <a:xfrm rot="16200000">
              <a:off x="4078561" y="4222054"/>
              <a:ext cx="152400" cy="1292225"/>
            </a:xfrm>
            <a:prstGeom prst="rightBrace">
              <a:avLst>
                <a:gd name="adj1" fmla="val 7066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26"/>
            <p:cNvSpPr txBox="1">
              <a:spLocks noChangeArrowheads="1"/>
            </p:cNvSpPr>
            <p:nvPr/>
          </p:nvSpPr>
          <p:spPr bwMode="auto">
            <a:xfrm>
              <a:off x="3176967" y="4211578"/>
              <a:ext cx="2133419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vi-VN" sz="32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 27 150 </a:t>
              </a:r>
              <a:r>
                <a:rPr lang="en-US" altLang="vi-VN" sz="3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kg</a:t>
              </a:r>
            </a:p>
          </p:txBody>
        </p:sp>
        <p:sp>
          <p:nvSpPr>
            <p:cNvPr id="56" name="Line 29"/>
            <p:cNvSpPr>
              <a:spLocks noChangeShapeType="1"/>
            </p:cNvSpPr>
            <p:nvPr/>
          </p:nvSpPr>
          <p:spPr bwMode="auto">
            <a:xfrm>
              <a:off x="3508648" y="5020567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Line 30"/>
            <p:cNvSpPr>
              <a:spLocks noChangeShapeType="1"/>
            </p:cNvSpPr>
            <p:nvPr/>
          </p:nvSpPr>
          <p:spPr bwMode="auto">
            <a:xfrm>
              <a:off x="4804048" y="5020567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Line 35"/>
            <p:cNvSpPr>
              <a:spLocks noChangeShapeType="1"/>
            </p:cNvSpPr>
            <p:nvPr/>
          </p:nvSpPr>
          <p:spPr bwMode="auto">
            <a:xfrm>
              <a:off x="3508648" y="5096767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2" name="Line 33"/>
          <p:cNvSpPr>
            <a:spLocks noChangeShapeType="1"/>
          </p:cNvSpPr>
          <p:nvPr/>
        </p:nvSpPr>
        <p:spPr bwMode="auto">
          <a:xfrm>
            <a:off x="3352800" y="2209800"/>
            <a:ext cx="231226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" name="Oval 28"/>
          <p:cNvSpPr/>
          <p:nvPr/>
        </p:nvSpPr>
        <p:spPr>
          <a:xfrm>
            <a:off x="533400" y="609600"/>
            <a:ext cx="6858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20" grpId="0"/>
      <p:bldP spid="27" grpId="0"/>
      <p:bldP spid="58" grpId="0" animBg="1"/>
      <p:bldP spid="59" grpId="0" animBg="1"/>
      <p:bldP spid="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1235" y="501250"/>
            <a:ext cx="1158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: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:  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3759201" y="3810000"/>
            <a:ext cx="15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299200" y="35814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098897" y="1894829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459379" y="190837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098897" y="1331552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250544" y="1884591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250544" y="132600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118435" y="1444699"/>
            <a:ext cx="2108592" cy="3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118436" y="1974543"/>
            <a:ext cx="435942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Arc 35"/>
          <p:cNvSpPr/>
          <p:nvPr/>
        </p:nvSpPr>
        <p:spPr>
          <a:xfrm>
            <a:off x="2118436" y="1098386"/>
            <a:ext cx="2124221" cy="841717"/>
          </a:xfrm>
          <a:prstGeom prst="arc">
            <a:avLst>
              <a:gd name="adj1" fmla="val 11091620"/>
              <a:gd name="adj2" fmla="val 21402510"/>
            </a:avLst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Arc 39"/>
          <p:cNvSpPr/>
          <p:nvPr/>
        </p:nvSpPr>
        <p:spPr>
          <a:xfrm rot="10800000">
            <a:off x="2098921" y="1361432"/>
            <a:ext cx="4398511" cy="1066803"/>
          </a:xfrm>
          <a:prstGeom prst="arc">
            <a:avLst>
              <a:gd name="adj1" fmla="val 11052167"/>
              <a:gd name="adj2" fmla="val 21332879"/>
            </a:avLst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319827" y="393621"/>
            <a:ext cx="2128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27 150 kg</a:t>
            </a:r>
          </a:p>
        </p:txBody>
      </p:sp>
      <p:sp>
        <p:nvSpPr>
          <p:cNvPr id="44" name="Right Brace 43"/>
          <p:cNvSpPr/>
          <p:nvPr/>
        </p:nvSpPr>
        <p:spPr>
          <a:xfrm>
            <a:off x="6792035" y="1228038"/>
            <a:ext cx="304800" cy="965983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300035" y="1478441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kg</a:t>
            </a:r>
          </a:p>
        </p:txBody>
      </p:sp>
      <p:sp>
        <p:nvSpPr>
          <p:cNvPr id="6" name="Rectangle 5"/>
          <p:cNvSpPr/>
          <p:nvPr/>
        </p:nvSpPr>
        <p:spPr>
          <a:xfrm>
            <a:off x="3769139" y="2448580"/>
            <a:ext cx="8338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 kg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81200" y="3053353"/>
            <a:ext cx="943060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990033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990033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giải 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Số kg thóc lần sau chuyển được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27 150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 2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54 300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(kg)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Cả hai lần chuyển vào kho được số kg thóc là: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27 150 + 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54 300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= 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81 450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kg)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Đáp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81450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9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5" name="Text Box 3"/>
          <p:cNvSpPr txBox="1">
            <a:spLocks noChangeArrowheads="1"/>
          </p:cNvSpPr>
          <p:nvPr/>
        </p:nvSpPr>
        <p:spPr bwMode="auto">
          <a:xfrm>
            <a:off x="3962400" y="3648477"/>
            <a:ext cx="57564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altLang="vi-VN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6277" name="Text Box 5"/>
          <p:cNvSpPr txBox="1">
            <a:spLocks noChangeArrowheads="1"/>
          </p:cNvSpPr>
          <p:nvPr/>
        </p:nvSpPr>
        <p:spPr bwMode="auto">
          <a:xfrm>
            <a:off x="1219200" y="2062252"/>
            <a:ext cx="10668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66280" name="Text Box 8"/>
          <p:cNvSpPr txBox="1">
            <a:spLocks noChangeArrowheads="1"/>
          </p:cNvSpPr>
          <p:nvPr/>
        </p:nvSpPr>
        <p:spPr bwMode="auto">
          <a:xfrm>
            <a:off x="3928864" y="4588252"/>
            <a:ext cx="53966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altLang="vi-VN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3888432" y="5502652"/>
            <a:ext cx="527674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.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vi-VN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WordArt 9"/>
          <p:cNvSpPr>
            <a:spLocks noChangeArrowheads="1" noChangeShapeType="1" noTextEdit="1"/>
          </p:cNvSpPr>
          <p:nvPr/>
        </p:nvSpPr>
        <p:spPr bwMode="auto">
          <a:xfrm>
            <a:off x="3771900" y="476671"/>
            <a:ext cx="4648200" cy="122187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46"/>
              </a:avLst>
            </a:prstTxWarp>
          </a:bodyPr>
          <a:lstStyle/>
          <a:p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chơi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Bắn</a:t>
            </a:r>
            <a:r>
              <a:rPr lang="en-US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tên</a:t>
            </a:r>
            <a:endParaRPr lang="vi-VN" sz="32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" name="Oval 31"/>
          <p:cNvSpPr>
            <a:spLocks noChangeArrowheads="1"/>
          </p:cNvSpPr>
          <p:nvPr/>
        </p:nvSpPr>
        <p:spPr bwMode="auto">
          <a:xfrm>
            <a:off x="3771900" y="3728799"/>
            <a:ext cx="952810" cy="547241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540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927840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6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/>
      <p:bldP spid="566277" grpId="0"/>
      <p:bldP spid="566280" grpId="0"/>
      <p:bldP spid="566283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49463" y="2050425"/>
            <a:ext cx="2474936" cy="1785104"/>
            <a:chOff x="1186855" y="3700602"/>
            <a:chExt cx="2474936" cy="1785104"/>
          </a:xfrm>
        </p:grpSpPr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1619026" y="3700602"/>
              <a:ext cx="2042765" cy="1785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4400" b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33 333</a:t>
              </a:r>
              <a:endPara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altLang="vi-VN" sz="4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2 </a:t>
              </a:r>
            </a:p>
          </p:txBody>
        </p:sp>
        <p:sp>
          <p:nvSpPr>
            <p:cNvPr id="31" name="Line 8"/>
            <p:cNvSpPr>
              <a:spLocks noChangeShapeType="1"/>
            </p:cNvSpPr>
            <p:nvPr/>
          </p:nvSpPr>
          <p:spPr bwMode="auto">
            <a:xfrm>
              <a:off x="1763118" y="5485706"/>
              <a:ext cx="1368152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 Box 9"/>
            <p:cNvSpPr txBox="1">
              <a:spLocks noChangeArrowheads="1"/>
            </p:cNvSpPr>
            <p:nvPr/>
          </p:nvSpPr>
          <p:spPr bwMode="auto">
            <a:xfrm>
              <a:off x="1186855" y="4140369"/>
              <a:ext cx="576263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4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</p:grp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1277740" y="762000"/>
            <a:ext cx="641846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5636568" y="1803975"/>
            <a:ext cx="243644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88 888</a:t>
            </a: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5679232" y="2794575"/>
            <a:ext cx="26985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55 555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5715000" y="3632775"/>
            <a:ext cx="266280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altLang="vi-VN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66 666</a:t>
            </a:r>
          </a:p>
        </p:txBody>
      </p:sp>
      <p:sp>
        <p:nvSpPr>
          <p:cNvPr id="37" name="Oval 31"/>
          <p:cNvSpPr>
            <a:spLocks noChangeArrowheads="1"/>
          </p:cNvSpPr>
          <p:nvPr/>
        </p:nvSpPr>
        <p:spPr bwMode="auto">
          <a:xfrm>
            <a:off x="5702214" y="3632769"/>
            <a:ext cx="698586" cy="707886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540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90118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456</Words>
  <Application>Microsoft Office PowerPoint</Application>
  <PresentationFormat>Widescreen</PresentationFormat>
  <Paragraphs>103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 VAN GIAP</dc:creator>
  <cp:lastModifiedBy>ngọc anh đoàn</cp:lastModifiedBy>
  <cp:revision>95</cp:revision>
  <dcterms:created xsi:type="dcterms:W3CDTF">2015-03-20T14:29:07Z</dcterms:created>
  <dcterms:modified xsi:type="dcterms:W3CDTF">2022-04-23T05:34:48Z</dcterms:modified>
</cp:coreProperties>
</file>