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3" r:id="rId2"/>
    <p:sldId id="257" r:id="rId3"/>
    <p:sldId id="274" r:id="rId4"/>
    <p:sldId id="275" r:id="rId5"/>
    <p:sldId id="281" r:id="rId6"/>
    <p:sldId id="282" r:id="rId7"/>
    <p:sldId id="283" r:id="rId8"/>
    <p:sldId id="286" r:id="rId9"/>
    <p:sldId id="287" r:id="rId10"/>
    <p:sldId id="285" r:id="rId11"/>
    <p:sldId id="345" r:id="rId12"/>
    <p:sldId id="344" r:id="rId13"/>
    <p:sldId id="289" r:id="rId14"/>
    <p:sldId id="291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wmf"/><Relationship Id="rId7" Type="http://schemas.openxmlformats.org/officeDocument/2006/relationships/image" Target="../media/image20.e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A3A44-93C6-46A5-B219-59BA3E5E5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8D5535-7C39-440A-9C58-F20D187FE5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2292C-11AB-4011-B802-3BCA18D2F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04A0-AAE6-4B12-9E60-7D612C99A0DD}" type="datetimeFigureOut">
              <a:rPr lang="vi-VN" smtClean="0"/>
              <a:t>08/03/2022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67D62-BC45-402D-B684-1127D924C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F5E9D-76C8-4A0E-8338-A5C44D784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D78C-A60B-4692-B00F-59C87F41BB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0250372"/>
      </p:ext>
    </p:extLst>
  </p:cSld>
  <p:clrMapOvr>
    <a:masterClrMapping/>
  </p:clrMapOvr>
  <p:transition spd="slow" advTm="216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5BA2B-58C7-404C-B478-9A936E450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5FBB57-CAD6-4E79-A8BD-E506A9EEE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969AD-05CC-4650-AB87-88FA03916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04A0-AAE6-4B12-9E60-7D612C99A0DD}" type="datetimeFigureOut">
              <a:rPr lang="vi-VN" smtClean="0"/>
              <a:t>08/03/2022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21CC5-3A04-4348-9E26-031DAB563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32BB9-783E-471F-A871-F3E5AF8D1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D78C-A60B-4692-B00F-59C87F41BB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9611326"/>
      </p:ext>
    </p:extLst>
  </p:cSld>
  <p:clrMapOvr>
    <a:masterClrMapping/>
  </p:clrMapOvr>
  <p:transition spd="slow" advTm="216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820D60-D219-4408-B53F-8446E2A4D3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9D2BBA-226E-44CC-B4B1-D9F2079CF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7B482-5B99-4674-A29B-645765749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04A0-AAE6-4B12-9E60-7D612C99A0DD}" type="datetimeFigureOut">
              <a:rPr lang="vi-VN" smtClean="0"/>
              <a:t>08/03/2022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5E049-11AB-469A-B087-EFF4125FC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9CD43-BA93-438E-AA21-F8A754B9B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D78C-A60B-4692-B00F-59C87F41BB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7785850"/>
      </p:ext>
    </p:extLst>
  </p:cSld>
  <p:clrMapOvr>
    <a:masterClrMapping/>
  </p:clrMapOvr>
  <p:transition spd="slow" advTm="216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4DD21F-D9D5-4908-83B2-6269E0D819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0E3372-E832-40C2-ADCD-7C188B7E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498268-5678-4614-B9EB-6503A7E69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0DBDE9E-06E6-460E-B142-52218DB131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1758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4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29BF65-624F-47A1-9859-EEF4D042BC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EFB174-E27E-42CB-BDF8-00FF7388F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956022-0244-4BE8-839E-59BDC0937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4895199-07DD-491D-8C19-CC6962FAA7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08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ECAF1-F40C-4C8B-858F-8028E4896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6A2E2-6686-4E4B-AC71-22150A039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A9916-E078-415B-9F53-3451E3B7E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04A0-AAE6-4B12-9E60-7D612C99A0DD}" type="datetimeFigureOut">
              <a:rPr lang="vi-VN" smtClean="0"/>
              <a:t>08/03/2022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F5D7D-ACAD-4AAD-BE96-3B227FB5B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3FAE2-6DD5-41DF-BC72-BACF98193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D78C-A60B-4692-B00F-59C87F41BB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6882174"/>
      </p:ext>
    </p:extLst>
  </p:cSld>
  <p:clrMapOvr>
    <a:masterClrMapping/>
  </p:clrMapOvr>
  <p:transition spd="slow" advTm="216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AA4D5-0FF5-47A5-870E-7C668ABB3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9396A-0E53-43FE-A11C-232CFE239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31F76-BC9D-4993-BFCB-4BDA35AB1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04A0-AAE6-4B12-9E60-7D612C99A0DD}" type="datetimeFigureOut">
              <a:rPr lang="vi-VN" smtClean="0"/>
              <a:t>08/03/2022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68BBD-9BE5-47AE-B2DC-C1D3EA465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1697E-0072-49AD-B314-632FDD504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D78C-A60B-4692-B00F-59C87F41BB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4186007"/>
      </p:ext>
    </p:extLst>
  </p:cSld>
  <p:clrMapOvr>
    <a:masterClrMapping/>
  </p:clrMapOvr>
  <p:transition spd="slow" advTm="216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13CEB-E91E-445E-BD8D-E4FF2FE5D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CB8F2-DCD5-4DDC-886D-606D17A89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674A64-C380-4203-A86B-2FA2DECC3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0CFEE9-FB03-4ED2-B518-FEC49667B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04A0-AAE6-4B12-9E60-7D612C99A0DD}" type="datetimeFigureOut">
              <a:rPr lang="vi-VN" smtClean="0"/>
              <a:t>08/03/2022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0CC69B-CF31-45EE-B9A9-0508CF1AB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4C62D-4E09-4756-8ACB-9A43E4F47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D78C-A60B-4692-B00F-59C87F41BB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4097861"/>
      </p:ext>
    </p:extLst>
  </p:cSld>
  <p:clrMapOvr>
    <a:masterClrMapping/>
  </p:clrMapOvr>
  <p:transition spd="slow" advTm="216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43D5B-77D7-4F2C-9C2D-195B64955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6D3B8-FF00-4FAE-8D21-B8E82F91C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C58FC3-47BE-4162-8FDB-1B1D90003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1E8B00-DF74-4C90-AC6C-566DCC2EE2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FD8DF7-6A19-4070-98DF-1156621380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30244F-5068-48A1-96CF-5E348FAA1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04A0-AAE6-4B12-9E60-7D612C99A0DD}" type="datetimeFigureOut">
              <a:rPr lang="vi-VN" smtClean="0"/>
              <a:t>08/03/2022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327E5B-D75B-4C15-A421-A1CF804C6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669380-BFCA-4088-A6AD-B0E8BAEA0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D78C-A60B-4692-B00F-59C87F41BB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9834916"/>
      </p:ext>
    </p:extLst>
  </p:cSld>
  <p:clrMapOvr>
    <a:masterClrMapping/>
  </p:clrMapOvr>
  <p:transition spd="slow" advTm="216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91DC4-26EB-44C6-984D-C181A63F2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ACF082-54EF-435A-8B4D-8EF36788C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04A0-AAE6-4B12-9E60-7D612C99A0DD}" type="datetimeFigureOut">
              <a:rPr lang="vi-VN" smtClean="0"/>
              <a:t>08/03/2022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D2EC7A-4133-497D-BCAA-FEE0C0F2A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E802E-7DF7-4501-ABBF-C4A93BFFF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D78C-A60B-4692-B00F-59C87F41BB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7298885"/>
      </p:ext>
    </p:extLst>
  </p:cSld>
  <p:clrMapOvr>
    <a:masterClrMapping/>
  </p:clrMapOvr>
  <p:transition spd="slow" advTm="216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E03171-009D-4D37-8600-C31B16264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04A0-AAE6-4B12-9E60-7D612C99A0DD}" type="datetimeFigureOut">
              <a:rPr lang="vi-VN" smtClean="0"/>
              <a:t>08/03/2022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45D227-2D2A-460F-ADF5-3BD31FDD9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0D4FB-A12E-4DB1-A1DF-34D9B9F18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D78C-A60B-4692-B00F-59C87F41BB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6275342"/>
      </p:ext>
    </p:extLst>
  </p:cSld>
  <p:clrMapOvr>
    <a:masterClrMapping/>
  </p:clrMapOvr>
  <p:transition spd="slow" advTm="216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96669-947E-4908-AB5C-FD34F1818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BFE8F-5476-4056-B9F9-CF80FD682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B56970-4264-4C53-A603-C9828829B5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473B2-AA63-4F2F-A876-E4F10F208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04A0-AAE6-4B12-9E60-7D612C99A0DD}" type="datetimeFigureOut">
              <a:rPr lang="vi-VN" smtClean="0"/>
              <a:t>08/03/2022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9454B0-317E-4B15-9B5B-053B119F9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9C5373-5B38-473F-93C8-F5F11A9FD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D78C-A60B-4692-B00F-59C87F41BB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0779684"/>
      </p:ext>
    </p:extLst>
  </p:cSld>
  <p:clrMapOvr>
    <a:masterClrMapping/>
  </p:clrMapOvr>
  <p:transition spd="slow" advTm="216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D30F8-A9C3-4A51-AC2F-BDEB63C5F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006C3D-AFF7-4165-8C20-9C822D9EDF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2205B2-A4E6-426C-8CF1-40D27FEA8D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77BA2C-9977-4DD8-8ACE-0CF9C24E7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04A0-AAE6-4B12-9E60-7D612C99A0DD}" type="datetimeFigureOut">
              <a:rPr lang="vi-VN" smtClean="0"/>
              <a:t>08/03/2022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755C79-6E3D-431B-A784-5969B1D9E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F25589-A03C-41A0-BE7C-C31F5AAC8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D78C-A60B-4692-B00F-59C87F41BB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3424728"/>
      </p:ext>
    </p:extLst>
  </p:cSld>
  <p:clrMapOvr>
    <a:masterClrMapping/>
  </p:clrMapOvr>
  <p:transition spd="slow" advTm="216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19AFF1-2B48-4AB2-A4E9-83E072A5B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4E9BE-55C8-4EF4-971C-59DD83F15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4F3D4-8A54-481B-BF15-7AAA99F5C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704A0-AAE6-4B12-9E60-7D612C99A0DD}" type="datetimeFigureOut">
              <a:rPr lang="vi-VN" smtClean="0"/>
              <a:t>08/03/2022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A229F-028F-456B-A41E-61BC530049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59A51-4F3A-4A31-B34F-370FCD616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0D78C-A60B-4692-B00F-59C87F41BB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728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 advTm="216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1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8.e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0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7.e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6">
            <a:extLst>
              <a:ext uri="{FF2B5EF4-FFF2-40B4-BE49-F238E27FC236}">
                <a16:creationId xmlns:a16="http://schemas.microsoft.com/office/drawing/2014/main" id="{4C804C55-1DC4-4717-B68E-558367436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87" y="0"/>
            <a:ext cx="11438626" cy="6532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WordArt 18">
            <a:extLst>
              <a:ext uri="{FF2B5EF4-FFF2-40B4-BE49-F238E27FC236}">
                <a16:creationId xmlns:a16="http://schemas.microsoft.com/office/drawing/2014/main" id="{6C1635A4-FB75-454D-8786-4C8EBA7F3E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95800" y="2284065"/>
            <a:ext cx="3528392" cy="8569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5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4</a:t>
            </a:r>
          </a:p>
        </p:txBody>
      </p:sp>
      <p:sp>
        <p:nvSpPr>
          <p:cNvPr id="17412" name="WordArt 18">
            <a:extLst>
              <a:ext uri="{FF2B5EF4-FFF2-40B4-BE49-F238E27FC236}">
                <a16:creationId xmlns:a16="http://schemas.microsoft.com/office/drawing/2014/main" id="{075A38D6-AB92-4219-ADAE-B6AC95C1A8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3087" y="3571877"/>
            <a:ext cx="8988723" cy="10324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5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 CHIA PHÂN SỐ</a:t>
            </a:r>
          </a:p>
        </p:txBody>
      </p:sp>
      <p:sp>
        <p:nvSpPr>
          <p:cNvPr id="17414" name="WordArt 9">
            <a:extLst>
              <a:ext uri="{FF2B5EF4-FFF2-40B4-BE49-F238E27FC236}">
                <a16:creationId xmlns:a16="http://schemas.microsoft.com/office/drawing/2014/main" id="{F6DA5604-0E3B-4D25-8F86-1C79E1A6AC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14072" y="1353713"/>
            <a:ext cx="3924101" cy="3353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5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BÀI GIẢNG TRỰC TUYẾN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>
            <a:extLst>
              <a:ext uri="{FF2B5EF4-FFF2-40B4-BE49-F238E27FC236}">
                <a16:creationId xmlns:a16="http://schemas.microsoft.com/office/drawing/2014/main" id="{9585373E-F486-411B-BC23-36CA7A1D0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777" y="1248774"/>
            <a:ext cx="3005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chemeClr val="tx1"/>
                </a:solidFill>
              </a:rPr>
              <a:t>Bài</a:t>
            </a:r>
            <a:r>
              <a:rPr lang="en-US" altLang="en-US" sz="2800" b="1" dirty="0">
                <a:solidFill>
                  <a:schemeClr val="tx1"/>
                </a:solidFill>
              </a:rPr>
              <a:t> 3(136).  </a:t>
            </a:r>
            <a:r>
              <a:rPr lang="en-US" altLang="en-US" sz="2800" b="1" dirty="0" err="1">
                <a:solidFill>
                  <a:schemeClr val="tx1"/>
                </a:solidFill>
              </a:rPr>
              <a:t>Tính</a:t>
            </a:r>
            <a:endParaRPr lang="en-US" altLang="en-US" sz="2800" b="1" u="sng" dirty="0">
              <a:solidFill>
                <a:schemeClr val="tx1"/>
              </a:solidFill>
            </a:endParaRPr>
          </a:p>
        </p:txBody>
      </p:sp>
      <p:graphicFrame>
        <p:nvGraphicFramePr>
          <p:cNvPr id="16387" name="Object 7">
            <a:extLst>
              <a:ext uri="{FF2B5EF4-FFF2-40B4-BE49-F238E27FC236}">
                <a16:creationId xmlns:a16="http://schemas.microsoft.com/office/drawing/2014/main" id="{1958258F-DE4C-4347-B3C7-B563636486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1" y="2819400"/>
          <a:ext cx="14065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3" imgW="368140" imgH="393529" progId="Equation.DSMT4">
                  <p:embed/>
                </p:oleObj>
              </mc:Choice>
              <mc:Fallback>
                <p:oleObj name="Equation" r:id="rId3" imgW="368140" imgH="393529" progId="Equation.DSMT4">
                  <p:embed/>
                  <p:pic>
                    <p:nvPicPr>
                      <p:cNvPr id="16387" name="Object 7">
                        <a:extLst>
                          <a:ext uri="{FF2B5EF4-FFF2-40B4-BE49-F238E27FC236}">
                            <a16:creationId xmlns:a16="http://schemas.microsoft.com/office/drawing/2014/main" id="{1958258F-DE4C-4347-B3C7-B563636486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1" y="2819400"/>
                        <a:ext cx="140652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8">
            <a:extLst>
              <a:ext uri="{FF2B5EF4-FFF2-40B4-BE49-F238E27FC236}">
                <a16:creationId xmlns:a16="http://schemas.microsoft.com/office/drawing/2014/main" id="{242A126C-27FA-4919-80D1-AB9C0D693A4E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3200401" y="5562600"/>
          <a:ext cx="117951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5" imgW="406048" imgH="393359" progId="Equation.DSMT4">
                  <p:embed/>
                </p:oleObj>
              </mc:Choice>
              <mc:Fallback>
                <p:oleObj name="Equation" r:id="rId5" imgW="406048" imgH="393359" progId="Equation.DSMT4">
                  <p:embed/>
                  <p:pic>
                    <p:nvPicPr>
                      <p:cNvPr id="16388" name="Object 8">
                        <a:extLst>
                          <a:ext uri="{FF2B5EF4-FFF2-40B4-BE49-F238E27FC236}">
                            <a16:creationId xmlns:a16="http://schemas.microsoft.com/office/drawing/2014/main" id="{242A126C-27FA-4919-80D1-AB9C0D693A4E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1" y="5562600"/>
                        <a:ext cx="1179513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9">
            <a:extLst>
              <a:ext uri="{FF2B5EF4-FFF2-40B4-BE49-F238E27FC236}">
                <a16:creationId xmlns:a16="http://schemas.microsoft.com/office/drawing/2014/main" id="{CE5AAA52-4A5F-4677-ABA9-149A4D4090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4191000"/>
          <a:ext cx="1295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7" imgW="406048" imgH="393359" progId="Equation.DSMT4">
                  <p:embed/>
                </p:oleObj>
              </mc:Choice>
              <mc:Fallback>
                <p:oleObj name="Equation" r:id="rId7" imgW="406048" imgH="393359" progId="Equation.DSMT4">
                  <p:embed/>
                  <p:pic>
                    <p:nvPicPr>
                      <p:cNvPr id="16389" name="Object 9">
                        <a:extLst>
                          <a:ext uri="{FF2B5EF4-FFF2-40B4-BE49-F238E27FC236}">
                            <a16:creationId xmlns:a16="http://schemas.microsoft.com/office/drawing/2014/main" id="{CE5AAA52-4A5F-4677-ABA9-149A4D4090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191000"/>
                        <a:ext cx="12954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Rectangle 14">
            <a:extLst>
              <a:ext uri="{FF2B5EF4-FFF2-40B4-BE49-F238E27FC236}">
                <a16:creationId xmlns:a16="http://schemas.microsoft.com/office/drawing/2014/main" id="{8AF2C516-553E-4660-8D63-A82BA750C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124201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tx1"/>
                </a:solidFill>
              </a:rPr>
              <a:t>a.</a:t>
            </a:r>
          </a:p>
        </p:txBody>
      </p:sp>
      <p:graphicFrame>
        <p:nvGraphicFramePr>
          <p:cNvPr id="133135" name="Object 15">
            <a:extLst>
              <a:ext uri="{FF2B5EF4-FFF2-40B4-BE49-F238E27FC236}">
                <a16:creationId xmlns:a16="http://schemas.microsoft.com/office/drawing/2014/main" id="{7F8DEB48-D5BA-4504-B8F2-2B7AE89388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1" y="2819400"/>
          <a:ext cx="12604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9" imgW="285867" imgH="352533" progId="Equation.DSMT4">
                  <p:embed/>
                </p:oleObj>
              </mc:Choice>
              <mc:Fallback>
                <p:oleObj name="Equation" r:id="rId9" imgW="285867" imgH="352533" progId="Equation.DSMT4">
                  <p:embed/>
                  <p:pic>
                    <p:nvPicPr>
                      <p:cNvPr id="133135" name="Object 15">
                        <a:extLst>
                          <a:ext uri="{FF2B5EF4-FFF2-40B4-BE49-F238E27FC236}">
                            <a16:creationId xmlns:a16="http://schemas.microsoft.com/office/drawing/2014/main" id="{7F8DEB48-D5BA-4504-B8F2-2B7AE89388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1" y="2819400"/>
                        <a:ext cx="126047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36" name="Object 16">
            <a:extLst>
              <a:ext uri="{FF2B5EF4-FFF2-40B4-BE49-F238E27FC236}">
                <a16:creationId xmlns:a16="http://schemas.microsoft.com/office/drawing/2014/main" id="{81EFFD66-5498-4E03-B96A-63F90495DC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8026" y="5562600"/>
          <a:ext cx="37877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11" imgW="1247667" imgH="352533" progId="Equation.DSMT4">
                  <p:embed/>
                </p:oleObj>
              </mc:Choice>
              <mc:Fallback>
                <p:oleObj name="Equation" r:id="rId11" imgW="1247667" imgH="352533" progId="Equation.DSMT4">
                  <p:embed/>
                  <p:pic>
                    <p:nvPicPr>
                      <p:cNvPr id="133136" name="Object 16">
                        <a:extLst>
                          <a:ext uri="{FF2B5EF4-FFF2-40B4-BE49-F238E27FC236}">
                            <a16:creationId xmlns:a16="http://schemas.microsoft.com/office/drawing/2014/main" id="{81EFFD66-5498-4E03-B96A-63F90495DC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8026" y="5562600"/>
                        <a:ext cx="378777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37" name="Object 17">
            <a:extLst>
              <a:ext uri="{FF2B5EF4-FFF2-40B4-BE49-F238E27FC236}">
                <a16:creationId xmlns:a16="http://schemas.microsoft.com/office/drawing/2014/main" id="{2937D3DE-76DB-4287-89DB-D22DC620DC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95800" y="4267200"/>
          <a:ext cx="3810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13" imgW="1381017" imgH="352533" progId="Equation.DSMT4">
                  <p:embed/>
                </p:oleObj>
              </mc:Choice>
              <mc:Fallback>
                <p:oleObj name="Equation" r:id="rId13" imgW="1381017" imgH="352533" progId="Equation.DSMT4">
                  <p:embed/>
                  <p:pic>
                    <p:nvPicPr>
                      <p:cNvPr id="133137" name="Object 17">
                        <a:extLst>
                          <a:ext uri="{FF2B5EF4-FFF2-40B4-BE49-F238E27FC236}">
                            <a16:creationId xmlns:a16="http://schemas.microsoft.com/office/drawing/2014/main" id="{2937D3DE-76DB-4287-89DB-D22DC620DC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267200"/>
                        <a:ext cx="3810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41" name="Object 21">
            <a:extLst>
              <a:ext uri="{FF2B5EF4-FFF2-40B4-BE49-F238E27FC236}">
                <a16:creationId xmlns:a16="http://schemas.microsoft.com/office/drawing/2014/main" id="{35CA5F24-F073-44B3-8CD8-4CDFE2D42F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5562600"/>
          <a:ext cx="990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15" imgW="219192" imgH="352533" progId="Equation.DSMT4">
                  <p:embed/>
                </p:oleObj>
              </mc:Choice>
              <mc:Fallback>
                <p:oleObj name="Equation" r:id="rId15" imgW="219192" imgH="352533" progId="Equation.DSMT4">
                  <p:embed/>
                  <p:pic>
                    <p:nvPicPr>
                      <p:cNvPr id="133141" name="Object 21">
                        <a:extLst>
                          <a:ext uri="{FF2B5EF4-FFF2-40B4-BE49-F238E27FC236}">
                            <a16:creationId xmlns:a16="http://schemas.microsoft.com/office/drawing/2014/main" id="{35CA5F24-F073-44B3-8CD8-4CDFE2D42F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562600"/>
                        <a:ext cx="9906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42" name="Object 22">
            <a:extLst>
              <a:ext uri="{FF2B5EF4-FFF2-40B4-BE49-F238E27FC236}">
                <a16:creationId xmlns:a16="http://schemas.microsoft.com/office/drawing/2014/main" id="{3F910883-B802-4F21-A543-489AA54CC4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1" y="4191000"/>
          <a:ext cx="9429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17" imgW="219192" imgH="352533" progId="Equation.DSMT4">
                  <p:embed/>
                </p:oleObj>
              </mc:Choice>
              <mc:Fallback>
                <p:oleObj name="Equation" r:id="rId17" imgW="219192" imgH="352533" progId="Equation.DSMT4">
                  <p:embed/>
                  <p:pic>
                    <p:nvPicPr>
                      <p:cNvPr id="133142" name="Object 22">
                        <a:extLst>
                          <a:ext uri="{FF2B5EF4-FFF2-40B4-BE49-F238E27FC236}">
                            <a16:creationId xmlns:a16="http://schemas.microsoft.com/office/drawing/2014/main" id="{3F910883-B802-4F21-A543-489AA54CC4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1" y="4191000"/>
                        <a:ext cx="94297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3">
            <a:extLst>
              <a:ext uri="{FF2B5EF4-FFF2-40B4-BE49-F238E27FC236}">
                <a16:creationId xmlns:a16="http://schemas.microsoft.com/office/drawing/2014/main" id="{9988AC48-2350-4EDA-A8AA-A3E656E44078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0"/>
            <a:ext cx="5661804" cy="3581400"/>
            <a:chOff x="5952" y="1920"/>
            <a:chExt cx="3504" cy="1488"/>
          </a:xfrm>
        </p:grpSpPr>
        <p:sp>
          <p:nvSpPr>
            <p:cNvPr id="16402" name="AutoShape 26">
              <a:extLst>
                <a:ext uri="{FF2B5EF4-FFF2-40B4-BE49-F238E27FC236}">
                  <a16:creationId xmlns:a16="http://schemas.microsoft.com/office/drawing/2014/main" id="{CF973DC4-E3E8-451A-98D2-A83F8714F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2" y="1920"/>
              <a:ext cx="3504" cy="1488"/>
            </a:xfrm>
            <a:prstGeom prst="cloudCallout">
              <a:avLst>
                <a:gd name="adj1" fmla="val -29796"/>
                <a:gd name="adj2" fmla="val 2824"/>
              </a:avLst>
            </a:prstGeom>
            <a:solidFill>
              <a:srgbClr val="EB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/>
            </a:p>
          </p:txBody>
        </p:sp>
        <p:sp>
          <p:nvSpPr>
            <p:cNvPr id="16403" name="Rectangle 27">
              <a:extLst>
                <a:ext uri="{FF2B5EF4-FFF2-40B4-BE49-F238E27FC236}">
                  <a16:creationId xmlns:a16="http://schemas.microsoft.com/office/drawing/2014/main" id="{206FE298-68AD-4D28-AC29-35758347C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4" y="2190"/>
              <a:ext cx="2736" cy="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400" dirty="0"/>
                <a:t>“</a:t>
              </a:r>
              <a:r>
                <a:rPr lang="da-DK" altLang="en-US" sz="2800" i="1" dirty="0"/>
                <a:t>Lấy tích chia cho phân số thứ nhất thì được phân số thứ hai, lấy tích chia cho phân số thứ hai thì được phân số thứ nhất”</a:t>
              </a:r>
              <a:endParaRPr lang="en-US" altLang="en-US" sz="2800" i="1" dirty="0"/>
            </a:p>
          </p:txBody>
        </p:sp>
      </p:grpSp>
      <p:grpSp>
        <p:nvGrpSpPr>
          <p:cNvPr id="4" name="Group 30">
            <a:extLst>
              <a:ext uri="{FF2B5EF4-FFF2-40B4-BE49-F238E27FC236}">
                <a16:creationId xmlns:a16="http://schemas.microsoft.com/office/drawing/2014/main" id="{C03E7D8F-B8D5-4B20-84B0-7D018A87E74C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2971648"/>
            <a:ext cx="4572000" cy="1665288"/>
            <a:chOff x="2880" y="1536"/>
            <a:chExt cx="2880" cy="1049"/>
          </a:xfrm>
        </p:grpSpPr>
        <p:sp>
          <p:nvSpPr>
            <p:cNvPr id="16400" name="AutoShape 31">
              <a:extLst>
                <a:ext uri="{FF2B5EF4-FFF2-40B4-BE49-F238E27FC236}">
                  <a16:creationId xmlns:a16="http://schemas.microsoft.com/office/drawing/2014/main" id="{645E9272-4D92-462D-A72A-64B73ADAB0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536"/>
              <a:ext cx="2880" cy="960"/>
            </a:xfrm>
            <a:prstGeom prst="cloudCallout">
              <a:avLst>
                <a:gd name="adj1" fmla="val -25417"/>
                <a:gd name="adj2" fmla="val 31875"/>
              </a:avLst>
            </a:prstGeom>
            <a:solidFill>
              <a:srgbClr val="EB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/>
            </a:p>
          </p:txBody>
        </p:sp>
        <p:sp>
          <p:nvSpPr>
            <p:cNvPr id="16401" name="Rectangle 32">
              <a:extLst>
                <a:ext uri="{FF2B5EF4-FFF2-40B4-BE49-F238E27FC236}">
                  <a16:creationId xmlns:a16="http://schemas.microsoft.com/office/drawing/2014/main" id="{0DC19363-9364-4D75-BB2B-580E512DA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6" y="1713"/>
              <a:ext cx="2492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dirty="0" err="1"/>
                <a:t>Nêu</a:t>
              </a:r>
              <a:r>
                <a:rPr lang="en-US" altLang="en-US" sz="2800" dirty="0"/>
                <a:t> </a:t>
              </a:r>
              <a:r>
                <a:rPr lang="en-US" altLang="en-US" sz="2800" dirty="0" err="1"/>
                <a:t>nhận</a:t>
              </a:r>
              <a:r>
                <a:rPr lang="en-US" altLang="en-US" sz="2800" dirty="0"/>
                <a:t> </a:t>
              </a:r>
              <a:r>
                <a:rPr lang="en-US" altLang="en-US" sz="2800" dirty="0" err="1"/>
                <a:t>xét</a:t>
              </a:r>
              <a:r>
                <a:rPr lang="en-US" altLang="en-US" sz="2800" dirty="0"/>
                <a:t> </a:t>
              </a:r>
              <a:r>
                <a:rPr lang="en-US" altLang="en-US" sz="2800" dirty="0" err="1"/>
                <a:t>về</a:t>
              </a:r>
              <a:r>
                <a:rPr lang="en-US" altLang="en-US" sz="2800" dirty="0"/>
                <a:t> </a:t>
              </a:r>
            </a:p>
            <a:p>
              <a:pPr algn="ctr" eaLnBrk="1" hangingPunct="1"/>
              <a:r>
                <a:rPr lang="en-US" altLang="en-US" sz="2800" dirty="0" err="1"/>
                <a:t>mối</a:t>
              </a:r>
              <a:r>
                <a:rPr lang="en-US" altLang="en-US" sz="2800" dirty="0"/>
                <a:t> </a:t>
              </a:r>
              <a:r>
                <a:rPr lang="en-US" altLang="en-US" sz="2800" dirty="0" err="1"/>
                <a:t>quan</a:t>
              </a:r>
              <a:r>
                <a:rPr lang="en-US" altLang="en-US" sz="2800" dirty="0"/>
                <a:t> </a:t>
              </a:r>
              <a:r>
                <a:rPr lang="en-US" altLang="en-US" sz="2800" dirty="0" err="1"/>
                <a:t>hệ</a:t>
              </a:r>
              <a:r>
                <a:rPr lang="en-US" altLang="en-US" sz="2800" dirty="0"/>
                <a:t> </a:t>
              </a:r>
              <a:r>
                <a:rPr lang="en-US" altLang="en-US" sz="2800" dirty="0" err="1"/>
                <a:t>giữa</a:t>
              </a:r>
              <a:r>
                <a:rPr lang="en-US" altLang="en-US" sz="2800" dirty="0"/>
                <a:t> 3 </a:t>
              </a:r>
              <a:r>
                <a:rPr lang="en-US" altLang="en-US" sz="2800" dirty="0" err="1"/>
                <a:t>phép</a:t>
              </a:r>
              <a:r>
                <a:rPr lang="en-US" altLang="en-US" sz="2800" dirty="0"/>
                <a:t> </a:t>
              </a:r>
              <a:r>
                <a:rPr lang="en-US" altLang="en-US" sz="2800" dirty="0" err="1"/>
                <a:t>tính</a:t>
              </a:r>
              <a:endParaRPr lang="en-US" altLang="en-US" sz="28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33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33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3" name="Rectangle 5">
            <a:extLst>
              <a:ext uri="{FF2B5EF4-FFF2-40B4-BE49-F238E27FC236}">
                <a16:creationId xmlns:a16="http://schemas.microsoft.com/office/drawing/2014/main" id="{3C8D06AE-6E9D-4511-AD89-132AF1EDD208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371600" y="1409701"/>
            <a:ext cx="9601200" cy="1788567"/>
          </a:xfrm>
          <a:prstGeom prst="rect">
            <a:avLst/>
          </a:prstGeom>
          <a:blipFill rotWithShape="1">
            <a:blip r:embed="rId2"/>
            <a:stretch>
              <a:fillRect l="-1587" t="-4762" r="-952" b="-9864"/>
            </a:stretch>
          </a:blipFill>
          <a:ln>
            <a:noFill/>
          </a:ln>
          <a:effectLst/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35191" name="Rectangle 23">
            <a:extLst>
              <a:ext uri="{FF2B5EF4-FFF2-40B4-BE49-F238E27FC236}">
                <a16:creationId xmlns:a16="http://schemas.microsoft.com/office/drawing/2014/main" id="{6B379689-DD1A-4176-B053-8FD6956B0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062288"/>
            <a:ext cx="15192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u="sng">
                <a:solidFill>
                  <a:srgbClr val="990033"/>
                </a:solidFill>
              </a:rPr>
              <a:t>Tóm tắt:</a:t>
            </a:r>
          </a:p>
        </p:txBody>
      </p:sp>
      <p:sp>
        <p:nvSpPr>
          <p:cNvPr id="135192" name="Rectangle 24">
            <a:extLst>
              <a:ext uri="{FF2B5EF4-FFF2-40B4-BE49-F238E27FC236}">
                <a16:creationId xmlns:a16="http://schemas.microsoft.com/office/drawing/2014/main" id="{560EDC72-8256-4049-AE97-815102C0B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3595688"/>
            <a:ext cx="25384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tx1"/>
                </a:solidFill>
              </a:rPr>
              <a:t>Diện tích:     m</a:t>
            </a:r>
            <a:r>
              <a:rPr lang="en-US" altLang="en-US" sz="2800" b="1" baseline="30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5196" name="Rectangle 28">
            <a:extLst>
              <a:ext uri="{FF2B5EF4-FFF2-40B4-BE49-F238E27FC236}">
                <a16:creationId xmlns:a16="http://schemas.microsoft.com/office/drawing/2014/main" id="{5BD4F46B-0AD6-4B18-A6AE-3A6CFC021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1" y="4433888"/>
            <a:ext cx="2754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tx1"/>
                </a:solidFill>
              </a:rPr>
              <a:t>Chiều rộng:     m</a:t>
            </a:r>
            <a:endParaRPr lang="en-US" altLang="en-US" sz="2800" b="1" baseline="30000">
              <a:solidFill>
                <a:schemeClr val="tx1"/>
              </a:solidFill>
            </a:endParaRPr>
          </a:p>
        </p:txBody>
      </p:sp>
      <p:sp>
        <p:nvSpPr>
          <p:cNvPr id="135198" name="Rectangle 30">
            <a:extLst>
              <a:ext uri="{FF2B5EF4-FFF2-40B4-BE49-F238E27FC236}">
                <a16:creationId xmlns:a16="http://schemas.microsoft.com/office/drawing/2014/main" id="{485C4A5C-C059-46C4-AA07-A9B8DEA45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764" y="5195888"/>
            <a:ext cx="2517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tx1"/>
                </a:solidFill>
              </a:rPr>
              <a:t>Chiều dài:  </a:t>
            </a:r>
            <a:r>
              <a:rPr lang="en-US" altLang="en-US" sz="2800" b="1">
                <a:solidFill>
                  <a:srgbClr val="FF0000"/>
                </a:solidFill>
              </a:rPr>
              <a:t>?</a:t>
            </a:r>
            <a:r>
              <a:rPr lang="en-US" altLang="en-US" sz="2800" b="1">
                <a:solidFill>
                  <a:schemeClr val="tx1"/>
                </a:solidFill>
              </a:rPr>
              <a:t> m</a:t>
            </a:r>
            <a:endParaRPr lang="en-US" altLang="en-US" sz="2800" b="1" baseline="30000">
              <a:solidFill>
                <a:schemeClr val="tx1"/>
              </a:solidFill>
            </a:endParaRPr>
          </a:p>
        </p:txBody>
      </p:sp>
      <p:sp>
        <p:nvSpPr>
          <p:cNvPr id="135199" name="Line 31">
            <a:extLst>
              <a:ext uri="{FF2B5EF4-FFF2-40B4-BE49-F238E27FC236}">
                <a16:creationId xmlns:a16="http://schemas.microsoft.com/office/drawing/2014/main" id="{CBC91B07-D4B7-4BA4-B1D7-5462156A66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0750" y="3460750"/>
            <a:ext cx="0" cy="2895600"/>
          </a:xfrm>
          <a:prstGeom prst="line">
            <a:avLst/>
          </a:prstGeom>
          <a:noFill/>
          <a:ln w="57150">
            <a:solidFill>
              <a:srgbClr val="D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5200" name="Rectangle 32">
            <a:extLst>
              <a:ext uri="{FF2B5EF4-FFF2-40B4-BE49-F238E27FC236}">
                <a16:creationId xmlns:a16="http://schemas.microsoft.com/office/drawing/2014/main" id="{FE99FF76-DEF7-4917-9D50-2A84B881C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5976" y="2927351"/>
            <a:ext cx="835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u="sng">
                <a:solidFill>
                  <a:srgbClr val="990033"/>
                </a:solidFill>
              </a:rPr>
              <a:t>Giải</a:t>
            </a:r>
          </a:p>
        </p:txBody>
      </p:sp>
      <p:sp>
        <p:nvSpPr>
          <p:cNvPr id="135202" name="Rectangle 34">
            <a:extLst>
              <a:ext uri="{FF2B5EF4-FFF2-40B4-BE49-F238E27FC236}">
                <a16:creationId xmlns:a16="http://schemas.microsoft.com/office/drawing/2014/main" id="{8B76719D-B878-48FC-8BD0-158F3ECDF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460751"/>
            <a:ext cx="594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chemeClr val="tx1"/>
                </a:solidFill>
              </a:rPr>
              <a:t>Chiều dài hình chữ nhật là</a:t>
            </a:r>
            <a:endParaRPr lang="en-US" altLang="en-US" sz="2800" baseline="30000">
              <a:solidFill>
                <a:srgbClr val="EBE6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5FA333-DB04-4F01-A2FF-1CC1A3C4EDD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14352" y="3524818"/>
            <a:ext cx="495649" cy="74238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B158FDB-5F51-476B-93CA-4F3BD43837D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76601" y="4365840"/>
            <a:ext cx="495649" cy="739561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79E13E-EBF5-414B-850F-55BFE0DC4A5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53222" y="3962401"/>
            <a:ext cx="804779" cy="742383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0629285-EF87-4BA9-BD02-CB9B4A91FD1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53200" y="3984840"/>
            <a:ext cx="962352" cy="739561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9AB4B7-27DC-410E-BB2F-6F39F072428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315200" y="3962400"/>
            <a:ext cx="814646" cy="742576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B5EFF1-80D5-44A4-BEB2-240EDAC2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4776" y="4851401"/>
            <a:ext cx="542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m</a:t>
            </a:r>
            <a:endParaRPr lang="en-US" alt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A203426-BCE6-4470-802C-5FF557137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450" y="4010026"/>
            <a:ext cx="876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>
                <a:solidFill>
                  <a:schemeClr val="tx1"/>
                </a:solidFill>
              </a:rPr>
              <a:t>(</a:t>
            </a:r>
            <a:r>
              <a:rPr lang="en-US" altLang="en-US">
                <a:solidFill>
                  <a:schemeClr val="tx1"/>
                </a:solidFill>
              </a:rPr>
              <a:t>m</a:t>
            </a:r>
            <a:r>
              <a:rPr lang="vi-VN" altLang="en-US">
                <a:solidFill>
                  <a:schemeClr val="tx1"/>
                </a:solidFill>
              </a:rPr>
              <a:t>)</a:t>
            </a:r>
            <a:endParaRPr lang="en-US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3D1BF1D-1A26-495A-83C0-15DF08BADB1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498414" y="4896224"/>
            <a:ext cx="569387" cy="742576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E35E7A-9662-474D-BC58-151DB38F3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4213" y="4914900"/>
            <a:ext cx="1554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sz="3200"/>
              <a:t>Đáp số: </a:t>
            </a:r>
            <a:endParaRPr lang="en-US" altLang="en-US" sz="3200"/>
          </a:p>
        </p:txBody>
      </p:sp>
      <p:sp>
        <p:nvSpPr>
          <p:cNvPr id="17427" name="Rectangle 18">
            <a:extLst>
              <a:ext uri="{FF2B5EF4-FFF2-40B4-BE49-F238E27FC236}">
                <a16:creationId xmlns:a16="http://schemas.microsoft.com/office/drawing/2014/main" id="{0366FA53-4BAE-4C28-80FC-6D80DB600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28600"/>
            <a:ext cx="838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</a:rPr>
              <a:t>TOÁN</a:t>
            </a:r>
          </a:p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</a:rPr>
              <a:t>PHÉP CHIA PHÂN SỐ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5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5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5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5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5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91" grpId="0"/>
      <p:bldP spid="135192" grpId="0"/>
      <p:bldP spid="135196" grpId="0"/>
      <p:bldP spid="135198" grpId="0"/>
      <p:bldP spid="135200" grpId="0"/>
      <p:bldP spid="135202" grpId="0"/>
      <p:bldP spid="6" grpId="0"/>
      <p:bldP spid="38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la019">
            <a:extLst>
              <a:ext uri="{FF2B5EF4-FFF2-40B4-BE49-F238E27FC236}">
                <a16:creationId xmlns:a16="http://schemas.microsoft.com/office/drawing/2014/main" id="{742BEBC8-6BC5-4BD4-9111-DEA17B83C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0" name="Rectangle 4">
            <a:extLst>
              <a:ext uri="{FF2B5EF4-FFF2-40B4-BE49-F238E27FC236}">
                <a16:creationId xmlns:a16="http://schemas.microsoft.com/office/drawing/2014/main" id="{0C17CD65-ABD9-42BC-B22E-E6E243482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057401"/>
            <a:ext cx="91440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800" b="1">
                <a:solidFill>
                  <a:srgbClr val="FF0066"/>
                </a:solidFill>
              </a:rPr>
              <a:t>Để thực hiện phép chia hai phân số,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800" b="1">
                <a:solidFill>
                  <a:srgbClr val="FF0066"/>
                </a:solidFill>
              </a:rPr>
              <a:t>ta lấy phân số thứ nhất nhân với phân số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800" b="1">
                <a:solidFill>
                  <a:srgbClr val="FF0066"/>
                </a:solidFill>
              </a:rPr>
              <a:t>thứ hai đảo ngược</a:t>
            </a:r>
          </a:p>
        </p:txBody>
      </p:sp>
      <p:sp>
        <p:nvSpPr>
          <p:cNvPr id="137221" name="Rectangle 5">
            <a:extLst>
              <a:ext uri="{FF2B5EF4-FFF2-40B4-BE49-F238E27FC236}">
                <a16:creationId xmlns:a16="http://schemas.microsoft.com/office/drawing/2014/main" id="{02D59F1B-20EF-4E7C-A352-31CDE59F6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438401"/>
            <a:ext cx="9144000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800" b="1"/>
              <a:t>Để thực hiện phép chia hai phân số, ta làm thế nào?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0" grpId="0"/>
      <p:bldP spid="137221" grpId="0"/>
      <p:bldP spid="13722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94CD82-D54A-4D44-BBAD-979E3D2ABAC8}"/>
              </a:ext>
            </a:extLst>
          </p:cNvPr>
          <p:cNvSpPr txBox="1"/>
          <p:nvPr/>
        </p:nvSpPr>
        <p:spPr>
          <a:xfrm>
            <a:off x="0" y="0"/>
            <a:ext cx="12192000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5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nhớ:</a:t>
            </a:r>
          </a:p>
          <a:p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chia hai phân số, ta lấy phân số thứ nhất nhân với phân số thứ hai </a:t>
            </a:r>
            <a:r>
              <a:rPr lang="vi-VN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 ngược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3576D4-87AC-4D85-A79C-CC4E1AAC38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675" y1="89130" x2="59188" y2="89783"/>
                        <a14:foregroundMark x1="59188" y1="89783" x2="60684" y2="8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032" y="0"/>
            <a:ext cx="1068636" cy="1050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6E2D95-ED3C-4884-9C36-E45BD65AE9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160" y="3141658"/>
            <a:ext cx="3883657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66157"/>
      </p:ext>
    </p:extLst>
  </p:cSld>
  <p:clrMapOvr>
    <a:masterClrMapping/>
  </p:clrMapOvr>
  <p:transition spd="slow" advTm="216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6C46F-D7AA-4055-8F4D-17641C652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4067" y="1156771"/>
            <a:ext cx="12236067" cy="7612655"/>
          </a:xfrm>
        </p:spPr>
        <p:txBody>
          <a:bodyPr>
            <a:prstTxWarp prst="textArchUp">
              <a:avLst>
                <a:gd name="adj" fmla="val 10485486"/>
              </a:avLst>
            </a:prstTxWarp>
            <a:norm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</a:t>
            </a:r>
            <a:r>
              <a:rPr lang="en-US" sz="7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TỐT!</a:t>
            </a:r>
            <a:endParaRPr lang="vi-VN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3F5805-029E-4530-A589-4781C7EC7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537" y="2178283"/>
            <a:ext cx="4271428" cy="32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97305"/>
      </p:ext>
    </p:extLst>
  </p:cSld>
  <p:clrMapOvr>
    <a:masterClrMapping/>
  </p:clrMapOvr>
  <p:transition spd="slow" advTm="216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EDE43-4CF6-43E6-9EA7-8063176C9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4875" y="987146"/>
            <a:ext cx="9144000" cy="1174387"/>
          </a:xfrm>
        </p:spPr>
        <p:txBody>
          <a:bodyPr>
            <a:normAutofit/>
          </a:bodyPr>
          <a:lstStyle/>
          <a:p>
            <a:r>
              <a:rPr lang="en-US" sz="54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vi-VN" sz="54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94D891-B1F8-4D50-B24D-C3BD45801E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3928" y="2552622"/>
            <a:ext cx="8631506" cy="2002125"/>
          </a:xfrm>
        </p:spPr>
        <p:txBody>
          <a:bodyPr>
            <a:norm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vi-VN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8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743907"/>
      </p:ext>
    </p:extLst>
  </p:cSld>
  <p:clrMapOvr>
    <a:masterClrMapping/>
  </p:clrMapOvr>
  <p:transition spd="slow" advTm="216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052ED5-8805-4495-8380-3E9C7D5905F9}"/>
                  </a:ext>
                </a:extLst>
              </p:cNvPr>
              <p:cNvSpPr txBox="1"/>
              <p:nvPr/>
            </p:nvSpPr>
            <p:spPr>
              <a:xfrm>
                <a:off x="0" y="1542906"/>
                <a:ext cx="12192000" cy="1886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3600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Bài toán: </a:t>
                </a:r>
                <a:r>
                  <a:rPr lang="vi-VN" sz="3600" dirty="0">
                    <a:latin typeface="+mj-lt"/>
                  </a:rPr>
                  <a:t>Hình chữ nhật ABCD có diện tích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4400" b="0" i="0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sSup>
                      <m:sSupPr>
                        <m:ctrlPr>
                          <a:rPr lang="vi-VN" sz="4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3600" dirty="0">
                    <a:latin typeface="+mj-lt"/>
                  </a:rPr>
                  <a:t>, chiều rộng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36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vi-VN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600" dirty="0">
                    <a:latin typeface="+mj-lt"/>
                  </a:rPr>
                  <a:t>m. Tính chiều dài của hình chữ nhật đó.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052ED5-8805-4495-8380-3E9C7D590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42906"/>
                <a:ext cx="12192000" cy="1886094"/>
              </a:xfrm>
              <a:prstGeom prst="rect">
                <a:avLst/>
              </a:prstGeom>
              <a:blipFill>
                <a:blip r:embed="rId3"/>
                <a:stretch>
                  <a:fillRect l="-1600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00CEC52-81D2-459F-8528-88D150813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3" b="89063" l="2672" r="95420">
                        <a14:foregroundMark x1="7634" y1="77604" x2="9160" y2="85417"/>
                        <a14:foregroundMark x1="3435" y1="72917" x2="3435" y2="72917"/>
                        <a14:foregroundMark x1="7252" y1="71354" x2="7252" y2="71354"/>
                        <a14:foregroundMark x1="69084" y1="84896" x2="77863" y2="60938"/>
                        <a14:foregroundMark x1="77863" y1="60938" x2="72519" y2="44792"/>
                        <a14:foregroundMark x1="72519" y1="44792" x2="71374" y2="44792"/>
                        <a14:foregroundMark x1="78244" y1="47917" x2="88168" y2="61458"/>
                        <a14:foregroundMark x1="88168" y1="61458" x2="78626" y2="70313"/>
                        <a14:foregroundMark x1="78626" y1="70313" x2="78244" y2="70313"/>
                        <a14:foregroundMark x1="88168" y1="67188" x2="91985" y2="48958"/>
                        <a14:foregroundMark x1="91985" y1="48958" x2="91603" y2="40625"/>
                        <a14:foregroundMark x1="95420" y1="58854" x2="95420" y2="58854"/>
                        <a14:foregroundMark x1="72901" y1="8333" x2="72901" y2="8333"/>
                        <a14:foregroundMark x1="72901" y1="8333" x2="79771" y2="88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272" y="2840123"/>
            <a:ext cx="5482728" cy="4017877"/>
          </a:xfrm>
          <a:prstGeom prst="rect">
            <a:avLst/>
          </a:prstGeom>
        </p:spPr>
      </p:pic>
      <p:sp>
        <p:nvSpPr>
          <p:cNvPr id="4" name="Title 7">
            <a:extLst>
              <a:ext uri="{FF2B5EF4-FFF2-40B4-BE49-F238E27FC236}">
                <a16:creationId xmlns:a16="http://schemas.microsoft.com/office/drawing/2014/main" id="{FF84938E-4E78-4985-A12E-F9A5EF17287F}"/>
              </a:ext>
            </a:extLst>
          </p:cNvPr>
          <p:cNvSpPr txBox="1">
            <a:spLocks/>
          </p:cNvSpPr>
          <p:nvPr/>
        </p:nvSpPr>
        <p:spPr>
          <a:xfrm>
            <a:off x="3467099" y="347495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Khám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phá</a:t>
            </a: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467039"/>
      </p:ext>
    </p:extLst>
  </p:cSld>
  <p:clrMapOvr>
    <a:masterClrMapping/>
  </p:clrMapOvr>
  <p:transition spd="slow" advTm="216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C93BAC-D714-4AA8-BE22-2A0C9E1E9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72" b="89941" l="7396" r="95266">
                        <a14:foregroundMark x1="92012" y1="40828" x2="84320" y2="48521"/>
                        <a14:foregroundMark x1="7692" y1="28402" x2="8876" y2="29586"/>
                        <a14:foregroundMark x1="94675" y1="38757" x2="95266" y2="387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4550"/>
            <a:ext cx="4292600" cy="4292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B99709-3724-4F13-BED7-C2EA4F753043}"/>
              </a:ext>
            </a:extLst>
          </p:cNvPr>
          <p:cNvSpPr txBox="1"/>
          <p:nvPr/>
        </p:nvSpPr>
        <p:spPr>
          <a:xfrm>
            <a:off x="560717" y="971732"/>
            <a:ext cx="110705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+mj-lt"/>
              </a:rPr>
              <a:t>Khi đã biết diện tích và chiều rộng của hình chữ nhật, muốn tính chiều dài chúng ta làm như thế nào?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33A0B0-E6A6-4ACF-8719-9E81B46163B3}"/>
              </a:ext>
            </a:extLst>
          </p:cNvPr>
          <p:cNvSpPr txBox="1"/>
          <p:nvPr/>
        </p:nvSpPr>
        <p:spPr>
          <a:xfrm>
            <a:off x="560717" y="2828835"/>
            <a:ext cx="114139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đọc phép tính để tính chiều dài của hình chữ nhật ABCD?</a:t>
            </a:r>
          </a:p>
        </p:txBody>
      </p:sp>
    </p:spTree>
    <p:extLst>
      <p:ext uri="{BB962C8B-B14F-4D97-AF65-F5344CB8AC3E}">
        <p14:creationId xmlns:p14="http://schemas.microsoft.com/office/powerpoint/2010/main" val="1972113117"/>
      </p:ext>
    </p:extLst>
  </p:cSld>
  <p:clrMapOvr>
    <a:masterClrMapping/>
  </p:clrMapOvr>
  <p:transition spd="slow" advTm="216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0F23B7-ECEA-47A9-846C-941323966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314" y="3202493"/>
            <a:ext cx="3433772" cy="36555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96C1EA-B9B1-422B-BD5F-DD4030488F0C}"/>
                  </a:ext>
                </a:extLst>
              </p:cNvPr>
              <p:cNvSpPr txBox="1"/>
              <p:nvPr/>
            </p:nvSpPr>
            <p:spPr>
              <a:xfrm>
                <a:off x="2919470" y="2074017"/>
                <a:ext cx="5354197" cy="1533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6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6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vi-VN" sz="66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6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66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___?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96C1EA-B9B1-422B-BD5F-DD4030488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470" y="2074017"/>
                <a:ext cx="5354197" cy="1533753"/>
              </a:xfrm>
              <a:prstGeom prst="rect">
                <a:avLst/>
              </a:prstGeom>
              <a:blipFill>
                <a:blip r:embed="rId4"/>
                <a:stretch>
                  <a:fillRect t="-1190" b="-142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90C95AE-2182-4D6F-971E-7553E025C59F}"/>
              </a:ext>
            </a:extLst>
          </p:cNvPr>
          <p:cNvSpPr txBox="1"/>
          <p:nvPr/>
        </p:nvSpPr>
        <p:spPr>
          <a:xfrm>
            <a:off x="829937" y="837762"/>
            <a:ext cx="105321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>
                <a:latin typeface="+mj-lt"/>
              </a:rPr>
              <a:t>Ta lấy số đo diện tích của hình chữ nhật chia cho chiều dài.</a:t>
            </a:r>
          </a:p>
        </p:txBody>
      </p:sp>
    </p:spTree>
    <p:extLst>
      <p:ext uri="{BB962C8B-B14F-4D97-AF65-F5344CB8AC3E}">
        <p14:creationId xmlns:p14="http://schemas.microsoft.com/office/powerpoint/2010/main" val="1340541075"/>
      </p:ext>
    </p:extLst>
  </p:cSld>
  <p:clrMapOvr>
    <a:masterClrMapping/>
  </p:clrMapOvr>
  <p:transition spd="slow" advTm="216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E96C1EA-B9B1-422B-BD5F-DD4030488F0C}"/>
              </a:ext>
            </a:extLst>
          </p:cNvPr>
          <p:cNvSpPr txBox="1"/>
          <p:nvPr/>
        </p:nvSpPr>
        <p:spPr>
          <a:xfrm>
            <a:off x="0" y="1559667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thực hiện phép chia hai phân số, ta làm như sau: </a:t>
            </a:r>
          </a:p>
          <a:p>
            <a:r>
              <a:rPr lang="vi-VN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 phân số thứ nhất nhân với phân số thứ hai đảo ngược.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D0C5B3-AF25-4B0E-B74D-34C1D7125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231" y="3216925"/>
            <a:ext cx="3800997" cy="380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59707"/>
      </p:ext>
    </p:extLst>
  </p:cSld>
  <p:clrMapOvr>
    <a:masterClrMapping/>
  </p:clrMapOvr>
  <p:transition spd="slow" advTm="216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96C1EA-B9B1-422B-BD5F-DD4030488F0C}"/>
                  </a:ext>
                </a:extLst>
              </p:cNvPr>
              <p:cNvSpPr txBox="1"/>
              <p:nvPr/>
            </p:nvSpPr>
            <p:spPr>
              <a:xfrm>
                <a:off x="0" y="1427464"/>
                <a:ext cx="12192000" cy="2908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vi-VN" sz="4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là phân số đảo ngược của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vi-VN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vi-VN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vi-VN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 </m:t>
                      </m:r>
                      <m:f>
                        <m:fPr>
                          <m:ctrlPr>
                            <a:rPr lang="vi-VN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vi-VN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vi-VN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vi-VN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vi-VN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vi-VN" sz="40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 </m:t>
                      </m:r>
                      <m:f>
                        <m:fPr>
                          <m:ctrlPr>
                            <a:rPr lang="vi-VN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40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vi-VN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𝟐𝟏</m:t>
                          </m:r>
                        </m:num>
                        <m:den>
                          <m:r>
                            <a:rPr lang="vi-VN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𝟑𝟎</m:t>
                          </m:r>
                        </m:den>
                      </m:f>
                    </m:oMath>
                  </m:oMathPara>
                </a14:m>
                <a:endPara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96C1EA-B9B1-422B-BD5F-DD4030488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27464"/>
                <a:ext cx="12192000" cy="2908873"/>
              </a:xfrm>
              <a:prstGeom prst="rect">
                <a:avLst/>
              </a:prstGeom>
              <a:blipFill>
                <a:blip r:embed="rId3"/>
                <a:stretch>
                  <a:fillRect l="-17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6417E9A-7E33-4EAF-B3E4-79F3DAB27A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471" y="3402657"/>
            <a:ext cx="4180529" cy="385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93388"/>
      </p:ext>
    </p:extLst>
  </p:cSld>
  <p:clrMapOvr>
    <a:masterClrMapping/>
  </p:clrMapOvr>
  <p:transition spd="slow" advTm="216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E7337C-A917-4282-B8C3-C18AF8073E56}"/>
              </a:ext>
            </a:extLst>
          </p:cNvPr>
          <p:cNvSpPr txBox="1"/>
          <p:nvPr/>
        </p:nvSpPr>
        <p:spPr>
          <a:xfrm>
            <a:off x="209320" y="77118"/>
            <a:ext cx="11688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3BF74A-0DB6-4FD4-AC8E-23FC06005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6944"/>
            <a:ext cx="10230998" cy="19335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2A9671-ABB2-4533-B8D7-108654E2BA88}"/>
              </a:ext>
            </a:extLst>
          </p:cNvPr>
          <p:cNvSpPr txBox="1"/>
          <p:nvPr/>
        </p:nvSpPr>
        <p:spPr>
          <a:xfrm>
            <a:off x="209320" y="1164377"/>
            <a:ext cx="63457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u="sng" dirty="0">
                <a:latin typeface="+mj-lt"/>
              </a:rPr>
              <a:t>Bài 1: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2E7F2F-23B2-4BDA-BE49-DB2F0A618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6" b="93669" l="7384" r="93249">
                        <a14:foregroundMark x1="40506" y1="81981" x2="73840" y2="83117"/>
                        <a14:foregroundMark x1="45781" y1="90422" x2="82278" y2="91883"/>
                        <a14:foregroundMark x1="37342" y1="73864" x2="51266" y2="95292"/>
                        <a14:foregroundMark x1="51266" y1="95292" x2="79747" y2="93019"/>
                        <a14:foregroundMark x1="79747" y1="93019" x2="81857" y2="71429"/>
                        <a14:foregroundMark x1="81857" y1="71429" x2="93249" y2="91396"/>
                        <a14:foregroundMark x1="93249" y1="91396" x2="93249" y2="93669"/>
                        <a14:foregroundMark x1="11603" y1="54545" x2="7384" y2="55357"/>
                        <a14:foregroundMark x1="15401" y1="73864" x2="15401" y2="73864"/>
                        <a14:foregroundMark x1="15401" y1="72078" x2="15401" y2="72078"/>
                        <a14:foregroundMark x1="17932" y1="64448" x2="19198" y2="79058"/>
                        <a14:foregroundMark x1="56329" y1="12338" x2="56329" y2="6006"/>
                        <a14:foregroundMark x1="61392" y1="90747" x2="58228" y2="67370"/>
                        <a14:foregroundMark x1="43038" y1="30844" x2="70675" y2="39123"/>
                        <a14:foregroundMark x1="70675" y1="39123" x2="74684" y2="37825"/>
                        <a14:foregroundMark x1="75316" y1="33442" x2="40295" y2="38961"/>
                        <a14:foregroundMark x1="40295" y1="38961" x2="38186" y2="38149"/>
                        <a14:foregroundMark x1="54430" y1="64773" x2="63924" y2="64773"/>
                        <a14:foregroundMark x1="63924" y1="65260" x2="68143" y2="69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280" y="3544297"/>
            <a:ext cx="2668720" cy="346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91700"/>
      </p:ext>
    </p:extLst>
  </p:cSld>
  <p:clrMapOvr>
    <a:masterClrMapping/>
  </p:clrMapOvr>
  <p:transition spd="slow" advTm="216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22A9671-ABB2-4533-B8D7-108654E2BA88}"/>
              </a:ext>
            </a:extLst>
          </p:cNvPr>
          <p:cNvSpPr txBox="1"/>
          <p:nvPr/>
        </p:nvSpPr>
        <p:spPr>
          <a:xfrm>
            <a:off x="0" y="0"/>
            <a:ext cx="63457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u="sng" dirty="0">
                <a:latin typeface="+mj-lt"/>
              </a:rPr>
              <a:t>Bài 2:</a:t>
            </a:r>
            <a:r>
              <a:rPr lang="vi-VN" sz="4000" dirty="0">
                <a:latin typeface="+mj-lt"/>
              </a:rPr>
              <a:t> Tính:</a:t>
            </a:r>
            <a:endParaRPr lang="vi-VN" sz="4000" u="sng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59080E-D344-47A6-BDC4-3E54F1C68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90" y="880160"/>
            <a:ext cx="5373954" cy="41141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26274B-6F36-43A8-88DE-2D5127EE2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799" y="3283028"/>
            <a:ext cx="4027962" cy="33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17174"/>
      </p:ext>
    </p:extLst>
  </p:cSld>
  <p:clrMapOvr>
    <a:masterClrMapping/>
  </p:clrMapOvr>
  <p:transition spd="slow" advTm="21600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270</Words>
  <Application>Microsoft Office PowerPoint</Application>
  <PresentationFormat>Widescreen</PresentationFormat>
  <Paragraphs>49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HP001 4 hàng</vt:lpstr>
      <vt:lpstr>Times New Roman</vt:lpstr>
      <vt:lpstr>Office Theme</vt:lpstr>
      <vt:lpstr>Equation</vt:lpstr>
      <vt:lpstr>PowerPoint Presentation</vt:lpstr>
      <vt:lpstr>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Nguyen Thanh Ha</dc:creator>
  <cp:lastModifiedBy>admin</cp:lastModifiedBy>
  <cp:revision>7</cp:revision>
  <dcterms:created xsi:type="dcterms:W3CDTF">2022-03-02T01:24:31Z</dcterms:created>
  <dcterms:modified xsi:type="dcterms:W3CDTF">2022-03-08T01:08:54Z</dcterms:modified>
</cp:coreProperties>
</file>