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311" r:id="rId3"/>
    <p:sldId id="309" r:id="rId4"/>
    <p:sldId id="312" r:id="rId5"/>
    <p:sldId id="256" r:id="rId6"/>
    <p:sldId id="296" r:id="rId7"/>
    <p:sldId id="289" r:id="rId8"/>
    <p:sldId id="313" r:id="rId9"/>
    <p:sldId id="301" r:id="rId10"/>
    <p:sldId id="307" r:id="rId11"/>
    <p:sldId id="316" r:id="rId12"/>
    <p:sldId id="308" r:id="rId13"/>
    <p:sldId id="306" r:id="rId14"/>
    <p:sldId id="317" r:id="rId15"/>
    <p:sldId id="315" r:id="rId16"/>
  </p:sldIdLst>
  <p:sldSz cx="12192000" cy="6858000"/>
  <p:notesSz cx="7104063" cy="10234613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8C7B68-8CCD-4C1D-9764-1AB6E03C7BA9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AACA74-8048-4601-A30F-F69753EC0F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7172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39CBB10C-DFFE-4079-87DA-75AD596ACDE0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3AC9E5F-6870-485A-8138-A598F3055EE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7797C3DA-1D88-4C58-9C08-AB6EAFECBE77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2440924-35F7-44EE-8026-04516D63DEBA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华康方圆体W7"/>
                <a:cs typeface="华康方圆体W7"/>
              </a:rPr>
              <a:pPr/>
              <a:t>11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A34F50C7-FC53-4D9B-931B-181CD1362931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33D6-1935-42BA-84F9-14DD9E71DE89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2D75-EAD6-4D04-A376-49E9433E87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7753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71BC-F94C-4A49-A5D8-533F2701DD32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7A2E-BFDF-476A-B589-28CADBE657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3867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4726-3A53-4598-A7DB-79F9FAE66DC9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0177-6A3D-40DD-B447-75593A75B3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5578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53697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94793"/>
      </p:ext>
    </p:extLst>
  </p:cSld>
  <p:clrMapOvr>
    <a:masterClrMapping/>
  </p:clrMapOvr>
  <p:transition spd="slow"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371216-F9D4-420D-9EE7-FB5E377517DD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A185F8-42FD-4C1F-8F00-682798817E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23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57150"/>
            <a:ext cx="12192000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0"/>
            <a:ext cx="23657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Star: 6 Points 4">
            <a:extLst/>
          </p:cNvPr>
          <p:cNvSpPr/>
          <p:nvPr/>
        </p:nvSpPr>
        <p:spPr>
          <a:xfrm>
            <a:off x="222250" y="6667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8" name="Star: 6 Points 4">
            <a:extLst/>
          </p:cNvPr>
          <p:cNvSpPr/>
          <p:nvPr/>
        </p:nvSpPr>
        <p:spPr>
          <a:xfrm>
            <a:off x="365125" y="1798638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2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9" name="Star: 6 Points 4">
            <a:extLst/>
          </p:cNvPr>
          <p:cNvSpPr/>
          <p:nvPr/>
        </p:nvSpPr>
        <p:spPr>
          <a:xfrm>
            <a:off x="222250" y="2994025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3</a:t>
            </a:r>
            <a:endParaRPr lang="en-US" sz="2800" dirty="0">
              <a:latin typeface=".VnAvant" panose="020B7200000000000000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6270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163" y="17938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2398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3320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8638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4369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9909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4546600" y="17510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313613" y="17748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2182813" y="230187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2697163" y="291623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>
            <a:off x="7985125" y="3508375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19489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19485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19481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924675" y="704850"/>
            <a:ext cx="4040188" cy="996950"/>
            <a:chOff x="2110311" y="1307322"/>
            <a:chExt cx="8901220" cy="109015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890"/>
              <a:ext cx="8016343" cy="1067591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 eaLnBrk="1" hangingPunct="1"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1788" y="1307322"/>
              <a:ext cx="8159743" cy="10346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Xoắn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xuýt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616450" y="-2757488"/>
            <a:ext cx="1546225" cy="4705351"/>
            <a:chOff x="2102023" y="-1714093"/>
            <a:chExt cx="1143796" cy="3479248"/>
          </a:xfrm>
        </p:grpSpPr>
        <p:grpSp>
          <p:nvGrpSpPr>
            <p:cNvPr id="19475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9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6924675" y="2119313"/>
            <a:ext cx="4017963" cy="996950"/>
            <a:chOff x="2110311" y="1307541"/>
            <a:chExt cx="8851939" cy="1089940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 eaLnBrk="1" hangingPunct="1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0389" y="1307541"/>
              <a:ext cx="8281861" cy="942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Huýt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sáo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946900" y="3568700"/>
            <a:ext cx="4102100" cy="976313"/>
            <a:chOff x="2110311" y="1329732"/>
            <a:chExt cx="9034547" cy="1066755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7113" cy="1066755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 eaLnBrk="1" hangingPunct="1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62026" y="1383504"/>
              <a:ext cx="8282832" cy="9418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Suýt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ngã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6924675" y="5246688"/>
            <a:ext cx="4017963" cy="996950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 eaLnBrk="1" hangingPunct="1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0389" y="1307541"/>
              <a:ext cx="8281861" cy="9424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Kêu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UTM Avo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váng</a:t>
              </a:r>
              <a:endParaRPr lang="zh-CN" altLang="en-US" sz="4267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03225" y="-215900"/>
            <a:ext cx="383540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sz="3200" b="1">
                <a:latin typeface="UTM Avo" panose="02040603050506020204" pitchFamily="18" charset="0"/>
                <a:ea typeface="华康方圆体W7"/>
                <a:cs typeface="华康方圆体W7"/>
              </a:rPr>
              <a:t>Luyện đọc từ</a:t>
            </a:r>
            <a:endParaRPr lang="en-US" altLang="en-US" sz="3200" b="1">
              <a:latin typeface="UTM Avo" panose="02040603050506020204" pitchFamily="18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0"/>
            <a:ext cx="12126912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05350" y="4598988"/>
            <a:ext cx="1281113" cy="55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98988" y="5414963"/>
            <a:ext cx="1260475" cy="6048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05350" y="4598988"/>
            <a:ext cx="1281113" cy="1597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355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563938"/>
            <a:ext cx="12192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2802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KHÔÛI ÑOÄNG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413"/>
            <a:ext cx="371951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528703" y="2166685"/>
            <a:ext cx="29226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Trăng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khuyết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19313" y="544513"/>
            <a:ext cx="8255000" cy="5619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51459" y="2032730"/>
            <a:ext cx="30328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Truyện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cổ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84839" y="1960562"/>
            <a:ext cx="3318510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Thuyền</a:t>
            </a:r>
            <a:r>
              <a:rPr lang="en-US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buồm</a:t>
            </a:r>
            <a:r>
              <a:rPr lang="en-US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32598" y="4062413"/>
            <a:ext cx="3258227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Trượt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tuyết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33275" y="4122460"/>
            <a:ext cx="3395143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Bóng</a:t>
            </a: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UTM Avo" panose="02040603050506020204" pitchFamily="18" charset="0"/>
              </a:rPr>
              <a:t>chuyền</a:t>
            </a:r>
            <a:endParaRPr lang="en-US" sz="40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987425"/>
            <a:ext cx="9478963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268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3676650" y="798513"/>
            <a:ext cx="4402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49463" y="2616200"/>
            <a:ext cx="3611562" cy="3417888"/>
            <a:chOff x="1880807" y="2592098"/>
            <a:chExt cx="4079847" cy="3682896"/>
          </a:xfrm>
        </p:grpSpPr>
        <p:sp>
          <p:nvSpPr>
            <p:cNvPr id="7" name="Oval 6"/>
            <p:cNvSpPr/>
            <p:nvPr/>
          </p:nvSpPr>
          <p:spPr>
            <a:xfrm>
              <a:off x="1880807" y="2592098"/>
              <a:ext cx="4038601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276" name="TextBox 7"/>
            <p:cNvSpPr txBox="1">
              <a:spLocks noChangeArrowheads="1"/>
            </p:cNvSpPr>
            <p:nvPr/>
          </p:nvSpPr>
          <p:spPr bwMode="auto">
            <a:xfrm>
              <a:off x="2006331" y="3264432"/>
              <a:ext cx="3954323" cy="2255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uyn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274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3883081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uyt</a:t>
              </a:r>
            </a:p>
          </p:txBody>
        </p:sp>
      </p:grp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209925" y="1800225"/>
            <a:ext cx="5281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latin typeface="UTM Avo" panose="02040603050506020204" pitchFamily="18" charset="0"/>
              </a:rPr>
              <a:t>Bài 126 : </a:t>
            </a:r>
            <a:r>
              <a:rPr lang="en-US" altLang="en-US" sz="4400">
                <a:latin typeface="VNI-Avo" pitchFamily="2" charset="0"/>
              </a:rPr>
              <a:t>uyn  - uyt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61913" y="39688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uyn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/>
                </a:rPr>
                <a:t>n</a:t>
              </a:r>
              <a:endParaRPr lang="en-US" sz="6000" dirty="0" smtClean="0">
                <a:solidFill>
                  <a:srgbClr val="FF0000"/>
                </a:solidFill>
                <a:latin typeface="UTM Avo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 err="1">
                  <a:solidFill>
                    <a:srgbClr val="FF0000"/>
                  </a:solidFill>
                  <a:latin typeface="UTM Avo" pitchFamily="18" charset="0"/>
                </a:rPr>
                <a:t>uy</a:t>
              </a:r>
              <a:endParaRPr lang="en-US" sz="60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1938" y="2252663"/>
            <a:ext cx="321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uy – n – uyn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85925" y="6205538"/>
            <a:ext cx="3779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.VnAvant" panose="020B7200000000000000" pitchFamily="34" charset="0"/>
              </a:rPr>
              <a:t>tê – uyn – tuyn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17800" y="5403850"/>
            <a:ext cx="2413000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60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63700" y="5399088"/>
            <a:ext cx="1054100" cy="8937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41475" y="4351338"/>
            <a:ext cx="3489325" cy="10207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mµn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anose="020B7200000000000000" pitchFamily="34" charset="0"/>
              </a:rPr>
              <a:t>tuyn</a:t>
            </a:r>
            <a:r>
              <a:rPr lang="en-US" sz="54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12038" y="465138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uyt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2038" y="1481138"/>
            <a:ext cx="3162300" cy="806450"/>
            <a:chOff x="7567398" y="1889728"/>
            <a:chExt cx="3162299" cy="806175"/>
          </a:xfrm>
        </p:grpSpPr>
        <p:sp>
          <p:nvSpPr>
            <p:cNvPr id="23" name="Rectangle 22"/>
            <p:cNvSpPr/>
            <p:nvPr/>
          </p:nvSpPr>
          <p:spPr>
            <a:xfrm>
              <a:off x="9046948" y="1889728"/>
              <a:ext cx="1682749" cy="79665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rgbClr val="FF0000"/>
                  </a:solidFill>
                  <a:latin typeface="UTM Avo"/>
                </a:rPr>
                <a:t>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4488"/>
              <a:ext cx="1492250" cy="80141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UTM Avo" pitchFamily="18" charset="0"/>
                </a:rPr>
                <a:t>uy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72350" y="2316163"/>
            <a:ext cx="306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uy– t – uyt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67600" y="4497388"/>
            <a:ext cx="3609975" cy="8175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 smtClean="0">
                <a:latin typeface=".VnAvant" panose="020B7200000000000000" pitchFamily="34" charset="0"/>
              </a:rPr>
              <a:t>xe</a:t>
            </a:r>
            <a:r>
              <a:rPr lang="en-US" sz="4800" dirty="0" smtClean="0">
                <a:latin typeface=".VnAvant" panose="020B7200000000000000" pitchFamily="34" charset="0"/>
              </a:rPr>
              <a:t> </a:t>
            </a:r>
            <a:r>
              <a:rPr lang="en-US" sz="4800" dirty="0" err="1" smtClean="0">
                <a:latin typeface=".VnAvant" panose="020B7200000000000000" pitchFamily="34" charset="0"/>
              </a:rPr>
              <a:t>buýt</a:t>
            </a:r>
            <a:endParaRPr lang="en-US" sz="4800" dirty="0" smtClean="0"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41475" y="4406900"/>
            <a:ext cx="348932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t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467600" y="4502150"/>
            <a:ext cx="3609975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.VnAvant" panose="020B7200000000000000" pitchFamily="34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uýt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79038" y="5446713"/>
            <a:ext cx="946150" cy="78581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5438775"/>
            <a:ext cx="2625725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buyt</a:t>
            </a:r>
            <a:endParaRPr lang="en-US" sz="5400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8213" y="6237288"/>
            <a:ext cx="706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VNI-Avo" pitchFamily="2" charset="0"/>
              </a:rPr>
              <a:t>bôø - uyt - buyt - saéc - buyùt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0683875" y="5613400"/>
            <a:ext cx="109538" cy="147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241550"/>
            <a:ext cx="45751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2301875"/>
            <a:ext cx="3762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7" grpId="0" animBg="1"/>
      <p:bldP spid="11" grpId="0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58738" y="73025"/>
            <a:ext cx="10091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</a:t>
            </a:r>
            <a:r>
              <a:rPr lang="en-US" altLang="en-US" sz="3200">
                <a:latin typeface=".VnAvant" panose="020B7200000000000000" pitchFamily="34" charset="0"/>
              </a:rPr>
              <a:t>TiÕng nµo cã vÇn 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r>
              <a:rPr lang="en-US" altLang="en-US" sz="3200">
                <a:latin typeface=".VnAvant" panose="020B7200000000000000" pitchFamily="34" charset="0"/>
              </a:rPr>
              <a:t> ? TiÕng nµo cã vÇn 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r>
              <a:rPr lang="en-US" altLang="en-US" sz="3200">
                <a:latin typeface=".VnAvant" panose="020B7200000000000000" pitchFamily="34" charset="0"/>
              </a:rPr>
              <a:t>?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18038" y="3635375"/>
            <a:ext cx="1852612" cy="112871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uyt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91025" y="1649413"/>
            <a:ext cx="2081213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.VnAvant" panose="020B7200000000000000" pitchFamily="34" charset="0"/>
              </a:rPr>
              <a:t>uyn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71750" y="3367088"/>
            <a:ext cx="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16313" y="2979738"/>
            <a:ext cx="1985962" cy="6588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94388" y="1541463"/>
            <a:ext cx="1895475" cy="2249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6913" y="3236913"/>
            <a:ext cx="76200" cy="6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5"/>
          </p:cNvCxnSpPr>
          <p:nvPr/>
        </p:nvCxnSpPr>
        <p:spPr>
          <a:xfrm>
            <a:off x="6199188" y="4598988"/>
            <a:ext cx="1433512" cy="13223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3"/>
          </p:cNvCxnSpPr>
          <p:nvPr/>
        </p:nvCxnSpPr>
        <p:spPr>
          <a:xfrm flipH="1">
            <a:off x="3733800" y="2503488"/>
            <a:ext cx="962025" cy="39512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692150"/>
            <a:ext cx="35417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93725"/>
            <a:ext cx="37814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686175"/>
            <a:ext cx="3775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094038"/>
            <a:ext cx="3868737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13361" cy="605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2800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FF0000"/>
                </a:solidFill>
                <a:latin typeface=".VnAvant" panose="020B7200000000000000" pitchFamily="34" charset="0"/>
              </a:rPr>
              <a:t>äc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8"/>
            <a:ext cx="116014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146</Words>
  <Application>Microsoft Office PowerPoint</Application>
  <PresentationFormat>Widescreen</PresentationFormat>
  <Paragraphs>56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SimSun</vt:lpstr>
      <vt:lpstr>Calibri Light</vt:lpstr>
      <vt:lpstr>Calibri</vt:lpstr>
      <vt:lpstr>HP001 4 hàng</vt:lpstr>
      <vt:lpstr>字魂17号-萌趣果冻体</vt:lpstr>
      <vt:lpstr>Times New Roman</vt:lpstr>
      <vt:lpstr>VNI-Avo</vt:lpstr>
      <vt:lpstr>UTM Avo</vt:lpstr>
      <vt:lpstr>Microsoft YaHei</vt:lpstr>
      <vt:lpstr>.VnAvant</vt:lpstr>
      <vt:lpstr>.黑体-日本语</vt:lpstr>
      <vt:lpstr>+mn-lt</vt:lpstr>
      <vt:lpstr>SimSun-ExtB</vt:lpstr>
      <vt:lpstr>华康方圆体W7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Admin</cp:lastModifiedBy>
  <cp:revision>38</cp:revision>
  <dcterms:created xsi:type="dcterms:W3CDTF">2017-09-16T09:15:00Z</dcterms:created>
  <dcterms:modified xsi:type="dcterms:W3CDTF">2021-01-19T12:47:04Z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