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5" r:id="rId15"/>
    <p:sldId id="273" r:id="rId16"/>
    <p:sldId id="276" r:id="rId17"/>
    <p:sldId id="274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7" autoAdjust="0"/>
    <p:restoredTop sz="97483" autoAdjust="0"/>
  </p:normalViewPr>
  <p:slideViewPr>
    <p:cSldViewPr>
      <p:cViewPr varScale="1">
        <p:scale>
          <a:sx n="83" d="100"/>
          <a:sy n="83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F1775A-08E4-489D-9466-847FAEE22114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F28FADC-512C-4DE6-AC4C-E13E9EEBB3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3D47C1-16F1-40FA-BD85-D859082BEBC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D21A-6C35-42FF-9D9B-AEDE35CEFA3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579A0-924D-4AFD-9D70-54FC91598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4D12-C25B-4846-844E-1649C636C48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651E1-D4E2-4B00-92DF-8490FF2B7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937D-BBE1-4A23-96B1-79096FA08FE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AF32-A19B-451B-9010-7CA008776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EADF-D76F-4E93-9DB7-18CA08981C4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E94DC-D1D5-428E-9E39-6118024BA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2364-ABAE-4447-99FB-165070FEDF3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4F5C-41C9-4ABA-B220-5B4C94AC8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3428-1B90-48A5-AA08-A8BB4E3BA1D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76EF-BB03-4200-AF5F-184ECD231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2F6D-C2E1-4EF3-9DC4-6C2622A07D8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E85A-8303-42D8-B22E-653F98072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8710-9FEC-47CA-9AD3-B3BB0B84AB4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A7862-9C32-480A-8F23-E24D2F880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A5A4-C2D9-4E47-B844-16436C48BFE0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D213C-A9F4-424B-AEBA-5AAC68451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BFC7-C597-4257-B936-13624516CBE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E13D2-C66C-40BA-B22F-71B634196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64AB-921C-435E-990B-EF3B8852F590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FDEFE-4D4E-4117-A22E-F6FC693E6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9CB0C-3037-4F20-9698-73F74DFDE95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829033-5D23-4564-95A0-AB3DC21B17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cap chu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743200"/>
            <a:ext cx="7696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Cuộc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khẩn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hoang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tác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dụng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nh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ư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thế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nào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đối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với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việc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nông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nghiệp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514600"/>
            <a:ext cx="7696200" cy="990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Cuộc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khẩn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hoang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tác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dụng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với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việc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nông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nghiệp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: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Ruộng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đất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khai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phá,xóm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làng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hình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thành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và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triển.Tinh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thần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Arial"/>
                <a:ea typeface="+mj-ea"/>
                <a:cs typeface="Times New Roman" pitchFamily="18" charset="0"/>
              </a:rPr>
              <a:t>đ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oàn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kết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các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dân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tộc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ngày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càng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bền</a:t>
            </a:r>
            <a:r>
              <a:rPr lang="en-US" sz="2800" dirty="0"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Arial"/>
                <a:ea typeface="+mj-ea"/>
                <a:cs typeface="Times New Roman" pitchFamily="18" charset="0"/>
              </a:rPr>
              <a:t>chặt</a:t>
            </a:r>
            <a:endParaRPr lang="en-US" sz="2800" dirty="0">
              <a:latin typeface="Arial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358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cũ</a:t>
            </a:r>
            <a:r>
              <a:rPr lang="en-US" sz="32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458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Đều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nằm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bên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dòng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sông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lớn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thuận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tiện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cho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việc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giao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kern="0" dirty="0">
                <a:latin typeface="Arial"/>
                <a:cs typeface="Times New Roman" pitchFamily="18" charset="0"/>
              </a:rPr>
              <a:t>ươ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trao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đổi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hàng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hoá</a:t>
            </a:r>
            <a:r>
              <a:rPr lang="en-US" sz="2400" kern="0" dirty="0">
                <a:latin typeface="Arial"/>
                <a:cs typeface="Times New Roman" pitchFamily="18" charset="0"/>
              </a:rPr>
              <a:t> v</a:t>
            </a:r>
            <a:r>
              <a:rPr lang="vi-VN" sz="2400" kern="0" dirty="0">
                <a:latin typeface="Arial"/>
                <a:cs typeface="Times New Roman" pitchFamily="18" charset="0"/>
              </a:rPr>
              <a:t>ới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khác</a:t>
            </a:r>
            <a:endParaRPr lang="en-US" sz="2400" kern="0" dirty="0">
              <a:latin typeface="Arial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53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Đông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đúc</a:t>
            </a:r>
            <a:r>
              <a:rPr lang="en-US" sz="2400" kern="0" dirty="0">
                <a:latin typeface="Arial"/>
                <a:cs typeface="Times New Roman" pitchFamily="18" charset="0"/>
              </a:rPr>
              <a:t>,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có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cả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vi-VN" sz="2400" kern="0" dirty="0">
                <a:latin typeface="Arial"/>
                <a:cs typeface="Times New Roman" pitchFamily="18" charset="0"/>
              </a:rPr>
              <a:t>ười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ngoài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đến</a:t>
            </a:r>
            <a:r>
              <a:rPr lang="en-US" sz="2400" kern="0" dirty="0">
                <a:latin typeface="Arial"/>
                <a:cs typeface="Times New Roman" pitchFamily="18" charset="0"/>
              </a:rPr>
              <a:t> c</a:t>
            </a:r>
            <a:r>
              <a:rPr lang="vi-VN" sz="2400" kern="0" dirty="0">
                <a:latin typeface="Arial"/>
                <a:cs typeface="Times New Roman" pitchFamily="18" charset="0"/>
              </a:rPr>
              <a:t>ư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trú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và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sinh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sống</a:t>
            </a:r>
            <a:endParaRPr lang="en-US" sz="2400" kern="0" dirty="0">
              <a:latin typeface="Arial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22713"/>
            <a:ext cx="8305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Rộng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lớn,ngang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với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châu</a:t>
            </a:r>
            <a:r>
              <a:rPr lang="en-US" sz="2400" kern="0" dirty="0">
                <a:latin typeface="Arial"/>
                <a:cs typeface="Times New Roman" pitchFamily="18" charset="0"/>
              </a:rPr>
              <a:t> Á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khác</a:t>
            </a:r>
            <a:r>
              <a:rPr lang="en-US" sz="2400" kern="0" dirty="0">
                <a:latin typeface="Arial"/>
                <a:cs typeface="Times New Roman" pitchFamily="18" charset="0"/>
              </a:rPr>
              <a:t>         </a:t>
            </a:r>
          </a:p>
          <a:p>
            <a:pPr eaLnBrk="1" hangingPunct="1">
              <a:defRPr/>
            </a:pPr>
            <a:r>
              <a:rPr lang="en-US" sz="2400" kern="0" dirty="0">
                <a:latin typeface="Arial"/>
                <a:cs typeface="Times New Roman" pitchFamily="18" charset="0"/>
              </a:rPr>
              <a:t>(</a:t>
            </a:r>
            <a:r>
              <a:rPr lang="vi-VN" sz="2400" kern="0" dirty="0">
                <a:latin typeface="Arial"/>
                <a:cs typeface="Times New Roman" pitchFamily="18" charset="0"/>
              </a:rPr>
              <a:t>đô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vi-VN" sz="2400" kern="0" dirty="0">
                <a:latin typeface="Arial"/>
                <a:cs typeface="Times New Roman" pitchFamily="18" charset="0"/>
              </a:rPr>
              <a:t>ười</a:t>
            </a:r>
            <a:r>
              <a:rPr lang="en-US" sz="2400" kern="0" dirty="0">
                <a:latin typeface="Arial"/>
                <a:cs typeface="Times New Roman" pitchFamily="18" charset="0"/>
              </a:rPr>
              <a:t> ,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nhà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cửa</a:t>
            </a:r>
            <a:r>
              <a:rPr lang="en-US" sz="2400" kern="0" dirty="0">
                <a:latin typeface="Arial"/>
                <a:cs typeface="Times New Roman" pitchFamily="18" charset="0"/>
              </a:rPr>
              <a:t> ở san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sát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nhau</a:t>
            </a:r>
            <a:r>
              <a:rPr lang="en-US" sz="2400" kern="0" dirty="0">
                <a:latin typeface="Arial"/>
                <a:cs typeface="Times New Roman" pitchFamily="18" charset="0"/>
              </a:rPr>
              <a:t>)</a:t>
            </a:r>
            <a:endParaRPr lang="en-US" sz="2400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 err="1">
                <a:latin typeface="Arial"/>
                <a:cs typeface="Times New Roman" pitchFamily="18" charset="0"/>
              </a:rPr>
              <a:t>Là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tấp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nập</a:t>
            </a:r>
            <a:r>
              <a:rPr lang="en-US" sz="2400" kern="0" dirty="0">
                <a:latin typeface="Arial"/>
                <a:cs typeface="Times New Roman" pitchFamily="18" charset="0"/>
              </a:rPr>
              <a:t> ,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trên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bến</a:t>
            </a:r>
            <a:r>
              <a:rPr lang="en-US" sz="2400" kern="0" dirty="0">
                <a:latin typeface="Arial"/>
                <a:cs typeface="Times New Roman" pitchFamily="18" charset="0"/>
              </a:rPr>
              <a:t>  d</a:t>
            </a:r>
            <a:r>
              <a:rPr lang="vi-VN" sz="2400" kern="0" dirty="0">
                <a:latin typeface="Arial"/>
                <a:cs typeface="Times New Roman" pitchFamily="18" charset="0"/>
              </a:rPr>
              <a:t>ưới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thuyền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có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cả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kern="0" dirty="0">
                <a:latin typeface="Arial"/>
                <a:cs typeface="Times New Roman" pitchFamily="18" charset="0"/>
              </a:rPr>
              <a:t>ươ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nhân</a:t>
            </a:r>
            <a:r>
              <a:rPr lang="en-US" sz="2400" kern="0" dirty="0">
                <a:latin typeface="Arial"/>
                <a:cs typeface="Times New Roman" pitchFamily="18" charset="0"/>
              </a:rPr>
              <a:t> n</a:t>
            </a:r>
            <a:r>
              <a:rPr lang="vi-VN" sz="2400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ngoài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đến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trao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latin typeface="Arial"/>
                <a:cs typeface="Times New Roman" pitchFamily="18" charset="0"/>
              </a:rPr>
              <a:t>đổi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và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latin typeface="Arial"/>
                <a:cs typeface="Times New Roman" pitchFamily="18" charset="0"/>
              </a:rPr>
              <a:t>bán</a:t>
            </a:r>
            <a:endParaRPr lang="en-US" sz="240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19200"/>
            <a:ext cx="1901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Vị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trí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địa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lí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1630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Dân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c</a:t>
            </a:r>
            <a:r>
              <a:rPr lang="vi-V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505200"/>
            <a:ext cx="28781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Quy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mô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+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Hoạt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động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8915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latin typeface="Arial"/>
                <a:cs typeface="Times New Roman" pitchFamily="18" charset="0"/>
              </a:rPr>
              <a:t>Nh</a:t>
            </a:r>
            <a:r>
              <a:rPr lang="vi-VN" sz="20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chung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3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0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Long,Phố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latin typeface="Arial"/>
                <a:cs typeface="Times New Roman" pitchFamily="18" charset="0"/>
              </a:rPr>
              <a:t>Hiến,Hội</a:t>
            </a:r>
            <a:r>
              <a:rPr lang="en-US" sz="2000" b="1" kern="0" dirty="0">
                <a:latin typeface="Arial"/>
                <a:cs typeface="Times New Roman" pitchFamily="18" charset="0"/>
              </a:rPr>
              <a:t> 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04800"/>
            <a:ext cx="5867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8915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3.Tình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hình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kinh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ước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 - 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8153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Cảnh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buôn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bán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sôi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động ở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thị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nói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tình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kinh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tế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ước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ta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ời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đó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nh</a:t>
            </a:r>
            <a:r>
              <a:rPr lang="vi-VN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ư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thế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500438"/>
            <a:ext cx="9144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3200" kern="0" dirty="0"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Kinh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tế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phát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triển</a:t>
            </a:r>
            <a:r>
              <a:rPr lang="en-US" sz="3200" kern="0" dirty="0">
                <a:latin typeface="Arial"/>
                <a:cs typeface="Times New Roman" pitchFamily="18" charset="0"/>
              </a:rPr>
              <a:t> ,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giao</a:t>
            </a:r>
            <a:r>
              <a:rPr lang="en-US" sz="3200" kern="0" dirty="0">
                <a:latin typeface="Arial"/>
                <a:cs typeface="Times New Roman" pitchFamily="18" charset="0"/>
              </a:rPr>
              <a:t> l</a:t>
            </a:r>
            <a:r>
              <a:rPr lang="vi-VN" sz="3200" kern="0" dirty="0">
                <a:latin typeface="Arial"/>
                <a:cs typeface="Times New Roman" pitchFamily="18" charset="0"/>
              </a:rPr>
              <a:t>ư</a:t>
            </a:r>
            <a:r>
              <a:rPr lang="en-US" sz="3200" kern="0" dirty="0">
                <a:latin typeface="Arial"/>
                <a:cs typeface="Times New Roman" pitchFamily="18" charset="0"/>
              </a:rPr>
              <a:t>u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kinh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tế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với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các</a:t>
            </a:r>
            <a:r>
              <a:rPr lang="en-US" sz="3200" kern="0" dirty="0">
                <a:latin typeface="Arial"/>
                <a:cs typeface="Times New Roman" pitchFamily="18" charset="0"/>
              </a:rPr>
              <a:t> n</a:t>
            </a:r>
            <a:r>
              <a:rPr lang="vi-VN" sz="3200" kern="0" dirty="0">
                <a:latin typeface="Arial"/>
                <a:cs typeface="Times New Roman" pitchFamily="18" charset="0"/>
              </a:rPr>
              <a:t>ước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trong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khu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vực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vi-VN" sz="3200" kern="0" dirty="0">
                <a:latin typeface="Arial"/>
                <a:cs typeface="Times New Roman" pitchFamily="18" charset="0"/>
              </a:rPr>
              <a:t>được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quan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tâm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thúc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vi-VN" sz="3200" kern="0" dirty="0">
                <a:latin typeface="Arial"/>
                <a:cs typeface="Times New Roman" pitchFamily="18" charset="0"/>
              </a:rPr>
              <a:t>đẩy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mạnh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mẽ</a:t>
            </a:r>
            <a:r>
              <a:rPr lang="en-US" sz="3200" kern="0" dirty="0">
                <a:latin typeface="Arial"/>
                <a:cs typeface="Times New Roman" pitchFamily="18" charset="0"/>
              </a:rPr>
              <a:t>,</a:t>
            </a:r>
            <a:r>
              <a:rPr lang="vi-VN" sz="3200" kern="0" dirty="0">
                <a:latin typeface="Arial"/>
                <a:cs typeface="Times New Roman" pitchFamily="18" charset="0"/>
              </a:rPr>
              <a:t> đời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sống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nhân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dân</a:t>
            </a:r>
            <a:r>
              <a:rPr lang="en-US" sz="3200" kern="0" dirty="0">
                <a:latin typeface="Arial"/>
                <a:cs typeface="Times New Roman" pitchFamily="18" charset="0"/>
              </a:rPr>
              <a:t> 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trở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nên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phồn</a:t>
            </a:r>
            <a:r>
              <a:rPr lang="en-US" sz="3200" kern="0" dirty="0">
                <a:latin typeface="Arial"/>
                <a:cs typeface="Times New Roman" pitchFamily="18" charset="0"/>
              </a:rPr>
              <a:t> </a:t>
            </a:r>
            <a:r>
              <a:rPr lang="en-US" sz="3200" kern="0" dirty="0" err="1">
                <a:latin typeface="Arial"/>
                <a:cs typeface="Times New Roman" pitchFamily="18" charset="0"/>
              </a:rPr>
              <a:t>thịnh</a:t>
            </a:r>
            <a:endParaRPr lang="en-US" sz="3200" kern="0" dirty="0">
              <a:latin typeface="Arial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20144463">
            <a:off x="1666818" y="2698395"/>
            <a:ext cx="277886" cy="1103227"/>
          </a:xfrm>
          <a:prstGeom prst="downArrow">
            <a:avLst/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38100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0"/>
            <a:ext cx="3009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7620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25" y="762000"/>
            <a:ext cx="3000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762000"/>
            <a:ext cx="3048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61925"/>
            <a:ext cx="8839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Cảnh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bán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sôi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động ở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2000" contrast="12000"/>
          </a:blip>
          <a:srcRect r="29313"/>
          <a:stretch>
            <a:fillRect/>
          </a:stretch>
        </p:blipFill>
        <p:spPr bwMode="auto">
          <a:xfrm>
            <a:off x="2362201" y="1246632"/>
            <a:ext cx="4267199" cy="45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2133600" y="304800"/>
            <a:ext cx="5867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99138"/>
            <a:ext cx="8991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Ngày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5 – 12 - 1999 </a:t>
            </a:r>
          </a:p>
          <a:p>
            <a:pPr algn="ctr" eaLnBrk="1" hangingPunct="1">
              <a:defRPr/>
            </a:pP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cổ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Hội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An </a:t>
            </a:r>
            <a:r>
              <a:rPr lang="vi-V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được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UNESCO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cộng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nhận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di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sản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v</a:t>
            </a:r>
            <a:r>
              <a:rPr lang="vi-V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hoá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gi</a:t>
            </a:r>
            <a:r>
              <a:rPr lang="vi-V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ới</a:t>
            </a:r>
            <a:endParaRPr 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143000"/>
            <a:ext cx="289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66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75338"/>
            <a:ext cx="403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hôm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829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762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99138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Ngày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1 – 8 - 2010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Hoàng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Long </a:t>
            </a:r>
          </a:p>
          <a:p>
            <a:pPr algn="ctr" eaLnBrk="1" hangingPunct="1">
              <a:defRPr/>
            </a:pP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được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UNESCO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cộng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nhận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sản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v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hoá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gi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ới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89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1524000"/>
            <a:ext cx="2600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75338"/>
            <a:ext cx="403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Long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hôm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04800"/>
          <a:ext cx="6096000" cy="57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45" marB="45745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04800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5751513"/>
            <a:ext cx="6629400" cy="954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1.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gọi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khác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Kinh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Đô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?(9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3048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9144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914400"/>
          <a:ext cx="4724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Ố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914400"/>
          <a:ext cx="4724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5397500"/>
            <a:ext cx="69342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2.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Đây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khu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cổ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nổi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tiếng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Yên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5270500"/>
            <a:ext cx="75438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3.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này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vào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Hội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An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từ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rất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sớm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 (5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15240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3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81400" y="1524000"/>
          <a:ext cx="3352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81400" y="1524000"/>
          <a:ext cx="3352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7200" y="21336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4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81400" y="2133600"/>
          <a:ext cx="2057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581400" y="2133600"/>
          <a:ext cx="2057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219200" y="5321300"/>
            <a:ext cx="75438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4.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đã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so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sánh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Long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với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đô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khác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châu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Á?(3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27432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57200" y="33528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" y="39624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" y="45720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Arial"/>
                <a:cs typeface="Times New Roman" pitchFamily="18" charset="0"/>
              </a:rPr>
              <a:t>8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267200" y="2743200"/>
          <a:ext cx="34290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267200" y="2743200"/>
          <a:ext cx="3429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143000" y="5397500"/>
            <a:ext cx="76200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5.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Đ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â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y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cảng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lớn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nhất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Đàng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Trong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(3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0" y="3362325"/>
          <a:ext cx="47244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68" marB="45768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0" y="3362325"/>
          <a:ext cx="4724400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68" marB="45768"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752600" y="5257800"/>
            <a:ext cx="7010400" cy="2185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6.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cùng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nhân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dân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đ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ịa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ph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ươ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dựng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Hội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An ?</a:t>
            </a:r>
          </a:p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600200" y="3962400"/>
          <a:ext cx="5410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600200" y="3962400"/>
          <a:ext cx="5410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47800" y="5473700"/>
            <a:ext cx="73152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7.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Kinh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ă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Long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nằm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bên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con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sông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lớn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?(8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971800" y="4572000"/>
          <a:ext cx="4724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600200" y="5397500"/>
            <a:ext cx="66294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CÂU 8.</a:t>
            </a:r>
          </a:p>
          <a:p>
            <a:pPr algn="ctr" eaLnBrk="1" hangingPunct="1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Cuộc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sống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XVI-XII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diễn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ra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ư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? ?(7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971800" y="4572000"/>
          <a:ext cx="4724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782" name="Picture 6" descr="D00404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9144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3" name="Picture 192" descr="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8194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5105400" cy="7080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0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057400"/>
            <a:ext cx="2362200" cy="2209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2057400"/>
            <a:ext cx="28194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77000" y="2057400"/>
            <a:ext cx="25146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5105400"/>
            <a:ext cx="4038600" cy="1752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Dân c</a:t>
            </a:r>
            <a:r>
              <a:rPr lang="vi-VN" sz="2800">
                <a:cs typeface="Times New Roman" pitchFamily="18" charset="0"/>
              </a:rPr>
              <a:t>ư</a:t>
            </a:r>
            <a:r>
              <a:rPr lang="en-US" sz="2800">
                <a:cs typeface="Times New Roman" pitchFamily="18" charset="0"/>
              </a:rPr>
              <a:t>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0400" y="2057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Quy mô </a:t>
            </a:r>
            <a:r>
              <a:rPr lang="vi-VN" sz="2400" b="1">
                <a:cs typeface="Times New Roman" pitchFamily="18" charset="0"/>
              </a:rPr>
              <a:t>đô</a:t>
            </a:r>
            <a:r>
              <a:rPr lang="en-US" sz="2400" b="1">
                <a:cs typeface="Times New Roman" pitchFamily="18" charset="0"/>
              </a:rPr>
              <a:t> thị: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77000" y="20574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Hoạt </a:t>
            </a:r>
            <a:r>
              <a:rPr lang="vi-VN" sz="2400" b="1">
                <a:cs typeface="Times New Roman" pitchFamily="18" charset="0"/>
              </a:rPr>
              <a:t>động</a:t>
            </a:r>
            <a:r>
              <a:rPr lang="en-US" sz="2400" b="1">
                <a:cs typeface="Times New Roman" pitchFamily="18" charset="0"/>
              </a:rPr>
              <a:t> buôn bán 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90800" y="5043488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Kinh tế </a:t>
            </a:r>
            <a:r>
              <a:rPr lang="vi-VN" sz="2800">
                <a:cs typeface="Times New Roman" pitchFamily="18" charset="0"/>
              </a:rPr>
              <a:t>đất</a:t>
            </a:r>
            <a:r>
              <a:rPr lang="en-US" sz="2800">
                <a:cs typeface="Times New Roman" pitchFamily="18" charset="0"/>
              </a:rPr>
              <a:t> n</a:t>
            </a:r>
            <a:r>
              <a:rPr lang="vi-VN" sz="2800">
                <a:cs typeface="Times New Roman" pitchFamily="18" charset="0"/>
              </a:rPr>
              <a:t>ước</a:t>
            </a:r>
            <a:r>
              <a:rPr lang="en-US" sz="2800">
                <a:cs typeface="Times New Roman" pitchFamily="18" charset="0"/>
              </a:rPr>
              <a:t> ngày càng phồn thịnh và phát triển</a:t>
            </a:r>
            <a:r>
              <a:rPr lang="en-US">
                <a:cs typeface="Times New Roman" pitchFamily="18" charset="0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27432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Tập trung 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đô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ng 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đúc</a:t>
            </a: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76600" y="25146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Sánh với các thành thị của các n</a:t>
            </a:r>
            <a:r>
              <a:rPr lang="vi-VN" sz="2400">
                <a:solidFill>
                  <a:srgbClr val="FF0000"/>
                </a:solidFill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châu Á,nhà cửa san sát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705600" y="3048000"/>
            <a:ext cx="2438400" cy="1314450"/>
            <a:chOff x="4224" y="1959"/>
            <a:chExt cx="1536" cy="828"/>
          </a:xfrm>
        </p:grpSpPr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4224" y="1959"/>
              <a:ext cx="13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Huyên náo và tấp nập </a:t>
              </a:r>
            </a:p>
          </p:txBody>
        </p:sp>
        <p:sp>
          <p:nvSpPr>
            <p:cNvPr id="21527" name="Text Box 17"/>
            <p:cNvSpPr txBox="1">
              <a:spLocks noChangeArrowheads="1"/>
            </p:cNvSpPr>
            <p:nvPr/>
          </p:nvSpPr>
          <p:spPr bwMode="auto">
            <a:xfrm>
              <a:off x="4368" y="2496"/>
              <a:ext cx="13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2133600" y="228600"/>
            <a:ext cx="480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Thành thị thế kỉ XVI-XVII</a:t>
            </a:r>
          </a:p>
          <a:p>
            <a:pPr algn="ctr" eaLnBrk="1" hangingPunct="1">
              <a:spcBef>
                <a:spcPct val="50000"/>
              </a:spcBef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990600" y="1066800"/>
            <a:ext cx="34290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419600" y="10668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4419600" y="1066800"/>
            <a:ext cx="3581400" cy="958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990600" y="4267200"/>
            <a:ext cx="15240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4419600" y="4343400"/>
            <a:ext cx="46038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6553200" y="4343400"/>
            <a:ext cx="18288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152400" y="1066800"/>
            <a:ext cx="8839200" cy="4114800"/>
            <a:chOff x="240" y="1632"/>
            <a:chExt cx="5376" cy="2592"/>
          </a:xfrm>
        </p:grpSpPr>
        <p:pic>
          <p:nvPicPr>
            <p:cNvPr id="22532" name="Picture 216" descr="hinh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632"/>
              <a:ext cx="537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17"/>
            <p:cNvSpPr>
              <a:spLocks noChangeArrowheads="1"/>
            </p:cNvSpPr>
            <p:nvPr/>
          </p:nvSpPr>
          <p:spPr bwMode="auto">
            <a:xfrm>
              <a:off x="1392" y="2400"/>
              <a:ext cx="3408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Vào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kỉ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XVI -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XVII,một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thành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thị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ở n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ước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ta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nên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phồn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thịnh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ă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Long,Phố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Hiến,Hội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An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là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ững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thành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thị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nổi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tiếng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th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ời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đó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eaLnBrk="1" hangingPunct="1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Times New Roman" pitchFamily="18" charset="0"/>
                  <a:sym typeface="Wingdings" pitchFamily="2" charset="2"/>
                </a:rPr>
                <a:t>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9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THÀNH THỊ Ở THẾ KỈ XVI-XVII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276600" y="1066800"/>
            <a:ext cx="2895600" cy="1447800"/>
          </a:xfrm>
          <a:prstGeom prst="ellipse">
            <a:avLst/>
          </a:prstGeom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52400" h="50800" prst="softRound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scene3d>
              <a:camera prst="isometricLeftDown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/>
              </a:rPr>
              <a:t>BÀI 23</a:t>
            </a:r>
          </a:p>
        </p:txBody>
      </p:sp>
      <p:pic>
        <p:nvPicPr>
          <p:cNvPr id="4100" name="Picture 12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5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69"/>
          <p:cNvGrpSpPr>
            <a:grpSpLocks/>
          </p:cNvGrpSpPr>
          <p:nvPr/>
        </p:nvGrpSpPr>
        <p:grpSpPr bwMode="auto">
          <a:xfrm>
            <a:off x="0" y="-231775"/>
            <a:ext cx="9144000" cy="7089775"/>
            <a:chOff x="204" y="-1"/>
            <a:chExt cx="2457" cy="2088"/>
          </a:xfrm>
        </p:grpSpPr>
        <p:grpSp>
          <p:nvGrpSpPr>
            <p:cNvPr id="23564" name="Group 270"/>
            <p:cNvGrpSpPr>
              <a:grpSpLocks/>
            </p:cNvGrpSpPr>
            <p:nvPr/>
          </p:nvGrpSpPr>
          <p:grpSpPr bwMode="auto">
            <a:xfrm>
              <a:off x="247" y="-1"/>
              <a:ext cx="2414" cy="2088"/>
              <a:chOff x="1644" y="2382"/>
              <a:chExt cx="2346" cy="1787"/>
            </a:xfrm>
          </p:grpSpPr>
          <p:pic>
            <p:nvPicPr>
              <p:cNvPr id="23566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7"/>
                <a:ext cx="2322" cy="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567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3568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4800">
                    <a:solidFill>
                      <a:srgbClr val="0000CC"/>
                    </a:solidFill>
                    <a:cs typeface="Arial" charset="0"/>
                  </a:endParaRPr>
                </a:p>
              </p:txBody>
            </p:sp>
            <p:sp>
              <p:nvSpPr>
                <p:cNvPr id="23569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565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23555" name="Group 269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204" y="0"/>
            <a:chExt cx="2457" cy="2087"/>
          </a:xfrm>
        </p:grpSpPr>
        <p:grpSp>
          <p:nvGrpSpPr>
            <p:cNvPr id="23558" name="Group 270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3560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561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sz="4800">
                    <a:ln>
                      <a:solidFill>
                        <a:sysClr val="windowText" lastClr="000000"/>
                      </a:solidFill>
                    </a:ln>
                    <a:solidFill>
                      <a:srgbClr val="0000CC"/>
                    </a:solidFill>
                    <a:latin typeface="Arial"/>
                    <a:cs typeface="Arial" charset="0"/>
                  </a:endParaRPr>
                </a:p>
              </p:txBody>
            </p:sp>
            <p:sp>
              <p:nvSpPr>
                <p:cNvPr id="15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/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</p:grpSp>
        <p:sp>
          <p:nvSpPr>
            <p:cNvPr id="11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latin typeface="Arial"/>
              </a:endParaRPr>
            </a:p>
          </p:txBody>
        </p:sp>
      </p:grpSp>
      <p:sp>
        <p:nvSpPr>
          <p:cNvPr id="286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676400" y="333375"/>
            <a:ext cx="5943600" cy="1419225"/>
          </a:xfrm>
          <a:prstGeom prst="rect">
            <a:avLst/>
          </a:prstGeom>
          <a:scene3d>
            <a:camera prst="legacyObliqueRight"/>
            <a:lightRig rig="legacyHarsh3" dir="t"/>
          </a:scene3d>
          <a:sp3d>
            <a:bevelT prst="relaxedInset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/>
              </a:rPr>
              <a:t>CHÚC </a:t>
            </a: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/>
              </a:rPr>
              <a:t>CÁC EM CHĂM NGOAN HỌC GIỎI</a:t>
            </a:r>
          </a:p>
        </p:txBody>
      </p:sp>
      <p:sp>
        <p:nvSpPr>
          <p:cNvPr id="17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9436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/>
              </a:rPr>
              <a:t>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66000" contrast="66000"/>
          </a:blip>
          <a:srcRect r="12800"/>
          <a:stretch>
            <a:fillRect/>
          </a:stretch>
        </p:blipFill>
        <p:spPr bwMode="auto">
          <a:xfrm>
            <a:off x="3505200" y="838200"/>
            <a:ext cx="4343400" cy="6000316"/>
          </a:xfrm>
          <a:prstGeom prst="rect">
            <a:avLst/>
          </a:prstGeom>
          <a:noFill/>
          <a:ln w="9525">
            <a:gradFill flip="none" rotWithShape="1">
              <a:gsLst>
                <a:gs pos="51000">
                  <a:schemeClr val="accent1">
                    <a:tint val="66000"/>
                    <a:satMod val="160000"/>
                    <a:alpha val="81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  <a:effectLst>
            <a:outerShdw blurRad="508000" dist="139700" dir="900000" algn="ctr" rotWithShape="0">
              <a:schemeClr val="tx1">
                <a:alpha val="47000"/>
              </a:scheme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contourW="12700" prstMaterial="metal">
            <a:bevelT w="0"/>
            <a:extrusionClr>
              <a:schemeClr val="tx1"/>
            </a:extrusionClr>
            <a:contourClr>
              <a:schemeClr val="tx1"/>
            </a:contourClr>
          </a:sp3d>
        </p:spPr>
      </p:pic>
      <p:sp>
        <p:nvSpPr>
          <p:cNvPr id="3" name="5-Point Star 2"/>
          <p:cNvSpPr/>
          <p:nvPr/>
        </p:nvSpPr>
        <p:spPr>
          <a:xfrm>
            <a:off x="4800600" y="1752600"/>
            <a:ext cx="152400" cy="1476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029200" y="1905000"/>
            <a:ext cx="76200" cy="730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791200" y="3810000"/>
            <a:ext cx="76200" cy="730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524000"/>
            <a:ext cx="13716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16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ă</a:t>
            </a:r>
            <a:r>
              <a:rPr lang="en-US" sz="1600" b="1" kern="0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ng</a:t>
            </a:r>
            <a:r>
              <a:rPr lang="en-US" sz="1600" b="1" kern="0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Long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Phố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</a:t>
            </a:r>
            <a:r>
              <a:rPr lang="en-US" sz="1600" b="1" kern="0" dirty="0" err="1">
                <a:latin typeface="Arial"/>
                <a:cs typeface="Times New Roman" pitchFamily="18" charset="0"/>
              </a:rPr>
              <a:t>Hiến</a:t>
            </a:r>
            <a:endParaRPr lang="en-US" sz="1600" b="1" kern="0" dirty="0">
              <a:latin typeface="Arial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38100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 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762000"/>
            <a:ext cx="3505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1.Vị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trí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địa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lý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3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Long,Phố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Hiến,Hội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09800"/>
            <a:ext cx="2819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Long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Hà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ngày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276600"/>
            <a:ext cx="1752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Phố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Hiến</a:t>
            </a:r>
            <a:endParaRPr lang="en-US" sz="2400" b="1" kern="0" dirty="0"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Yên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4419600"/>
            <a:ext cx="274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Quảng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3200" y="3200400"/>
            <a:ext cx="106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Hoàng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Sa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5600" y="5867400"/>
            <a:ext cx="1219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 err="1">
                <a:latin typeface="Arial"/>
                <a:cs typeface="Times New Roman" pitchFamily="18" charset="0"/>
              </a:rPr>
              <a:t>Tr</a:t>
            </a:r>
            <a:r>
              <a:rPr lang="vi-VN" sz="1600" b="1" kern="0" dirty="0">
                <a:latin typeface="Arial"/>
                <a:cs typeface="Times New Roman" pitchFamily="18" charset="0"/>
              </a:rPr>
              <a:t>ường</a:t>
            </a:r>
            <a:r>
              <a:rPr lang="en-US" sz="1600" b="1" kern="0" dirty="0">
                <a:latin typeface="Arial"/>
                <a:cs typeface="Times New Roman" pitchFamily="18" charset="0"/>
              </a:rPr>
              <a:t> Sa</a:t>
            </a:r>
          </a:p>
        </p:txBody>
      </p:sp>
      <p:sp>
        <p:nvSpPr>
          <p:cNvPr id="18" name="Oval 17"/>
          <p:cNvSpPr/>
          <p:nvPr/>
        </p:nvSpPr>
        <p:spPr>
          <a:xfrm>
            <a:off x="6858000" y="3124200"/>
            <a:ext cx="228600" cy="460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67600" y="5791200"/>
            <a:ext cx="228600" cy="460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8839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2.Nh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XVI-XVII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Long,Phố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Hiến,Hội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286000"/>
          <a:ext cx="8686800" cy="433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7215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     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b="1" dirty="0"/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 </a:t>
                      </a:r>
                    </a:p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447800"/>
            <a:ext cx="80772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Đọc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tin ở SGK: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Thảo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luận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nhóm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4</a:t>
            </a:r>
          </a:p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Hoàn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tin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phiếu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học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tập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Arial"/>
                <a:cs typeface="Times New Roman" pitchFamily="18" charset="0"/>
              </a:rPr>
              <a:t>sau</a:t>
            </a:r>
            <a:endParaRPr lang="en-US" sz="2400" b="1" kern="0" dirty="0">
              <a:solidFill>
                <a:srgbClr val="00B050"/>
              </a:solidFill>
              <a:latin typeface="Arial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kern="0" dirty="0">
              <a:solidFill>
                <a:srgbClr val="00B050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8686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2.Nh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XVI-XVII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219200"/>
          <a:ext cx="89154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1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876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b="1" dirty="0"/>
                        <a:t> </a:t>
                      </a:r>
                    </a:p>
                    <a:p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2000" dirty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           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</a:t>
                      </a:r>
                    </a:p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phiên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chợ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ưởng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ượng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Bản,HàLan,Anh,Pháp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ph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5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Long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ở  Á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châu,nhà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ở san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n 2000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nóc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tấp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nập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bến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ưới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thuyền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nhộn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nhịp,huyên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náo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tấp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nập,là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nhất,n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lui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bán,cảng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sầm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uất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6200" y="1295400"/>
            <a:ext cx="17526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lum bright="-16000" contrast="-10000"/>
          </a:blip>
          <a:srcRect/>
          <a:stretch>
            <a:fillRect/>
          </a:stretch>
        </p:blipFill>
        <p:spPr bwMode="auto">
          <a:xfrm>
            <a:off x="76200" y="17526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752600"/>
            <a:ext cx="259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693738"/>
            <a:ext cx="4648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latin typeface="Arial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Long x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a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Hà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ngày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846138"/>
            <a:ext cx="3657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latin typeface="Arial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Phố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Hiến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(H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ư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Yên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85800"/>
            <a:ext cx="4038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latin typeface="Arial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An</a:t>
            </a:r>
          </a:p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Quảng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Nam)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 XVI-XVII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8991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</a:t>
            </a:r>
            <a:r>
              <a:rPr lang="vi-VN" sz="2800" kern="0" dirty="0">
                <a:latin typeface="Arial"/>
                <a:cs typeface="Times New Roman" pitchFamily="18" charset="0"/>
              </a:rPr>
              <a:t>ă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ng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Long,Phố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Hiến,Hội</a:t>
            </a:r>
            <a:r>
              <a:rPr lang="en-US" sz="2800" kern="0" dirty="0">
                <a:latin typeface="Arial"/>
                <a:cs typeface="Times New Roman" pitchFamily="18" charset="0"/>
              </a:rPr>
              <a:t> An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có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gì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chung</a:t>
            </a:r>
            <a:r>
              <a:rPr lang="en-US" sz="2800" kern="0" dirty="0">
                <a:latin typeface="Arial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89154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800" kern="0" dirty="0">
              <a:latin typeface="Arial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Vị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trí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latin typeface="Arial"/>
                <a:cs typeface="Times New Roman" pitchFamily="18" charset="0"/>
              </a:rPr>
              <a:t>địa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lí</a:t>
            </a:r>
            <a:r>
              <a:rPr lang="en-US" sz="2800" kern="0" dirty="0">
                <a:latin typeface="Arial"/>
                <a:cs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Dân</a:t>
            </a:r>
            <a:r>
              <a:rPr lang="en-US" sz="2800" kern="0" dirty="0">
                <a:latin typeface="Arial"/>
                <a:cs typeface="Times New Roman" pitchFamily="18" charset="0"/>
              </a:rPr>
              <a:t> c</a:t>
            </a:r>
            <a:r>
              <a:rPr lang="vi-VN" sz="2800" kern="0" dirty="0">
                <a:latin typeface="Arial"/>
                <a:cs typeface="Times New Roman" pitchFamily="18" charset="0"/>
              </a:rPr>
              <a:t>ư</a:t>
            </a:r>
            <a:r>
              <a:rPr lang="en-US" sz="2800" kern="0" dirty="0">
                <a:latin typeface="Arial"/>
                <a:cs typeface="Times New Roman" pitchFamily="18" charset="0"/>
              </a:rPr>
              <a:t> :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Quy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mô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800" kern="0" dirty="0">
                <a:latin typeface="Arial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+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Hoạt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vi-VN" sz="2800" kern="0" dirty="0">
                <a:latin typeface="Arial"/>
                <a:cs typeface="Times New Roman" pitchFamily="18" charset="0"/>
              </a:rPr>
              <a:t>động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buôn</a:t>
            </a: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  <a:r>
              <a:rPr lang="en-US" sz="2800" kern="0" dirty="0" err="1">
                <a:latin typeface="Arial"/>
                <a:cs typeface="Times New Roman" pitchFamily="18" charset="0"/>
              </a:rPr>
              <a:t>bán</a:t>
            </a:r>
            <a:r>
              <a:rPr lang="en-US" sz="2800" kern="0" dirty="0">
                <a:latin typeface="Arial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kern="0" dirty="0">
                <a:latin typeface="Arial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2800" kern="0" dirty="0">
              <a:latin typeface="Arial"/>
              <a:cs typeface="Times New Roman" pitchFamily="18" charset="0"/>
            </a:endParaRPr>
          </a:p>
        </p:txBody>
      </p:sp>
      <p:pic>
        <p:nvPicPr>
          <p:cNvPr id="12293" name="Picture 20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6" descr="Picture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2766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685800"/>
            <a:ext cx="7467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dirty="0">
                <a:latin typeface="Arial"/>
                <a:cs typeface="Times New Roman" pitchFamily="18" charset="0"/>
              </a:rPr>
              <a:t>2.Nh</a:t>
            </a:r>
            <a:r>
              <a:rPr lang="vi-VN" sz="2400" b="1" kern="0" dirty="0">
                <a:latin typeface="Arial"/>
                <a:cs typeface="Times New Roman" pitchFamily="18" charset="0"/>
              </a:rPr>
              <a:t>ững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nét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Arial"/>
                <a:cs typeface="Times New Roman" pitchFamily="18" charset="0"/>
              </a:rPr>
              <a:t>kỉ</a:t>
            </a:r>
            <a:r>
              <a:rPr lang="en-US" sz="2400" b="1" kern="0" dirty="0">
                <a:latin typeface="Arial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1269</Words>
  <Application>Microsoft Office PowerPoint</Application>
  <PresentationFormat>Trình chiếu Trên màn hình (4:3)</PresentationFormat>
  <Paragraphs>214</Paragraphs>
  <Slides>20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ThQuynhHoa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Minh Trần Đình</cp:lastModifiedBy>
  <cp:revision>513</cp:revision>
  <dcterms:created xsi:type="dcterms:W3CDTF">2011-11-27T13:43:32Z</dcterms:created>
  <dcterms:modified xsi:type="dcterms:W3CDTF">2022-03-19T08:33:14Z</dcterms:modified>
</cp:coreProperties>
</file>