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5"/>
  </p:notesMasterIdLst>
  <p:sldIdLst>
    <p:sldId id="256" r:id="rId2"/>
    <p:sldId id="257" r:id="rId3"/>
    <p:sldId id="258" r:id="rId4"/>
    <p:sldId id="285" r:id="rId5"/>
    <p:sldId id="286" r:id="rId6"/>
    <p:sldId id="287" r:id="rId7"/>
    <p:sldId id="261" r:id="rId8"/>
    <p:sldId id="288" r:id="rId9"/>
    <p:sldId id="289" r:id="rId10"/>
    <p:sldId id="290" r:id="rId11"/>
    <p:sldId id="260" r:id="rId12"/>
    <p:sldId id="259" r:id="rId13"/>
    <p:sldId id="282" r:id="rId14"/>
  </p:sldIdLst>
  <p:sldSz cx="12192000" cy="6858000"/>
  <p:notesSz cx="6858000" cy="9144000"/>
  <p:embeddedFontLst>
    <p:embeddedFont>
      <p:font typeface="等线 Light" panose="020B0604020202020204" charset="-122"/>
      <p:regular r:id="rId16"/>
    </p:embeddedFont>
    <p:embeddedFont>
      <p:font typeface="等线" panose="020B0604020202020204" charset="-122"/>
      <p:regular r:id="rId17"/>
      <p:bold r:id="rId18"/>
    </p:embeddedFont>
    <p:embeddedFont>
      <p:font typeface="Cambria Math" panose="02040503050406030204" pitchFamily="18" charset="0"/>
      <p:regular r:id="rId19"/>
    </p:embeddedFont>
    <p:embeddedFont>
      <p:font typeface="#9Slide03 AllRoundGothic" panose="020B0604020202020204" charset="0"/>
      <p:regular r:id="rId20"/>
    </p:embeddedFont>
  </p:embeddedFontLst>
  <p:custDataLst>
    <p:tags r:id="rId21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D756F"/>
    <a:srgbClr val="BF9EEE"/>
    <a:srgbClr val="FFA7AF"/>
    <a:srgbClr val="EA5F58"/>
    <a:srgbClr val="F6A9A9"/>
    <a:srgbClr val="58DDDC"/>
    <a:srgbClr val="F5873D"/>
    <a:srgbClr val="0EAE2A"/>
    <a:srgbClr val="E70707"/>
    <a:srgbClr val="28CCC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25" autoAdjust="0"/>
    <p:restoredTop sz="94660"/>
  </p:normalViewPr>
  <p:slideViewPr>
    <p:cSldViewPr snapToGrid="0">
      <p:cViewPr varScale="1">
        <p:scale>
          <a:sx n="67" d="100"/>
          <a:sy n="67" d="100"/>
        </p:scale>
        <p:origin x="846" y="-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tags" Target="tags/tag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2917F1-9AAE-4B86-8E44-44D45E089327}" type="datetimeFigureOut">
              <a:rPr lang="zh-CN" altLang="en-US" smtClean="0"/>
              <a:t>2022/2/21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EA13F6-C323-4538-9188-92604F5E4AD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13136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EA13F6-C323-4538-9188-92604F5E4ADE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488651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EA13F6-C323-4538-9188-92604F5E4ADE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107129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EA13F6-C323-4538-9188-92604F5E4ADE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8728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EA13F6-C323-4538-9188-92604F5E4ADE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47663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EA13F6-C323-4538-9188-92604F5E4ADE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042235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EA13F6-C323-4538-9188-92604F5E4ADE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26627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EA13F6-C323-4538-9188-92604F5E4ADE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10274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EA13F6-C323-4538-9188-92604F5E4ADE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380949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EA13F6-C323-4538-9188-92604F5E4ADE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75123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EA13F6-C323-4538-9188-92604F5E4ADE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620506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EA13F6-C323-4538-9188-92604F5E4ADE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81443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01000A4-E4B3-4D06-85C1-ED40880AFD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CA057870-E1D5-422D-A457-BD9BC4CC844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1A0A4C0-52D3-4F2B-95B4-1164789EA3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6B656-A427-4E26-AC53-9DB1B9FDA6AB}" type="datetimeFigureOut">
              <a:rPr lang="zh-CN" altLang="en-US" smtClean="0"/>
              <a:t>2022/2/21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4B7DE86-9844-4119-991F-7D4A624607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9B885CD-E712-4CD8-A8F1-025CEF10EA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70ABC-11F6-4A78-B67B-B379A62DB99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016363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E92D3F2-A376-4026-A9C7-CA7F38B3B4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D8442A04-ACE5-46BB-A842-B638C50649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9D98AB8-9853-482E-B07C-0AC00BFC47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6B656-A427-4E26-AC53-9DB1B9FDA6AB}" type="datetimeFigureOut">
              <a:rPr lang="zh-CN" altLang="en-US" smtClean="0"/>
              <a:t>2022/2/21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B96E1B6-F58C-459F-8806-D515881245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0AFC1F8-92D2-49AB-8099-902D2F8B54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70ABC-11F6-4A78-B67B-B379A62DB99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96458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C9BE8005-CEAC-4A4D-8492-0607B14E00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AECDA963-B5D3-4DE1-BBF8-621DFE953B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082F7B3-093C-431B-8B8F-83EF855063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6B656-A427-4E26-AC53-9DB1B9FDA6AB}" type="datetimeFigureOut">
              <a:rPr lang="zh-CN" altLang="en-US" smtClean="0"/>
              <a:t>2022/2/21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9AC70F9-50BE-42E0-8C20-3DC1FED332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C7B30FD-8C23-4F0F-9741-666272D194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70ABC-11F6-4A78-B67B-B379A62DB99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13693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81EB72A-9CF9-447B-87FE-56FA246A98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B848CBF-48AE-4454-8060-E1708C0506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BF4889D-3E12-414B-AAC4-EE0A88129F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6B656-A427-4E26-AC53-9DB1B9FDA6AB}" type="datetimeFigureOut">
              <a:rPr lang="zh-CN" altLang="en-US" smtClean="0"/>
              <a:t>2022/2/21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570EDE1-B395-409F-863B-8B3C2EC59E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2EC731D-D898-4DD2-9D50-D747F30FE3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70ABC-11F6-4A78-B67B-B379A62DB99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209125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1B52E50-2F43-4AD9-A659-400D0208D9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9BF9AA0-D5FA-4AD3-8CC5-60640C8E93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4BEC93A-E6B0-4C36-AA48-0FC2446145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6B656-A427-4E26-AC53-9DB1B9FDA6AB}" type="datetimeFigureOut">
              <a:rPr lang="zh-CN" altLang="en-US" smtClean="0"/>
              <a:t>2022/2/21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C1F4F46-FE7A-48C6-9C3F-E7BC0A5A8A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09D6AB1-8706-41E8-BFB2-35204EF953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70ABC-11F6-4A78-B67B-B379A62DB99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6840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616D6EE-638D-495F-88E2-E9FC51F791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3F21FCA-D044-480A-962D-2748E2B41E2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34D0093E-7099-4496-B8AA-BFE55142CE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2BE85AC-2274-48C2-A42C-7DD5384F6E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6B656-A427-4E26-AC53-9DB1B9FDA6AB}" type="datetimeFigureOut">
              <a:rPr lang="zh-CN" altLang="en-US" smtClean="0"/>
              <a:t>2022/2/21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D262ACA-226B-44D4-9281-537187595F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699D075-5E13-4A5A-A476-14A608E3EC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70ABC-11F6-4A78-B67B-B379A62DB99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95580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63413C0-DEF4-4FB3-9D6B-C598914B2B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CA253B3-8A09-4B7F-8F23-14F40E5ADA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0BBEF8A4-60A5-44D2-91C1-0CD0D71C5F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7D83323-E37D-433E-8F6C-25FA40AFAD1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25AE14A5-0374-4621-AA00-EEDE45E573F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F3F93674-E12D-41AB-9E67-17144CD648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6B656-A427-4E26-AC53-9DB1B9FDA6AB}" type="datetimeFigureOut">
              <a:rPr lang="zh-CN" altLang="en-US" smtClean="0"/>
              <a:t>2022/2/21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EB48C018-DB82-4A2E-82A6-8B1412C285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7E1A3235-9530-4ACE-A8A7-14FFD8A21C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70ABC-11F6-4A78-B67B-B379A62DB99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61051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394B59F-C2B9-4CB2-993E-DA4EA75CD3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E2C10B56-8DB0-43F5-8D11-78638FE4EC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6B656-A427-4E26-AC53-9DB1B9FDA6AB}" type="datetimeFigureOut">
              <a:rPr lang="zh-CN" altLang="en-US" smtClean="0"/>
              <a:t>2022/2/21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36EA7F01-6957-46FC-A951-B970459BD8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4D5D7072-4A39-4875-B11F-910481C7F1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70ABC-11F6-4A78-B67B-B379A62DB99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27393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AD1A1C8A-AC2D-437E-876A-15F78EB73B9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38653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836ED138-E1F5-4125-B0B8-13D7751ABC1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8409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D9A575D-C214-418E-8C72-A1521C05E1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8E365753-43F9-4E1C-8198-C646DC4914F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E16FC66-56DA-45A5-909B-24335CBFE5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E1443C8-B89E-4816-BA26-8E03F1705D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6B656-A427-4E26-AC53-9DB1B9FDA6AB}" type="datetimeFigureOut">
              <a:rPr lang="zh-CN" altLang="en-US" smtClean="0"/>
              <a:t>2022/2/21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CA30A9D-BD16-4AE6-A74A-788A631843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87B51CB-B9F7-4D5F-8570-330C6E7DDF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70ABC-11F6-4A78-B67B-B379A62DB99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321066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hyperlink" Target="https://www.facebook.com/teamKTUTS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EFFB5543-5122-4629-B3B3-E6EE61B4A6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8A145EB-A881-47A5-BEC1-3D2E845DA8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FDC4610-6175-4458-A5D5-AF72FF3670A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26B656-A427-4E26-AC53-9DB1B9FDA6AB}" type="datetimeFigureOut">
              <a:rPr lang="zh-CN" altLang="en-US" smtClean="0"/>
              <a:t>2022/2/21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975D937-9F9F-4D86-9AF9-B20F53B66F5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CB0E124-64E4-4426-8D13-3BCB71D1EF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270ABC-11F6-4A78-B67B-B379A62DB997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 descr="A picture containing diagram&#10;&#10;Description automatically generated">
            <a:extLst>
              <a:ext uri="{FF2B5EF4-FFF2-40B4-BE49-F238E27FC236}">
                <a16:creationId xmlns:a16="http://schemas.microsoft.com/office/drawing/2014/main" id="{26AEA53C-DBD8-4621-B82D-B96063760DB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34160" y="16804787"/>
            <a:ext cx="1881378" cy="1625303"/>
          </a:xfrm>
          <a:prstGeom prst="rect">
            <a:avLst/>
          </a:prstGeom>
        </p:spPr>
      </p:pic>
      <p:pic>
        <p:nvPicPr>
          <p:cNvPr id="8" name="Picture 7" descr="A picture containing diagram&#10;&#10;Description automatically generated">
            <a:extLst>
              <a:ext uri="{FF2B5EF4-FFF2-40B4-BE49-F238E27FC236}">
                <a16:creationId xmlns:a16="http://schemas.microsoft.com/office/drawing/2014/main" id="{E18AB831-F591-4A03-AE41-D1CE5B032F9D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44240" y="16175014"/>
            <a:ext cx="1881378" cy="1625303"/>
          </a:xfrm>
          <a:prstGeom prst="rect">
            <a:avLst/>
          </a:prstGeom>
        </p:spPr>
      </p:pic>
      <p:pic>
        <p:nvPicPr>
          <p:cNvPr id="9" name="Picture 8" descr="A picture containing diagram&#10;&#10;Description automatically generated">
            <a:extLst>
              <a:ext uri="{FF2B5EF4-FFF2-40B4-BE49-F238E27FC236}">
                <a16:creationId xmlns:a16="http://schemas.microsoft.com/office/drawing/2014/main" id="{E3673846-BCD4-4DC6-A247-7903B7614D3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34160" y="-12334095"/>
            <a:ext cx="1881378" cy="1625303"/>
          </a:xfrm>
          <a:prstGeom prst="rect">
            <a:avLst/>
          </a:prstGeom>
        </p:spPr>
      </p:pic>
      <p:pic>
        <p:nvPicPr>
          <p:cNvPr id="10" name="Picture 9" descr="A picture containing diagram&#10;&#10;Description automatically generated">
            <a:extLst>
              <a:ext uri="{FF2B5EF4-FFF2-40B4-BE49-F238E27FC236}">
                <a16:creationId xmlns:a16="http://schemas.microsoft.com/office/drawing/2014/main" id="{074E5621-97E5-4A29-83EB-DC6C90B5ABE5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63671" y="-12151217"/>
            <a:ext cx="1881378" cy="162530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19BA799-9420-4D49-843D-E869B9DE8B42}"/>
              </a:ext>
            </a:extLst>
          </p:cNvPr>
          <p:cNvSpPr txBox="1"/>
          <p:nvPr userDrawn="1"/>
        </p:nvSpPr>
        <p:spPr>
          <a:xfrm>
            <a:off x="2597398" y="8394353"/>
            <a:ext cx="93112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Liên hệ page:</a:t>
            </a: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  <a:hlinkClick r:id="rId14"/>
              </a:rPr>
              <a:t>https://www.facebook.com/teamKTUTS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Đây là sản phẩm của nhóm KTUTS. Mọi chi tiết vui lòng liên hệ page hoặc SĐT: 0922 645 654</a:t>
            </a:r>
          </a:p>
        </p:txBody>
      </p:sp>
      <p:pic>
        <p:nvPicPr>
          <p:cNvPr id="12" name="Picture 11" descr="A picture containing diagram&#10;&#10;Description automatically generated">
            <a:extLst>
              <a:ext uri="{FF2B5EF4-FFF2-40B4-BE49-F238E27FC236}">
                <a16:creationId xmlns:a16="http://schemas.microsoft.com/office/drawing/2014/main" id="{F864E163-F5AD-4510-AFE8-936527BC4C7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945414"/>
            <a:ext cx="1881378" cy="162530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1E222FA-E571-4475-9192-6D1193DA2A82}"/>
              </a:ext>
            </a:extLst>
          </p:cNvPr>
          <p:cNvSpPr txBox="1"/>
          <p:nvPr userDrawn="1"/>
        </p:nvSpPr>
        <p:spPr>
          <a:xfrm>
            <a:off x="0" y="0"/>
            <a:ext cx="400050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>
                <a:solidFill>
                  <a:schemeClr val="bg1"/>
                </a:solidFill>
                <a:latin typeface="#9Slide03 AllRoundGothic" panose="020B0703020202020104" pitchFamily="34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1918837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8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10" Type="http://schemas.openxmlformats.org/officeDocument/2006/relationships/image" Target="../media/image8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8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8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8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3.png"/><Relationship Id="rId9" Type="http://schemas.openxmlformats.org/officeDocument/2006/relationships/image" Target="../media/image4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组合 47">
            <a:extLst>
              <a:ext uri="{FF2B5EF4-FFF2-40B4-BE49-F238E27FC236}">
                <a16:creationId xmlns:a16="http://schemas.microsoft.com/office/drawing/2014/main" id="{A9397441-4F42-496C-8074-2907E0D885BB}"/>
              </a:ext>
            </a:extLst>
          </p:cNvPr>
          <p:cNvGrpSpPr/>
          <p:nvPr/>
        </p:nvGrpSpPr>
        <p:grpSpPr>
          <a:xfrm>
            <a:off x="966335" y="666555"/>
            <a:ext cx="10285228" cy="218815"/>
            <a:chOff x="966335" y="666555"/>
            <a:chExt cx="10285228" cy="218815"/>
          </a:xfrm>
        </p:grpSpPr>
        <p:sp>
          <p:nvSpPr>
            <p:cNvPr id="25" name="椭圆 24">
              <a:extLst>
                <a:ext uri="{FF2B5EF4-FFF2-40B4-BE49-F238E27FC236}">
                  <a16:creationId xmlns:a16="http://schemas.microsoft.com/office/drawing/2014/main" id="{E1883192-83A3-4B77-8664-D0CD2D6895CF}"/>
                </a:ext>
              </a:extLst>
            </p:cNvPr>
            <p:cNvSpPr/>
            <p:nvPr/>
          </p:nvSpPr>
          <p:spPr>
            <a:xfrm>
              <a:off x="966335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椭圆 25">
              <a:extLst>
                <a:ext uri="{FF2B5EF4-FFF2-40B4-BE49-F238E27FC236}">
                  <a16:creationId xmlns:a16="http://schemas.microsoft.com/office/drawing/2014/main" id="{F9E3DCE1-DB2C-48FA-B506-76811C117AF7}"/>
                </a:ext>
              </a:extLst>
            </p:cNvPr>
            <p:cNvSpPr/>
            <p:nvPr/>
          </p:nvSpPr>
          <p:spPr>
            <a:xfrm>
              <a:off x="1440074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椭圆 26">
              <a:extLst>
                <a:ext uri="{FF2B5EF4-FFF2-40B4-BE49-F238E27FC236}">
                  <a16:creationId xmlns:a16="http://schemas.microsoft.com/office/drawing/2014/main" id="{384A5C1F-C9D8-4B20-88E0-EF5C836CA2CD}"/>
                </a:ext>
              </a:extLst>
            </p:cNvPr>
            <p:cNvSpPr/>
            <p:nvPr/>
          </p:nvSpPr>
          <p:spPr>
            <a:xfrm>
              <a:off x="1913812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椭圆 28">
              <a:extLst>
                <a:ext uri="{FF2B5EF4-FFF2-40B4-BE49-F238E27FC236}">
                  <a16:creationId xmlns:a16="http://schemas.microsoft.com/office/drawing/2014/main" id="{D55690E2-B34B-43A4-8E52-4E6FF0BD4BE8}"/>
                </a:ext>
              </a:extLst>
            </p:cNvPr>
            <p:cNvSpPr/>
            <p:nvPr/>
          </p:nvSpPr>
          <p:spPr>
            <a:xfrm>
              <a:off x="2393756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0" name="椭圆 29">
              <a:extLst>
                <a:ext uri="{FF2B5EF4-FFF2-40B4-BE49-F238E27FC236}">
                  <a16:creationId xmlns:a16="http://schemas.microsoft.com/office/drawing/2014/main" id="{CF1A73D2-B807-43C0-AB05-F4F00619167B}"/>
                </a:ext>
              </a:extLst>
            </p:cNvPr>
            <p:cNvSpPr/>
            <p:nvPr/>
          </p:nvSpPr>
          <p:spPr>
            <a:xfrm>
              <a:off x="2873700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1" name="椭圆 30">
              <a:extLst>
                <a:ext uri="{FF2B5EF4-FFF2-40B4-BE49-F238E27FC236}">
                  <a16:creationId xmlns:a16="http://schemas.microsoft.com/office/drawing/2014/main" id="{13A1AB1C-89E7-46DD-AEE2-24B9A9851E8F}"/>
                </a:ext>
              </a:extLst>
            </p:cNvPr>
            <p:cNvSpPr/>
            <p:nvPr/>
          </p:nvSpPr>
          <p:spPr>
            <a:xfrm>
              <a:off x="3353644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椭圆 31">
              <a:extLst>
                <a:ext uri="{FF2B5EF4-FFF2-40B4-BE49-F238E27FC236}">
                  <a16:creationId xmlns:a16="http://schemas.microsoft.com/office/drawing/2014/main" id="{5E25F2C4-2F2E-4C96-AA89-095CDD638544}"/>
                </a:ext>
              </a:extLst>
            </p:cNvPr>
            <p:cNvSpPr/>
            <p:nvPr/>
          </p:nvSpPr>
          <p:spPr>
            <a:xfrm>
              <a:off x="3833588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3" name="椭圆 32">
              <a:extLst>
                <a:ext uri="{FF2B5EF4-FFF2-40B4-BE49-F238E27FC236}">
                  <a16:creationId xmlns:a16="http://schemas.microsoft.com/office/drawing/2014/main" id="{375546DB-89D3-4332-A9EC-ABBAAD22241E}"/>
                </a:ext>
              </a:extLst>
            </p:cNvPr>
            <p:cNvSpPr/>
            <p:nvPr/>
          </p:nvSpPr>
          <p:spPr>
            <a:xfrm>
              <a:off x="4313532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4" name="椭圆 33">
              <a:extLst>
                <a:ext uri="{FF2B5EF4-FFF2-40B4-BE49-F238E27FC236}">
                  <a16:creationId xmlns:a16="http://schemas.microsoft.com/office/drawing/2014/main" id="{13DF448D-6EF8-47D8-8BBE-B9B1361C4657}"/>
                </a:ext>
              </a:extLst>
            </p:cNvPr>
            <p:cNvSpPr/>
            <p:nvPr/>
          </p:nvSpPr>
          <p:spPr>
            <a:xfrm>
              <a:off x="4793476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椭圆 34">
              <a:extLst>
                <a:ext uri="{FF2B5EF4-FFF2-40B4-BE49-F238E27FC236}">
                  <a16:creationId xmlns:a16="http://schemas.microsoft.com/office/drawing/2014/main" id="{6D96D26C-AA4C-4F86-8A8D-53AC40D8705C}"/>
                </a:ext>
              </a:extLst>
            </p:cNvPr>
            <p:cNvSpPr/>
            <p:nvPr/>
          </p:nvSpPr>
          <p:spPr>
            <a:xfrm>
              <a:off x="5273420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6" name="椭圆 35">
              <a:extLst>
                <a:ext uri="{FF2B5EF4-FFF2-40B4-BE49-F238E27FC236}">
                  <a16:creationId xmlns:a16="http://schemas.microsoft.com/office/drawing/2014/main" id="{467110EC-3FE1-4EC9-B0DF-4150FC2877CA}"/>
                </a:ext>
              </a:extLst>
            </p:cNvPr>
            <p:cNvSpPr/>
            <p:nvPr/>
          </p:nvSpPr>
          <p:spPr>
            <a:xfrm>
              <a:off x="5753364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7" name="椭圆 36">
              <a:extLst>
                <a:ext uri="{FF2B5EF4-FFF2-40B4-BE49-F238E27FC236}">
                  <a16:creationId xmlns:a16="http://schemas.microsoft.com/office/drawing/2014/main" id="{BBC0A549-FCFC-4986-96A6-78FBD718DB97}"/>
                </a:ext>
              </a:extLst>
            </p:cNvPr>
            <p:cNvSpPr/>
            <p:nvPr/>
          </p:nvSpPr>
          <p:spPr>
            <a:xfrm>
              <a:off x="6233308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椭圆 37">
              <a:extLst>
                <a:ext uri="{FF2B5EF4-FFF2-40B4-BE49-F238E27FC236}">
                  <a16:creationId xmlns:a16="http://schemas.microsoft.com/office/drawing/2014/main" id="{DD4741ED-D553-443F-B9D5-5218BB2DC6E1}"/>
                </a:ext>
              </a:extLst>
            </p:cNvPr>
            <p:cNvSpPr/>
            <p:nvPr/>
          </p:nvSpPr>
          <p:spPr>
            <a:xfrm>
              <a:off x="6713252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9" name="椭圆 38">
              <a:extLst>
                <a:ext uri="{FF2B5EF4-FFF2-40B4-BE49-F238E27FC236}">
                  <a16:creationId xmlns:a16="http://schemas.microsoft.com/office/drawing/2014/main" id="{7246C603-F2E5-49DB-B376-764BA236A4E0}"/>
                </a:ext>
              </a:extLst>
            </p:cNvPr>
            <p:cNvSpPr/>
            <p:nvPr/>
          </p:nvSpPr>
          <p:spPr>
            <a:xfrm>
              <a:off x="7193196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0" name="椭圆 39">
              <a:extLst>
                <a:ext uri="{FF2B5EF4-FFF2-40B4-BE49-F238E27FC236}">
                  <a16:creationId xmlns:a16="http://schemas.microsoft.com/office/drawing/2014/main" id="{3F1359A9-22E2-4B3F-A84A-7554818D991A}"/>
                </a:ext>
              </a:extLst>
            </p:cNvPr>
            <p:cNvSpPr/>
            <p:nvPr/>
          </p:nvSpPr>
          <p:spPr>
            <a:xfrm>
              <a:off x="7673140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1" name="椭圆 40">
              <a:extLst>
                <a:ext uri="{FF2B5EF4-FFF2-40B4-BE49-F238E27FC236}">
                  <a16:creationId xmlns:a16="http://schemas.microsoft.com/office/drawing/2014/main" id="{F9174FF0-192C-409F-B2C5-BF5F8B7627F3}"/>
                </a:ext>
              </a:extLst>
            </p:cNvPr>
            <p:cNvSpPr/>
            <p:nvPr/>
          </p:nvSpPr>
          <p:spPr>
            <a:xfrm>
              <a:off x="8153084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2" name="椭圆 41">
              <a:extLst>
                <a:ext uri="{FF2B5EF4-FFF2-40B4-BE49-F238E27FC236}">
                  <a16:creationId xmlns:a16="http://schemas.microsoft.com/office/drawing/2014/main" id="{4147B4EE-A4BE-4AF2-9697-D175C2538C86}"/>
                </a:ext>
              </a:extLst>
            </p:cNvPr>
            <p:cNvSpPr/>
            <p:nvPr/>
          </p:nvSpPr>
          <p:spPr>
            <a:xfrm>
              <a:off x="8633028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3" name="椭圆 42">
              <a:extLst>
                <a:ext uri="{FF2B5EF4-FFF2-40B4-BE49-F238E27FC236}">
                  <a16:creationId xmlns:a16="http://schemas.microsoft.com/office/drawing/2014/main" id="{A26B6452-7C6E-4FE5-B7A8-5C08F3912F6C}"/>
                </a:ext>
              </a:extLst>
            </p:cNvPr>
            <p:cNvSpPr/>
            <p:nvPr/>
          </p:nvSpPr>
          <p:spPr>
            <a:xfrm>
              <a:off x="9112972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4" name="椭圆 43">
              <a:extLst>
                <a:ext uri="{FF2B5EF4-FFF2-40B4-BE49-F238E27FC236}">
                  <a16:creationId xmlns:a16="http://schemas.microsoft.com/office/drawing/2014/main" id="{EDA0BA9C-B60B-42BC-B4C1-AE1FED6359FA}"/>
                </a:ext>
              </a:extLst>
            </p:cNvPr>
            <p:cNvSpPr/>
            <p:nvPr/>
          </p:nvSpPr>
          <p:spPr>
            <a:xfrm>
              <a:off x="9592916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5" name="椭圆 44">
              <a:extLst>
                <a:ext uri="{FF2B5EF4-FFF2-40B4-BE49-F238E27FC236}">
                  <a16:creationId xmlns:a16="http://schemas.microsoft.com/office/drawing/2014/main" id="{13BBAFC3-34DC-4DD2-8161-AA117BBABC31}"/>
                </a:ext>
              </a:extLst>
            </p:cNvPr>
            <p:cNvSpPr/>
            <p:nvPr/>
          </p:nvSpPr>
          <p:spPr>
            <a:xfrm>
              <a:off x="10072860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6" name="椭圆 45">
              <a:extLst>
                <a:ext uri="{FF2B5EF4-FFF2-40B4-BE49-F238E27FC236}">
                  <a16:creationId xmlns:a16="http://schemas.microsoft.com/office/drawing/2014/main" id="{A73DA73F-7ED6-4C28-8676-381342D08523}"/>
                </a:ext>
              </a:extLst>
            </p:cNvPr>
            <p:cNvSpPr/>
            <p:nvPr/>
          </p:nvSpPr>
          <p:spPr>
            <a:xfrm>
              <a:off x="10552804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7" name="椭圆 46">
              <a:extLst>
                <a:ext uri="{FF2B5EF4-FFF2-40B4-BE49-F238E27FC236}">
                  <a16:creationId xmlns:a16="http://schemas.microsoft.com/office/drawing/2014/main" id="{1D399B4C-90CB-4D14-AF2D-3743F3A4CA52}"/>
                </a:ext>
              </a:extLst>
            </p:cNvPr>
            <p:cNvSpPr/>
            <p:nvPr/>
          </p:nvSpPr>
          <p:spPr>
            <a:xfrm>
              <a:off x="11032748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964"/>
          <a:stretch/>
        </p:blipFill>
        <p:spPr>
          <a:xfrm>
            <a:off x="0" y="403362"/>
            <a:ext cx="12192000" cy="927035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891955" y="1046823"/>
            <a:ext cx="15201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UTM Gradoo" panose="02040603050506020204" pitchFamily="18" charset="0"/>
              </a:rPr>
              <a:t>TOÁN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4574032" y="1540982"/>
            <a:ext cx="6344946" cy="1992156"/>
            <a:chOff x="4574032" y="1540982"/>
            <a:chExt cx="6344946" cy="1992156"/>
          </a:xfrm>
        </p:grpSpPr>
        <p:sp>
          <p:nvSpPr>
            <p:cNvPr id="60" name="TextBox 59"/>
            <p:cNvSpPr txBox="1"/>
            <p:nvPr/>
          </p:nvSpPr>
          <p:spPr>
            <a:xfrm>
              <a:off x="4646115" y="1594146"/>
              <a:ext cx="6272863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dirty="0">
                  <a:latin typeface="UTM Showcard" panose="02040603050506020204" pitchFamily="18" charset="0"/>
                </a:rPr>
                <a:t>CÁC PHÉP TÍNH VỚI PHÂN SỐ</a:t>
              </a: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4574032" y="1540982"/>
              <a:ext cx="6272863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dirty="0">
                  <a:solidFill>
                    <a:srgbClr val="00B0F0"/>
                  </a:solidFill>
                  <a:latin typeface="UTM Showcard" panose="02040603050506020204" pitchFamily="18" charset="0"/>
                </a:rPr>
                <a:t>CÁC PHÉP TÍNH VỚI PHÂN SỐ</a:t>
              </a:r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78" r="60885" b="12798"/>
          <a:stretch/>
        </p:blipFill>
        <p:spPr>
          <a:xfrm>
            <a:off x="9961563" y="2903716"/>
            <a:ext cx="1075219" cy="1737017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968" r="46429" b="11436"/>
          <a:stretch/>
        </p:blipFill>
        <p:spPr>
          <a:xfrm>
            <a:off x="8398363" y="3968419"/>
            <a:ext cx="1700633" cy="2011909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541" r="48882" b="31758"/>
          <a:stretch/>
        </p:blipFill>
        <p:spPr>
          <a:xfrm>
            <a:off x="6540471" y="3431192"/>
            <a:ext cx="1835791" cy="961140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09" r="47573" b="22632"/>
          <a:stretch/>
        </p:blipFill>
        <p:spPr>
          <a:xfrm>
            <a:off x="4714627" y="3616173"/>
            <a:ext cx="2200882" cy="2504493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85260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4507"/>
            <a:ext cx="12192000" cy="2893493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99660" y="398386"/>
            <a:ext cx="24197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</a:rPr>
              <a:t>1/ </a:t>
            </a:r>
            <a:r>
              <a:rPr lang="en-US" sz="4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Tính</a:t>
            </a:r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</a:rPr>
              <a:t>:</a:t>
            </a:r>
            <a:endParaRPr lang="en-US" sz="40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540821" y="1109116"/>
                <a:ext cx="3707906" cy="18419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6600" b="1" i="0" smtClean="0">
                            <a:solidFill>
                              <a:srgbClr val="002060"/>
                            </a:solidFill>
                            <a:effectLst/>
                            <a:latin typeface="UTM Avo" panose="02040603050506020204" pitchFamily="18" charset="0"/>
                          </a:rPr>
                          <m:t>35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6600" b="1" i="0" smtClean="0">
                            <a:solidFill>
                              <a:srgbClr val="002060"/>
                            </a:solidFill>
                            <a:effectLst/>
                            <a:latin typeface="UTM Avo" panose="02040603050506020204" pitchFamily="18" charset="0"/>
                          </a:rPr>
                          <m:t>25</m:t>
                        </m:r>
                      </m:den>
                    </m:f>
                  </m:oMath>
                </a14:m>
                <a:r>
                  <a:rPr lang="en-US" sz="6600" b="1" dirty="0">
                    <a:solidFill>
                      <a:srgbClr val="002060"/>
                    </a:solidFill>
                    <a:effectLst/>
                    <a:latin typeface="UTM Avo" panose="0204060305050602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6600" b="1" i="0" smtClean="0">
                            <a:solidFill>
                              <a:srgbClr val="002060"/>
                            </a:solidFill>
                            <a:effectLst/>
                            <a:latin typeface="UTM Avo" panose="02040603050506020204" pitchFamily="18" charset="0"/>
                          </a:rPr>
                          <m:t>7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6600" b="1" i="0" smtClean="0">
                            <a:solidFill>
                              <a:srgbClr val="002060"/>
                            </a:solidFill>
                            <a:effectLst/>
                            <a:latin typeface="UTM Avo" panose="02040603050506020204" pitchFamily="18" charset="0"/>
                          </a:rPr>
                          <m:t>25</m:t>
                        </m:r>
                      </m:den>
                    </m:f>
                  </m:oMath>
                </a14:m>
                <a:endParaRPr lang="en-US" sz="6600" b="1" dirty="0">
                  <a:solidFill>
                    <a:srgbClr val="002060"/>
                  </a:solidFill>
                  <a:effectLst/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0821" y="1109116"/>
                <a:ext cx="3707906" cy="1841979"/>
              </a:xfrm>
              <a:prstGeom prst="rect">
                <a:avLst/>
              </a:prstGeom>
              <a:blipFill>
                <a:blip r:embed="rId6"/>
                <a:stretch>
                  <a:fillRect b="-76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3758190" y="1106272"/>
                <a:ext cx="3858777" cy="18419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6600" b="1" dirty="0">
                    <a:solidFill>
                      <a:srgbClr val="002060"/>
                    </a:solidFill>
                    <a:effectLst/>
                    <a:latin typeface="UTM Avo" panose="02040603050506020204" pitchFamily="18" charset="0"/>
                  </a:rPr>
                  <a:t>=</a:t>
                </a:r>
                <a:r>
                  <a:rPr lang="en-US" sz="6600" b="1" dirty="0">
                    <a:solidFill>
                      <a:srgbClr val="002060"/>
                    </a:solidFill>
                    <a:effectLst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6600" b="1" i="0" smtClean="0">
                            <a:solidFill>
                              <a:srgbClr val="002060"/>
                            </a:solidFill>
                            <a:effectLst/>
                            <a:latin typeface="UTM Avo" panose="02040603050506020204" pitchFamily="18" charset="0"/>
                          </a:rPr>
                          <m:t>35 + 7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6600" b="1" i="0" smtClean="0">
                            <a:solidFill>
                              <a:srgbClr val="002060"/>
                            </a:solidFill>
                            <a:effectLst/>
                            <a:latin typeface="UTM Avo" panose="02040603050506020204" pitchFamily="18" charset="0"/>
                          </a:rPr>
                          <m:t>25</m:t>
                        </m:r>
                      </m:den>
                    </m:f>
                  </m:oMath>
                </a14:m>
                <a:endParaRPr lang="en-US" sz="6600" b="1" dirty="0">
                  <a:solidFill>
                    <a:srgbClr val="002060"/>
                  </a:solidFill>
                  <a:effectLst/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58190" y="1106272"/>
                <a:ext cx="3858777" cy="1841979"/>
              </a:xfrm>
              <a:prstGeom prst="rect">
                <a:avLst/>
              </a:prstGeom>
              <a:blipFill>
                <a:blip r:embed="rId7"/>
                <a:stretch>
                  <a:fillRect l="-10900" b="-72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7263494" y="1106272"/>
                <a:ext cx="2111644" cy="18419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6600" b="1" dirty="0">
                    <a:solidFill>
                      <a:srgbClr val="002060"/>
                    </a:solidFill>
                    <a:effectLst/>
                    <a:latin typeface="UTM Avo" panose="02040603050506020204" pitchFamily="18" charset="0"/>
                  </a:rPr>
                  <a:t>=</a:t>
                </a:r>
                <a:r>
                  <a:rPr lang="en-US" sz="6600" b="1" dirty="0">
                    <a:solidFill>
                      <a:srgbClr val="002060"/>
                    </a:solidFill>
                    <a:effectLst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6600" b="1" i="0" smtClean="0">
                            <a:solidFill>
                              <a:srgbClr val="FF0000"/>
                            </a:solidFill>
                            <a:effectLst/>
                            <a:latin typeface="UTM Avo" panose="02040603050506020204" pitchFamily="18" charset="0"/>
                          </a:rPr>
                          <m:t>42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6600" b="1" i="0" smtClean="0">
                            <a:solidFill>
                              <a:srgbClr val="FF0000"/>
                            </a:solidFill>
                            <a:effectLst/>
                            <a:latin typeface="UTM Avo" panose="02040603050506020204" pitchFamily="18" charset="0"/>
                          </a:rPr>
                          <m:t>25</m:t>
                        </m:r>
                      </m:den>
                    </m:f>
                  </m:oMath>
                </a14:m>
                <a:endParaRPr lang="en-US" sz="6600" b="1" dirty="0">
                  <a:solidFill>
                    <a:srgbClr val="002060"/>
                  </a:solidFill>
                  <a:effectLst/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63494" y="1106272"/>
                <a:ext cx="2111644" cy="1841979"/>
              </a:xfrm>
              <a:prstGeom prst="rect">
                <a:avLst/>
              </a:prstGeom>
              <a:blipFill>
                <a:blip r:embed="rId8"/>
                <a:stretch>
                  <a:fillRect l="-19942" b="-72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74182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3" cstate="hq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70" b="22829"/>
          <a:stretch/>
        </p:blipFill>
        <p:spPr>
          <a:xfrm>
            <a:off x="4174836" y="4056619"/>
            <a:ext cx="4331854" cy="260786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369455" y="453804"/>
                <a:ext cx="11536218" cy="27495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3200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3/ Hai ô </a:t>
                </a:r>
                <a:r>
                  <a:rPr lang="en-US" sz="3200" dirty="0" err="1">
                    <a:solidFill>
                      <a:srgbClr val="002060"/>
                    </a:solidFill>
                    <a:latin typeface="UTM Avo" panose="02040603050506020204" pitchFamily="18" charset="0"/>
                  </a:rPr>
                  <a:t>tô</a:t>
                </a:r>
                <a:r>
                  <a:rPr lang="en-US" sz="3200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UTM Avo" panose="02040603050506020204" pitchFamily="18" charset="0"/>
                  </a:rPr>
                  <a:t>cùng</a:t>
                </a:r>
                <a:r>
                  <a:rPr lang="en-US" sz="3200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UTM Avo" panose="02040603050506020204" pitchFamily="18" charset="0"/>
                  </a:rPr>
                  <a:t>chuyển</a:t>
                </a:r>
                <a:r>
                  <a:rPr lang="en-US" sz="3200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UTM Avo" panose="02040603050506020204" pitchFamily="18" charset="0"/>
                  </a:rPr>
                  <a:t>gạo</a:t>
                </a:r>
                <a:r>
                  <a:rPr lang="en-US" sz="3200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ở </a:t>
                </a:r>
                <a:r>
                  <a:rPr lang="en-US" sz="3200" dirty="0" err="1">
                    <a:solidFill>
                      <a:srgbClr val="002060"/>
                    </a:solidFill>
                    <a:latin typeface="UTM Avo" panose="02040603050506020204" pitchFamily="18" charset="0"/>
                  </a:rPr>
                  <a:t>một</a:t>
                </a:r>
                <a:r>
                  <a:rPr lang="en-US" sz="3200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UTM Avo" panose="02040603050506020204" pitchFamily="18" charset="0"/>
                  </a:rPr>
                  <a:t>kho</a:t>
                </a:r>
                <a:r>
                  <a:rPr lang="en-US" sz="3200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. </a:t>
                </a:r>
                <a:r>
                  <a:rPr lang="en-US" sz="3200" b="1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Ô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UTM Avo" panose="02040603050506020204" pitchFamily="18" charset="0"/>
                  </a:rPr>
                  <a:t>tô</a:t>
                </a:r>
                <a:r>
                  <a:rPr lang="en-US" sz="3200" b="1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UTM Avo" panose="02040603050506020204" pitchFamily="18" charset="0"/>
                  </a:rPr>
                  <a:t>thứ</a:t>
                </a:r>
                <a:r>
                  <a:rPr lang="en-US" sz="3200" b="1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UTM Avo" panose="02040603050506020204" pitchFamily="18" charset="0"/>
                  </a:rPr>
                  <a:t>nhất</a:t>
                </a:r>
                <a:r>
                  <a:rPr lang="en-US" sz="3200" b="1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UTM Avo" panose="02040603050506020204" pitchFamily="18" charset="0"/>
                  </a:rPr>
                  <a:t>chuyển</a:t>
                </a:r>
                <a:r>
                  <a:rPr lang="en-US" sz="3200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UTM Avo" panose="02040603050506020204" pitchFamily="18" charset="0"/>
                  </a:rPr>
                  <a:t>được</a:t>
                </a:r>
                <a:r>
                  <a:rPr lang="en-US" sz="3200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002060"/>
                            </a:solidFill>
                            <a:latin typeface="UTM Avo" panose="02040603050506020204" pitchFamily="18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002060"/>
                            </a:solidFill>
                            <a:latin typeface="UTM Avo" panose="02040603050506020204" pitchFamily="18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UTM Avo" panose="02040603050506020204" pitchFamily="18" charset="0"/>
                  </a:rPr>
                  <a:t>số</a:t>
                </a:r>
                <a:r>
                  <a:rPr lang="en-US" sz="3200" b="1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UTM Avo" panose="02040603050506020204" pitchFamily="18" charset="0"/>
                  </a:rPr>
                  <a:t>gạo</a:t>
                </a:r>
                <a:r>
                  <a:rPr lang="en-US" sz="3200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UTM Avo" panose="02040603050506020204" pitchFamily="18" charset="0"/>
                  </a:rPr>
                  <a:t>trong</a:t>
                </a:r>
                <a:r>
                  <a:rPr lang="en-US" sz="3200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UTM Avo" panose="02040603050506020204" pitchFamily="18" charset="0"/>
                  </a:rPr>
                  <a:t>kho</a:t>
                </a:r>
                <a:r>
                  <a:rPr lang="en-US" sz="3200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, </a:t>
                </a:r>
                <a:r>
                  <a:rPr lang="en-US" sz="3200" b="1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ô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UTM Avo" panose="02040603050506020204" pitchFamily="18" charset="0"/>
                  </a:rPr>
                  <a:t>tô</a:t>
                </a:r>
                <a:r>
                  <a:rPr lang="en-US" sz="3200" b="1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UTM Avo" panose="02040603050506020204" pitchFamily="18" charset="0"/>
                  </a:rPr>
                  <a:t>thứ</a:t>
                </a:r>
                <a:r>
                  <a:rPr lang="en-US" sz="3200" b="1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UTM Avo" panose="02040603050506020204" pitchFamily="18" charset="0"/>
                  </a:rPr>
                  <a:t>hai</a:t>
                </a:r>
                <a:r>
                  <a:rPr lang="en-US" sz="3200" b="1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UTM Avo" panose="02040603050506020204" pitchFamily="18" charset="0"/>
                  </a:rPr>
                  <a:t>chuyển</a:t>
                </a:r>
                <a:r>
                  <a:rPr lang="en-US" sz="3200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UTM Avo" panose="02040603050506020204" pitchFamily="18" charset="0"/>
                  </a:rPr>
                  <a:t>được</a:t>
                </a:r>
                <a:r>
                  <a:rPr lang="en-US" sz="3200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002060"/>
                            </a:solidFill>
                            <a:latin typeface="UTM Avo" panose="02040603050506020204" pitchFamily="18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1">
                            <a:solidFill>
                              <a:srgbClr val="002060"/>
                            </a:solidFill>
                            <a:latin typeface="UTM Avo" panose="02040603050506020204" pitchFamily="18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UTM Avo" panose="02040603050506020204" pitchFamily="18" charset="0"/>
                  </a:rPr>
                  <a:t>số</a:t>
                </a:r>
                <a:r>
                  <a:rPr lang="en-US" sz="3200" b="1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UTM Avo" panose="02040603050506020204" pitchFamily="18" charset="0"/>
                  </a:rPr>
                  <a:t>gạo</a:t>
                </a:r>
                <a:r>
                  <a:rPr lang="en-US" sz="3200" b="1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UTM Avo" panose="02040603050506020204" pitchFamily="18" charset="0"/>
                  </a:rPr>
                  <a:t>trong</a:t>
                </a:r>
                <a:r>
                  <a:rPr lang="en-US" sz="3200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UTM Avo" panose="02040603050506020204" pitchFamily="18" charset="0"/>
                  </a:rPr>
                  <a:t>kho</a:t>
                </a:r>
                <a:r>
                  <a:rPr lang="en-US" sz="3200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.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UTM Avo" panose="02040603050506020204" pitchFamily="18" charset="0"/>
                  </a:rPr>
                  <a:t>Hỏi</a:t>
                </a:r>
                <a:r>
                  <a:rPr lang="en-US" sz="3200" b="1" dirty="0">
                    <a:solidFill>
                      <a:srgbClr val="FF000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UTM Avo" panose="02040603050506020204" pitchFamily="18" charset="0"/>
                  </a:rPr>
                  <a:t>cả</a:t>
                </a:r>
                <a:r>
                  <a:rPr lang="en-US" sz="3200" b="1" dirty="0">
                    <a:solidFill>
                      <a:srgbClr val="FF000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UTM Avo" panose="02040603050506020204" pitchFamily="18" charset="0"/>
                  </a:rPr>
                  <a:t>hai</a:t>
                </a:r>
                <a:r>
                  <a:rPr lang="en-US" sz="3200" b="1" dirty="0">
                    <a:solidFill>
                      <a:srgbClr val="FF0000"/>
                    </a:solidFill>
                    <a:latin typeface="UTM Avo" panose="02040603050506020204" pitchFamily="18" charset="0"/>
                  </a:rPr>
                  <a:t> ô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UTM Avo" panose="02040603050506020204" pitchFamily="18" charset="0"/>
                  </a:rPr>
                  <a:t>tô</a:t>
                </a:r>
                <a:r>
                  <a:rPr lang="en-US" sz="3200" b="1" dirty="0">
                    <a:solidFill>
                      <a:srgbClr val="FF000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UTM Avo" panose="02040603050506020204" pitchFamily="18" charset="0"/>
                  </a:rPr>
                  <a:t>chuyển</a:t>
                </a:r>
                <a:r>
                  <a:rPr lang="en-US" sz="3200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UTM Avo" panose="02040603050506020204" pitchFamily="18" charset="0"/>
                  </a:rPr>
                  <a:t>được</a:t>
                </a:r>
                <a:r>
                  <a:rPr lang="en-US" sz="3200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UTM Avo" panose="02040603050506020204" pitchFamily="18" charset="0"/>
                  </a:rPr>
                  <a:t>bao</a:t>
                </a:r>
                <a:r>
                  <a:rPr lang="en-US" sz="3200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UTM Avo" panose="02040603050506020204" pitchFamily="18" charset="0"/>
                  </a:rPr>
                  <a:t>nhiêu</a:t>
                </a:r>
                <a:r>
                  <a:rPr lang="en-US" sz="3200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UTM Avo" panose="02040603050506020204" pitchFamily="18" charset="0"/>
                  </a:rPr>
                  <a:t>phần</a:t>
                </a:r>
                <a:r>
                  <a:rPr lang="en-US" sz="3200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UTM Avo" panose="02040603050506020204" pitchFamily="18" charset="0"/>
                  </a:rPr>
                  <a:t>số</a:t>
                </a:r>
                <a:r>
                  <a:rPr lang="en-US" sz="3200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UTM Avo" panose="02040603050506020204" pitchFamily="18" charset="0"/>
                  </a:rPr>
                  <a:t>gạo</a:t>
                </a:r>
                <a:r>
                  <a:rPr lang="en-US" sz="3200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UTM Avo" panose="02040603050506020204" pitchFamily="18" charset="0"/>
                  </a:rPr>
                  <a:t>trong</a:t>
                </a:r>
                <a:r>
                  <a:rPr lang="en-US" sz="3200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UTM Avo" panose="02040603050506020204" pitchFamily="18" charset="0"/>
                  </a:rPr>
                  <a:t>kho</a:t>
                </a:r>
                <a:r>
                  <a:rPr lang="en-US" sz="3200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?</a:t>
                </a:r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9455" y="453804"/>
                <a:ext cx="11536218" cy="2749599"/>
              </a:xfrm>
              <a:prstGeom prst="rect">
                <a:avLst/>
              </a:prstGeom>
              <a:blipFill>
                <a:blip r:embed="rId4"/>
                <a:stretch>
                  <a:fillRect l="-1374" t="-3104" r="-1321" b="-64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70" b="22829"/>
          <a:stretch/>
        </p:blipFill>
        <p:spPr>
          <a:xfrm>
            <a:off x="6530109" y="3499957"/>
            <a:ext cx="5874327" cy="3536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044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738909" y="1270000"/>
            <a:ext cx="7065801" cy="358370"/>
            <a:chOff x="738909" y="1270000"/>
            <a:chExt cx="7065801" cy="358370"/>
          </a:xfrm>
        </p:grpSpPr>
        <p:grpSp>
          <p:nvGrpSpPr>
            <p:cNvPr id="12" name="Group 11"/>
            <p:cNvGrpSpPr/>
            <p:nvPr/>
          </p:nvGrpSpPr>
          <p:grpSpPr>
            <a:xfrm>
              <a:off x="738909" y="1270000"/>
              <a:ext cx="1025236" cy="341745"/>
              <a:chOff x="738909" y="1270000"/>
              <a:chExt cx="1025236" cy="341745"/>
            </a:xfrm>
          </p:grpSpPr>
          <p:cxnSp>
            <p:nvCxnSpPr>
              <p:cNvPr id="6" name="Straight Connector 5"/>
              <p:cNvCxnSpPr/>
              <p:nvPr/>
            </p:nvCxnSpPr>
            <p:spPr>
              <a:xfrm>
                <a:off x="738909" y="1440873"/>
                <a:ext cx="1025236" cy="0"/>
              </a:xfrm>
              <a:prstGeom prst="line">
                <a:avLst/>
              </a:prstGeom>
              <a:ln w="571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Connector 8"/>
              <p:cNvCxnSpPr/>
              <p:nvPr/>
            </p:nvCxnSpPr>
            <p:spPr>
              <a:xfrm>
                <a:off x="757382" y="1270000"/>
                <a:ext cx="0" cy="341745"/>
              </a:xfrm>
              <a:prstGeom prst="line">
                <a:avLst/>
              </a:prstGeom>
              <a:ln w="571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/>
              <p:cNvCxnSpPr/>
              <p:nvPr/>
            </p:nvCxnSpPr>
            <p:spPr>
              <a:xfrm>
                <a:off x="1764145" y="1270000"/>
                <a:ext cx="0" cy="341745"/>
              </a:xfrm>
              <a:prstGeom prst="line">
                <a:avLst/>
              </a:prstGeom>
              <a:ln w="571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4" name="Group 33"/>
            <p:cNvGrpSpPr/>
            <p:nvPr/>
          </p:nvGrpSpPr>
          <p:grpSpPr>
            <a:xfrm>
              <a:off x="1745671" y="1278313"/>
              <a:ext cx="1025236" cy="341745"/>
              <a:chOff x="738909" y="1270000"/>
              <a:chExt cx="1025236" cy="341745"/>
            </a:xfrm>
          </p:grpSpPr>
          <p:cxnSp>
            <p:nvCxnSpPr>
              <p:cNvPr id="35" name="Straight Connector 34"/>
              <p:cNvCxnSpPr/>
              <p:nvPr/>
            </p:nvCxnSpPr>
            <p:spPr>
              <a:xfrm>
                <a:off x="738909" y="1440873"/>
                <a:ext cx="1025236" cy="0"/>
              </a:xfrm>
              <a:prstGeom prst="line">
                <a:avLst/>
              </a:prstGeom>
              <a:ln w="571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/>
              <p:cNvCxnSpPr/>
              <p:nvPr/>
            </p:nvCxnSpPr>
            <p:spPr>
              <a:xfrm>
                <a:off x="757382" y="1270000"/>
                <a:ext cx="0" cy="341745"/>
              </a:xfrm>
              <a:prstGeom prst="line">
                <a:avLst/>
              </a:prstGeom>
              <a:ln w="571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/>
              <p:cNvCxnSpPr/>
              <p:nvPr/>
            </p:nvCxnSpPr>
            <p:spPr>
              <a:xfrm>
                <a:off x="1764145" y="1270000"/>
                <a:ext cx="0" cy="341745"/>
              </a:xfrm>
              <a:prstGeom prst="line">
                <a:avLst/>
              </a:prstGeom>
              <a:ln w="571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8" name="Group 37"/>
            <p:cNvGrpSpPr/>
            <p:nvPr/>
          </p:nvGrpSpPr>
          <p:grpSpPr>
            <a:xfrm>
              <a:off x="2752432" y="1270000"/>
              <a:ext cx="1025236" cy="341745"/>
              <a:chOff x="738909" y="1270000"/>
              <a:chExt cx="1025236" cy="341745"/>
            </a:xfrm>
          </p:grpSpPr>
          <p:cxnSp>
            <p:nvCxnSpPr>
              <p:cNvPr id="39" name="Straight Connector 38"/>
              <p:cNvCxnSpPr/>
              <p:nvPr/>
            </p:nvCxnSpPr>
            <p:spPr>
              <a:xfrm>
                <a:off x="738909" y="1440873"/>
                <a:ext cx="1025236" cy="0"/>
              </a:xfrm>
              <a:prstGeom prst="line">
                <a:avLst/>
              </a:prstGeom>
              <a:ln w="571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/>
              <p:cNvCxnSpPr/>
              <p:nvPr/>
            </p:nvCxnSpPr>
            <p:spPr>
              <a:xfrm>
                <a:off x="757382" y="1270000"/>
                <a:ext cx="0" cy="341745"/>
              </a:xfrm>
              <a:prstGeom prst="line">
                <a:avLst/>
              </a:prstGeom>
              <a:ln w="571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/>
              <p:cNvCxnSpPr/>
              <p:nvPr/>
            </p:nvCxnSpPr>
            <p:spPr>
              <a:xfrm>
                <a:off x="1764145" y="1270000"/>
                <a:ext cx="0" cy="341745"/>
              </a:xfrm>
              <a:prstGeom prst="line">
                <a:avLst/>
              </a:prstGeom>
              <a:ln w="571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2" name="Group 41"/>
            <p:cNvGrpSpPr/>
            <p:nvPr/>
          </p:nvGrpSpPr>
          <p:grpSpPr>
            <a:xfrm>
              <a:off x="3759191" y="1278312"/>
              <a:ext cx="1025236" cy="341745"/>
              <a:chOff x="738909" y="1270000"/>
              <a:chExt cx="1025236" cy="341745"/>
            </a:xfrm>
          </p:grpSpPr>
          <p:cxnSp>
            <p:nvCxnSpPr>
              <p:cNvPr id="43" name="Straight Connector 42"/>
              <p:cNvCxnSpPr/>
              <p:nvPr/>
            </p:nvCxnSpPr>
            <p:spPr>
              <a:xfrm>
                <a:off x="738909" y="1440873"/>
                <a:ext cx="1025236" cy="0"/>
              </a:xfrm>
              <a:prstGeom prst="line">
                <a:avLst/>
              </a:prstGeom>
              <a:ln w="571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/>
              <p:cNvCxnSpPr/>
              <p:nvPr/>
            </p:nvCxnSpPr>
            <p:spPr>
              <a:xfrm>
                <a:off x="757382" y="1270000"/>
                <a:ext cx="0" cy="341745"/>
              </a:xfrm>
              <a:prstGeom prst="line">
                <a:avLst/>
              </a:prstGeom>
              <a:ln w="571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/>
              <p:cNvCxnSpPr/>
              <p:nvPr/>
            </p:nvCxnSpPr>
            <p:spPr>
              <a:xfrm>
                <a:off x="1764145" y="1270000"/>
                <a:ext cx="0" cy="341745"/>
              </a:xfrm>
              <a:prstGeom prst="line">
                <a:avLst/>
              </a:prstGeom>
              <a:ln w="571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6" name="Group 45"/>
            <p:cNvGrpSpPr/>
            <p:nvPr/>
          </p:nvGrpSpPr>
          <p:grpSpPr>
            <a:xfrm>
              <a:off x="4765951" y="1278312"/>
              <a:ext cx="1025236" cy="341745"/>
              <a:chOff x="738909" y="1270000"/>
              <a:chExt cx="1025236" cy="341745"/>
            </a:xfrm>
          </p:grpSpPr>
          <p:cxnSp>
            <p:nvCxnSpPr>
              <p:cNvPr id="47" name="Straight Connector 46"/>
              <p:cNvCxnSpPr/>
              <p:nvPr/>
            </p:nvCxnSpPr>
            <p:spPr>
              <a:xfrm>
                <a:off x="738909" y="1440873"/>
                <a:ext cx="1025236" cy="0"/>
              </a:xfrm>
              <a:prstGeom prst="line">
                <a:avLst/>
              </a:prstGeom>
              <a:ln w="571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/>
              <p:cNvCxnSpPr/>
              <p:nvPr/>
            </p:nvCxnSpPr>
            <p:spPr>
              <a:xfrm>
                <a:off x="757382" y="1270000"/>
                <a:ext cx="0" cy="341745"/>
              </a:xfrm>
              <a:prstGeom prst="line">
                <a:avLst/>
              </a:prstGeom>
              <a:ln w="571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/>
              <p:cNvCxnSpPr/>
              <p:nvPr/>
            </p:nvCxnSpPr>
            <p:spPr>
              <a:xfrm>
                <a:off x="1764145" y="1270000"/>
                <a:ext cx="0" cy="341745"/>
              </a:xfrm>
              <a:prstGeom prst="line">
                <a:avLst/>
              </a:prstGeom>
              <a:ln w="571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0" name="Group 49"/>
            <p:cNvGrpSpPr/>
            <p:nvPr/>
          </p:nvGrpSpPr>
          <p:grpSpPr>
            <a:xfrm>
              <a:off x="5772713" y="1286625"/>
              <a:ext cx="1025236" cy="341745"/>
              <a:chOff x="738909" y="1270000"/>
              <a:chExt cx="1025236" cy="341745"/>
            </a:xfrm>
          </p:grpSpPr>
          <p:cxnSp>
            <p:nvCxnSpPr>
              <p:cNvPr id="51" name="Straight Connector 50"/>
              <p:cNvCxnSpPr/>
              <p:nvPr/>
            </p:nvCxnSpPr>
            <p:spPr>
              <a:xfrm>
                <a:off x="738909" y="1440873"/>
                <a:ext cx="1025236" cy="0"/>
              </a:xfrm>
              <a:prstGeom prst="line">
                <a:avLst/>
              </a:prstGeom>
              <a:ln w="571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/>
              <p:cNvCxnSpPr/>
              <p:nvPr/>
            </p:nvCxnSpPr>
            <p:spPr>
              <a:xfrm>
                <a:off x="757382" y="1270000"/>
                <a:ext cx="0" cy="341745"/>
              </a:xfrm>
              <a:prstGeom prst="line">
                <a:avLst/>
              </a:prstGeom>
              <a:ln w="571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/>
              <p:cNvCxnSpPr/>
              <p:nvPr/>
            </p:nvCxnSpPr>
            <p:spPr>
              <a:xfrm>
                <a:off x="1764145" y="1270000"/>
                <a:ext cx="0" cy="341745"/>
              </a:xfrm>
              <a:prstGeom prst="line">
                <a:avLst/>
              </a:prstGeom>
              <a:ln w="571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4" name="Group 53"/>
            <p:cNvGrpSpPr/>
            <p:nvPr/>
          </p:nvGrpSpPr>
          <p:grpSpPr>
            <a:xfrm>
              <a:off x="6779474" y="1278312"/>
              <a:ext cx="1025236" cy="341745"/>
              <a:chOff x="738909" y="1270000"/>
              <a:chExt cx="1025236" cy="341745"/>
            </a:xfrm>
          </p:grpSpPr>
          <p:cxnSp>
            <p:nvCxnSpPr>
              <p:cNvPr id="55" name="Straight Connector 54"/>
              <p:cNvCxnSpPr/>
              <p:nvPr/>
            </p:nvCxnSpPr>
            <p:spPr>
              <a:xfrm>
                <a:off x="738909" y="1440873"/>
                <a:ext cx="1025236" cy="0"/>
              </a:xfrm>
              <a:prstGeom prst="line">
                <a:avLst/>
              </a:prstGeom>
              <a:ln w="571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/>
              <p:cNvCxnSpPr/>
              <p:nvPr/>
            </p:nvCxnSpPr>
            <p:spPr>
              <a:xfrm>
                <a:off x="757382" y="1270000"/>
                <a:ext cx="0" cy="341745"/>
              </a:xfrm>
              <a:prstGeom prst="line">
                <a:avLst/>
              </a:prstGeom>
              <a:ln w="571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/>
              <p:cNvCxnSpPr/>
              <p:nvPr/>
            </p:nvCxnSpPr>
            <p:spPr>
              <a:xfrm>
                <a:off x="1764145" y="1270000"/>
                <a:ext cx="0" cy="341745"/>
              </a:xfrm>
              <a:prstGeom prst="line">
                <a:avLst/>
              </a:prstGeom>
              <a:ln w="571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62" name="Left Brace 61"/>
          <p:cNvSpPr/>
          <p:nvPr/>
        </p:nvSpPr>
        <p:spPr>
          <a:xfrm rot="16200000">
            <a:off x="1601825" y="765456"/>
            <a:ext cx="306168" cy="2031998"/>
          </a:xfrm>
          <a:prstGeom prst="leftBrace">
            <a:avLst>
              <a:gd name="adj1" fmla="val 206896"/>
              <a:gd name="adj2" fmla="val 50000"/>
            </a:avLst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Left Brace 62"/>
          <p:cNvSpPr/>
          <p:nvPr/>
        </p:nvSpPr>
        <p:spPr>
          <a:xfrm rot="16200000">
            <a:off x="4127961" y="297412"/>
            <a:ext cx="306168" cy="3020281"/>
          </a:xfrm>
          <a:prstGeom prst="leftBrace">
            <a:avLst>
              <a:gd name="adj1" fmla="val 206896"/>
              <a:gd name="adj2" fmla="val 50000"/>
            </a:avLst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Left Brace 63"/>
          <p:cNvSpPr/>
          <p:nvPr/>
        </p:nvSpPr>
        <p:spPr>
          <a:xfrm rot="5400000">
            <a:off x="3111964" y="-1442947"/>
            <a:ext cx="306168" cy="5015332"/>
          </a:xfrm>
          <a:prstGeom prst="leftBrace">
            <a:avLst>
              <a:gd name="adj1" fmla="val 206896"/>
              <a:gd name="adj2" fmla="val 50000"/>
            </a:avLst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/>
              <p:cNvSpPr/>
              <p:nvPr/>
            </p:nvSpPr>
            <p:spPr>
              <a:xfrm>
                <a:off x="959687" y="1855569"/>
                <a:ext cx="1885453" cy="82420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b="1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b="1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2800" b="1" dirty="0">
                    <a:solidFill>
                      <a:srgbClr val="FF000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FF0000"/>
                    </a:solidFill>
                    <a:latin typeface="UTM Avo" panose="02040603050506020204" pitchFamily="18" charset="0"/>
                  </a:rPr>
                  <a:t>số</a:t>
                </a:r>
                <a:r>
                  <a:rPr lang="en-US" sz="2800" b="1" dirty="0">
                    <a:solidFill>
                      <a:srgbClr val="FF000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FF0000"/>
                    </a:solidFill>
                    <a:latin typeface="UTM Avo" panose="02040603050506020204" pitchFamily="18" charset="0"/>
                  </a:rPr>
                  <a:t>gạo</a:t>
                </a:r>
                <a:r>
                  <a:rPr lang="en-US" sz="2800" dirty="0">
                    <a:solidFill>
                      <a:srgbClr val="FF0000"/>
                    </a:solidFill>
                    <a:latin typeface="UTM Avo" panose="02040603050506020204" pitchFamily="18" charset="0"/>
                  </a:rPr>
                  <a:t> </a:t>
                </a:r>
                <a:endParaRPr lang="en-US" sz="2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9687" y="1855569"/>
                <a:ext cx="1885453" cy="824200"/>
              </a:xfrm>
              <a:prstGeom prst="rect">
                <a:avLst/>
              </a:prstGeom>
              <a:blipFill>
                <a:blip r:embed="rId3"/>
                <a:stretch>
                  <a:fillRect r="-323" b="-44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3494409" y="1908103"/>
                <a:ext cx="1896673" cy="82420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b="1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b="1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2800" b="1" dirty="0">
                    <a:solidFill>
                      <a:srgbClr val="FF000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FF0000"/>
                    </a:solidFill>
                    <a:latin typeface="UTM Avo" panose="02040603050506020204" pitchFamily="18" charset="0"/>
                  </a:rPr>
                  <a:t>số</a:t>
                </a:r>
                <a:r>
                  <a:rPr lang="en-US" sz="2800" b="1" dirty="0">
                    <a:solidFill>
                      <a:srgbClr val="FF000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FF0000"/>
                    </a:solidFill>
                    <a:latin typeface="UTM Avo" panose="02040603050506020204" pitchFamily="18" charset="0"/>
                  </a:rPr>
                  <a:t>gạo</a:t>
                </a:r>
                <a:r>
                  <a:rPr lang="en-US" sz="2800" b="1" dirty="0">
                    <a:solidFill>
                      <a:srgbClr val="FF0000"/>
                    </a:solidFill>
                    <a:latin typeface="UTM Avo" panose="02040603050506020204" pitchFamily="18" charset="0"/>
                  </a:rPr>
                  <a:t> </a:t>
                </a:r>
                <a:endParaRPr lang="en-US" sz="2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94409" y="1908103"/>
                <a:ext cx="1896673" cy="824200"/>
              </a:xfrm>
              <a:prstGeom prst="rect">
                <a:avLst/>
              </a:prstGeom>
              <a:blipFill>
                <a:blip r:embed="rId4"/>
                <a:stretch>
                  <a:fillRect b="-51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5" name="TextBox 64"/>
          <p:cNvSpPr txBox="1"/>
          <p:nvPr/>
        </p:nvSpPr>
        <p:spPr>
          <a:xfrm>
            <a:off x="3091261" y="302979"/>
            <a:ext cx="5444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66" name="Rectangle 65"/>
          <p:cNvSpPr/>
          <p:nvPr/>
        </p:nvSpPr>
        <p:spPr>
          <a:xfrm>
            <a:off x="1898911" y="3432103"/>
            <a:ext cx="872546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Hai ô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tô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chuyển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được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số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gạo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trong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kho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là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: </a:t>
            </a:r>
            <a:endParaRPr lang="en-US" sz="3200" dirty="0">
              <a:solidFill>
                <a:srgbClr val="00206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7" name="Rectangle 66"/>
              <p:cNvSpPr/>
              <p:nvPr/>
            </p:nvSpPr>
            <p:spPr>
              <a:xfrm>
                <a:off x="3769664" y="4037620"/>
                <a:ext cx="2000869" cy="92890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1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1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3200" dirty="0">
                    <a:solidFill>
                      <a:srgbClr val="FF0000"/>
                    </a:solidFill>
                  </a:rPr>
                  <a:t> </a:t>
                </a:r>
                <a:r>
                  <a:rPr lang="en-US" sz="3200" b="1" dirty="0">
                    <a:solidFill>
                      <a:srgbClr val="FF0000"/>
                    </a:solidFill>
                    <a:latin typeface="UTM Avo" panose="02040603050506020204" pitchFamily="18" charset="0"/>
                  </a:rPr>
                  <a:t>+</a:t>
                </a:r>
                <a:r>
                  <a:rPr lang="en-US" sz="3200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1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1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3200" dirty="0">
                    <a:solidFill>
                      <a:srgbClr val="FF0000"/>
                    </a:solidFill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1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3200" dirty="0">
                    <a:solidFill>
                      <a:srgbClr val="FF0000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67" name="Rectangle 6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69664" y="4037620"/>
                <a:ext cx="2000869" cy="928909"/>
              </a:xfrm>
              <a:prstGeom prst="rect">
                <a:avLst/>
              </a:prstGeom>
              <a:blipFill>
                <a:blip r:embed="rId5"/>
                <a:stretch>
                  <a:fillRect b="-58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Rectangle 18"/>
          <p:cNvSpPr/>
          <p:nvPr/>
        </p:nvSpPr>
        <p:spPr>
          <a:xfrm>
            <a:off x="5641896" y="4262221"/>
            <a:ext cx="428514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(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số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gạo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trong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kho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) </a:t>
            </a:r>
            <a:endParaRPr lang="en-US" sz="3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8" name="Rectangle 67"/>
              <p:cNvSpPr/>
              <p:nvPr/>
            </p:nvSpPr>
            <p:spPr>
              <a:xfrm>
                <a:off x="3565552" y="4987271"/>
                <a:ext cx="5767926" cy="92333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3200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Đáp </a:t>
                </a:r>
                <a:r>
                  <a:rPr lang="en-US" sz="3200" dirty="0" err="1">
                    <a:solidFill>
                      <a:srgbClr val="002060"/>
                    </a:solidFill>
                    <a:latin typeface="UTM Avo" panose="02040603050506020204" pitchFamily="18" charset="0"/>
                  </a:rPr>
                  <a:t>số</a:t>
                </a:r>
                <a:r>
                  <a:rPr lang="en-US" sz="3200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>
                            <a:solidFill>
                              <a:srgbClr val="002060"/>
                            </a:solidFill>
                            <a:latin typeface="UTM Avo" panose="02040603050506020204" pitchFamily="18" charset="0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>
                            <a:solidFill>
                              <a:srgbClr val="002060"/>
                            </a:solidFill>
                            <a:latin typeface="UTM Avo" panose="02040603050506020204" pitchFamily="18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3200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số gạo trong kho  </a:t>
                </a:r>
                <a:endParaRPr lang="en-US" sz="3200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68" name="Rectangle 6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65552" y="4987271"/>
                <a:ext cx="5767926" cy="923330"/>
              </a:xfrm>
              <a:prstGeom prst="rect">
                <a:avLst/>
              </a:prstGeom>
              <a:blipFill>
                <a:blip r:embed="rId6"/>
                <a:stretch>
                  <a:fillRect l="-2748" b="-46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9" name="Rectangle 68"/>
          <p:cNvSpPr/>
          <p:nvPr/>
        </p:nvSpPr>
        <p:spPr>
          <a:xfrm>
            <a:off x="5278569" y="2805145"/>
            <a:ext cx="178927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Bài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giải</a:t>
            </a:r>
            <a:endParaRPr lang="en-US" sz="32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934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 animBg="1"/>
      <p:bldP spid="63" grpId="0" animBg="1"/>
      <p:bldP spid="64" grpId="0" animBg="1"/>
      <p:bldP spid="13" grpId="0"/>
      <p:bldP spid="17" grpId="0"/>
      <p:bldP spid="65" grpId="0"/>
      <p:bldP spid="66" grpId="0"/>
      <p:bldP spid="67" grpId="0"/>
      <p:bldP spid="19" grpId="0"/>
      <p:bldP spid="68" grpId="0"/>
      <p:bldP spid="6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668" b="21760"/>
          <a:stretch/>
        </p:blipFill>
        <p:spPr>
          <a:xfrm>
            <a:off x="0" y="410561"/>
            <a:ext cx="12192000" cy="6531415"/>
          </a:xfrm>
          <a:prstGeom prst="rect">
            <a:avLst/>
          </a:prstGeom>
        </p:spPr>
      </p:pic>
      <p:pic>
        <p:nvPicPr>
          <p:cNvPr id="53" name="图片 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0364" y="3279474"/>
            <a:ext cx="5714736" cy="3819237"/>
          </a:xfrm>
          <a:prstGeom prst="rect">
            <a:avLst/>
          </a:prstGeom>
        </p:spPr>
      </p:pic>
      <p:sp>
        <p:nvSpPr>
          <p:cNvPr id="55" name="TextBox 54"/>
          <p:cNvSpPr txBox="1"/>
          <p:nvPr/>
        </p:nvSpPr>
        <p:spPr>
          <a:xfrm>
            <a:off x="3115239" y="410561"/>
            <a:ext cx="9717891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0" dirty="0" err="1">
                <a:solidFill>
                  <a:srgbClr val="ED756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</a:rPr>
              <a:t>Chào</a:t>
            </a:r>
            <a:r>
              <a:rPr lang="en-US" sz="11000" dirty="0">
                <a:solidFill>
                  <a:srgbClr val="ED756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</a:rPr>
              <a:t> </a:t>
            </a:r>
          </a:p>
          <a:p>
            <a:pPr algn="ctr"/>
            <a:r>
              <a:rPr lang="en-US" sz="11000" dirty="0" err="1">
                <a:solidFill>
                  <a:srgbClr val="ED756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</a:rPr>
              <a:t>tạm</a:t>
            </a:r>
            <a:r>
              <a:rPr lang="en-US" sz="11000" dirty="0">
                <a:solidFill>
                  <a:srgbClr val="ED756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</a:rPr>
              <a:t> </a:t>
            </a:r>
            <a:r>
              <a:rPr lang="en-US" sz="11000" dirty="0" err="1">
                <a:solidFill>
                  <a:srgbClr val="ED756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</a:rPr>
              <a:t>biệt</a:t>
            </a:r>
            <a:endParaRPr lang="en-US" sz="11000" dirty="0">
              <a:solidFill>
                <a:srgbClr val="ED756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Showcard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929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 44"/>
          <p:cNvSpPr/>
          <p:nvPr/>
        </p:nvSpPr>
        <p:spPr>
          <a:xfrm>
            <a:off x="5464538" y="2777718"/>
            <a:ext cx="6046240" cy="2211355"/>
          </a:xfrm>
          <a:prstGeom prst="rect">
            <a:avLst/>
          </a:pr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387414" y="567322"/>
            <a:ext cx="34989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Có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một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băng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giấy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37" name="Rectangle 36"/>
          <p:cNvSpPr/>
          <p:nvPr/>
        </p:nvSpPr>
        <p:spPr>
          <a:xfrm>
            <a:off x="5464538" y="2785297"/>
            <a:ext cx="755780" cy="2211355"/>
          </a:xfrm>
          <a:prstGeom prst="rect">
            <a:avLst/>
          </a:pr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6220318" y="2785297"/>
            <a:ext cx="755780" cy="2211355"/>
          </a:xfrm>
          <a:prstGeom prst="rect">
            <a:avLst/>
          </a:pr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>
            <a:off x="6976098" y="2785297"/>
            <a:ext cx="755780" cy="2211355"/>
          </a:xfrm>
          <a:prstGeom prst="rect">
            <a:avLst/>
          </a:pr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7731878" y="2785297"/>
            <a:ext cx="755780" cy="2211355"/>
          </a:xfrm>
          <a:prstGeom prst="rect">
            <a:avLst/>
          </a:pr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8487658" y="2785297"/>
            <a:ext cx="755780" cy="2211355"/>
          </a:xfrm>
          <a:prstGeom prst="rect">
            <a:avLst/>
          </a:pr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/>
          <p:cNvSpPr/>
          <p:nvPr/>
        </p:nvSpPr>
        <p:spPr>
          <a:xfrm>
            <a:off x="9243438" y="2785297"/>
            <a:ext cx="755780" cy="2211355"/>
          </a:xfrm>
          <a:prstGeom prst="rect">
            <a:avLst/>
          </a:pr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/>
          <p:cNvSpPr/>
          <p:nvPr/>
        </p:nvSpPr>
        <p:spPr>
          <a:xfrm>
            <a:off x="9999218" y="2785297"/>
            <a:ext cx="755780" cy="2211355"/>
          </a:xfrm>
          <a:prstGeom prst="rect">
            <a:avLst/>
          </a:pr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/>
          <p:cNvSpPr/>
          <p:nvPr/>
        </p:nvSpPr>
        <p:spPr>
          <a:xfrm>
            <a:off x="10754998" y="2785297"/>
            <a:ext cx="755780" cy="2211355"/>
          </a:xfrm>
          <a:prstGeom prst="rect">
            <a:avLst/>
          </a:pr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Box 45"/>
              <p:cNvSpPr txBox="1"/>
              <p:nvPr/>
            </p:nvSpPr>
            <p:spPr>
              <a:xfrm>
                <a:off x="3760431" y="411831"/>
                <a:ext cx="5878286" cy="8342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Bạn Nam </a:t>
                </a:r>
                <a:r>
                  <a:rPr lang="en-US" sz="2800" dirty="0" err="1">
                    <a:solidFill>
                      <a:srgbClr val="002060"/>
                    </a:solidFill>
                    <a:latin typeface="UTM Avo" panose="02040603050506020204" pitchFamily="18" charset="0"/>
                  </a:rPr>
                  <a:t>tô</a:t>
                </a:r>
                <a:r>
                  <a:rPr lang="en-US" sz="2800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UTM Avo" panose="02040603050506020204" pitchFamily="18" charset="0"/>
                  </a:rPr>
                  <a:t>màu</a:t>
                </a:r>
                <a:r>
                  <a:rPr lang="en-US" sz="2800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b="1" i="0" smtClean="0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b="1" i="0" smtClean="0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UTM Avo" panose="02040603050506020204" pitchFamily="18" charset="0"/>
                  </a:rPr>
                  <a:t>băng</a:t>
                </a:r>
                <a:r>
                  <a:rPr lang="en-US" sz="2800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UTM Avo" panose="02040603050506020204" pitchFamily="18" charset="0"/>
                  </a:rPr>
                  <a:t>giấy</a:t>
                </a:r>
                <a:r>
                  <a:rPr lang="en-US" sz="2800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.      </a:t>
                </a:r>
              </a:p>
            </p:txBody>
          </p:sp>
        </mc:Choice>
        <mc:Fallback xmlns="">
          <p:sp>
            <p:nvSpPr>
              <p:cNvPr id="46" name="TextBox 4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60431" y="411831"/>
                <a:ext cx="5878286" cy="834203"/>
              </a:xfrm>
              <a:prstGeom prst="rect">
                <a:avLst/>
              </a:prstGeom>
              <a:blipFill>
                <a:blip r:embed="rId3"/>
                <a:stretch>
                  <a:fillRect l="-2178" r="-4046" b="-44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7" name="Left Brace 46"/>
          <p:cNvSpPr/>
          <p:nvPr/>
        </p:nvSpPr>
        <p:spPr>
          <a:xfrm rot="16200000">
            <a:off x="6486044" y="4072704"/>
            <a:ext cx="270588" cy="2239347"/>
          </a:xfrm>
          <a:prstGeom prst="leftBrace">
            <a:avLst>
              <a:gd name="adj1" fmla="val 206896"/>
              <a:gd name="adj2" fmla="val 50000"/>
            </a:avLst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/>
          <p:cNvSpPr/>
          <p:nvPr/>
        </p:nvSpPr>
        <p:spPr>
          <a:xfrm>
            <a:off x="5464538" y="2785297"/>
            <a:ext cx="755780" cy="2211355"/>
          </a:xfrm>
          <a:prstGeom prst="rect">
            <a:avLst/>
          </a:prstGeom>
          <a:solidFill>
            <a:srgbClr val="F6A9A9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/>
          <p:cNvSpPr/>
          <p:nvPr/>
        </p:nvSpPr>
        <p:spPr>
          <a:xfrm>
            <a:off x="6224790" y="2785297"/>
            <a:ext cx="755780" cy="2211355"/>
          </a:xfrm>
          <a:prstGeom prst="rect">
            <a:avLst/>
          </a:prstGeom>
          <a:solidFill>
            <a:srgbClr val="F6A9A9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/>
          <p:cNvSpPr/>
          <p:nvPr/>
        </p:nvSpPr>
        <p:spPr>
          <a:xfrm>
            <a:off x="6987859" y="2785297"/>
            <a:ext cx="755780" cy="2211355"/>
          </a:xfrm>
          <a:prstGeom prst="rect">
            <a:avLst/>
          </a:prstGeom>
          <a:solidFill>
            <a:srgbClr val="F6A9A9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2" name="TextBox 51"/>
              <p:cNvSpPr txBox="1"/>
              <p:nvPr/>
            </p:nvSpPr>
            <p:spPr>
              <a:xfrm>
                <a:off x="6349490" y="5471152"/>
                <a:ext cx="544479" cy="9326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2800" b="1" i="0" smtClean="0">
                              <a:solidFill>
                                <a:srgbClr val="FF0000"/>
                              </a:solidFill>
                              <a:latin typeface="UTM Avo" panose="02040603050506020204" pitchFamily="18" charset="0"/>
                            </a:rPr>
                            <m:t>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2800" b="1" i="0" smtClean="0">
                              <a:solidFill>
                                <a:srgbClr val="FF0000"/>
                              </a:solidFill>
                              <a:latin typeface="UTM Avo" panose="02040603050506020204" pitchFamily="18" charset="0"/>
                            </a:rPr>
                            <m:t>8</m:t>
                          </m:r>
                        </m:den>
                      </m:f>
                    </m:oMath>
                  </m:oMathPara>
                </a14:m>
                <a:endParaRPr lang="en-US" sz="2800" dirty="0">
                  <a:solidFill>
                    <a:srgbClr val="002060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52" name="TextBox 5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49490" y="5471152"/>
                <a:ext cx="544479" cy="93262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3" name="Rectangle 52"/>
          <p:cNvSpPr/>
          <p:nvPr/>
        </p:nvSpPr>
        <p:spPr>
          <a:xfrm>
            <a:off x="7741500" y="2785297"/>
            <a:ext cx="755780" cy="2211355"/>
          </a:xfrm>
          <a:prstGeom prst="rect">
            <a:avLst/>
          </a:prstGeom>
          <a:solidFill>
            <a:srgbClr val="F6A9A9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/>
          <p:cNvSpPr/>
          <p:nvPr/>
        </p:nvSpPr>
        <p:spPr>
          <a:xfrm>
            <a:off x="8496793" y="2785297"/>
            <a:ext cx="755780" cy="2211355"/>
          </a:xfrm>
          <a:prstGeom prst="rect">
            <a:avLst/>
          </a:prstGeom>
          <a:solidFill>
            <a:srgbClr val="F6A9A9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Left Brace 54"/>
          <p:cNvSpPr/>
          <p:nvPr/>
        </p:nvSpPr>
        <p:spPr>
          <a:xfrm rot="16200000">
            <a:off x="8380453" y="4455551"/>
            <a:ext cx="270588" cy="1473653"/>
          </a:xfrm>
          <a:prstGeom prst="leftBrace">
            <a:avLst>
              <a:gd name="adj1" fmla="val 206896"/>
              <a:gd name="adj2" fmla="val 50000"/>
            </a:avLst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6" name="TextBox 55"/>
              <p:cNvSpPr txBox="1"/>
              <p:nvPr/>
            </p:nvSpPr>
            <p:spPr>
              <a:xfrm>
                <a:off x="8243507" y="5463571"/>
                <a:ext cx="544479" cy="9326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2800" b="1" i="0" smtClean="0">
                              <a:solidFill>
                                <a:srgbClr val="FF0000"/>
                              </a:solidFill>
                              <a:latin typeface="UTM Avo" panose="02040603050506020204" pitchFamily="18" charset="0"/>
                            </a:rPr>
                            <m:t>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2800" b="1" i="0" smtClean="0">
                              <a:solidFill>
                                <a:srgbClr val="FF0000"/>
                              </a:solidFill>
                              <a:latin typeface="UTM Avo" panose="02040603050506020204" pitchFamily="18" charset="0"/>
                            </a:rPr>
                            <m:t>8</m:t>
                          </m:r>
                        </m:den>
                      </m:f>
                    </m:oMath>
                  </m:oMathPara>
                </a14:m>
                <a:endParaRPr lang="en-US" sz="2800" dirty="0">
                  <a:solidFill>
                    <a:srgbClr val="002060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56" name="TextBox 5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43507" y="5463571"/>
                <a:ext cx="544479" cy="93262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7" name="TextBox 56"/>
          <p:cNvSpPr txBox="1"/>
          <p:nvPr/>
        </p:nvSpPr>
        <p:spPr>
          <a:xfrm>
            <a:off x="387414" y="1245855"/>
            <a:ext cx="36577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Sau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đó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, Nam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tô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tiếp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     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8" name="TextBox 57"/>
              <p:cNvSpPr txBox="1"/>
              <p:nvPr/>
            </p:nvSpPr>
            <p:spPr>
              <a:xfrm>
                <a:off x="3870068" y="1090363"/>
                <a:ext cx="2764194" cy="8342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b="1" i="0" smtClean="0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b="1" i="0" smtClean="0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UTM Avo" panose="02040603050506020204" pitchFamily="18" charset="0"/>
                  </a:rPr>
                  <a:t>băng</a:t>
                </a:r>
                <a:r>
                  <a:rPr lang="en-US" sz="2800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UTM Avo" panose="02040603050506020204" pitchFamily="18" charset="0"/>
                  </a:rPr>
                  <a:t>giấy</a:t>
                </a:r>
                <a:r>
                  <a:rPr lang="en-US" sz="2800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.      </a:t>
                </a:r>
              </a:p>
            </p:txBody>
          </p:sp>
        </mc:Choice>
        <mc:Fallback xmlns="">
          <p:sp>
            <p:nvSpPr>
              <p:cNvPr id="58" name="TextBox 5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70068" y="1090363"/>
                <a:ext cx="2764194" cy="834203"/>
              </a:xfrm>
              <a:prstGeom prst="rect">
                <a:avLst/>
              </a:prstGeom>
              <a:blipFill>
                <a:blip r:embed="rId6"/>
                <a:stretch>
                  <a:fillRect r="-14570" b="-36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9" name="TextBox 58"/>
          <p:cNvSpPr txBox="1"/>
          <p:nvPr/>
        </p:nvSpPr>
        <p:spPr>
          <a:xfrm>
            <a:off x="6312549" y="1245855"/>
            <a:ext cx="57426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Hỏi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bạn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Nam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đã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tô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màu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bao</a:t>
            </a:r>
            <a:endParaRPr lang="en-US" sz="2800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60" name="Rectangle 59"/>
          <p:cNvSpPr/>
          <p:nvPr/>
        </p:nvSpPr>
        <p:spPr>
          <a:xfrm>
            <a:off x="387414" y="1902305"/>
            <a:ext cx="508664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nhiêu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phần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của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băng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giấy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?</a:t>
            </a:r>
            <a:endParaRPr lang="en-US" sz="2800" dirty="0"/>
          </a:p>
        </p:txBody>
      </p:sp>
      <p:sp>
        <p:nvSpPr>
          <p:cNvPr id="61" name="Left Brace 60"/>
          <p:cNvSpPr/>
          <p:nvPr/>
        </p:nvSpPr>
        <p:spPr>
          <a:xfrm rot="5400000">
            <a:off x="7266193" y="664573"/>
            <a:ext cx="189585" cy="3764906"/>
          </a:xfrm>
          <a:prstGeom prst="leftBrace">
            <a:avLst>
              <a:gd name="adj1" fmla="val 206896"/>
              <a:gd name="adj2" fmla="val 50000"/>
            </a:avLst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TextBox 61"/>
          <p:cNvSpPr txBox="1"/>
          <p:nvPr/>
        </p:nvSpPr>
        <p:spPr>
          <a:xfrm>
            <a:off x="7187399" y="1845155"/>
            <a:ext cx="5444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E25E1D3-81D4-45A6-82C5-7BE5751DB387}"/>
              </a:ext>
            </a:extLst>
          </p:cNvPr>
          <p:cNvSpPr txBox="1"/>
          <p:nvPr/>
        </p:nvSpPr>
        <p:spPr>
          <a:xfrm>
            <a:off x="-38100" y="0"/>
            <a:ext cx="400050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>
                <a:solidFill>
                  <a:schemeClr val="bg1"/>
                </a:solidFill>
                <a:latin typeface="#9Slide03 AllRoundGothic" panose="020B0703020202020104" pitchFamily="34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61723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500"/>
                            </p:stCondLst>
                            <p:childTnLst>
                              <p:par>
                                <p:cTn id="58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00"/>
                            </p:stCondLst>
                            <p:childTnLst>
                              <p:par>
                                <p:cTn id="9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500"/>
                            </p:stCondLst>
                            <p:childTnLst>
                              <p:par>
                                <p:cTn id="1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45" grpId="1" animBg="1"/>
      <p:bldP spid="36" grpId="0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1" grpId="0" animBg="1"/>
      <p:bldP spid="42" grpId="0" animBg="1"/>
      <p:bldP spid="43" grpId="0" animBg="1"/>
      <p:bldP spid="44" grpId="0" animBg="1"/>
      <p:bldP spid="46" grpId="0"/>
      <p:bldP spid="47" grpId="0" animBg="1"/>
      <p:bldP spid="48" grpId="0" animBg="1"/>
      <p:bldP spid="50" grpId="0" animBg="1"/>
      <p:bldP spid="51" grpId="0" animBg="1"/>
      <p:bldP spid="52" grpId="0"/>
      <p:bldP spid="53" grpId="0" animBg="1"/>
      <p:bldP spid="54" grpId="0" animBg="1"/>
      <p:bldP spid="55" grpId="0" animBg="1"/>
      <p:bldP spid="56" grpId="0"/>
      <p:bldP spid="57" grpId="0"/>
      <p:bldP spid="58" grpId="0"/>
      <p:bldP spid="59" grpId="0"/>
      <p:bldP spid="60" grpId="0"/>
      <p:bldP spid="61" grpId="0" animBg="1"/>
      <p:bldP spid="6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4270222" y="1230244"/>
            <a:ext cx="755780" cy="2211355"/>
          </a:xfrm>
          <a:prstGeom prst="rect">
            <a:avLst/>
          </a:pr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5026002" y="1230244"/>
            <a:ext cx="755780" cy="2211355"/>
          </a:xfrm>
          <a:prstGeom prst="rect">
            <a:avLst/>
          </a:pr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5781782" y="1230244"/>
            <a:ext cx="755780" cy="2211355"/>
          </a:xfrm>
          <a:prstGeom prst="rect">
            <a:avLst/>
          </a:pr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Left Brace 28"/>
          <p:cNvSpPr/>
          <p:nvPr/>
        </p:nvSpPr>
        <p:spPr>
          <a:xfrm rot="16200000">
            <a:off x="1512828" y="2517651"/>
            <a:ext cx="270588" cy="2239347"/>
          </a:xfrm>
          <a:prstGeom prst="leftBrace">
            <a:avLst>
              <a:gd name="adj1" fmla="val 206896"/>
              <a:gd name="adj2" fmla="val 50000"/>
            </a:avLst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491322" y="1230244"/>
            <a:ext cx="755780" cy="2211355"/>
          </a:xfrm>
          <a:prstGeom prst="rect">
            <a:avLst/>
          </a:prstGeom>
          <a:solidFill>
            <a:srgbClr val="F6A9A9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1251574" y="1230244"/>
            <a:ext cx="755780" cy="2211355"/>
          </a:xfrm>
          <a:prstGeom prst="rect">
            <a:avLst/>
          </a:prstGeom>
          <a:solidFill>
            <a:srgbClr val="F6A9A9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2014643" y="1230244"/>
            <a:ext cx="755780" cy="2211355"/>
          </a:xfrm>
          <a:prstGeom prst="rect">
            <a:avLst/>
          </a:prstGeom>
          <a:solidFill>
            <a:srgbClr val="F6A9A9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/>
              <p:cNvSpPr txBox="1"/>
              <p:nvPr/>
            </p:nvSpPr>
            <p:spPr>
              <a:xfrm>
                <a:off x="1376274" y="3916099"/>
                <a:ext cx="544479" cy="9326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2800" b="1" i="0" smtClean="0">
                              <a:solidFill>
                                <a:srgbClr val="FF0000"/>
                              </a:solidFill>
                              <a:latin typeface="UTM Avo" panose="02040603050506020204" pitchFamily="18" charset="0"/>
                            </a:rPr>
                            <m:t>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2800" b="1" i="0" smtClean="0">
                              <a:solidFill>
                                <a:srgbClr val="FF0000"/>
                              </a:solidFill>
                              <a:latin typeface="UTM Avo" panose="02040603050506020204" pitchFamily="18" charset="0"/>
                            </a:rPr>
                            <m:t>8</m:t>
                          </m:r>
                        </m:den>
                      </m:f>
                    </m:oMath>
                  </m:oMathPara>
                </a14:m>
                <a:endParaRPr lang="en-US" sz="2800" dirty="0">
                  <a:solidFill>
                    <a:srgbClr val="002060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33" name="TextBox 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6274" y="3916099"/>
                <a:ext cx="544479" cy="93262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Rectangle 33"/>
          <p:cNvSpPr/>
          <p:nvPr/>
        </p:nvSpPr>
        <p:spPr>
          <a:xfrm>
            <a:off x="2768284" y="1230244"/>
            <a:ext cx="755780" cy="2211355"/>
          </a:xfrm>
          <a:prstGeom prst="rect">
            <a:avLst/>
          </a:prstGeom>
          <a:solidFill>
            <a:srgbClr val="F6A9A9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3523577" y="1230244"/>
            <a:ext cx="755780" cy="2211355"/>
          </a:xfrm>
          <a:prstGeom prst="rect">
            <a:avLst/>
          </a:prstGeom>
          <a:solidFill>
            <a:srgbClr val="F6A9A9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Left Brace 35"/>
          <p:cNvSpPr/>
          <p:nvPr/>
        </p:nvSpPr>
        <p:spPr>
          <a:xfrm rot="16200000">
            <a:off x="3407237" y="2900498"/>
            <a:ext cx="270588" cy="1473653"/>
          </a:xfrm>
          <a:prstGeom prst="leftBrace">
            <a:avLst>
              <a:gd name="adj1" fmla="val 206896"/>
              <a:gd name="adj2" fmla="val 50000"/>
            </a:avLst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/>
              <p:cNvSpPr txBox="1"/>
              <p:nvPr/>
            </p:nvSpPr>
            <p:spPr>
              <a:xfrm>
                <a:off x="3270291" y="3908518"/>
                <a:ext cx="544479" cy="9326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2800" b="1" i="0" smtClean="0">
                              <a:solidFill>
                                <a:srgbClr val="FF0000"/>
                              </a:solidFill>
                              <a:latin typeface="UTM Avo" panose="02040603050506020204" pitchFamily="18" charset="0"/>
                            </a:rPr>
                            <m:t>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2800" b="1" i="0" smtClean="0">
                              <a:solidFill>
                                <a:srgbClr val="FF0000"/>
                              </a:solidFill>
                              <a:latin typeface="UTM Avo" panose="02040603050506020204" pitchFamily="18" charset="0"/>
                            </a:rPr>
                            <m:t>8</m:t>
                          </m:r>
                        </m:den>
                      </m:f>
                    </m:oMath>
                  </m:oMathPara>
                </a14:m>
                <a:endParaRPr lang="en-US" sz="2800" dirty="0">
                  <a:solidFill>
                    <a:srgbClr val="002060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37" name="TextBox 3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70291" y="3908518"/>
                <a:ext cx="544479" cy="93262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Left Brace 37"/>
          <p:cNvSpPr/>
          <p:nvPr/>
        </p:nvSpPr>
        <p:spPr>
          <a:xfrm rot="5400000">
            <a:off x="2292977" y="-890480"/>
            <a:ext cx="189585" cy="3764906"/>
          </a:xfrm>
          <a:prstGeom prst="leftBrace">
            <a:avLst>
              <a:gd name="adj1" fmla="val 206896"/>
              <a:gd name="adj2" fmla="val 50000"/>
            </a:avLst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/>
          <p:cNvSpPr txBox="1"/>
          <p:nvPr/>
        </p:nvSpPr>
        <p:spPr>
          <a:xfrm>
            <a:off x="2214183" y="290102"/>
            <a:ext cx="5444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43" name="Rectangle 42"/>
          <p:cNvSpPr/>
          <p:nvPr/>
        </p:nvSpPr>
        <p:spPr>
          <a:xfrm>
            <a:off x="6625313" y="2162131"/>
            <a:ext cx="426020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Ta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thực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hiện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phép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tính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: </a:t>
            </a:r>
            <a:endParaRPr lang="en-US" sz="2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/>
              <p:cNvSpPr txBox="1"/>
              <p:nvPr/>
            </p:nvSpPr>
            <p:spPr>
              <a:xfrm>
                <a:off x="10708528" y="1953580"/>
                <a:ext cx="1483472" cy="9403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FF0000"/>
                    </a:solidFill>
                    <a:latin typeface="UTM Avo" panose="0204060305050602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1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</a:rPr>
                          <m:t>8</m:t>
                        </m:r>
                      </m:den>
                    </m:f>
                  </m:oMath>
                </a14:m>
                <a:endParaRPr lang="en-US" sz="3200" b="1" dirty="0">
                  <a:solidFill>
                    <a:srgbClr val="FF0000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44" name="TextBox 4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08528" y="1953580"/>
                <a:ext cx="1483472" cy="940322"/>
              </a:xfrm>
              <a:prstGeom prst="rect">
                <a:avLst/>
              </a:prstGeom>
              <a:blipFill>
                <a:blip r:embed="rId6"/>
                <a:stretch>
                  <a:fillRect b="-45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6" name="Rectangle 45"/>
          <p:cNvSpPr/>
          <p:nvPr/>
        </p:nvSpPr>
        <p:spPr>
          <a:xfrm>
            <a:off x="6625313" y="2721162"/>
            <a:ext cx="12161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Ta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có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:</a:t>
            </a:r>
            <a:endParaRPr lang="en-US" sz="2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/>
              <p:cNvSpPr txBox="1"/>
              <p:nvPr/>
            </p:nvSpPr>
            <p:spPr>
              <a:xfrm>
                <a:off x="7281667" y="3206167"/>
                <a:ext cx="2082836" cy="11523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000" b="1" i="0" smtClean="0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000" b="1" i="0" smtClean="0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en-US" sz="4000" b="1" dirty="0">
                    <a:solidFill>
                      <a:srgbClr val="FF0000"/>
                    </a:solidFill>
                    <a:latin typeface="UTM Avo" panose="0204060305050602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000" b="1" i="0" smtClean="0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000" b="1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</a:rPr>
                          <m:t>8</m:t>
                        </m:r>
                      </m:den>
                    </m:f>
                  </m:oMath>
                </a14:m>
                <a:endParaRPr lang="en-US" sz="4000" b="1" dirty="0">
                  <a:solidFill>
                    <a:srgbClr val="FF0000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47" name="TextBox 4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81667" y="3206167"/>
                <a:ext cx="2082836" cy="1152303"/>
              </a:xfrm>
              <a:prstGeom prst="rect">
                <a:avLst/>
              </a:prstGeom>
              <a:blipFill>
                <a:blip r:embed="rId7"/>
                <a:stretch>
                  <a:fillRect b="-58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TextBox 47"/>
              <p:cNvSpPr txBox="1"/>
              <p:nvPr/>
            </p:nvSpPr>
            <p:spPr>
              <a:xfrm>
                <a:off x="8621099" y="3196467"/>
                <a:ext cx="2264419" cy="11523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b="1" dirty="0">
                    <a:solidFill>
                      <a:srgbClr val="FF0000"/>
                    </a:solidFill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000" b="1" i="0" smtClean="0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</a:rPr>
                          <m:t>3 + 2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000" b="1" i="0" smtClean="0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</a:rPr>
                          <m:t>8</m:t>
                        </m:r>
                      </m:den>
                    </m:f>
                  </m:oMath>
                </a14:m>
                <a:endParaRPr lang="en-US" sz="4000" b="1" dirty="0">
                  <a:solidFill>
                    <a:srgbClr val="FF0000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48" name="TextBox 4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21099" y="3196467"/>
                <a:ext cx="2264419" cy="1152303"/>
              </a:xfrm>
              <a:prstGeom prst="rect">
                <a:avLst/>
              </a:prstGeom>
              <a:blipFill>
                <a:blip r:embed="rId8"/>
                <a:stretch>
                  <a:fillRect l="-9409" b="-63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/>
              <p:cNvSpPr txBox="1"/>
              <p:nvPr/>
            </p:nvSpPr>
            <p:spPr>
              <a:xfrm>
                <a:off x="10436866" y="3195430"/>
                <a:ext cx="1224704" cy="11453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b="1" dirty="0">
                    <a:solidFill>
                      <a:srgbClr val="FF0000"/>
                    </a:solidFill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000" b="1" i="0" smtClean="0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000" b="1" i="0" smtClean="0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</a:rPr>
                          <m:t>8</m:t>
                        </m:r>
                      </m:den>
                    </m:f>
                  </m:oMath>
                </a14:m>
                <a:endParaRPr lang="en-US" sz="4000" b="1" dirty="0">
                  <a:solidFill>
                    <a:srgbClr val="FF0000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49" name="TextBox 4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36866" y="3195430"/>
                <a:ext cx="1224704" cy="1145314"/>
              </a:xfrm>
              <a:prstGeom prst="rect">
                <a:avLst/>
              </a:prstGeom>
              <a:blipFill>
                <a:blip r:embed="rId9"/>
                <a:stretch>
                  <a:fillRect l="-17413" b="-63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3"/>
          <a:stretch/>
        </p:blipFill>
        <p:spPr>
          <a:xfrm>
            <a:off x="0" y="4180265"/>
            <a:ext cx="12170277" cy="2997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167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44" grpId="0"/>
      <p:bldP spid="46" grpId="0"/>
      <p:bldP spid="47" grpId="0"/>
      <p:bldP spid="48" grpId="0"/>
      <p:bldP spid="4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07129" y="3429000"/>
            <a:ext cx="5818909" cy="3389575"/>
          </a:xfrm>
          <a:prstGeom prst="rect">
            <a:avLst/>
          </a:prstGeom>
        </p:spPr>
      </p:pic>
      <p:pic>
        <p:nvPicPr>
          <p:cNvPr id="14" name="图片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561" y="3881567"/>
            <a:ext cx="4943166" cy="287944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4878583" y="474448"/>
                <a:ext cx="2082836" cy="13641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FFC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800" b="1" i="0" smtClean="0">
                            <a:solidFill>
                              <a:srgbClr val="FFC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UTM Avo" panose="02040603050506020204" pitchFamily="18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800" b="1" i="0" smtClean="0">
                            <a:solidFill>
                              <a:srgbClr val="FFC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UTM Avo" panose="02040603050506020204" pitchFamily="18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FFC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Avo" panose="0204060305050602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FFC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800" b="1" i="0" smtClean="0">
                            <a:solidFill>
                              <a:srgbClr val="FFC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UTM Avo" panose="02040603050506020204" pitchFamily="18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800" b="1">
                            <a:solidFill>
                              <a:srgbClr val="FFC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UTM Avo" panose="02040603050506020204" pitchFamily="18" charset="0"/>
                          </a:rPr>
                          <m:t>8</m:t>
                        </m:r>
                      </m:den>
                    </m:f>
                  </m:oMath>
                </a14:m>
                <a:endParaRPr lang="en-US" sz="4800" b="1" dirty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78583" y="474448"/>
                <a:ext cx="2082836" cy="1364156"/>
              </a:xfrm>
              <a:prstGeom prst="rect">
                <a:avLst/>
              </a:prstGeom>
              <a:blipFill>
                <a:blip r:embed="rId3"/>
                <a:stretch>
                  <a:fillRect b="-10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/>
          <p:cNvSpPr txBox="1"/>
          <p:nvPr/>
        </p:nvSpPr>
        <p:spPr>
          <a:xfrm>
            <a:off x="1902691" y="2028931"/>
            <a:ext cx="994756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Em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có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nhận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xét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gì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về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mẫu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hai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hạng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so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với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mẫu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tổng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trong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phép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cộng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6617854" y="474448"/>
                <a:ext cx="1224704" cy="13556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b="1" dirty="0">
                    <a:solidFill>
                      <a:srgbClr val="FFC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FFC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800" b="1" i="0" smtClean="0">
                            <a:solidFill>
                              <a:srgbClr val="FFC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UTM Avo" panose="02040603050506020204" pitchFamily="18" charset="0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800" b="1" i="0" smtClean="0">
                            <a:solidFill>
                              <a:srgbClr val="FFC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UTM Avo" panose="02040603050506020204" pitchFamily="18" charset="0"/>
                          </a:rPr>
                          <m:t>8</m:t>
                        </m:r>
                      </m:den>
                    </m:f>
                  </m:oMath>
                </a14:m>
                <a:endParaRPr lang="en-US" sz="4800" b="1" dirty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17854" y="474448"/>
                <a:ext cx="1224704" cy="1355692"/>
              </a:xfrm>
              <a:prstGeom prst="rect">
                <a:avLst/>
              </a:prstGeom>
              <a:blipFill>
                <a:blip r:embed="rId4"/>
                <a:stretch>
                  <a:fillRect l="-23881" b="-112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ectangle 10"/>
          <p:cNvSpPr/>
          <p:nvPr/>
        </p:nvSpPr>
        <p:spPr>
          <a:xfrm>
            <a:off x="3982655" y="3366247"/>
            <a:ext cx="7471917" cy="4862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80000"/>
              </a:lnSpc>
            </a:pP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Ba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phân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số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có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mẫu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số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bằng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nhau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90" t="36633" r="38418" b="37643"/>
          <a:stretch/>
        </p:blipFill>
        <p:spPr>
          <a:xfrm rot="5400000">
            <a:off x="3187736" y="3086648"/>
            <a:ext cx="669072" cy="920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654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9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437309" y="3422999"/>
            <a:ext cx="5818909" cy="3389575"/>
          </a:xfrm>
          <a:prstGeom prst="rect">
            <a:avLst/>
          </a:prstGeom>
        </p:spPr>
      </p:pic>
      <p:pic>
        <p:nvPicPr>
          <p:cNvPr id="14" name="图片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472" y="3933128"/>
            <a:ext cx="4943166" cy="287944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4878583" y="474448"/>
                <a:ext cx="2082836" cy="13641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FFC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800" b="1" i="0" smtClean="0">
                            <a:solidFill>
                              <a:srgbClr val="FFC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UTM Avo" panose="02040603050506020204" pitchFamily="18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800" b="1" i="0" smtClean="0">
                            <a:solidFill>
                              <a:srgbClr val="FFC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UTM Avo" panose="02040603050506020204" pitchFamily="18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FFC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Avo" panose="0204060305050602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FFC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800" b="1" i="0" smtClean="0">
                            <a:solidFill>
                              <a:srgbClr val="FFC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UTM Avo" panose="02040603050506020204" pitchFamily="18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800" b="1">
                            <a:solidFill>
                              <a:srgbClr val="FFC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UTM Avo" panose="02040603050506020204" pitchFamily="18" charset="0"/>
                          </a:rPr>
                          <m:t>8</m:t>
                        </m:r>
                      </m:den>
                    </m:f>
                  </m:oMath>
                </a14:m>
                <a:endParaRPr lang="en-US" sz="4800" b="1" dirty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78583" y="474448"/>
                <a:ext cx="2082836" cy="1364156"/>
              </a:xfrm>
              <a:prstGeom prst="rect">
                <a:avLst/>
              </a:prstGeom>
              <a:blipFill>
                <a:blip r:embed="rId3"/>
                <a:stretch>
                  <a:fillRect b="-10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/>
          <p:cNvSpPr txBox="1"/>
          <p:nvPr/>
        </p:nvSpPr>
        <p:spPr>
          <a:xfrm>
            <a:off x="1902691" y="2028931"/>
            <a:ext cx="994756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Em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có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nhận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xét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gì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về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tử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hai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hạng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</a:p>
          <a:p>
            <a:pPr algn="ctr"/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so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tử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tổng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trong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phép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cộng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?</a:t>
            </a:r>
          </a:p>
          <a:p>
            <a:pPr algn="ctr"/>
            <a:endParaRPr lang="en-US" sz="3200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6617854" y="474448"/>
                <a:ext cx="1224704" cy="13556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b="1" dirty="0">
                    <a:solidFill>
                      <a:srgbClr val="FFC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FFC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800" b="1" i="0" smtClean="0">
                            <a:solidFill>
                              <a:srgbClr val="FFC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UTM Avo" panose="02040603050506020204" pitchFamily="18" charset="0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800" b="1" i="0" smtClean="0">
                            <a:solidFill>
                              <a:srgbClr val="FFC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UTM Avo" panose="02040603050506020204" pitchFamily="18" charset="0"/>
                          </a:rPr>
                          <m:t>8</m:t>
                        </m:r>
                      </m:den>
                    </m:f>
                  </m:oMath>
                </a14:m>
                <a:endParaRPr lang="en-US" sz="4800" b="1" dirty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17854" y="474448"/>
                <a:ext cx="1224704" cy="1355692"/>
              </a:xfrm>
              <a:prstGeom prst="rect">
                <a:avLst/>
              </a:prstGeom>
              <a:blipFill>
                <a:blip r:embed="rId4"/>
                <a:stretch>
                  <a:fillRect l="-23881" b="-112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ectangle 10"/>
          <p:cNvSpPr/>
          <p:nvPr/>
        </p:nvSpPr>
        <p:spPr>
          <a:xfrm>
            <a:off x="4990670" y="3344534"/>
            <a:ext cx="2603598" cy="6340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80000"/>
              </a:lnSpc>
            </a:pPr>
            <a:r>
              <a:rPr lang="en-US" sz="44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3 + 2 = 5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90" t="36633" r="38418" b="37643"/>
          <a:stretch/>
        </p:blipFill>
        <p:spPr>
          <a:xfrm rot="5400000">
            <a:off x="4083664" y="3138209"/>
            <a:ext cx="669072" cy="920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9828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9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组合 47">
            <a:extLst>
              <a:ext uri="{FF2B5EF4-FFF2-40B4-BE49-F238E27FC236}">
                <a16:creationId xmlns:a16="http://schemas.microsoft.com/office/drawing/2014/main" id="{A9397441-4F42-496C-8074-2907E0D885BB}"/>
              </a:ext>
            </a:extLst>
          </p:cNvPr>
          <p:cNvGrpSpPr/>
          <p:nvPr/>
        </p:nvGrpSpPr>
        <p:grpSpPr>
          <a:xfrm>
            <a:off x="966335" y="666555"/>
            <a:ext cx="10285228" cy="218815"/>
            <a:chOff x="966335" y="666555"/>
            <a:chExt cx="10285228" cy="218815"/>
          </a:xfrm>
        </p:grpSpPr>
        <p:sp>
          <p:nvSpPr>
            <p:cNvPr id="25" name="椭圆 24">
              <a:extLst>
                <a:ext uri="{FF2B5EF4-FFF2-40B4-BE49-F238E27FC236}">
                  <a16:creationId xmlns:a16="http://schemas.microsoft.com/office/drawing/2014/main" id="{E1883192-83A3-4B77-8664-D0CD2D6895CF}"/>
                </a:ext>
              </a:extLst>
            </p:cNvPr>
            <p:cNvSpPr/>
            <p:nvPr/>
          </p:nvSpPr>
          <p:spPr>
            <a:xfrm>
              <a:off x="966335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椭圆 25">
              <a:extLst>
                <a:ext uri="{FF2B5EF4-FFF2-40B4-BE49-F238E27FC236}">
                  <a16:creationId xmlns:a16="http://schemas.microsoft.com/office/drawing/2014/main" id="{F9E3DCE1-DB2C-48FA-B506-76811C117AF7}"/>
                </a:ext>
              </a:extLst>
            </p:cNvPr>
            <p:cNvSpPr/>
            <p:nvPr/>
          </p:nvSpPr>
          <p:spPr>
            <a:xfrm>
              <a:off x="1440074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椭圆 26">
              <a:extLst>
                <a:ext uri="{FF2B5EF4-FFF2-40B4-BE49-F238E27FC236}">
                  <a16:creationId xmlns:a16="http://schemas.microsoft.com/office/drawing/2014/main" id="{384A5C1F-C9D8-4B20-88E0-EF5C836CA2CD}"/>
                </a:ext>
              </a:extLst>
            </p:cNvPr>
            <p:cNvSpPr/>
            <p:nvPr/>
          </p:nvSpPr>
          <p:spPr>
            <a:xfrm>
              <a:off x="1913812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椭圆 28">
              <a:extLst>
                <a:ext uri="{FF2B5EF4-FFF2-40B4-BE49-F238E27FC236}">
                  <a16:creationId xmlns:a16="http://schemas.microsoft.com/office/drawing/2014/main" id="{D55690E2-B34B-43A4-8E52-4E6FF0BD4BE8}"/>
                </a:ext>
              </a:extLst>
            </p:cNvPr>
            <p:cNvSpPr/>
            <p:nvPr/>
          </p:nvSpPr>
          <p:spPr>
            <a:xfrm>
              <a:off x="2393756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0" name="椭圆 29">
              <a:extLst>
                <a:ext uri="{FF2B5EF4-FFF2-40B4-BE49-F238E27FC236}">
                  <a16:creationId xmlns:a16="http://schemas.microsoft.com/office/drawing/2014/main" id="{CF1A73D2-B807-43C0-AB05-F4F00619167B}"/>
                </a:ext>
              </a:extLst>
            </p:cNvPr>
            <p:cNvSpPr/>
            <p:nvPr/>
          </p:nvSpPr>
          <p:spPr>
            <a:xfrm>
              <a:off x="2873700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1" name="椭圆 30">
              <a:extLst>
                <a:ext uri="{FF2B5EF4-FFF2-40B4-BE49-F238E27FC236}">
                  <a16:creationId xmlns:a16="http://schemas.microsoft.com/office/drawing/2014/main" id="{13A1AB1C-89E7-46DD-AEE2-24B9A9851E8F}"/>
                </a:ext>
              </a:extLst>
            </p:cNvPr>
            <p:cNvSpPr/>
            <p:nvPr/>
          </p:nvSpPr>
          <p:spPr>
            <a:xfrm>
              <a:off x="3353644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椭圆 31">
              <a:extLst>
                <a:ext uri="{FF2B5EF4-FFF2-40B4-BE49-F238E27FC236}">
                  <a16:creationId xmlns:a16="http://schemas.microsoft.com/office/drawing/2014/main" id="{5E25F2C4-2F2E-4C96-AA89-095CDD638544}"/>
                </a:ext>
              </a:extLst>
            </p:cNvPr>
            <p:cNvSpPr/>
            <p:nvPr/>
          </p:nvSpPr>
          <p:spPr>
            <a:xfrm>
              <a:off x="3833588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3" name="椭圆 32">
              <a:extLst>
                <a:ext uri="{FF2B5EF4-FFF2-40B4-BE49-F238E27FC236}">
                  <a16:creationId xmlns:a16="http://schemas.microsoft.com/office/drawing/2014/main" id="{375546DB-89D3-4332-A9EC-ABBAAD22241E}"/>
                </a:ext>
              </a:extLst>
            </p:cNvPr>
            <p:cNvSpPr/>
            <p:nvPr/>
          </p:nvSpPr>
          <p:spPr>
            <a:xfrm>
              <a:off x="4313532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4" name="椭圆 33">
              <a:extLst>
                <a:ext uri="{FF2B5EF4-FFF2-40B4-BE49-F238E27FC236}">
                  <a16:creationId xmlns:a16="http://schemas.microsoft.com/office/drawing/2014/main" id="{13DF448D-6EF8-47D8-8BBE-B9B1361C4657}"/>
                </a:ext>
              </a:extLst>
            </p:cNvPr>
            <p:cNvSpPr/>
            <p:nvPr/>
          </p:nvSpPr>
          <p:spPr>
            <a:xfrm>
              <a:off x="4793476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椭圆 34">
              <a:extLst>
                <a:ext uri="{FF2B5EF4-FFF2-40B4-BE49-F238E27FC236}">
                  <a16:creationId xmlns:a16="http://schemas.microsoft.com/office/drawing/2014/main" id="{6D96D26C-AA4C-4F86-8A8D-53AC40D8705C}"/>
                </a:ext>
              </a:extLst>
            </p:cNvPr>
            <p:cNvSpPr/>
            <p:nvPr/>
          </p:nvSpPr>
          <p:spPr>
            <a:xfrm>
              <a:off x="5273420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6" name="椭圆 35">
              <a:extLst>
                <a:ext uri="{FF2B5EF4-FFF2-40B4-BE49-F238E27FC236}">
                  <a16:creationId xmlns:a16="http://schemas.microsoft.com/office/drawing/2014/main" id="{467110EC-3FE1-4EC9-B0DF-4150FC2877CA}"/>
                </a:ext>
              </a:extLst>
            </p:cNvPr>
            <p:cNvSpPr/>
            <p:nvPr/>
          </p:nvSpPr>
          <p:spPr>
            <a:xfrm>
              <a:off x="5753364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7" name="椭圆 36">
              <a:extLst>
                <a:ext uri="{FF2B5EF4-FFF2-40B4-BE49-F238E27FC236}">
                  <a16:creationId xmlns:a16="http://schemas.microsoft.com/office/drawing/2014/main" id="{BBC0A549-FCFC-4986-96A6-78FBD718DB97}"/>
                </a:ext>
              </a:extLst>
            </p:cNvPr>
            <p:cNvSpPr/>
            <p:nvPr/>
          </p:nvSpPr>
          <p:spPr>
            <a:xfrm>
              <a:off x="6233308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椭圆 37">
              <a:extLst>
                <a:ext uri="{FF2B5EF4-FFF2-40B4-BE49-F238E27FC236}">
                  <a16:creationId xmlns:a16="http://schemas.microsoft.com/office/drawing/2014/main" id="{DD4741ED-D553-443F-B9D5-5218BB2DC6E1}"/>
                </a:ext>
              </a:extLst>
            </p:cNvPr>
            <p:cNvSpPr/>
            <p:nvPr/>
          </p:nvSpPr>
          <p:spPr>
            <a:xfrm>
              <a:off x="6713252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9" name="椭圆 38">
              <a:extLst>
                <a:ext uri="{FF2B5EF4-FFF2-40B4-BE49-F238E27FC236}">
                  <a16:creationId xmlns:a16="http://schemas.microsoft.com/office/drawing/2014/main" id="{7246C603-F2E5-49DB-B376-764BA236A4E0}"/>
                </a:ext>
              </a:extLst>
            </p:cNvPr>
            <p:cNvSpPr/>
            <p:nvPr/>
          </p:nvSpPr>
          <p:spPr>
            <a:xfrm>
              <a:off x="7193196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0" name="椭圆 39">
              <a:extLst>
                <a:ext uri="{FF2B5EF4-FFF2-40B4-BE49-F238E27FC236}">
                  <a16:creationId xmlns:a16="http://schemas.microsoft.com/office/drawing/2014/main" id="{3F1359A9-22E2-4B3F-A84A-7554818D991A}"/>
                </a:ext>
              </a:extLst>
            </p:cNvPr>
            <p:cNvSpPr/>
            <p:nvPr/>
          </p:nvSpPr>
          <p:spPr>
            <a:xfrm>
              <a:off x="7673140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1" name="椭圆 40">
              <a:extLst>
                <a:ext uri="{FF2B5EF4-FFF2-40B4-BE49-F238E27FC236}">
                  <a16:creationId xmlns:a16="http://schemas.microsoft.com/office/drawing/2014/main" id="{F9174FF0-192C-409F-B2C5-BF5F8B7627F3}"/>
                </a:ext>
              </a:extLst>
            </p:cNvPr>
            <p:cNvSpPr/>
            <p:nvPr/>
          </p:nvSpPr>
          <p:spPr>
            <a:xfrm>
              <a:off x="8153084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2" name="椭圆 41">
              <a:extLst>
                <a:ext uri="{FF2B5EF4-FFF2-40B4-BE49-F238E27FC236}">
                  <a16:creationId xmlns:a16="http://schemas.microsoft.com/office/drawing/2014/main" id="{4147B4EE-A4BE-4AF2-9697-D175C2538C86}"/>
                </a:ext>
              </a:extLst>
            </p:cNvPr>
            <p:cNvSpPr/>
            <p:nvPr/>
          </p:nvSpPr>
          <p:spPr>
            <a:xfrm>
              <a:off x="8633028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3" name="椭圆 42">
              <a:extLst>
                <a:ext uri="{FF2B5EF4-FFF2-40B4-BE49-F238E27FC236}">
                  <a16:creationId xmlns:a16="http://schemas.microsoft.com/office/drawing/2014/main" id="{A26B6452-7C6E-4FE5-B7A8-5C08F3912F6C}"/>
                </a:ext>
              </a:extLst>
            </p:cNvPr>
            <p:cNvSpPr/>
            <p:nvPr/>
          </p:nvSpPr>
          <p:spPr>
            <a:xfrm>
              <a:off x="9112972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4" name="椭圆 43">
              <a:extLst>
                <a:ext uri="{FF2B5EF4-FFF2-40B4-BE49-F238E27FC236}">
                  <a16:creationId xmlns:a16="http://schemas.microsoft.com/office/drawing/2014/main" id="{EDA0BA9C-B60B-42BC-B4C1-AE1FED6359FA}"/>
                </a:ext>
              </a:extLst>
            </p:cNvPr>
            <p:cNvSpPr/>
            <p:nvPr/>
          </p:nvSpPr>
          <p:spPr>
            <a:xfrm>
              <a:off x="9592916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5" name="椭圆 44">
              <a:extLst>
                <a:ext uri="{FF2B5EF4-FFF2-40B4-BE49-F238E27FC236}">
                  <a16:creationId xmlns:a16="http://schemas.microsoft.com/office/drawing/2014/main" id="{13BBAFC3-34DC-4DD2-8161-AA117BBABC31}"/>
                </a:ext>
              </a:extLst>
            </p:cNvPr>
            <p:cNvSpPr/>
            <p:nvPr/>
          </p:nvSpPr>
          <p:spPr>
            <a:xfrm>
              <a:off x="10072860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6" name="椭圆 45">
              <a:extLst>
                <a:ext uri="{FF2B5EF4-FFF2-40B4-BE49-F238E27FC236}">
                  <a16:creationId xmlns:a16="http://schemas.microsoft.com/office/drawing/2014/main" id="{A73DA73F-7ED6-4C28-8676-381342D08523}"/>
                </a:ext>
              </a:extLst>
            </p:cNvPr>
            <p:cNvSpPr/>
            <p:nvPr/>
          </p:nvSpPr>
          <p:spPr>
            <a:xfrm>
              <a:off x="10552804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7" name="椭圆 46">
              <a:extLst>
                <a:ext uri="{FF2B5EF4-FFF2-40B4-BE49-F238E27FC236}">
                  <a16:creationId xmlns:a16="http://schemas.microsoft.com/office/drawing/2014/main" id="{1D399B4C-90CB-4D14-AF2D-3743F3A4CA52}"/>
                </a:ext>
              </a:extLst>
            </p:cNvPr>
            <p:cNvSpPr/>
            <p:nvPr/>
          </p:nvSpPr>
          <p:spPr>
            <a:xfrm>
              <a:off x="11032748" y="666555"/>
              <a:ext cx="218815" cy="218815"/>
            </a:xfrm>
            <a:prstGeom prst="ellipse">
              <a:avLst/>
            </a:prstGeom>
            <a:solidFill>
              <a:srgbClr val="3171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1962013" y="1007090"/>
            <a:ext cx="8377863" cy="3702570"/>
            <a:chOff x="4646115" y="1523339"/>
            <a:chExt cx="6358731" cy="3702570"/>
          </a:xfrm>
        </p:grpSpPr>
        <p:sp>
          <p:nvSpPr>
            <p:cNvPr id="60" name="TextBox 59"/>
            <p:cNvSpPr txBox="1"/>
            <p:nvPr/>
          </p:nvSpPr>
          <p:spPr>
            <a:xfrm>
              <a:off x="4646115" y="1594146"/>
              <a:ext cx="6272863" cy="36317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500" dirty="0" err="1">
                  <a:latin typeface="UTM Showcard" panose="02040603050506020204" pitchFamily="18" charset="0"/>
                </a:rPr>
                <a:t>Luyện</a:t>
              </a:r>
              <a:r>
                <a:rPr lang="en-US" sz="11500" dirty="0">
                  <a:latin typeface="UTM Showcard" panose="02040603050506020204" pitchFamily="18" charset="0"/>
                </a:rPr>
                <a:t> </a:t>
              </a:r>
              <a:r>
                <a:rPr lang="en-US" sz="11500" dirty="0" err="1">
                  <a:latin typeface="UTM Showcard" panose="02040603050506020204" pitchFamily="18" charset="0"/>
                </a:rPr>
                <a:t>tập</a:t>
              </a:r>
              <a:endParaRPr lang="en-US" sz="11500" dirty="0">
                <a:latin typeface="UTM Showcard" panose="02040603050506020204" pitchFamily="18" charset="0"/>
              </a:endParaRP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4731983" y="1523339"/>
              <a:ext cx="6272863" cy="36317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500" dirty="0" err="1">
                  <a:solidFill>
                    <a:srgbClr val="BF9EEE"/>
                  </a:solidFill>
                  <a:latin typeface="UTM Showcard" panose="02040603050506020204" pitchFamily="18" charset="0"/>
                </a:rPr>
                <a:t>Luyện</a:t>
              </a:r>
              <a:r>
                <a:rPr lang="en-US" sz="11500" dirty="0">
                  <a:solidFill>
                    <a:srgbClr val="BF9EEE"/>
                  </a:solidFill>
                  <a:latin typeface="UTM Showcard" panose="02040603050506020204" pitchFamily="18" charset="0"/>
                </a:rPr>
                <a:t> </a:t>
              </a:r>
              <a:r>
                <a:rPr lang="en-US" sz="11500" dirty="0" err="1">
                  <a:solidFill>
                    <a:srgbClr val="BF9EEE"/>
                  </a:solidFill>
                  <a:latin typeface="UTM Showcard" panose="02040603050506020204" pitchFamily="18" charset="0"/>
                </a:rPr>
                <a:t>tập</a:t>
              </a:r>
              <a:endParaRPr lang="en-US" sz="11500" dirty="0">
                <a:solidFill>
                  <a:srgbClr val="BF9EEE"/>
                </a:solidFill>
                <a:latin typeface="UTM Showcard" panose="02040603050506020204" pitchFamily="18" charset="0"/>
              </a:endParaRPr>
            </a:p>
          </p:txBody>
        </p:sp>
      </p:grpSp>
      <p:pic>
        <p:nvPicPr>
          <p:cNvPr id="53" name="图片 31"/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9314" y="3041923"/>
            <a:ext cx="5793372" cy="3335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886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63635"/>
            <a:ext cx="12192000" cy="2893493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99660" y="398386"/>
            <a:ext cx="24197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</a:rPr>
              <a:t>1/ </a:t>
            </a:r>
            <a:r>
              <a:rPr lang="en-US" sz="4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Tính</a:t>
            </a:r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</a:rPr>
              <a:t>:</a:t>
            </a:r>
            <a:endParaRPr lang="en-US" sz="40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1921671" y="1147980"/>
                <a:ext cx="4321648" cy="18303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6600" b="1" i="0" smtClean="0">
                            <a:solidFill>
                              <a:srgbClr val="002060"/>
                            </a:solidFill>
                            <a:effectLst/>
                            <a:latin typeface="UTM Avo" panose="02040603050506020204" pitchFamily="18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6600" b="1" i="0" smtClean="0">
                            <a:solidFill>
                              <a:srgbClr val="002060"/>
                            </a:solidFill>
                            <a:effectLst/>
                            <a:latin typeface="UTM Avo" panose="0204060305050602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6600" b="1" dirty="0">
                    <a:solidFill>
                      <a:srgbClr val="002060"/>
                    </a:solidFill>
                    <a:effectLst/>
                    <a:latin typeface="UTM Avo" panose="0204060305050602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6600" b="1" i="0" smtClean="0">
                            <a:solidFill>
                              <a:srgbClr val="002060"/>
                            </a:solidFill>
                            <a:effectLst/>
                            <a:latin typeface="UTM Avo" panose="02040603050506020204" pitchFamily="18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6600" b="1" i="0" smtClean="0">
                            <a:solidFill>
                              <a:srgbClr val="002060"/>
                            </a:solidFill>
                            <a:effectLst/>
                            <a:latin typeface="UTM Avo" panose="02040603050506020204" pitchFamily="18" charset="0"/>
                          </a:rPr>
                          <m:t>5</m:t>
                        </m:r>
                      </m:den>
                    </m:f>
                  </m:oMath>
                </a14:m>
                <a:endParaRPr lang="en-US" sz="6600" b="1" dirty="0">
                  <a:solidFill>
                    <a:srgbClr val="002060"/>
                  </a:solidFill>
                  <a:effectLst/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21671" y="1147980"/>
                <a:ext cx="4321648" cy="1830373"/>
              </a:xfrm>
              <a:prstGeom prst="rect">
                <a:avLst/>
              </a:prstGeom>
              <a:blipFill>
                <a:blip r:embed="rId6"/>
                <a:stretch>
                  <a:fillRect b="-79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4211021" y="1138280"/>
                <a:ext cx="3177396" cy="18303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6600" b="1" dirty="0">
                    <a:solidFill>
                      <a:srgbClr val="002060"/>
                    </a:solidFill>
                    <a:effectLst/>
                    <a:latin typeface="UTM Avo" panose="02040603050506020204" pitchFamily="18" charset="0"/>
                  </a:rPr>
                  <a:t>=</a:t>
                </a:r>
                <a:r>
                  <a:rPr lang="en-US" sz="6600" b="1" dirty="0">
                    <a:solidFill>
                      <a:srgbClr val="002060"/>
                    </a:solidFill>
                    <a:effectLst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6600" b="1" i="0" smtClean="0">
                            <a:solidFill>
                              <a:srgbClr val="002060"/>
                            </a:solidFill>
                            <a:effectLst/>
                            <a:latin typeface="UTM Avo" panose="02040603050506020204" pitchFamily="18" charset="0"/>
                          </a:rPr>
                          <m:t>2 + 3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6600" b="1" i="0" smtClean="0">
                            <a:solidFill>
                              <a:srgbClr val="002060"/>
                            </a:solidFill>
                            <a:effectLst/>
                            <a:latin typeface="UTM Avo" panose="02040603050506020204" pitchFamily="18" charset="0"/>
                          </a:rPr>
                          <m:t>5</m:t>
                        </m:r>
                      </m:den>
                    </m:f>
                  </m:oMath>
                </a14:m>
                <a:endParaRPr lang="en-US" sz="6600" b="1" dirty="0">
                  <a:solidFill>
                    <a:srgbClr val="002060"/>
                  </a:solidFill>
                  <a:effectLst/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11021" y="1138280"/>
                <a:ext cx="3177396" cy="1830373"/>
              </a:xfrm>
              <a:prstGeom prst="rect">
                <a:avLst/>
              </a:prstGeom>
              <a:blipFill>
                <a:blip r:embed="rId7"/>
                <a:stretch>
                  <a:fillRect l="-13244" b="-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7255573" y="1147980"/>
                <a:ext cx="1630479" cy="18294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6600" b="1" dirty="0">
                    <a:solidFill>
                      <a:srgbClr val="002060"/>
                    </a:solidFill>
                    <a:effectLst/>
                    <a:latin typeface="UTM Avo" panose="02040603050506020204" pitchFamily="18" charset="0"/>
                  </a:rPr>
                  <a:t>=</a:t>
                </a:r>
                <a:r>
                  <a:rPr lang="en-US" sz="6600" b="1" dirty="0">
                    <a:solidFill>
                      <a:srgbClr val="002060"/>
                    </a:solidFill>
                    <a:effectLst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6600" b="1" i="0" smtClean="0">
                            <a:solidFill>
                              <a:srgbClr val="FF0000"/>
                            </a:solidFill>
                            <a:effectLst/>
                            <a:latin typeface="UTM Avo" panose="02040603050506020204" pitchFamily="18" charset="0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6600" b="1" i="0" smtClean="0">
                            <a:solidFill>
                              <a:srgbClr val="FF0000"/>
                            </a:solidFill>
                            <a:effectLst/>
                            <a:latin typeface="UTM Avo" panose="02040603050506020204" pitchFamily="18" charset="0"/>
                          </a:rPr>
                          <m:t>5</m:t>
                        </m:r>
                      </m:den>
                    </m:f>
                  </m:oMath>
                </a14:m>
                <a:endParaRPr lang="en-US" sz="6600" b="1" dirty="0">
                  <a:solidFill>
                    <a:srgbClr val="002060"/>
                  </a:solidFill>
                  <a:effectLst/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55573" y="1147980"/>
                <a:ext cx="1630479" cy="1829475"/>
              </a:xfrm>
              <a:prstGeom prst="rect">
                <a:avLst/>
              </a:prstGeom>
              <a:blipFill>
                <a:blip r:embed="rId8"/>
                <a:stretch>
                  <a:fillRect l="-25373" b="-7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extBox 20"/>
          <p:cNvSpPr txBox="1"/>
          <p:nvPr/>
        </p:nvSpPr>
        <p:spPr>
          <a:xfrm>
            <a:off x="8797875" y="1544204"/>
            <a:ext cx="163047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002060"/>
                </a:solidFill>
                <a:latin typeface="UTM Avo" panose="02040603050506020204" pitchFamily="18" charset="0"/>
              </a:rPr>
              <a:t>= 1</a:t>
            </a:r>
          </a:p>
        </p:txBody>
      </p:sp>
    </p:spTree>
    <p:extLst>
      <p:ext uri="{BB962C8B-B14F-4D97-AF65-F5344CB8AC3E}">
        <p14:creationId xmlns:p14="http://schemas.microsoft.com/office/powerpoint/2010/main" val="3533876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0" grpId="0"/>
      <p:bldP spid="2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63635"/>
            <a:ext cx="12192000" cy="2893493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99660" y="398386"/>
            <a:ext cx="24197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</a:rPr>
              <a:t>1/ </a:t>
            </a:r>
            <a:r>
              <a:rPr lang="en-US" sz="4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Tính</a:t>
            </a:r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</a:rPr>
              <a:t>:</a:t>
            </a:r>
            <a:endParaRPr lang="en-US" sz="40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1921671" y="1147980"/>
                <a:ext cx="4321648" cy="181754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6600" b="1" i="0" smtClean="0">
                            <a:solidFill>
                              <a:srgbClr val="002060"/>
                            </a:solidFill>
                            <a:effectLst/>
                            <a:latin typeface="UTM Avo" panose="02040603050506020204" pitchFamily="18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6600" b="1" i="0" smtClean="0">
                            <a:solidFill>
                              <a:srgbClr val="002060"/>
                            </a:solidFill>
                            <a:effectLst/>
                            <a:latin typeface="UTM Avo" panose="0204060305050602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6600" b="1" dirty="0">
                    <a:solidFill>
                      <a:srgbClr val="002060"/>
                    </a:solidFill>
                    <a:effectLst/>
                    <a:latin typeface="UTM Avo" panose="0204060305050602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6600" b="1" i="0" smtClean="0">
                            <a:solidFill>
                              <a:srgbClr val="002060"/>
                            </a:solidFill>
                            <a:effectLst/>
                            <a:latin typeface="UTM Avo" panose="02040603050506020204" pitchFamily="18" charset="0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6600" b="1" i="0" smtClean="0">
                            <a:solidFill>
                              <a:srgbClr val="002060"/>
                            </a:solidFill>
                            <a:effectLst/>
                            <a:latin typeface="UTM Avo" panose="02040603050506020204" pitchFamily="18" charset="0"/>
                          </a:rPr>
                          <m:t>4</m:t>
                        </m:r>
                      </m:den>
                    </m:f>
                  </m:oMath>
                </a14:m>
                <a:endParaRPr lang="en-US" sz="6600" b="1" dirty="0">
                  <a:solidFill>
                    <a:srgbClr val="002060"/>
                  </a:solidFill>
                  <a:effectLst/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21671" y="1147980"/>
                <a:ext cx="4321648" cy="1817549"/>
              </a:xfrm>
              <a:prstGeom prst="rect">
                <a:avLst/>
              </a:prstGeom>
              <a:blipFill>
                <a:blip r:embed="rId6"/>
                <a:stretch>
                  <a:fillRect b="-90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4211021" y="1138280"/>
                <a:ext cx="3177396" cy="181754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6600" b="1" dirty="0">
                    <a:solidFill>
                      <a:srgbClr val="002060"/>
                    </a:solidFill>
                    <a:effectLst/>
                    <a:latin typeface="UTM Avo" panose="02040603050506020204" pitchFamily="18" charset="0"/>
                  </a:rPr>
                  <a:t>=</a:t>
                </a:r>
                <a:r>
                  <a:rPr lang="en-US" sz="6600" b="1" dirty="0">
                    <a:solidFill>
                      <a:srgbClr val="002060"/>
                    </a:solidFill>
                    <a:effectLst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6600" b="1" i="0" smtClean="0">
                            <a:solidFill>
                              <a:srgbClr val="002060"/>
                            </a:solidFill>
                            <a:effectLst/>
                            <a:latin typeface="UTM Avo" panose="02040603050506020204" pitchFamily="18" charset="0"/>
                          </a:rPr>
                          <m:t>3 + 5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6600" b="1" i="0" smtClean="0">
                            <a:solidFill>
                              <a:srgbClr val="002060"/>
                            </a:solidFill>
                            <a:effectLst/>
                            <a:latin typeface="UTM Avo" panose="02040603050506020204" pitchFamily="18" charset="0"/>
                          </a:rPr>
                          <m:t>4</m:t>
                        </m:r>
                      </m:den>
                    </m:f>
                  </m:oMath>
                </a14:m>
                <a:endParaRPr lang="en-US" sz="6600" b="1" dirty="0">
                  <a:solidFill>
                    <a:srgbClr val="002060"/>
                  </a:solidFill>
                  <a:effectLst/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11021" y="1138280"/>
                <a:ext cx="3177396" cy="1817549"/>
              </a:xfrm>
              <a:prstGeom prst="rect">
                <a:avLst/>
              </a:prstGeom>
              <a:blipFill>
                <a:blip r:embed="rId7"/>
                <a:stretch>
                  <a:fillRect l="-13244" b="-90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7255573" y="1147980"/>
                <a:ext cx="1630479" cy="181754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6600" b="1" dirty="0">
                    <a:solidFill>
                      <a:srgbClr val="002060"/>
                    </a:solidFill>
                    <a:effectLst/>
                    <a:latin typeface="UTM Avo" panose="02040603050506020204" pitchFamily="18" charset="0"/>
                  </a:rPr>
                  <a:t>=</a:t>
                </a:r>
                <a:r>
                  <a:rPr lang="en-US" sz="6600" b="1" dirty="0">
                    <a:solidFill>
                      <a:srgbClr val="002060"/>
                    </a:solidFill>
                    <a:effectLst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6600" b="1" i="0" smtClean="0">
                            <a:solidFill>
                              <a:srgbClr val="FF0000"/>
                            </a:solidFill>
                            <a:effectLst/>
                            <a:latin typeface="UTM Avo" panose="02040603050506020204" pitchFamily="18" charset="0"/>
                          </a:rPr>
                          <m:t>8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6600" b="1" i="0" smtClean="0">
                            <a:solidFill>
                              <a:srgbClr val="FF0000"/>
                            </a:solidFill>
                            <a:effectLst/>
                            <a:latin typeface="UTM Avo" panose="02040603050506020204" pitchFamily="18" charset="0"/>
                          </a:rPr>
                          <m:t>4</m:t>
                        </m:r>
                      </m:den>
                    </m:f>
                  </m:oMath>
                </a14:m>
                <a:endParaRPr lang="en-US" sz="6600" b="1" dirty="0">
                  <a:solidFill>
                    <a:srgbClr val="002060"/>
                  </a:solidFill>
                  <a:effectLst/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55573" y="1147980"/>
                <a:ext cx="1630479" cy="1817549"/>
              </a:xfrm>
              <a:prstGeom prst="rect">
                <a:avLst/>
              </a:prstGeom>
              <a:blipFill>
                <a:blip r:embed="rId8"/>
                <a:stretch>
                  <a:fillRect l="-25373" b="-90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extBox 20"/>
          <p:cNvSpPr txBox="1"/>
          <p:nvPr/>
        </p:nvSpPr>
        <p:spPr>
          <a:xfrm>
            <a:off x="8797875" y="1544204"/>
            <a:ext cx="163047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002060"/>
                </a:solidFill>
                <a:latin typeface="UTM Avo" panose="02040603050506020204" pitchFamily="18" charset="0"/>
              </a:rPr>
              <a:t>= 2</a:t>
            </a:r>
          </a:p>
        </p:txBody>
      </p:sp>
    </p:spTree>
    <p:extLst>
      <p:ext uri="{BB962C8B-B14F-4D97-AF65-F5344CB8AC3E}">
        <p14:creationId xmlns:p14="http://schemas.microsoft.com/office/powerpoint/2010/main" val="2708335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0" grpId="0"/>
      <p:bldP spid="2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63635"/>
            <a:ext cx="12192000" cy="2893493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99660" y="398386"/>
            <a:ext cx="24197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</a:rPr>
              <a:t>1/ </a:t>
            </a:r>
            <a:r>
              <a:rPr lang="en-US" sz="4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Tính</a:t>
            </a:r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</a:rPr>
              <a:t>:</a:t>
            </a:r>
            <a:endParaRPr lang="en-US" sz="40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1053453" y="1141618"/>
                <a:ext cx="4321648" cy="18410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6600" b="1" i="0" smtClean="0">
                            <a:solidFill>
                              <a:srgbClr val="002060"/>
                            </a:solidFill>
                            <a:effectLst/>
                            <a:latin typeface="UTM Avo" panose="02040603050506020204" pitchFamily="18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6600" b="1" i="0" smtClean="0">
                            <a:solidFill>
                              <a:srgbClr val="002060"/>
                            </a:solidFill>
                            <a:effectLst/>
                            <a:latin typeface="UTM Avo" panose="02040603050506020204" pitchFamily="18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en-US" sz="6600" b="1" dirty="0">
                    <a:solidFill>
                      <a:srgbClr val="002060"/>
                    </a:solidFill>
                    <a:effectLst/>
                    <a:latin typeface="UTM Avo" panose="0204060305050602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6600" b="1" i="0" smtClean="0">
                            <a:solidFill>
                              <a:srgbClr val="002060"/>
                            </a:solidFill>
                            <a:effectLst/>
                            <a:latin typeface="UTM Avo" panose="02040603050506020204" pitchFamily="18" charset="0"/>
                          </a:rPr>
                          <m:t>7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6600" b="1" i="0" smtClean="0">
                            <a:solidFill>
                              <a:srgbClr val="002060"/>
                            </a:solidFill>
                            <a:effectLst/>
                            <a:latin typeface="UTM Avo" panose="02040603050506020204" pitchFamily="18" charset="0"/>
                          </a:rPr>
                          <m:t>8</m:t>
                        </m:r>
                      </m:den>
                    </m:f>
                  </m:oMath>
                </a14:m>
                <a:endParaRPr lang="en-US" sz="6600" b="1" dirty="0">
                  <a:solidFill>
                    <a:srgbClr val="002060"/>
                  </a:solidFill>
                  <a:effectLst/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3453" y="1141618"/>
                <a:ext cx="4321648" cy="1841081"/>
              </a:xfrm>
              <a:prstGeom prst="rect">
                <a:avLst/>
              </a:prstGeom>
              <a:blipFill>
                <a:blip r:embed="rId6"/>
                <a:stretch>
                  <a:fillRect b="-76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3342803" y="1131918"/>
                <a:ext cx="3177396" cy="18410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6600" b="1" dirty="0">
                    <a:solidFill>
                      <a:srgbClr val="002060"/>
                    </a:solidFill>
                    <a:effectLst/>
                    <a:latin typeface="UTM Avo" panose="02040603050506020204" pitchFamily="18" charset="0"/>
                  </a:rPr>
                  <a:t>=</a:t>
                </a:r>
                <a:r>
                  <a:rPr lang="en-US" sz="6600" b="1" dirty="0">
                    <a:solidFill>
                      <a:srgbClr val="002060"/>
                    </a:solidFill>
                    <a:effectLst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6600" b="1" i="0" smtClean="0">
                            <a:solidFill>
                              <a:srgbClr val="002060"/>
                            </a:solidFill>
                            <a:effectLst/>
                            <a:latin typeface="UTM Avo" panose="02040603050506020204" pitchFamily="18" charset="0"/>
                          </a:rPr>
                          <m:t>3 + 7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6600" b="1" i="0" smtClean="0">
                            <a:solidFill>
                              <a:srgbClr val="002060"/>
                            </a:solidFill>
                            <a:effectLst/>
                            <a:latin typeface="UTM Avo" panose="02040603050506020204" pitchFamily="18" charset="0"/>
                          </a:rPr>
                          <m:t>8</m:t>
                        </m:r>
                      </m:den>
                    </m:f>
                  </m:oMath>
                </a14:m>
                <a:endParaRPr lang="en-US" sz="6600" b="1" dirty="0">
                  <a:solidFill>
                    <a:srgbClr val="002060"/>
                  </a:solidFill>
                  <a:effectLst/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42803" y="1131918"/>
                <a:ext cx="3177396" cy="1841081"/>
              </a:xfrm>
              <a:prstGeom prst="rect">
                <a:avLst/>
              </a:prstGeom>
              <a:blipFill>
                <a:blip r:embed="rId7"/>
                <a:stretch>
                  <a:fillRect l="-13027" b="-76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6387355" y="1141618"/>
                <a:ext cx="2167746" cy="18410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6600" b="1" dirty="0">
                    <a:solidFill>
                      <a:srgbClr val="002060"/>
                    </a:solidFill>
                    <a:effectLst/>
                    <a:latin typeface="UTM Avo" panose="02040603050506020204" pitchFamily="18" charset="0"/>
                  </a:rPr>
                  <a:t>=</a:t>
                </a:r>
                <a:r>
                  <a:rPr lang="en-US" sz="6600" b="1" dirty="0">
                    <a:solidFill>
                      <a:srgbClr val="002060"/>
                    </a:solidFill>
                    <a:effectLst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6600" b="1" i="0" smtClean="0">
                            <a:solidFill>
                              <a:srgbClr val="FF0000"/>
                            </a:solidFill>
                            <a:effectLst/>
                            <a:latin typeface="UTM Avo" panose="02040603050506020204" pitchFamily="18" charset="0"/>
                          </a:rPr>
                          <m:t>10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6600" b="1" i="0" smtClean="0">
                            <a:solidFill>
                              <a:srgbClr val="FF0000"/>
                            </a:solidFill>
                            <a:effectLst/>
                            <a:latin typeface="UTM Avo" panose="02040603050506020204" pitchFamily="18" charset="0"/>
                          </a:rPr>
                          <m:t>8</m:t>
                        </m:r>
                      </m:den>
                    </m:f>
                  </m:oMath>
                </a14:m>
                <a:endParaRPr lang="en-US" sz="6600" b="1" dirty="0">
                  <a:solidFill>
                    <a:srgbClr val="002060"/>
                  </a:solidFill>
                  <a:effectLst/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87355" y="1141618"/>
                <a:ext cx="2167746" cy="1841081"/>
              </a:xfrm>
              <a:prstGeom prst="rect">
                <a:avLst/>
              </a:prstGeom>
              <a:blipFill>
                <a:blip r:embed="rId8"/>
                <a:stretch>
                  <a:fillRect l="-19437" b="-76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8396248" y="1146090"/>
                <a:ext cx="1953082" cy="18059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6600" b="1" dirty="0">
                    <a:solidFill>
                      <a:srgbClr val="002060"/>
                    </a:solidFill>
                    <a:effectLst/>
                    <a:latin typeface="UTM Avo" panose="02040603050506020204" pitchFamily="18" charset="0"/>
                  </a:rPr>
                  <a:t>=</a:t>
                </a:r>
                <a:r>
                  <a:rPr lang="en-US" sz="6600" b="1" dirty="0">
                    <a:solidFill>
                      <a:srgbClr val="002060"/>
                    </a:solidFill>
                    <a:effectLst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6600" b="1" i="0" smtClean="0">
                            <a:solidFill>
                              <a:srgbClr val="002060"/>
                            </a:solidFill>
                            <a:effectLst/>
                            <a:latin typeface="UTM Avo" panose="02040603050506020204" pitchFamily="18" charset="0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6600" b="1" i="0" smtClean="0">
                            <a:solidFill>
                              <a:srgbClr val="002060"/>
                            </a:solidFill>
                            <a:effectLst/>
                            <a:latin typeface="UTM Avo" panose="02040603050506020204" pitchFamily="18" charset="0"/>
                          </a:rPr>
                          <m:t>4</m:t>
                        </m:r>
                      </m:den>
                    </m:f>
                  </m:oMath>
                </a14:m>
                <a:endParaRPr lang="en-US" sz="6600" b="1" dirty="0">
                  <a:solidFill>
                    <a:srgbClr val="002060"/>
                  </a:solidFill>
                  <a:effectLst/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96248" y="1146090"/>
                <a:ext cx="1953082" cy="1805944"/>
              </a:xfrm>
              <a:prstGeom prst="rect">
                <a:avLst/>
              </a:prstGeom>
              <a:blipFill>
                <a:blip r:embed="rId9"/>
                <a:stretch>
                  <a:fillRect l="-21184" b="-91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07486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0" grpId="0"/>
      <p:bldP spid="2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399</TotalTime>
  <Words>203</Words>
  <Application>Microsoft Office PowerPoint</Application>
  <PresentationFormat>Widescreen</PresentationFormat>
  <Paragraphs>74</Paragraphs>
  <Slides>13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3" baseType="lpstr">
      <vt:lpstr>UTM Avo</vt:lpstr>
      <vt:lpstr>等线 Light</vt:lpstr>
      <vt:lpstr>UTM Gradoo</vt:lpstr>
      <vt:lpstr>等线</vt:lpstr>
      <vt:lpstr>Cambria Math</vt:lpstr>
      <vt:lpstr>UTM Showcard</vt:lpstr>
      <vt:lpstr>#9Slide03 AllRoundGothic</vt:lpstr>
      <vt:lpstr>Arial</vt:lpstr>
      <vt:lpstr>Times New Roman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KTUTS</dc:creator>
  <cp:keywords>VIETBAO</cp:keywords>
  <cp:lastModifiedBy>Khanh Linh</cp:lastModifiedBy>
  <cp:revision>111</cp:revision>
  <dcterms:created xsi:type="dcterms:W3CDTF">2019-08-15T02:07:47Z</dcterms:created>
  <dcterms:modified xsi:type="dcterms:W3CDTF">2022-02-21T16:18:49Z</dcterms:modified>
  <cp:version>K15</cp:version>
</cp:coreProperties>
</file>