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19" r:id="rId11"/>
  </p:sldMasterIdLst>
  <p:notesMasterIdLst>
    <p:notesMasterId r:id="rId27"/>
  </p:notesMasterIdLst>
  <p:sldIdLst>
    <p:sldId id="523" r:id="rId12"/>
    <p:sldId id="522" r:id="rId13"/>
    <p:sldId id="353" r:id="rId14"/>
    <p:sldId id="510" r:id="rId15"/>
    <p:sldId id="352" r:id="rId16"/>
    <p:sldId id="512" r:id="rId17"/>
    <p:sldId id="515" r:id="rId18"/>
    <p:sldId id="494" r:id="rId19"/>
    <p:sldId id="516" r:id="rId20"/>
    <p:sldId id="514" r:id="rId21"/>
    <p:sldId id="471" r:id="rId22"/>
    <p:sldId id="513" r:id="rId23"/>
    <p:sldId id="517" r:id="rId24"/>
    <p:sldId id="518" r:id="rId25"/>
    <p:sldId id="519" r:id="rId26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9C"/>
    <a:srgbClr val="24896B"/>
    <a:srgbClr val="94BCB4"/>
    <a:srgbClr val="F68F19"/>
    <a:srgbClr val="3296A8"/>
    <a:srgbClr val="6D8AAB"/>
    <a:srgbClr val="7697B3"/>
    <a:srgbClr val="6FA09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7778" autoAdjust="0"/>
  </p:normalViewPr>
  <p:slideViewPr>
    <p:cSldViewPr snapToGrid="0" showGuides="1">
      <p:cViewPr varScale="1">
        <p:scale>
          <a:sx n="58" d="100"/>
          <a:sy n="58" d="100"/>
        </p:scale>
        <p:origin x="84" y="4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70C0"/>
            </a:solidFill>
            <a:effectLst/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7C-4A1C-8FBD-D74C95E2F446}"/>
              </c:ext>
            </c:extLst>
          </c:dPt>
          <c:dPt>
            <c:idx val="1"/>
            <c:bubble3D val="0"/>
            <c:spPr>
              <a:solidFill>
                <a:srgbClr val="F68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7C-4A1C-8FBD-D74C95E2F44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7C-4A1C-8FBD-D74C95E2F446}"/>
              </c:ext>
            </c:extLst>
          </c:dPt>
          <c:dPt>
            <c:idx val="3"/>
            <c:bubble3D val="0"/>
            <c:spPr>
              <a:solidFill>
                <a:srgbClr val="2489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7C-4A1C-8FBD-D74C95E2F446}"/>
              </c:ext>
            </c:extLst>
          </c:dPt>
          <c:cat>
            <c:strRef>
              <c:f>Sheet1!$A$2:$A$5</c:f>
              <c:strCache>
                <c:ptCount val="4"/>
                <c:pt idx="0">
                  <c:v>红</c:v>
                </c:pt>
                <c:pt idx="1">
                  <c:v>蓝</c:v>
                </c:pt>
                <c:pt idx="2">
                  <c:v>青</c:v>
                </c:pt>
                <c:pt idx="3">
                  <c:v>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7C-4A1C-8FBD-D74C95E2F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5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84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6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Phần</a:t>
            </a:r>
            <a:r>
              <a:rPr lang="en-US" altLang="zh-CN" dirty="0"/>
              <a:t> b </a:t>
            </a:r>
            <a:r>
              <a:rPr lang="en-US" altLang="zh-CN" dirty="0" err="1"/>
              <a:t>nêu</a:t>
            </a:r>
            <a:r>
              <a:rPr lang="en-US" altLang="zh-CN" dirty="0"/>
              <a:t> </a:t>
            </a:r>
            <a:r>
              <a:rPr lang="en-US" altLang="zh-CN" dirty="0" err="1"/>
              <a:t>miệng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4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08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6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7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xanh</a:t>
            </a:r>
            <a:r>
              <a:rPr lang="en-US" altLang="zh-CN" dirty="0"/>
              <a:t> 3D – </a:t>
            </a:r>
            <a:r>
              <a:rPr lang="en-US" altLang="zh-CN" dirty="0" err="1"/>
              <a:t>xoay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hướng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5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54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24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Hình</a:t>
            </a:r>
            <a:r>
              <a:rPr lang="en-US" altLang="zh-CN" dirty="0"/>
              <a:t> </a:t>
            </a:r>
            <a:r>
              <a:rPr lang="en-US" altLang="zh-CN" dirty="0" err="1"/>
              <a:t>xanh</a:t>
            </a:r>
            <a:r>
              <a:rPr lang="en-US" altLang="zh-CN" dirty="0"/>
              <a:t> 3D – </a:t>
            </a:r>
            <a:r>
              <a:rPr lang="en-US" altLang="zh-CN" dirty="0" err="1"/>
              <a:t>xoay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hướng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0" y="-32091"/>
            <a:ext cx="12247444" cy="68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2461" y="-2902460"/>
            <a:ext cx="6448013" cy="12252934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1193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8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8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4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1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0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9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4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72-3F01-45B2-AD48-436164690AB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721D93-A677-4FC1-A276-19C844BDF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654" y="19146020"/>
            <a:ext cx="1881133" cy="1625679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9B2EFD-3583-4FCA-9CF4-8ADD093749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2138" y="18516101"/>
            <a:ext cx="1881133" cy="1625679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DF0D41-D4CD-4EE4-B0B3-FE3B0899A6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654" y="-12336950"/>
            <a:ext cx="1881133" cy="1625679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F9AE03-D3FB-42CC-A706-362F1BD0CC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1567" y="-12154030"/>
            <a:ext cx="1881133" cy="16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GIF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microsoft.com/office/2007/relationships/hdphoto" Target="../media/hdphoto6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689548" y="745009"/>
            <a:ext cx="11500865" cy="61760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DFA21A-36CB-499B-ABEA-33B58452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4" y="1035240"/>
            <a:ext cx="9955504" cy="3649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980B43-5272-4CC2-BE99-30E7BF45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4" y="2464859"/>
            <a:ext cx="9955504" cy="36497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BDA0B-5FF0-4208-93F6-0E1BB7923FFD}"/>
              </a:ext>
            </a:extLst>
          </p:cNvPr>
          <p:cNvSpPr txBox="1"/>
          <p:nvPr/>
        </p:nvSpPr>
        <p:spPr>
          <a:xfrm>
            <a:off x="4579944" y="2098580"/>
            <a:ext cx="4836133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Toán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D37C8A-95DA-449C-955F-B7D0B740A247}"/>
              </a:ext>
            </a:extLst>
          </p:cNvPr>
          <p:cNvCxnSpPr/>
          <p:nvPr/>
        </p:nvCxnSpPr>
        <p:spPr>
          <a:xfrm>
            <a:off x="1117455" y="1035241"/>
            <a:ext cx="0" cy="304589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7EA39C-7148-426F-B2F8-D5200170C611}"/>
              </a:ext>
            </a:extLst>
          </p:cNvPr>
          <p:cNvCxnSpPr/>
          <p:nvPr/>
        </p:nvCxnSpPr>
        <p:spPr>
          <a:xfrm>
            <a:off x="1117455" y="2550962"/>
            <a:ext cx="0" cy="35636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7366B4A-D130-464B-9788-5C6D7A150528}"/>
              </a:ext>
            </a:extLst>
          </p:cNvPr>
          <p:cNvSpPr txBox="1"/>
          <p:nvPr/>
        </p:nvSpPr>
        <p:spPr>
          <a:xfrm>
            <a:off x="3190344" y="2809577"/>
            <a:ext cx="5570332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Khối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trụ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,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khối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cầu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77DDF2-A463-4549-B7C0-23590F2EDCE3}"/>
              </a:ext>
            </a:extLst>
          </p:cNvPr>
          <p:cNvSpPr txBox="1"/>
          <p:nvPr/>
        </p:nvSpPr>
        <p:spPr>
          <a:xfrm>
            <a:off x="1727439" y="1384579"/>
            <a:ext cx="11527034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Thứ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ba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22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BCBFB-3240-4B4A-AE5C-A6C03A1F1A51}"/>
              </a:ext>
            </a:extLst>
          </p:cNvPr>
          <p:cNvSpPr txBox="1"/>
          <p:nvPr/>
        </p:nvSpPr>
        <p:spPr>
          <a:xfrm>
            <a:off x="2147083" y="33845"/>
            <a:ext cx="78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TRANG 34, 35</a:t>
            </a:r>
          </a:p>
        </p:txBody>
      </p:sp>
    </p:spTree>
    <p:extLst>
      <p:ext uri="{BB962C8B-B14F-4D97-AF65-F5344CB8AC3E}">
        <p14:creationId xmlns:p14="http://schemas.microsoft.com/office/powerpoint/2010/main" val="9791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D63EF-EDC4-4139-84B0-BF767EE28243}"/>
              </a:ext>
            </a:extLst>
          </p:cNvPr>
          <p:cNvSpPr txBox="1"/>
          <p:nvPr/>
        </p:nvSpPr>
        <p:spPr>
          <a:xfrm>
            <a:off x="3676650" y="141475"/>
            <a:ext cx="920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Những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vật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có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dạng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KHỐI CẦU </a:t>
            </a:r>
          </a:p>
        </p:txBody>
      </p:sp>
      <p:pic>
        <p:nvPicPr>
          <p:cNvPr id="6146" name="Picture 2" descr="Vật lý địa cầu có quan hệ thế nào đến phong thủy?">
            <a:extLst>
              <a:ext uri="{FF2B5EF4-FFF2-40B4-BE49-F238E27FC236}">
                <a16:creationId xmlns:a16="http://schemas.microsoft.com/office/drawing/2014/main" id="{36F0E41F-DB4E-4555-B013-80569E422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"/>
          <a:stretch/>
        </p:blipFill>
        <p:spPr bwMode="auto">
          <a:xfrm>
            <a:off x="851087" y="1088906"/>
            <a:ext cx="2825563" cy="34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ình ảnh trái cây quả cà chua đỏ mọng">
            <a:extLst>
              <a:ext uri="{FF2B5EF4-FFF2-40B4-BE49-F238E27FC236}">
                <a16:creationId xmlns:a16="http://schemas.microsoft.com/office/drawing/2014/main" id="{6F3F3812-FE7C-4338-9C97-61B828ED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9" b="92021" l="9398" r="93494">
                        <a14:foregroundMark x1="42892" y1="92021" x2="54940" y2="92553"/>
                        <a14:foregroundMark x1="92771" y1="42553" x2="93494" y2="59840"/>
                        <a14:foregroundMark x1="9398" y1="51596" x2="10120" y2="48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7" y="1359276"/>
            <a:ext cx="2227237" cy="20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1000 viên bi! – Suy Niệm Hàng Ngày">
            <a:extLst>
              <a:ext uri="{FF2B5EF4-FFF2-40B4-BE49-F238E27FC236}">
                <a16:creationId xmlns:a16="http://schemas.microsoft.com/office/drawing/2014/main" id="{EAB5CAD9-CAA9-40DC-A34A-FCC8EA6C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28" y="4063164"/>
            <a:ext cx="3653138" cy="22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RÁI CAM SHOP - TRÁI CAM SHOP updated their profile picture.">
            <a:extLst>
              <a:ext uri="{FF2B5EF4-FFF2-40B4-BE49-F238E27FC236}">
                <a16:creationId xmlns:a16="http://schemas.microsoft.com/office/drawing/2014/main" id="{9008A187-DE54-449F-BC84-6C4D33A0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3" b="89573" l="9623" r="91213">
                        <a14:foregroundMark x1="91213" y1="48341" x2="91213" y2="48341"/>
                        <a14:foregroundMark x1="9623" y1="54976" x2="9623" y2="54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71" y="1287193"/>
            <a:ext cx="2962739" cy="26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ấu tạo trái bida, bóng bida được tạo ra như thế nào?">
            <a:extLst>
              <a:ext uri="{FF2B5EF4-FFF2-40B4-BE49-F238E27FC236}">
                <a16:creationId xmlns:a16="http://schemas.microsoft.com/office/drawing/2014/main" id="{93C9F232-0608-4472-B219-ACCF4119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97" y="4050466"/>
            <a:ext cx="3525361" cy="2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D9159636-A0BB-40E3-990D-3DA59C74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EE0720-78CD-45E6-B001-DC1C44346177}"/>
              </a:ext>
            </a:extLst>
          </p:cNvPr>
          <p:cNvGrpSpPr/>
          <p:nvPr/>
        </p:nvGrpSpPr>
        <p:grpSpPr>
          <a:xfrm rot="16200000">
            <a:off x="4702913" y="357442"/>
            <a:ext cx="2784585" cy="5374308"/>
            <a:chOff x="4058280" y="2466254"/>
            <a:chExt cx="1439004" cy="1933152"/>
          </a:xfrm>
          <a:solidFill>
            <a:srgbClr val="24896B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9F622A7-91D8-40FC-A3F9-896F268DD34B}"/>
                </a:ext>
              </a:extLst>
            </p:cNvPr>
            <p:cNvSpPr/>
            <p:nvPr/>
          </p:nvSpPr>
          <p:spPr>
            <a:xfrm>
              <a:off x="4058280" y="2466254"/>
              <a:ext cx="1044962" cy="1933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6600" spc="-300" dirty="0">
                  <a:solidFill>
                    <a:schemeClr val="bg1"/>
                  </a:solidFill>
                  <a:latin typeface="#9Slide07 SVNNexa Rust Slab Bla" panose="020B0606040200020203" pitchFamily="34" charset="0"/>
                  <a:ea typeface="华文中宋" panose="02010600040101010101" pitchFamily="2" charset="-122"/>
                </a:rPr>
                <a:t>HOẠT ĐỘNG</a:t>
              </a:r>
              <a:endParaRPr lang="zh-CN" altLang="en-US" sz="6600" spc="-300" dirty="0">
                <a:solidFill>
                  <a:schemeClr val="bg1"/>
                </a:solidFill>
                <a:latin typeface="#9Slide07 SVNNexa Rust Slab Bla" panose="020B0606040200020203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BFD666C-44EB-4611-9552-F13CCDECD3DB}"/>
                </a:ext>
              </a:extLst>
            </p:cNvPr>
            <p:cNvSpPr/>
            <p:nvPr/>
          </p:nvSpPr>
          <p:spPr>
            <a:xfrm>
              <a:off x="5266754" y="3012273"/>
              <a:ext cx="230530" cy="769441"/>
            </a:xfrm>
            <a:prstGeom prst="rect">
              <a:avLst/>
            </a:prstGeom>
            <a:solidFill>
              <a:srgbClr val="248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A6A9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672863" y="745004"/>
            <a:ext cx="9517550" cy="45722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8BE11-B73D-4314-AEC0-F5D14C5C3225}"/>
              </a:ext>
            </a:extLst>
          </p:cNvPr>
          <p:cNvSpPr txBox="1"/>
          <p:nvPr/>
        </p:nvSpPr>
        <p:spPr>
          <a:xfrm>
            <a:off x="2672863" y="151455"/>
            <a:ext cx="8340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1: </a:t>
            </a:r>
            <a:r>
              <a:rPr lang="vi-VN" sz="32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Hình</a:t>
            </a:r>
            <a:r>
              <a:rPr lang="vi-VN" sz="32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nào là khối trụ? Hình nào là khối cầu?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44FD2-8863-419C-BD6C-56851BF9E3BA}"/>
              </a:ext>
            </a:extLst>
          </p:cNvPr>
          <p:cNvGrpSpPr/>
          <p:nvPr/>
        </p:nvGrpSpPr>
        <p:grpSpPr>
          <a:xfrm>
            <a:off x="1051271" y="2617660"/>
            <a:ext cx="2029337" cy="1575581"/>
            <a:chOff x="3153844" y="1080207"/>
            <a:chExt cx="2029337" cy="15755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40F61D-AC1F-445C-89D8-1F90A5E4C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616D3F-EB1F-47E7-AF34-D588D5B4DDB5}"/>
                </a:ext>
              </a:extLst>
            </p:cNvPr>
            <p:cNvSpPr txBox="1"/>
            <p:nvPr/>
          </p:nvSpPr>
          <p:spPr>
            <a:xfrm>
              <a:off x="3153844" y="2046671"/>
              <a:ext cx="528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576D74-A960-4D6A-8D86-DFFF3807370E}"/>
              </a:ext>
            </a:extLst>
          </p:cNvPr>
          <p:cNvGrpSpPr/>
          <p:nvPr/>
        </p:nvGrpSpPr>
        <p:grpSpPr>
          <a:xfrm>
            <a:off x="4151647" y="2642003"/>
            <a:ext cx="1965625" cy="1622091"/>
            <a:chOff x="5164037" y="1080207"/>
            <a:chExt cx="1718138" cy="1575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6BDAA7-A54D-4DC5-8423-3A918CAE6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2" y="1080207"/>
              <a:ext cx="1597013" cy="15755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85FC80-707C-4B9C-94E9-B936A0F7024B}"/>
                </a:ext>
              </a:extLst>
            </p:cNvPr>
            <p:cNvSpPr txBox="1"/>
            <p:nvPr/>
          </p:nvSpPr>
          <p:spPr>
            <a:xfrm>
              <a:off x="5164037" y="2046671"/>
              <a:ext cx="511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64BC63-5921-43FC-AE61-A4B115969B34}"/>
              </a:ext>
            </a:extLst>
          </p:cNvPr>
          <p:cNvGrpSpPr/>
          <p:nvPr/>
        </p:nvGrpSpPr>
        <p:grpSpPr>
          <a:xfrm>
            <a:off x="6849481" y="2688513"/>
            <a:ext cx="1848427" cy="1575581"/>
            <a:chOff x="6897915" y="1055865"/>
            <a:chExt cx="1848427" cy="15755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D3C220-4083-469F-A09B-B406EBB5A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A05B8-45D9-49B5-A6DE-4AFAC3600914}"/>
                </a:ext>
              </a:extLst>
            </p:cNvPr>
            <p:cNvSpPr txBox="1"/>
            <p:nvPr/>
          </p:nvSpPr>
          <p:spPr>
            <a:xfrm>
              <a:off x="6897915" y="2046671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B80591-CF88-4B12-890A-131F8D6EF199}"/>
              </a:ext>
            </a:extLst>
          </p:cNvPr>
          <p:cNvGrpSpPr/>
          <p:nvPr/>
        </p:nvGrpSpPr>
        <p:grpSpPr>
          <a:xfrm>
            <a:off x="9956211" y="2796333"/>
            <a:ext cx="1501214" cy="1575581"/>
            <a:chOff x="8746342" y="1080208"/>
            <a:chExt cx="1501214" cy="15755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A2FD98-AB19-4EAD-8240-23CF1CF38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688C32-3744-4E45-B234-FFC80165DE51}"/>
                </a:ext>
              </a:extLst>
            </p:cNvPr>
            <p:cNvSpPr txBox="1"/>
            <p:nvPr/>
          </p:nvSpPr>
          <p:spPr>
            <a:xfrm>
              <a:off x="8746342" y="2046671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B1740F-5C1B-4428-8956-2417F29A6B6A}"/>
              </a:ext>
            </a:extLst>
          </p:cNvPr>
          <p:cNvSpPr/>
          <p:nvPr/>
        </p:nvSpPr>
        <p:spPr>
          <a:xfrm>
            <a:off x="4025200" y="3608464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A0DA99-A5A5-4F7A-9767-34977AF2107B}"/>
              </a:ext>
            </a:extLst>
          </p:cNvPr>
          <p:cNvSpPr/>
          <p:nvPr/>
        </p:nvSpPr>
        <p:spPr>
          <a:xfrm rot="20874249">
            <a:off x="3778064" y="279857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 cầu</a:t>
            </a:r>
            <a:endParaRPr lang="vi-V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B177B3-F6C0-4608-B66C-EEE8DEB87DEE}"/>
              </a:ext>
            </a:extLst>
          </p:cNvPr>
          <p:cNvSpPr/>
          <p:nvPr/>
        </p:nvSpPr>
        <p:spPr>
          <a:xfrm>
            <a:off x="9861308" y="3764379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9A49CF-7E87-40F7-BD39-8A81F06204EE}"/>
              </a:ext>
            </a:extLst>
          </p:cNvPr>
          <p:cNvSpPr/>
          <p:nvPr/>
        </p:nvSpPr>
        <p:spPr>
          <a:xfrm rot="20874249">
            <a:off x="9177077" y="3021984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endParaRPr lang="vi-VN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672863" y="745004"/>
            <a:ext cx="9517550" cy="45722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8BE11-B73D-4314-AEC0-F5D14C5C3225}"/>
              </a:ext>
            </a:extLst>
          </p:cNvPr>
          <p:cNvSpPr txBox="1"/>
          <p:nvPr/>
        </p:nvSpPr>
        <p:spPr>
          <a:xfrm>
            <a:off x="2672863" y="151455"/>
            <a:ext cx="688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dạng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khối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Quicksand Bold" panose="00000800000000000000" pitchFamily="2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1CFD90C-BB69-4911-9477-EB177C52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1867643"/>
            <a:ext cx="10114208" cy="339095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37BC49-02B0-4E3F-B64F-8B4EA61B2E6B}"/>
              </a:ext>
            </a:extLst>
          </p:cNvPr>
          <p:cNvCxnSpPr>
            <a:cxnSpLocks/>
          </p:cNvCxnSpPr>
          <p:nvPr/>
        </p:nvCxnSpPr>
        <p:spPr>
          <a:xfrm>
            <a:off x="3756074" y="2672862"/>
            <a:ext cx="1181687" cy="0"/>
          </a:xfrm>
          <a:prstGeom prst="line">
            <a:avLst/>
          </a:prstGeom>
          <a:ln w="38100">
            <a:solidFill>
              <a:srgbClr val="317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527928-FBA3-494B-81DF-73F07677AD5E}"/>
              </a:ext>
            </a:extLst>
          </p:cNvPr>
          <p:cNvCxnSpPr>
            <a:cxnSpLocks/>
          </p:cNvCxnSpPr>
          <p:nvPr/>
        </p:nvCxnSpPr>
        <p:spPr>
          <a:xfrm>
            <a:off x="7596554" y="2869809"/>
            <a:ext cx="2321169" cy="1041009"/>
          </a:xfrm>
          <a:prstGeom prst="line">
            <a:avLst/>
          </a:prstGeom>
          <a:ln w="38100">
            <a:solidFill>
              <a:srgbClr val="317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2ADAD-2673-4DEB-BABC-907718563160}"/>
              </a:ext>
            </a:extLst>
          </p:cNvPr>
          <p:cNvCxnSpPr>
            <a:cxnSpLocks/>
          </p:cNvCxnSpPr>
          <p:nvPr/>
        </p:nvCxnSpPr>
        <p:spPr>
          <a:xfrm>
            <a:off x="5315242" y="4161693"/>
            <a:ext cx="536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DE2A9A-95AE-4C5F-9C50-844FF3746751}"/>
              </a:ext>
            </a:extLst>
          </p:cNvPr>
          <p:cNvCxnSpPr>
            <a:cxnSpLocks/>
          </p:cNvCxnSpPr>
          <p:nvPr/>
        </p:nvCxnSpPr>
        <p:spPr>
          <a:xfrm flipV="1">
            <a:off x="8581292" y="3080825"/>
            <a:ext cx="351693" cy="829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672863" y="1084208"/>
            <a:ext cx="9517550" cy="45722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8BE11-B73D-4314-AEC0-F5D14C5C3225}"/>
              </a:ext>
            </a:extLst>
          </p:cNvPr>
          <p:cNvSpPr txBox="1"/>
          <p:nvPr/>
        </p:nvSpPr>
        <p:spPr>
          <a:xfrm>
            <a:off x="2532186" y="83822"/>
            <a:ext cx="8676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3: Quan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sát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tranh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ra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dạng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trụ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dạng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#9Slide03 Quicksand Bold" panose="00000800000000000000" pitchFamily="2" charset="0"/>
                <a:cs typeface="Calibri" panose="020F0502020204030204" pitchFamily="34" charset="0"/>
              </a:rPr>
              <a:t>cầu</a:t>
            </a:r>
            <a:r>
              <a:rPr lang="vi-VN" sz="2800" dirty="0">
                <a:latin typeface="#9Slide03 Quicksand Bold" panose="00000800000000000000" pitchFamily="2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104B3A-880B-435A-873A-4761DC6B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832" y="1474044"/>
            <a:ext cx="10490271" cy="493941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6D08CE5-A7B9-4299-B870-D56D9F9866F5}"/>
              </a:ext>
            </a:extLst>
          </p:cNvPr>
          <p:cNvSpPr/>
          <p:nvPr/>
        </p:nvSpPr>
        <p:spPr>
          <a:xfrm>
            <a:off x="3641226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5CBE0B-3FFC-479F-B8AE-0A759532CA59}"/>
              </a:ext>
            </a:extLst>
          </p:cNvPr>
          <p:cNvSpPr/>
          <p:nvPr/>
        </p:nvSpPr>
        <p:spPr>
          <a:xfrm>
            <a:off x="4506826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6CD151-3C55-4224-B7A9-CCFB4BD78C42}"/>
              </a:ext>
            </a:extLst>
          </p:cNvPr>
          <p:cNvSpPr/>
          <p:nvPr/>
        </p:nvSpPr>
        <p:spPr>
          <a:xfrm>
            <a:off x="3268870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E9F2E0-5214-4265-9104-CBC9495C9997}"/>
              </a:ext>
            </a:extLst>
          </p:cNvPr>
          <p:cNvSpPr/>
          <p:nvPr/>
        </p:nvSpPr>
        <p:spPr>
          <a:xfrm>
            <a:off x="3268870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FEF05B-D42E-465D-8320-879BDB7741EF}"/>
              </a:ext>
            </a:extLst>
          </p:cNvPr>
          <p:cNvSpPr/>
          <p:nvPr/>
        </p:nvSpPr>
        <p:spPr>
          <a:xfrm>
            <a:off x="8278001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E4803A-AB91-4EDC-B5BE-BB76C8BFC6D2}"/>
              </a:ext>
            </a:extLst>
          </p:cNvPr>
          <p:cNvSpPr/>
          <p:nvPr/>
        </p:nvSpPr>
        <p:spPr>
          <a:xfrm>
            <a:off x="3641225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2ED467-F28C-4DDF-A489-94736255CC15}"/>
              </a:ext>
            </a:extLst>
          </p:cNvPr>
          <p:cNvSpPr/>
          <p:nvPr/>
        </p:nvSpPr>
        <p:spPr>
          <a:xfrm rot="20664734">
            <a:off x="2468586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2F0C23-BBD8-4318-BACD-BBA51F14CFE7}"/>
              </a:ext>
            </a:extLst>
          </p:cNvPr>
          <p:cNvSpPr/>
          <p:nvPr/>
        </p:nvSpPr>
        <p:spPr>
          <a:xfrm rot="20664734">
            <a:off x="3622338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574815-EA9F-41B2-BD61-7D43A9EED5DB}"/>
              </a:ext>
            </a:extLst>
          </p:cNvPr>
          <p:cNvSpPr/>
          <p:nvPr/>
        </p:nvSpPr>
        <p:spPr>
          <a:xfrm rot="1407970">
            <a:off x="4827796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9520C2-0A05-47B7-A96D-2580172BA4C8}"/>
              </a:ext>
            </a:extLst>
          </p:cNvPr>
          <p:cNvSpPr/>
          <p:nvPr/>
        </p:nvSpPr>
        <p:spPr>
          <a:xfrm rot="1407970">
            <a:off x="5433796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ACF604-67CD-46F0-9EB8-CE64029D7773}"/>
              </a:ext>
            </a:extLst>
          </p:cNvPr>
          <p:cNvSpPr/>
          <p:nvPr/>
        </p:nvSpPr>
        <p:spPr>
          <a:xfrm rot="3494565">
            <a:off x="2346928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F62EEB1-080D-447C-90B5-3698EEB7911F}"/>
              </a:ext>
            </a:extLst>
          </p:cNvPr>
          <p:cNvSpPr/>
          <p:nvPr/>
        </p:nvSpPr>
        <p:spPr>
          <a:xfrm>
            <a:off x="8962718" y="1449540"/>
            <a:ext cx="1481795" cy="569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79D4D2-D8A0-432C-9B5A-B3E39CAB9055}"/>
              </a:ext>
            </a:extLst>
          </p:cNvPr>
          <p:cNvSpPr/>
          <p:nvPr/>
        </p:nvSpPr>
        <p:spPr>
          <a:xfrm>
            <a:off x="1232355" y="3429155"/>
            <a:ext cx="1481795" cy="569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Digit 120">
            <a:extLst>
              <a:ext uri="{FF2B5EF4-FFF2-40B4-BE49-F238E27FC236}">
                <a16:creationId xmlns:a16="http://schemas.microsoft.com/office/drawing/2014/main" id="{1075AB26-FB6D-42B2-A2C7-B408BE4F9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" y="1302004"/>
            <a:ext cx="2316653" cy="12727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3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地图&#10;&#10;已生成高可信度的说明">
            <a:extLst>
              <a:ext uri="{FF2B5EF4-FFF2-40B4-BE49-F238E27FC236}">
                <a16:creationId xmlns:a16="http://schemas.microsoft.com/office/drawing/2014/main" id="{D9159636-A0BB-40E3-990D-3DA59C746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9F622A7-91D8-40FC-A3F9-896F268DD34B}"/>
              </a:ext>
            </a:extLst>
          </p:cNvPr>
          <p:cNvSpPr/>
          <p:nvPr/>
        </p:nvSpPr>
        <p:spPr>
          <a:xfrm rot="16200000">
            <a:off x="1289825" y="3912412"/>
            <a:ext cx="559480" cy="1938618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000" spc="-300" dirty="0" err="1">
                <a:solidFill>
                  <a:schemeClr val="bg1"/>
                </a:solidFill>
                <a:latin typeface="#9Slide07 SVNNexa Rust Slab Bla" panose="020B0606040200020203" pitchFamily="34" charset="0"/>
                <a:ea typeface="华文中宋" panose="02010600040101010101" pitchFamily="2" charset="-122"/>
              </a:rPr>
              <a:t>Vận</a:t>
            </a:r>
            <a:r>
              <a:rPr lang="en-US" altLang="zh-CN" sz="4000" spc="-300" dirty="0">
                <a:solidFill>
                  <a:schemeClr val="bg1"/>
                </a:solidFill>
                <a:latin typeface="#9Slide07 SVNNexa Rust Slab Bla" panose="020B0606040200020203" pitchFamily="34" charset="0"/>
                <a:ea typeface="华文中宋" panose="02010600040101010101" pitchFamily="2" charset="-122"/>
              </a:rPr>
              <a:t> </a:t>
            </a:r>
            <a:r>
              <a:rPr lang="en-US" altLang="zh-CN" sz="4000" spc="-300" dirty="0" err="1">
                <a:solidFill>
                  <a:schemeClr val="bg1"/>
                </a:solidFill>
                <a:latin typeface="#9Slide07 SVNNexa Rust Slab Bla" panose="020B0606040200020203" pitchFamily="34" charset="0"/>
                <a:ea typeface="华文中宋" panose="02010600040101010101" pitchFamily="2" charset="-122"/>
              </a:rPr>
              <a:t>dụng</a:t>
            </a:r>
            <a:endParaRPr lang="zh-CN" altLang="en-US" sz="4000" spc="-300" dirty="0">
              <a:solidFill>
                <a:schemeClr val="bg1"/>
              </a:solidFill>
              <a:latin typeface="#9Slide07 SVNNexa Rust Slab Bla" panose="020B0606040200020203" pitchFamily="34" charset="0"/>
              <a:ea typeface="华文中宋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9CF0A-3F69-43C2-A5A8-09397D2ED93B}"/>
              </a:ext>
            </a:extLst>
          </p:cNvPr>
          <p:cNvSpPr txBox="1"/>
          <p:nvPr/>
        </p:nvSpPr>
        <p:spPr>
          <a:xfrm>
            <a:off x="2443142" y="2077417"/>
            <a:ext cx="8204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33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689548" y="745009"/>
            <a:ext cx="11500865" cy="61760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DFA21A-36CB-499B-ABEA-33B58452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4" y="1035240"/>
            <a:ext cx="9955504" cy="3649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980B43-5272-4CC2-BE99-30E7BF45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4" y="2464859"/>
            <a:ext cx="9955504" cy="36497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BDA0B-5FF0-4208-93F6-0E1BB7923FFD}"/>
              </a:ext>
            </a:extLst>
          </p:cNvPr>
          <p:cNvSpPr txBox="1"/>
          <p:nvPr/>
        </p:nvSpPr>
        <p:spPr>
          <a:xfrm>
            <a:off x="4579944" y="2098580"/>
            <a:ext cx="4836133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Toán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D37C8A-95DA-449C-955F-B7D0B740A247}"/>
              </a:ext>
            </a:extLst>
          </p:cNvPr>
          <p:cNvCxnSpPr/>
          <p:nvPr/>
        </p:nvCxnSpPr>
        <p:spPr>
          <a:xfrm>
            <a:off x="1117455" y="1035241"/>
            <a:ext cx="0" cy="304589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7EA39C-7148-426F-B2F8-D5200170C611}"/>
              </a:ext>
            </a:extLst>
          </p:cNvPr>
          <p:cNvCxnSpPr/>
          <p:nvPr/>
        </p:nvCxnSpPr>
        <p:spPr>
          <a:xfrm>
            <a:off x="1117455" y="2550962"/>
            <a:ext cx="0" cy="35636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7366B4A-D130-464B-9788-5C6D7A150528}"/>
              </a:ext>
            </a:extLst>
          </p:cNvPr>
          <p:cNvSpPr txBox="1"/>
          <p:nvPr/>
        </p:nvSpPr>
        <p:spPr>
          <a:xfrm>
            <a:off x="3190344" y="2809577"/>
            <a:ext cx="5570332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Khối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trụ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,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khối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cầu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77DDF2-A463-4549-B7C0-23590F2EDCE3}"/>
              </a:ext>
            </a:extLst>
          </p:cNvPr>
          <p:cNvSpPr txBox="1"/>
          <p:nvPr/>
        </p:nvSpPr>
        <p:spPr>
          <a:xfrm>
            <a:off x="1727439" y="1384579"/>
            <a:ext cx="11527034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Thứ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ba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22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BCBFB-3240-4B4A-AE5C-A6C03A1F1A51}"/>
              </a:ext>
            </a:extLst>
          </p:cNvPr>
          <p:cNvSpPr txBox="1"/>
          <p:nvPr/>
        </p:nvSpPr>
        <p:spPr>
          <a:xfrm>
            <a:off x="2147083" y="33845"/>
            <a:ext cx="78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TRANG 34, 35</a:t>
            </a:r>
          </a:p>
        </p:txBody>
      </p:sp>
    </p:spTree>
    <p:extLst>
      <p:ext uri="{BB962C8B-B14F-4D97-AF65-F5344CB8AC3E}">
        <p14:creationId xmlns:p14="http://schemas.microsoft.com/office/powerpoint/2010/main" val="28027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, 地图&#10;&#10;已生成高可信度的说明">
            <a:extLst>
              <a:ext uri="{FF2B5EF4-FFF2-40B4-BE49-F238E27FC236}">
                <a16:creationId xmlns:a16="http://schemas.microsoft.com/office/drawing/2014/main" id="{788CCD5E-BB13-4E3D-B81D-77BE5489A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4" name="MH_Others_1">
            <a:extLst>
              <a:ext uri="{FF2B5EF4-FFF2-40B4-BE49-F238E27FC236}">
                <a16:creationId xmlns:a16="http://schemas.microsoft.com/office/drawing/2014/main" id="{856D5CE0-B1A6-49B6-A176-2C29AF5C345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05994" y="635441"/>
            <a:ext cx="830997" cy="4228067"/>
          </a:xfrm>
          <a:prstGeom prst="rect">
            <a:avLst/>
          </a:prstGeom>
          <a:noFill/>
        </p:spPr>
        <p:txBody>
          <a:bodyPr vert="eaVert" wrap="squar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altLang="zh-CN" sz="5400" noProof="1">
                <a:solidFill>
                  <a:srgbClr val="24896B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Yêu cầu</a:t>
            </a:r>
            <a:endParaRPr lang="zh-CN" altLang="en-US" sz="5400" noProof="1">
              <a:solidFill>
                <a:srgbClr val="24896B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6B713AD-33E7-4F3F-8682-3EAB6093FA35}"/>
              </a:ext>
            </a:extLst>
          </p:cNvPr>
          <p:cNvGrpSpPr/>
          <p:nvPr/>
        </p:nvGrpSpPr>
        <p:grpSpPr>
          <a:xfrm>
            <a:off x="3288639" y="1948230"/>
            <a:ext cx="7763675" cy="2273686"/>
            <a:chOff x="5759920" y="1481387"/>
            <a:chExt cx="7763675" cy="2273686"/>
          </a:xfrm>
        </p:grpSpPr>
        <p:sp>
          <p:nvSpPr>
            <p:cNvPr id="47" name="MH_Entry_1">
              <a:extLst>
                <a:ext uri="{FF2B5EF4-FFF2-40B4-BE49-F238E27FC236}">
                  <a16:creationId xmlns:a16="http://schemas.microsoft.com/office/drawing/2014/main" id="{76316DD4-CABE-4CAF-ACC3-2F1630499B8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494184" y="1498852"/>
              <a:ext cx="7029411" cy="49244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200" noProof="1">
                  <a:solidFill>
                    <a:srgbClr val="24896B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Nhận dạng được khối trụ, khối cầu. </a:t>
              </a:r>
              <a:endParaRPr lang="zh-CN" altLang="en-US" sz="320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" name="MH_Entry_2">
              <a:extLst>
                <a:ext uri="{FF2B5EF4-FFF2-40B4-BE49-F238E27FC236}">
                  <a16:creationId xmlns:a16="http://schemas.microsoft.com/office/drawing/2014/main" id="{81B808AF-07EF-4612-8046-7614A48B64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494184" y="2770188"/>
              <a:ext cx="6776916" cy="984885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eaLnBrk="1" hangingPunct="1">
                <a:defRPr/>
              </a:pPr>
              <a:r>
                <a:rPr lang="en-US" altLang="zh-CN" sz="3200" noProof="1">
                  <a:solidFill>
                    <a:srgbClr val="F68F19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Tìm được các đồ vật gần gũi có dạng khối trụ, khối cầu.</a:t>
              </a:r>
              <a:endParaRPr lang="zh-CN" altLang="en-US" sz="320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DA49696-01C4-4899-9F5B-54B7BFD13A44}"/>
                </a:ext>
              </a:extLst>
            </p:cNvPr>
            <p:cNvSpPr/>
            <p:nvPr/>
          </p:nvSpPr>
          <p:spPr>
            <a:xfrm>
              <a:off x="5759920" y="1481387"/>
              <a:ext cx="628010" cy="527372"/>
            </a:xfrm>
            <a:prstGeom prst="rect">
              <a:avLst/>
            </a:prstGeom>
            <a:solidFill>
              <a:srgbClr val="248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endPara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15773E3-6C8E-463F-9BEF-5D9619AE3EAC}"/>
                </a:ext>
              </a:extLst>
            </p:cNvPr>
            <p:cNvSpPr/>
            <p:nvPr/>
          </p:nvSpPr>
          <p:spPr>
            <a:xfrm>
              <a:off x="5759920" y="2990813"/>
              <a:ext cx="628010" cy="527372"/>
            </a:xfrm>
            <a:prstGeom prst="rect">
              <a:avLst/>
            </a:prstGeom>
            <a:solidFill>
              <a:srgbClr val="F6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endPara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3B0CA2D-FFED-4840-B494-B50822D9FF1F}"/>
              </a:ext>
            </a:extLst>
          </p:cNvPr>
          <p:cNvGrpSpPr/>
          <p:nvPr/>
        </p:nvGrpSpPr>
        <p:grpSpPr>
          <a:xfrm>
            <a:off x="3062548" y="790729"/>
            <a:ext cx="5502235" cy="5878630"/>
            <a:chOff x="3199895" y="1268166"/>
            <a:chExt cx="3070761" cy="3322594"/>
          </a:xfrm>
        </p:grpSpPr>
        <p:graphicFrame>
          <p:nvGraphicFramePr>
            <p:cNvPr id="7" name="图表 6">
              <a:extLst>
                <a:ext uri="{FF2B5EF4-FFF2-40B4-BE49-F238E27FC236}">
                  <a16:creationId xmlns:a16="http://schemas.microsoft.com/office/drawing/2014/main" id="{03426F88-6EF8-4767-86B3-9E28D1C8CCD5}"/>
                </a:ext>
              </a:extLst>
            </p:cNvPr>
            <p:cNvGraphicFramePr/>
            <p:nvPr/>
          </p:nvGraphicFramePr>
          <p:xfrm>
            <a:off x="3199895" y="1268166"/>
            <a:ext cx="2690696" cy="2767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1E12736-4467-4566-A269-1D61239E3040}"/>
                </a:ext>
              </a:extLst>
            </p:cNvPr>
            <p:cNvGrpSpPr/>
            <p:nvPr/>
          </p:nvGrpSpPr>
          <p:grpSpPr>
            <a:xfrm>
              <a:off x="3442514" y="1761745"/>
              <a:ext cx="2828142" cy="2829015"/>
              <a:chOff x="3491329" y="1261482"/>
              <a:chExt cx="3006725" cy="3006726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E52022F7-7884-4BF0-8B99-1E225388C0C6}"/>
                  </a:ext>
                </a:extLst>
              </p:cNvPr>
              <p:cNvGrpSpPr/>
              <p:nvPr/>
            </p:nvGrpSpPr>
            <p:grpSpPr>
              <a:xfrm rot="900000">
                <a:off x="3491329" y="1261482"/>
                <a:ext cx="3006725" cy="3006726"/>
                <a:chOff x="3491329" y="1261482"/>
                <a:chExt cx="3006725" cy="3006726"/>
              </a:xfrm>
            </p:grpSpPr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1D9F3BEE-FE31-47CA-973C-23B2F3DF817A}"/>
                    </a:ext>
                  </a:extLst>
                </p:cNvPr>
                <p:cNvGrpSpPr/>
                <p:nvPr/>
              </p:nvGrpSpPr>
              <p:grpSpPr>
                <a:xfrm>
                  <a:off x="5015329" y="2787070"/>
                  <a:ext cx="1482725" cy="1481138"/>
                  <a:chOff x="4549776" y="2547938"/>
                  <a:chExt cx="1482725" cy="1481138"/>
                </a:xfrm>
              </p:grpSpPr>
              <p:sp>
                <p:nvSpPr>
                  <p:cNvPr id="27" name="Freeform 5">
                    <a:extLst>
                      <a:ext uri="{FF2B5EF4-FFF2-40B4-BE49-F238E27FC236}">
                        <a16:creationId xmlns:a16="http://schemas.microsoft.com/office/drawing/2014/main" id="{46CB02C7-06BC-4BB3-B439-518E39E0B6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5513" y="2732088"/>
                    <a:ext cx="538163" cy="538163"/>
                  </a:xfrm>
                  <a:custGeom>
                    <a:avLst/>
                    <a:gdLst>
                      <a:gd name="T0" fmla="*/ 339 w 339"/>
                      <a:gd name="T1" fmla="*/ 270 h 339"/>
                      <a:gd name="T2" fmla="*/ 270 w 339"/>
                      <a:gd name="T3" fmla="*/ 339 h 339"/>
                      <a:gd name="T4" fmla="*/ 0 w 339"/>
                      <a:gd name="T5" fmla="*/ 71 h 339"/>
                      <a:gd name="T6" fmla="*/ 70 w 339"/>
                      <a:gd name="T7" fmla="*/ 0 h 339"/>
                      <a:gd name="T8" fmla="*/ 339 w 339"/>
                      <a:gd name="T9" fmla="*/ 27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339">
                        <a:moveTo>
                          <a:pt x="339" y="270"/>
                        </a:moveTo>
                        <a:lnTo>
                          <a:pt x="270" y="339"/>
                        </a:lnTo>
                        <a:lnTo>
                          <a:pt x="0" y="71"/>
                        </a:lnTo>
                        <a:lnTo>
                          <a:pt x="70" y="0"/>
                        </a:lnTo>
                        <a:lnTo>
                          <a:pt x="339" y="270"/>
                        </a:ln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 6">
                    <a:extLst>
                      <a:ext uri="{FF2B5EF4-FFF2-40B4-BE49-F238E27FC236}">
                        <a16:creationId xmlns:a16="http://schemas.microsoft.com/office/drawing/2014/main" id="{BB346413-BF28-40D0-BA1E-5926AC86E5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49776" y="2547938"/>
                    <a:ext cx="388938" cy="388938"/>
                  </a:xfrm>
                  <a:custGeom>
                    <a:avLst/>
                    <a:gdLst>
                      <a:gd name="T0" fmla="*/ 188 w 197"/>
                      <a:gd name="T1" fmla="*/ 77 h 197"/>
                      <a:gd name="T2" fmla="*/ 188 w 197"/>
                      <a:gd name="T3" fmla="*/ 111 h 197"/>
                      <a:gd name="T4" fmla="*/ 112 w 197"/>
                      <a:gd name="T5" fmla="*/ 187 h 197"/>
                      <a:gd name="T6" fmla="*/ 78 w 197"/>
                      <a:gd name="T7" fmla="*/ 187 h 197"/>
                      <a:gd name="T8" fmla="*/ 10 w 197"/>
                      <a:gd name="T9" fmla="*/ 120 h 197"/>
                      <a:gd name="T10" fmla="*/ 10 w 197"/>
                      <a:gd name="T11" fmla="*/ 86 h 197"/>
                      <a:gd name="T12" fmla="*/ 86 w 197"/>
                      <a:gd name="T13" fmla="*/ 9 h 197"/>
                      <a:gd name="T14" fmla="*/ 120 w 197"/>
                      <a:gd name="T15" fmla="*/ 9 h 197"/>
                      <a:gd name="T16" fmla="*/ 188 w 197"/>
                      <a:gd name="T17" fmla="*/ 77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7" h="197">
                        <a:moveTo>
                          <a:pt x="188" y="77"/>
                        </a:moveTo>
                        <a:cubicBezTo>
                          <a:pt x="197" y="87"/>
                          <a:pt x="197" y="102"/>
                          <a:pt x="188" y="111"/>
                        </a:cubicBezTo>
                        <a:cubicBezTo>
                          <a:pt x="112" y="187"/>
                          <a:pt x="112" y="187"/>
                          <a:pt x="112" y="187"/>
                        </a:cubicBezTo>
                        <a:cubicBezTo>
                          <a:pt x="102" y="197"/>
                          <a:pt x="87" y="197"/>
                          <a:pt x="78" y="187"/>
                        </a:cubicBezTo>
                        <a:cubicBezTo>
                          <a:pt x="10" y="120"/>
                          <a:pt x="10" y="120"/>
                          <a:pt x="10" y="120"/>
                        </a:cubicBezTo>
                        <a:cubicBezTo>
                          <a:pt x="0" y="110"/>
                          <a:pt x="0" y="95"/>
                          <a:pt x="10" y="86"/>
                        </a:cubicBezTo>
                        <a:cubicBezTo>
                          <a:pt x="86" y="9"/>
                          <a:pt x="86" y="9"/>
                          <a:pt x="86" y="9"/>
                        </a:cubicBezTo>
                        <a:cubicBezTo>
                          <a:pt x="95" y="0"/>
                          <a:pt x="111" y="0"/>
                          <a:pt x="120" y="9"/>
                        </a:cubicBezTo>
                        <a:lnTo>
                          <a:pt x="188" y="7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 7">
                    <a:extLst>
                      <a:ext uri="{FF2B5EF4-FFF2-40B4-BE49-F238E27FC236}">
                        <a16:creationId xmlns:a16="http://schemas.microsoft.com/office/drawing/2014/main" id="{AEBBCCAE-6DEF-41F6-9512-1F1DB5983C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052763"/>
                    <a:ext cx="974725" cy="976313"/>
                  </a:xfrm>
                  <a:custGeom>
                    <a:avLst/>
                    <a:gdLst>
                      <a:gd name="T0" fmla="*/ 86 w 494"/>
                      <a:gd name="T1" fmla="*/ 10 h 495"/>
                      <a:gd name="T2" fmla="*/ 41 w 494"/>
                      <a:gd name="T3" fmla="*/ 55 h 495"/>
                      <a:gd name="T4" fmla="*/ 31 w 494"/>
                      <a:gd name="T5" fmla="*/ 64 h 495"/>
                      <a:gd name="T6" fmla="*/ 26 w 494"/>
                      <a:gd name="T7" fmla="*/ 70 h 495"/>
                      <a:gd name="T8" fmla="*/ 9 w 494"/>
                      <a:gd name="T9" fmla="*/ 86 h 495"/>
                      <a:gd name="T10" fmla="*/ 9 w 494"/>
                      <a:gd name="T11" fmla="*/ 120 h 495"/>
                      <a:gd name="T12" fmla="*/ 374 w 494"/>
                      <a:gd name="T13" fmla="*/ 485 h 495"/>
                      <a:gd name="T14" fmla="*/ 408 w 494"/>
                      <a:gd name="T15" fmla="*/ 485 h 495"/>
                      <a:gd name="T16" fmla="*/ 425 w 494"/>
                      <a:gd name="T17" fmla="*/ 469 h 495"/>
                      <a:gd name="T18" fmla="*/ 430 w 494"/>
                      <a:gd name="T19" fmla="*/ 463 h 495"/>
                      <a:gd name="T20" fmla="*/ 440 w 494"/>
                      <a:gd name="T21" fmla="*/ 454 h 495"/>
                      <a:gd name="T22" fmla="*/ 485 w 494"/>
                      <a:gd name="T23" fmla="*/ 409 h 495"/>
                      <a:gd name="T24" fmla="*/ 485 w 494"/>
                      <a:gd name="T25" fmla="*/ 375 h 495"/>
                      <a:gd name="T26" fmla="*/ 119 w 494"/>
                      <a:gd name="T27" fmla="*/ 10 h 495"/>
                      <a:gd name="T28" fmla="*/ 86 w 494"/>
                      <a:gd name="T29" fmla="*/ 1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4" h="495">
                        <a:moveTo>
                          <a:pt x="86" y="10"/>
                        </a:move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31" y="64"/>
                          <a:pt x="31" y="64"/>
                          <a:pt x="31" y="64"/>
                        </a:cubicBezTo>
                        <a:cubicBezTo>
                          <a:pt x="26" y="70"/>
                          <a:pt x="26" y="70"/>
                          <a:pt x="26" y="70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0" y="95"/>
                          <a:pt x="0" y="111"/>
                          <a:pt x="9" y="120"/>
                        </a:cubicBezTo>
                        <a:cubicBezTo>
                          <a:pt x="374" y="485"/>
                          <a:pt x="374" y="485"/>
                          <a:pt x="374" y="485"/>
                        </a:cubicBezTo>
                        <a:cubicBezTo>
                          <a:pt x="384" y="495"/>
                          <a:pt x="399" y="495"/>
                          <a:pt x="408" y="485"/>
                        </a:cubicBezTo>
                        <a:cubicBezTo>
                          <a:pt x="425" y="469"/>
                          <a:pt x="425" y="469"/>
                          <a:pt x="425" y="469"/>
                        </a:cubicBezTo>
                        <a:cubicBezTo>
                          <a:pt x="430" y="463"/>
                          <a:pt x="430" y="463"/>
                          <a:pt x="430" y="463"/>
                        </a:cubicBezTo>
                        <a:cubicBezTo>
                          <a:pt x="440" y="454"/>
                          <a:pt x="440" y="454"/>
                          <a:pt x="440" y="454"/>
                        </a:cubicBezTo>
                        <a:cubicBezTo>
                          <a:pt x="485" y="409"/>
                          <a:pt x="485" y="409"/>
                          <a:pt x="485" y="409"/>
                        </a:cubicBezTo>
                        <a:cubicBezTo>
                          <a:pt x="494" y="399"/>
                          <a:pt x="494" y="384"/>
                          <a:pt x="485" y="375"/>
                        </a:cubicBezTo>
                        <a:cubicBezTo>
                          <a:pt x="119" y="10"/>
                          <a:pt x="119" y="10"/>
                          <a:pt x="119" y="10"/>
                        </a:cubicBezTo>
                        <a:cubicBezTo>
                          <a:pt x="110" y="0"/>
                          <a:pt x="95" y="0"/>
                          <a:pt x="86" y="10"/>
                        </a:cubicBezTo>
                        <a:close/>
                      </a:path>
                    </a:pathLst>
                  </a:custGeom>
                  <a:solidFill>
                    <a:srgbClr val="7676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reeform 8">
                    <a:extLst>
                      <a:ext uri="{FF2B5EF4-FFF2-40B4-BE49-F238E27FC236}">
                        <a16:creationId xmlns:a16="http://schemas.microsoft.com/office/drawing/2014/main" id="{24775A92-44AA-40C4-8359-53EA8E88EE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57776" y="3190875"/>
                    <a:ext cx="838200" cy="838200"/>
                  </a:xfrm>
                  <a:custGeom>
                    <a:avLst/>
                    <a:gdLst>
                      <a:gd name="T0" fmla="*/ 9 w 425"/>
                      <a:gd name="T1" fmla="*/ 16 h 425"/>
                      <a:gd name="T2" fmla="*/ 9 w 425"/>
                      <a:gd name="T3" fmla="*/ 50 h 425"/>
                      <a:gd name="T4" fmla="*/ 374 w 425"/>
                      <a:gd name="T5" fmla="*/ 415 h 425"/>
                      <a:gd name="T6" fmla="*/ 408 w 425"/>
                      <a:gd name="T7" fmla="*/ 415 h 425"/>
                      <a:gd name="T8" fmla="*/ 425 w 425"/>
                      <a:gd name="T9" fmla="*/ 399 h 425"/>
                      <a:gd name="T10" fmla="*/ 26 w 425"/>
                      <a:gd name="T11" fmla="*/ 0 h 425"/>
                      <a:gd name="T12" fmla="*/ 9 w 425"/>
                      <a:gd name="T13" fmla="*/ 16 h 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5" h="425">
                        <a:moveTo>
                          <a:pt x="9" y="16"/>
                        </a:moveTo>
                        <a:cubicBezTo>
                          <a:pt x="0" y="25"/>
                          <a:pt x="0" y="41"/>
                          <a:pt x="9" y="50"/>
                        </a:cubicBezTo>
                        <a:cubicBezTo>
                          <a:pt x="374" y="415"/>
                          <a:pt x="374" y="415"/>
                          <a:pt x="374" y="415"/>
                        </a:cubicBezTo>
                        <a:cubicBezTo>
                          <a:pt x="384" y="425"/>
                          <a:pt x="399" y="425"/>
                          <a:pt x="408" y="415"/>
                        </a:cubicBezTo>
                        <a:cubicBezTo>
                          <a:pt x="425" y="399"/>
                          <a:pt x="425" y="399"/>
                          <a:pt x="425" y="399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lnTo>
                          <a:pt x="9" y="16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 9">
                    <a:extLst>
                      <a:ext uri="{FF2B5EF4-FFF2-40B4-BE49-F238E27FC236}">
                        <a16:creationId xmlns:a16="http://schemas.microsoft.com/office/drawing/2014/main" id="{E4E8670D-D429-4B43-A831-7149677323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18101" y="3162300"/>
                    <a:ext cx="806450" cy="804863"/>
                  </a:xfrm>
                  <a:custGeom>
                    <a:avLst/>
                    <a:gdLst>
                      <a:gd name="T0" fmla="*/ 0 w 508"/>
                      <a:gd name="T1" fmla="*/ 11 h 507"/>
                      <a:gd name="T2" fmla="*/ 496 w 508"/>
                      <a:gd name="T3" fmla="*/ 507 h 507"/>
                      <a:gd name="T4" fmla="*/ 508 w 508"/>
                      <a:gd name="T5" fmla="*/ 496 h 507"/>
                      <a:gd name="T6" fmla="*/ 13 w 508"/>
                      <a:gd name="T7" fmla="*/ 0 h 507"/>
                      <a:gd name="T8" fmla="*/ 0 w 508"/>
                      <a:gd name="T9" fmla="*/ 11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8" h="507">
                        <a:moveTo>
                          <a:pt x="0" y="11"/>
                        </a:moveTo>
                        <a:lnTo>
                          <a:pt x="496" y="507"/>
                        </a:lnTo>
                        <a:lnTo>
                          <a:pt x="508" y="496"/>
                        </a:lnTo>
                        <a:lnTo>
                          <a:pt x="13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 10">
                    <a:extLst>
                      <a:ext uri="{FF2B5EF4-FFF2-40B4-BE49-F238E27FC236}">
                        <a16:creationId xmlns:a16="http://schemas.microsoft.com/office/drawing/2014/main" id="{ACF45C0E-C096-47A7-B833-1FC92F173F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19626" y="2768600"/>
                    <a:ext cx="182563" cy="168275"/>
                  </a:xfrm>
                  <a:custGeom>
                    <a:avLst/>
                    <a:gdLst>
                      <a:gd name="T0" fmla="*/ 0 w 93"/>
                      <a:gd name="T1" fmla="*/ 33 h 85"/>
                      <a:gd name="T2" fmla="*/ 43 w 93"/>
                      <a:gd name="T3" fmla="*/ 75 h 85"/>
                      <a:gd name="T4" fmla="*/ 77 w 93"/>
                      <a:gd name="T5" fmla="*/ 75 h 85"/>
                      <a:gd name="T6" fmla="*/ 93 w 93"/>
                      <a:gd name="T7" fmla="*/ 59 h 85"/>
                      <a:gd name="T8" fmla="*/ 34 w 93"/>
                      <a:gd name="T9" fmla="*/ 0 h 85"/>
                      <a:gd name="T10" fmla="*/ 0 w 93"/>
                      <a:gd name="T11" fmla="*/ 33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" h="85">
                        <a:moveTo>
                          <a:pt x="0" y="33"/>
                        </a:moveTo>
                        <a:cubicBezTo>
                          <a:pt x="43" y="75"/>
                          <a:pt x="43" y="75"/>
                          <a:pt x="43" y="75"/>
                        </a:cubicBezTo>
                        <a:cubicBezTo>
                          <a:pt x="52" y="85"/>
                          <a:pt x="67" y="85"/>
                          <a:pt x="77" y="75"/>
                        </a:cubicBezTo>
                        <a:cubicBezTo>
                          <a:pt x="93" y="59"/>
                          <a:pt x="93" y="59"/>
                          <a:pt x="93" y="59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 11">
                    <a:extLst>
                      <a:ext uri="{FF2B5EF4-FFF2-40B4-BE49-F238E27FC236}">
                        <a16:creationId xmlns:a16="http://schemas.microsoft.com/office/drawing/2014/main" id="{5B5D23B1-38DC-41C5-81E0-5412172431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99001" y="2740025"/>
                    <a:ext cx="133350" cy="133350"/>
                  </a:xfrm>
                  <a:custGeom>
                    <a:avLst/>
                    <a:gdLst>
                      <a:gd name="T0" fmla="*/ 0 w 84"/>
                      <a:gd name="T1" fmla="*/ 11 h 84"/>
                      <a:gd name="T2" fmla="*/ 73 w 84"/>
                      <a:gd name="T3" fmla="*/ 84 h 84"/>
                      <a:gd name="T4" fmla="*/ 84 w 84"/>
                      <a:gd name="T5" fmla="*/ 73 h 84"/>
                      <a:gd name="T6" fmla="*/ 11 w 84"/>
                      <a:gd name="T7" fmla="*/ 0 h 84"/>
                      <a:gd name="T8" fmla="*/ 0 w 84"/>
                      <a:gd name="T9" fmla="*/ 1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84">
                        <a:moveTo>
                          <a:pt x="0" y="11"/>
                        </a:moveTo>
                        <a:lnTo>
                          <a:pt x="73" y="84"/>
                        </a:lnTo>
                        <a:lnTo>
                          <a:pt x="84" y="73"/>
                        </a:lnTo>
                        <a:lnTo>
                          <a:pt x="11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Freeform 12">
                  <a:extLst>
                    <a:ext uri="{FF2B5EF4-FFF2-40B4-BE49-F238E27FC236}">
                      <a16:creationId xmlns:a16="http://schemas.microsoft.com/office/drawing/2014/main" id="{3EC878E8-82A0-48DC-A618-58F0A658F4B7}"/>
                    </a:ext>
                  </a:extLst>
                </p:cNvPr>
                <p:cNvSpPr/>
                <p:nvPr/>
              </p:nvSpPr>
              <p:spPr bwMode="auto">
                <a:xfrm>
                  <a:off x="3491329" y="1261482"/>
                  <a:ext cx="2147888" cy="2147888"/>
                </a:xfrm>
                <a:custGeom>
                  <a:avLst/>
                  <a:gdLst>
                    <a:gd name="T0" fmla="*/ 895 w 1089"/>
                    <a:gd name="T1" fmla="*/ 194 h 1089"/>
                    <a:gd name="T2" fmla="*/ 895 w 1089"/>
                    <a:gd name="T3" fmla="*/ 895 h 1089"/>
                    <a:gd name="T4" fmla="*/ 193 w 1089"/>
                    <a:gd name="T5" fmla="*/ 895 h 1089"/>
                    <a:gd name="T6" fmla="*/ 193 w 1089"/>
                    <a:gd name="T7" fmla="*/ 194 h 1089"/>
                    <a:gd name="T8" fmla="*/ 895 w 1089"/>
                    <a:gd name="T9" fmla="*/ 194 h 10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9" h="1089">
                      <a:moveTo>
                        <a:pt x="895" y="194"/>
                      </a:moveTo>
                      <a:cubicBezTo>
                        <a:pt x="1089" y="388"/>
                        <a:pt x="1089" y="702"/>
                        <a:pt x="895" y="895"/>
                      </a:cubicBezTo>
                      <a:cubicBezTo>
                        <a:pt x="701" y="1089"/>
                        <a:pt x="387" y="1089"/>
                        <a:pt x="193" y="895"/>
                      </a:cubicBezTo>
                      <a:cubicBezTo>
                        <a:pt x="0" y="702"/>
                        <a:pt x="0" y="388"/>
                        <a:pt x="193" y="194"/>
                      </a:cubicBezTo>
                      <a:cubicBezTo>
                        <a:pt x="387" y="0"/>
                        <a:pt x="701" y="0"/>
                        <a:pt x="895" y="194"/>
                      </a:cubicBez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A53E6217-E5F6-4848-BA63-58BF6F457823}"/>
                  </a:ext>
                </a:extLst>
              </p:cNvPr>
              <p:cNvSpPr/>
              <p:nvPr/>
            </p:nvSpPr>
            <p:spPr bwMode="auto">
              <a:xfrm rot="900000">
                <a:off x="3761175" y="1308636"/>
                <a:ext cx="1858620" cy="1858618"/>
              </a:xfrm>
              <a:custGeom>
                <a:avLst/>
                <a:gdLst>
                  <a:gd name="T0" fmla="*/ 809 w 984"/>
                  <a:gd name="T1" fmla="*/ 175 h 983"/>
                  <a:gd name="T2" fmla="*/ 809 w 984"/>
                  <a:gd name="T3" fmla="*/ 809 h 983"/>
                  <a:gd name="T4" fmla="*/ 175 w 984"/>
                  <a:gd name="T5" fmla="*/ 809 h 983"/>
                  <a:gd name="T6" fmla="*/ 175 w 984"/>
                  <a:gd name="T7" fmla="*/ 175 h 983"/>
                  <a:gd name="T8" fmla="*/ 809 w 984"/>
                  <a:gd name="T9" fmla="*/ 175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983">
                    <a:moveTo>
                      <a:pt x="809" y="175"/>
                    </a:moveTo>
                    <a:cubicBezTo>
                      <a:pt x="984" y="350"/>
                      <a:pt x="984" y="634"/>
                      <a:pt x="809" y="809"/>
                    </a:cubicBezTo>
                    <a:cubicBezTo>
                      <a:pt x="634" y="983"/>
                      <a:pt x="350" y="983"/>
                      <a:pt x="175" y="809"/>
                    </a:cubicBezTo>
                    <a:cubicBezTo>
                      <a:pt x="0" y="634"/>
                      <a:pt x="0" y="350"/>
                      <a:pt x="175" y="175"/>
                    </a:cubicBezTo>
                    <a:cubicBezTo>
                      <a:pt x="350" y="0"/>
                      <a:pt x="634" y="0"/>
                      <a:pt x="809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17C446-974F-4E51-9EEA-80D1EC4BEE17}"/>
              </a:ext>
            </a:extLst>
          </p:cNvPr>
          <p:cNvSpPr txBox="1"/>
          <p:nvPr/>
        </p:nvSpPr>
        <p:spPr>
          <a:xfrm>
            <a:off x="3465841" y="2040188"/>
            <a:ext cx="3965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Posterizer KG Inli" panose="02000503000000020003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76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Picture 2" descr="Aptamil Úc 2 900g-SU | CÔNG TY CP ĐẦU TƯ SX TM DV CUỘC SỐNG XANH">
            <a:extLst>
              <a:ext uri="{FF2B5EF4-FFF2-40B4-BE49-F238E27FC236}">
                <a16:creationId xmlns:a16="http://schemas.microsoft.com/office/drawing/2014/main" id="{64157CC5-CD74-48E6-A193-7F8C3E65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0" b="90800" l="10000" r="90000">
                        <a14:foregroundMark x1="24000" y1="12400" x2="40400" y2="11800"/>
                        <a14:foregroundMark x1="40400" y1="11800" x2="68400" y2="13200"/>
                        <a14:foregroundMark x1="31600" y1="6400" x2="52000" y2="6400"/>
                        <a14:foregroundMark x1="52000" y1="6400" x2="62000" y2="9400"/>
                        <a14:foregroundMark x1="38000" y1="90800" x2="38000" y2="90800"/>
                        <a14:foregroundMark x1="38600" y1="90800" x2="49600" y2="90000"/>
                        <a14:foregroundMark x1="73600" y1="89000" x2="75000" y2="86600"/>
                        <a14:foregroundMark x1="77400" y1="85600" x2="750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26" y="1417983"/>
            <a:ext cx="2723288" cy="27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yi cao Mẫu Khúc Gỗ Họa Tiết Hình Trụ Trụ Đệm Mẫu Khúc Gỗ Gối Đệm Đăng  Nhập Đệm Gối| | - AliExpress">
            <a:extLst>
              <a:ext uri="{FF2B5EF4-FFF2-40B4-BE49-F238E27FC236}">
                <a16:creationId xmlns:a16="http://schemas.microsoft.com/office/drawing/2014/main" id="{325E29DF-BBAC-4B45-9DE9-9D304E36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469" r="93457">
                        <a14:foregroundMark x1="12793" y1="51078" x2="13477" y2="59118"/>
                        <a14:foregroundMark x1="13477" y1="59510" x2="16895" y2="67451"/>
                        <a14:foregroundMark x1="11230" y1="41275" x2="22266" y2="59706"/>
                        <a14:foregroundMark x1="22266" y1="59706" x2="19922" y2="67059"/>
                        <a14:foregroundMark x1="11230" y1="41275" x2="5469" y2="58235"/>
                        <a14:foregroundMark x1="5469" y1="58235" x2="7422" y2="60588"/>
                        <a14:foregroundMark x1="6738" y1="53431" x2="6738" y2="54510"/>
                        <a14:foregroundMark x1="6348" y1="59804" x2="6348" y2="59804"/>
                        <a14:foregroundMark x1="91016" y1="34412" x2="93457" y2="48725"/>
                        <a14:foregroundMark x1="93457" y1="48725" x2="92969" y2="4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9" y="1716470"/>
            <a:ext cx="2734003" cy="27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ánh Danisa Hạt Điều Thái Lan Hộp Thiếc 200g - Chatuchak Việt Nam">
            <a:extLst>
              <a:ext uri="{FF2B5EF4-FFF2-40B4-BE49-F238E27FC236}">
                <a16:creationId xmlns:a16="http://schemas.microsoft.com/office/drawing/2014/main" id="{BF473EE9-CDE5-4DA2-A542-25B6A71B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25" r="94750">
                        <a14:foregroundMark x1="6125" y1="43250" x2="15750" y2="65750"/>
                        <a14:foregroundMark x1="90375" y1="35250" x2="87750" y2="65375"/>
                        <a14:foregroundMark x1="87750" y1="65375" x2="87750" y2="65375"/>
                        <a14:foregroundMark x1="94750" y1="30000" x2="93875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716470"/>
            <a:ext cx="2462386" cy="24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10A83793-6873-428B-893B-702E457D50BB}"/>
              </a:ext>
            </a:extLst>
          </p:cNvPr>
          <p:cNvSpPr/>
          <p:nvPr/>
        </p:nvSpPr>
        <p:spPr>
          <a:xfrm>
            <a:off x="1713757" y="1515709"/>
            <a:ext cx="1683026" cy="2527835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7 SVNPosterizer KG Inli" panose="02000503000000020003" pitchFamily="2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46339767-D770-4A54-B192-AA3CABFEB4BB}"/>
              </a:ext>
            </a:extLst>
          </p:cNvPr>
          <p:cNvSpPr/>
          <p:nvPr/>
        </p:nvSpPr>
        <p:spPr>
          <a:xfrm rot="15624630">
            <a:off x="5494177" y="1778375"/>
            <a:ext cx="1006725" cy="2610051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ACF9519B-7B1C-47A0-86FE-4F3A227C56E8}"/>
              </a:ext>
            </a:extLst>
          </p:cNvPr>
          <p:cNvSpPr/>
          <p:nvPr/>
        </p:nvSpPr>
        <p:spPr>
          <a:xfrm>
            <a:off x="8659037" y="2093843"/>
            <a:ext cx="2213113" cy="1672333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22A28-DD24-4440-915C-F3E729A37A0D}"/>
              </a:ext>
            </a:extLst>
          </p:cNvPr>
          <p:cNvSpPr txBox="1"/>
          <p:nvPr/>
        </p:nvSpPr>
        <p:spPr>
          <a:xfrm>
            <a:off x="4370294" y="196781"/>
            <a:ext cx="489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KHỐI TRỤ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65E-6 -2.70771E-7 L 0.00651 0.39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9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468E-6 -3.00162E-6 L -0.00338 0.366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83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745E-6 -4.49433E-6 L -0.00469 0.39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9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10A83793-6873-428B-893B-702E457D50BB}"/>
              </a:ext>
            </a:extLst>
          </p:cNvPr>
          <p:cNvSpPr/>
          <p:nvPr/>
        </p:nvSpPr>
        <p:spPr>
          <a:xfrm>
            <a:off x="1515411" y="919227"/>
            <a:ext cx="1123900" cy="1834733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SVNPosterizer KG Inli" panose="02000503000000020003" pitchFamily="2" charset="0"/>
              <a:ea typeface="+mn-ea"/>
              <a:cs typeface="+mn-cs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46339767-D770-4A54-B192-AA3CABFEB4BB}"/>
              </a:ext>
            </a:extLst>
          </p:cNvPr>
          <p:cNvSpPr/>
          <p:nvPr/>
        </p:nvSpPr>
        <p:spPr>
          <a:xfrm rot="16200000">
            <a:off x="1623379" y="2871333"/>
            <a:ext cx="998180" cy="1926842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ACF9519B-7B1C-47A0-86FE-4F3A227C56E8}"/>
              </a:ext>
            </a:extLst>
          </p:cNvPr>
          <p:cNvSpPr/>
          <p:nvPr/>
        </p:nvSpPr>
        <p:spPr>
          <a:xfrm>
            <a:off x="1389634" y="4942181"/>
            <a:ext cx="1465670" cy="998180"/>
          </a:xfrm>
          <a:prstGeom prst="flowChartMagneticDisk">
            <a:avLst/>
          </a:prstGeom>
          <a:solidFill>
            <a:srgbClr val="94BCB4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22A28-DD24-4440-915C-F3E729A37A0D}"/>
              </a:ext>
            </a:extLst>
          </p:cNvPr>
          <p:cNvSpPr txBox="1"/>
          <p:nvPr/>
        </p:nvSpPr>
        <p:spPr>
          <a:xfrm>
            <a:off x="4370294" y="196781"/>
            <a:ext cx="489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#9Slide03 Cousine Bold" panose="02070709020205020404" pitchFamily="49" charset="0"/>
              </a:rPr>
              <a:t>KHỐI TRỤ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Cylinder">
                <a:extLst>
                  <a:ext uri="{FF2B5EF4-FFF2-40B4-BE49-F238E27FC236}">
                    <a16:creationId xmlns:a16="http://schemas.microsoft.com/office/drawing/2014/main" id="{785D3D71-4E31-4821-9D82-5C4466D2E2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9434123"/>
                  </p:ext>
                </p:extLst>
              </p:nvPr>
            </p:nvGraphicFramePr>
            <p:xfrm>
              <a:off x="6412207" y="1524230"/>
              <a:ext cx="2297506" cy="425170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297506" cy="4251708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378774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75509" ay="246512" az="19775"/>
                    <am3d:postTrans dx="0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ylinder">
                <a:extLst>
                  <a:ext uri="{FF2B5EF4-FFF2-40B4-BE49-F238E27FC236}">
                    <a16:creationId xmlns:a16="http://schemas.microsoft.com/office/drawing/2014/main" id="{785D3D71-4E31-4821-9D82-5C4466D2E2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207" y="1524230"/>
                <a:ext cx="2297506" cy="425170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A921323-E87E-426A-A98C-8A0E0793638D}"/>
              </a:ext>
            </a:extLst>
          </p:cNvPr>
          <p:cNvSpPr txBox="1"/>
          <p:nvPr/>
        </p:nvSpPr>
        <p:spPr>
          <a:xfrm>
            <a:off x="3258189" y="6078032"/>
            <a:ext cx="630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Kích</a:t>
            </a:r>
            <a:r>
              <a:rPr lang="en-US" sz="3200" dirty="0">
                <a:solidFill>
                  <a:srgbClr val="24896B"/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thước</a:t>
            </a:r>
            <a:r>
              <a:rPr lang="en-US" sz="3200" dirty="0">
                <a:solidFill>
                  <a:srgbClr val="24896B"/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dài</a:t>
            </a:r>
            <a:r>
              <a:rPr lang="en-US" sz="3200" dirty="0">
                <a:solidFill>
                  <a:srgbClr val="24896B"/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ngắn</a:t>
            </a:r>
            <a:r>
              <a:rPr lang="en-US" sz="3200" dirty="0">
                <a:solidFill>
                  <a:srgbClr val="24896B"/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khác</a:t>
            </a:r>
            <a:r>
              <a:rPr lang="en-US" sz="3200" dirty="0">
                <a:solidFill>
                  <a:srgbClr val="24896B"/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rgbClr val="24896B"/>
                </a:solidFill>
                <a:latin typeface="#9Slide03 Sofia Pro Soft Bold" panose="020B0000000000000000" pitchFamily="34" charset="0"/>
              </a:rPr>
              <a:t>nhau</a:t>
            </a:r>
            <a:endParaRPr lang="en-US" sz="3200" dirty="0">
              <a:solidFill>
                <a:srgbClr val="24896B"/>
              </a:solidFill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E3D4D-F6F3-4D6E-B7F8-C07805BDE50A}"/>
              </a:ext>
            </a:extLst>
          </p:cNvPr>
          <p:cNvSpPr txBox="1"/>
          <p:nvPr/>
        </p:nvSpPr>
        <p:spPr>
          <a:xfrm>
            <a:off x="3676650" y="112144"/>
            <a:ext cx="920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Những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vật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có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</a:t>
            </a:r>
            <a:r>
              <a:rPr lang="en-US" sz="3200" dirty="0" err="1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dạng</a:t>
            </a:r>
            <a:r>
              <a:rPr lang="en-US" sz="3200" dirty="0">
                <a:latin typeface="#9Slide07 SVNNexa Rust Slab Bla" panose="020B0606040200020203" pitchFamily="34" charset="0"/>
                <a:cs typeface="#9Slide03 Cousine Bold" panose="02070709020205020404" pitchFamily="49" charset="0"/>
              </a:rPr>
              <a:t> KHỐI TRỤ </a:t>
            </a:r>
          </a:p>
        </p:txBody>
      </p:sp>
      <p:pic>
        <p:nvPicPr>
          <p:cNvPr id="4098" name="Picture 2" descr="Nước uống cocacola lon 320ml | Shopee Việt Nam">
            <a:extLst>
              <a:ext uri="{FF2B5EF4-FFF2-40B4-BE49-F238E27FC236}">
                <a16:creationId xmlns:a16="http://schemas.microsoft.com/office/drawing/2014/main" id="{512DB87A-599C-423B-A277-752447EA0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000" y1="16500" x2="57000" y2="1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7582" r="21066" b="7025"/>
          <a:stretch/>
        </p:blipFill>
        <p:spPr bwMode="auto">
          <a:xfrm>
            <a:off x="1327355" y="1357820"/>
            <a:ext cx="2035278" cy="29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ông bố đồ hộp thịt Heo - Thủ tục công bố tiêu chuẩn sản phẩm">
            <a:extLst>
              <a:ext uri="{FF2B5EF4-FFF2-40B4-BE49-F238E27FC236}">
                <a16:creationId xmlns:a16="http://schemas.microsoft.com/office/drawing/2014/main" id="{276AE7C0-F8CB-4BF3-9AAD-27498F23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7391" y1="29121" x2="64493" y2="40110"/>
                        <a14:foregroundMark x1="64855" y1="23077" x2="64855" y2="23077"/>
                        <a14:foregroundMark x1="66304" y1="23077" x2="64855" y2="53846"/>
                        <a14:foregroundMark x1="89855" y1="58242" x2="88043" y2="85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62" y="1297859"/>
            <a:ext cx="3492869" cy="23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ổng hợp Cục Pin Png giá rẻ, bán chạy tháng 1/2022 - BeeCost">
            <a:extLst>
              <a:ext uri="{FF2B5EF4-FFF2-40B4-BE49-F238E27FC236}">
                <a16:creationId xmlns:a16="http://schemas.microsoft.com/office/drawing/2014/main" id="{948742DC-DCAF-4F8C-9158-E08FC296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81" y="1068632"/>
            <a:ext cx="3212343" cy="28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Ống cắm bút để bàn bằng tre tự nhiên, cốc đựng bút tre bàn làm việc |  Shopee Việt Nam">
            <a:extLst>
              <a:ext uri="{FF2B5EF4-FFF2-40B4-BE49-F238E27FC236}">
                <a16:creationId xmlns:a16="http://schemas.microsoft.com/office/drawing/2014/main" id="{A851467B-FEB2-43BB-8C70-226088B6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33" y="3979883"/>
            <a:ext cx="2726107" cy="27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Đốt nến độc hại hơn cả hút thuốc | Kênh Sinh Viên">
            <a:extLst>
              <a:ext uri="{FF2B5EF4-FFF2-40B4-BE49-F238E27FC236}">
                <a16:creationId xmlns:a16="http://schemas.microsoft.com/office/drawing/2014/main" id="{0566B105-92A3-42E6-985B-009123AC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31" y="4108258"/>
            <a:ext cx="3753703" cy="2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50" name="Picture 2" descr="Quả bóng đá phong cách cổ điển màu đen trắng | Shopee Việt Nam">
            <a:extLst>
              <a:ext uri="{FF2B5EF4-FFF2-40B4-BE49-F238E27FC236}">
                <a16:creationId xmlns:a16="http://schemas.microsoft.com/office/drawing/2014/main" id="{234F348A-1134-4240-BA6E-B6942504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0778" y1="15000" x2="76111" y2="22889"/>
                        <a14:foregroundMark x1="76111" y1="22889" x2="86444" y2="39667"/>
                        <a14:foregroundMark x1="71667" y1="18333" x2="63111" y2="1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42" y="814043"/>
            <a:ext cx="3364087" cy="3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ả bóng (banh) Tennis luyện tập | Tiki">
            <a:extLst>
              <a:ext uri="{FF2B5EF4-FFF2-40B4-BE49-F238E27FC236}">
                <a16:creationId xmlns:a16="http://schemas.microsoft.com/office/drawing/2014/main" id="{80B3B342-D2A6-4D88-81F6-3D5A7B6D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3250" l="5500" r="93500">
                        <a14:foregroundMark x1="37583" y1="13583" x2="11917" y2="49583"/>
                        <a14:foregroundMark x1="11917" y1="49583" x2="17917" y2="69500"/>
                        <a14:foregroundMark x1="20000" y1="23917" x2="5500" y2="53917"/>
                        <a14:foregroundMark x1="32417" y1="12500" x2="66583" y2="9417"/>
                        <a14:foregroundMark x1="88333" y1="36333" x2="88333" y2="36333"/>
                        <a14:foregroundMark x1="90333" y1="35333" x2="83083" y2="71500"/>
                        <a14:foregroundMark x1="82083" y1="75667" x2="67583" y2="86000"/>
                        <a14:foregroundMark x1="86250" y1="31167" x2="82083" y2="71500"/>
                        <a14:foregroundMark x1="82083" y1="71500" x2="82083" y2="71500"/>
                        <a14:foregroundMark x1="89333" y1="36333" x2="89333" y2="36333"/>
                        <a14:foregroundMark x1="89333" y1="36333" x2="89333" y2="36333"/>
                        <a14:foregroundMark x1="90333" y1="37333" x2="88333" y2="70500"/>
                        <a14:foregroundMark x1="91417" y1="45667" x2="93500" y2="65333"/>
                        <a14:foregroundMark x1="64500" y1="9417" x2="41750" y2="5250"/>
                        <a14:foregroundMark x1="38583" y1="89167" x2="6450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18" y="2496087"/>
            <a:ext cx="1318489" cy="13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EF73DB7-9DC3-4AA6-8D6B-C97F2DB25707}"/>
              </a:ext>
            </a:extLst>
          </p:cNvPr>
          <p:cNvSpPr/>
          <p:nvPr/>
        </p:nvSpPr>
        <p:spPr>
          <a:xfrm>
            <a:off x="4025957" y="1223387"/>
            <a:ext cx="2697256" cy="256868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C28323A-5D8F-4CCC-8325-C4032FCADAF5}"/>
              </a:ext>
            </a:extLst>
          </p:cNvPr>
          <p:cNvSpPr/>
          <p:nvPr/>
        </p:nvSpPr>
        <p:spPr>
          <a:xfrm>
            <a:off x="8109566" y="2558935"/>
            <a:ext cx="1318490" cy="1255641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530518-E982-4D10-9C80-9727EDD25B75}"/>
              </a:ext>
            </a:extLst>
          </p:cNvPr>
          <p:cNvSpPr txBox="1"/>
          <p:nvPr/>
        </p:nvSpPr>
        <p:spPr>
          <a:xfrm>
            <a:off x="4370294" y="196781"/>
            <a:ext cx="489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#9Slide03 Cousine Bold" panose="02070709020205020404" pitchFamily="49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32561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581E-6 3.90187E-6 L -0.00612 0.418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09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53E-6 4.18422E-6 L -4.2753E-6 0.249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3676650" y="745010"/>
            <a:ext cx="8513763" cy="45719"/>
          </a:xfrm>
          <a:prstGeom prst="rect">
            <a:avLst/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EF73DB7-9DC3-4AA6-8D6B-C97F2DB25707}"/>
              </a:ext>
            </a:extLst>
          </p:cNvPr>
          <p:cNvSpPr/>
          <p:nvPr/>
        </p:nvSpPr>
        <p:spPr>
          <a:xfrm>
            <a:off x="1419366" y="1465402"/>
            <a:ext cx="2466759" cy="234917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C28323A-5D8F-4CCC-8325-C4032FCADAF5}"/>
              </a:ext>
            </a:extLst>
          </p:cNvPr>
          <p:cNvSpPr/>
          <p:nvPr/>
        </p:nvSpPr>
        <p:spPr>
          <a:xfrm>
            <a:off x="1878253" y="4603715"/>
            <a:ext cx="1318490" cy="1255641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530518-E982-4D10-9C80-9727EDD25B75}"/>
              </a:ext>
            </a:extLst>
          </p:cNvPr>
          <p:cNvSpPr txBox="1"/>
          <p:nvPr/>
        </p:nvSpPr>
        <p:spPr>
          <a:xfrm>
            <a:off x="4370294" y="196781"/>
            <a:ext cx="489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#9Slide03 Cousine Bold" panose="02070709020205020404" pitchFamily="49" charset="0"/>
              </a:rPr>
              <a:t>KHỐI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#9Slide03 Cousine Bold" panose="02070709020205020404" pitchFamily="49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Nexa Rust Slab Bla" panose="020B0606040200020203" pitchFamily="34" charset="0"/>
              <a:ea typeface="+mn-ea"/>
              <a:cs typeface="#9Slide03 Cousine Bold" panose="02070709020205020404" pitchFamily="49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3D Model 2" descr="Sphere">
                <a:extLst>
                  <a:ext uri="{FF2B5EF4-FFF2-40B4-BE49-F238E27FC236}">
                    <a16:creationId xmlns:a16="http://schemas.microsoft.com/office/drawing/2014/main" id="{DF13F6BB-C9CF-443F-B011-84FDE703B1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44754357"/>
                  </p:ext>
                </p:extLst>
              </p:nvPr>
            </p:nvGraphicFramePr>
            <p:xfrm>
              <a:off x="6583291" y="1897039"/>
              <a:ext cx="3441993" cy="333449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441993" cy="333449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889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Sphere">
                <a:extLst>
                  <a:ext uri="{FF2B5EF4-FFF2-40B4-BE49-F238E27FC236}">
                    <a16:creationId xmlns:a16="http://schemas.microsoft.com/office/drawing/2014/main" id="{DF13F6BB-C9CF-443F-B011-84FDE703B1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3291" y="1897039"/>
                <a:ext cx="3441993" cy="3334496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439B15-A2D0-4027-9063-943298612875}"/>
              </a:ext>
            </a:extLst>
          </p:cNvPr>
          <p:cNvSpPr txBox="1"/>
          <p:nvPr/>
        </p:nvSpPr>
        <p:spPr>
          <a:xfrm>
            <a:off x="3886126" y="5859356"/>
            <a:ext cx="574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Kích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thước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 to,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nhỏ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khác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#9Slide03 Sofia Pro Soft Bold" panose="020B0000000000000000" pitchFamily="34" charset="0"/>
              </a:rPr>
              <a:t>nhau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58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绿色卡通教育说课公开课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225</Words>
  <Application>Microsoft Office PowerPoint</Application>
  <PresentationFormat>Custom</PresentationFormat>
  <Paragraphs>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47" baseType="lpstr">
      <vt:lpstr>微软雅黑</vt:lpstr>
      <vt:lpstr>宋体</vt:lpstr>
      <vt:lpstr>#9Slide03 Cousine Bold</vt:lpstr>
      <vt:lpstr>#9Slide03 Quicksand Bold</vt:lpstr>
      <vt:lpstr>#9Slide03 Sofia Pro Soft Bold</vt:lpstr>
      <vt:lpstr>#9Slide07 SVNNexa Rust Slab Bla</vt:lpstr>
      <vt:lpstr>#9Slide07 SVNPosterizer KG Inli</vt:lpstr>
      <vt:lpstr>Arial</vt:lpstr>
      <vt:lpstr>Calibri</vt:lpstr>
      <vt:lpstr>Calibri Light</vt:lpstr>
      <vt:lpstr>等线</vt:lpstr>
      <vt:lpstr>等线 Light</vt:lpstr>
      <vt:lpstr>HP001 4 hàng</vt:lpstr>
      <vt:lpstr>Impact</vt:lpstr>
      <vt:lpstr>ITC Avant Garde Std Bk</vt:lpstr>
      <vt:lpstr>LiHei Pro</vt:lpstr>
      <vt:lpstr>Open Sans Extrabold</vt:lpstr>
      <vt:lpstr>Signika</vt:lpstr>
      <vt:lpstr>华文中宋</vt:lpstr>
      <vt:lpstr>Tahoma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绿色卡通教育说课公开课课件PPT模板</dc:title>
  <dc:creator>lzj</dc:creator>
  <cp:lastModifiedBy>QUYNHANH</cp:lastModifiedBy>
  <cp:revision>3183</cp:revision>
  <dcterms:created xsi:type="dcterms:W3CDTF">2015-12-01T09:06:39Z</dcterms:created>
  <dcterms:modified xsi:type="dcterms:W3CDTF">2022-02-21T03:16:34Z</dcterms:modified>
</cp:coreProperties>
</file>