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6"/>
  </p:notesMasterIdLst>
  <p:sldIdLst>
    <p:sldId id="366" r:id="rId2"/>
    <p:sldId id="345" r:id="rId3"/>
    <p:sldId id="346" r:id="rId4"/>
    <p:sldId id="361" r:id="rId5"/>
    <p:sldId id="362" r:id="rId6"/>
    <p:sldId id="360" r:id="rId7"/>
    <p:sldId id="351" r:id="rId8"/>
    <p:sldId id="350" r:id="rId9"/>
    <p:sldId id="347" r:id="rId10"/>
    <p:sldId id="353" r:id="rId11"/>
    <p:sldId id="363" r:id="rId12"/>
    <p:sldId id="365" r:id="rId13"/>
    <p:sldId id="348" r:id="rId14"/>
    <p:sldId id="367" r:id="rId15"/>
  </p:sldIdLst>
  <p:sldSz cx="12161838" cy="6858000"/>
  <p:notesSz cx="6858000" cy="9144000"/>
  <p:embeddedFontLst>
    <p:embeddedFont>
      <p:font typeface="等线" panose="020B0604020202020204" charset="-122"/>
      <p:regular r:id="rId17"/>
    </p:embeddedFont>
    <p:embeddedFont>
      <p:font typeface="Arial-Rounded" panose="020B0500000000000000" charset="0"/>
      <p:regular r:id="rId18"/>
    </p:embeddedFont>
    <p:embeddedFont>
      <p:font typeface="Dosis" panose="020B0604020202020204" charset="0"/>
      <p:regular r:id="rId19"/>
      <p:bold r:id="rId20"/>
    </p:embeddedFont>
    <p:embeddedFont>
      <p:font typeface="HP001 4 hàng" panose="020B0603050302020204" pitchFamily="34" charset="0"/>
      <p:regular r:id="rId21"/>
      <p:bold r:id="rId22"/>
    </p:embeddedFont>
    <p:embeddedFont>
      <p:font typeface="Bebas Neue" panose="020B0604020202020204" charset="0"/>
      <p:regular r:id="rId23"/>
    </p:embeddedFont>
    <p:embeddedFont>
      <p:font typeface="Lato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ource Sans Pro" panose="020B0604020202020204" charset="0"/>
      <p:regular r:id="rId32"/>
      <p:bold r:id="rId33"/>
      <p:italic r:id="rId34"/>
      <p:boldItalic r:id="rId35"/>
    </p:embeddedFont>
    <p:embeddedFont>
      <p:font typeface="Titan One" panose="020B0604020202020204" charset="0"/>
      <p:regular r:id="rId36"/>
    </p:embeddedFont>
    <p:embeddedFont>
      <p:font typeface="Fira Sans Extra Condensed Medium" panose="020B0604020202020204" charset="0"/>
      <p:regular r:id="rId37"/>
      <p:bold r:id="rId38"/>
      <p:italic r:id="rId39"/>
      <p:boldItalic r:id="rId40"/>
    </p:embeddedFont>
    <p:embeddedFont>
      <p:font typeface="Arial Rounded MT Bold" panose="020F0704030504030204" pitchFamily="34" charset="0"/>
      <p:regular r:id="rId41"/>
    </p:embeddedFont>
    <p:embeddedFont>
      <p:font typeface="Quicksand" panose="020B060402020202020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820" autoAdjust="0"/>
  </p:normalViewPr>
  <p:slideViewPr>
    <p:cSldViewPr>
      <p:cViewPr varScale="1">
        <p:scale>
          <a:sx n="59" d="100"/>
          <a:sy n="59" d="100"/>
        </p:scale>
        <p:origin x="96" y="18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30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4" r:id="rId2"/>
    <p:sldLayoutId id="2147483669" r:id="rId3"/>
    <p:sldLayoutId id="2147483682" r:id="rId4"/>
    <p:sldLayoutId id="2147483683" r:id="rId5"/>
    <p:sldLayoutId id="2147483687" r:id="rId6"/>
    <p:sldLayoutId id="214748368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AF80248-6B0F-4FD3-AD52-FCBD5C6A03F9}"/>
              </a:ext>
            </a:extLst>
          </p:cNvPr>
          <p:cNvGrpSpPr/>
          <p:nvPr/>
        </p:nvGrpSpPr>
        <p:grpSpPr>
          <a:xfrm>
            <a:off x="895164" y="1102108"/>
            <a:ext cx="11211976" cy="5608905"/>
            <a:chOff x="875064" y="883624"/>
            <a:chExt cx="11211976" cy="560890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482697-1C3B-4074-B766-9DE45492DAB9}"/>
                </a:ext>
              </a:extLst>
            </p:cNvPr>
            <p:cNvGrpSpPr/>
            <p:nvPr/>
          </p:nvGrpSpPr>
          <p:grpSpPr>
            <a:xfrm>
              <a:off x="875064" y="883624"/>
              <a:ext cx="10442378" cy="4794665"/>
              <a:chOff x="948578" y="915721"/>
              <a:chExt cx="10710020" cy="498978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E938C3C-79E9-4974-A1EB-8519EF8C594B}"/>
                  </a:ext>
                </a:extLst>
              </p:cNvPr>
              <p:cNvGrpSpPr/>
              <p:nvPr/>
            </p:nvGrpSpPr>
            <p:grpSpPr>
              <a:xfrm rot="10800000">
                <a:off x="948578" y="915722"/>
                <a:ext cx="10710020" cy="4989777"/>
                <a:chOff x="351005" y="819152"/>
                <a:chExt cx="8381310" cy="4224586"/>
              </a:xfrm>
            </p:grpSpPr>
            <p:pic>
              <p:nvPicPr>
                <p:cNvPr id="13" name="Picture 2">
                  <a:extLst>
                    <a:ext uri="{FF2B5EF4-FFF2-40B4-BE49-F238E27FC236}">
                      <a16:creationId xmlns:a16="http://schemas.microsoft.com/office/drawing/2014/main" id="{C4692552-462E-4628-8A76-FF274A5E8F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710" r="3951"/>
                <a:stretch/>
              </p:blipFill>
              <p:spPr bwMode="auto">
                <a:xfrm>
                  <a:off x="352091" y="819152"/>
                  <a:ext cx="8380224" cy="21187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" name="Picture 2">
                  <a:extLst>
                    <a:ext uri="{FF2B5EF4-FFF2-40B4-BE49-F238E27FC236}">
                      <a16:creationId xmlns:a16="http://schemas.microsoft.com/office/drawing/2014/main" id="{9DC1E1FB-4E0F-4656-BE69-1EC00BE9AD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710" r="3951"/>
                <a:stretch/>
              </p:blipFill>
              <p:spPr bwMode="auto">
                <a:xfrm flipV="1">
                  <a:off x="351005" y="2924983"/>
                  <a:ext cx="8380224" cy="21187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7322AA7-224B-477A-AAF1-15DF4EA9A526}"/>
                  </a:ext>
                </a:extLst>
              </p:cNvPr>
              <p:cNvSpPr/>
              <p:nvPr/>
            </p:nvSpPr>
            <p:spPr>
              <a:xfrm>
                <a:off x="1573784" y="1318725"/>
                <a:ext cx="9802970" cy="736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624770">
                  <a:buClrTx/>
                  <a:buFontTx/>
                  <a:buNone/>
                  <a:defRPr/>
                </a:pPr>
                <a:r>
                  <a:rPr lang="en-US" sz="40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000" b="1" kern="1200" dirty="0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Thứ</a:t>
                </a:r>
                <a:r>
                  <a:rPr lang="en-US" sz="40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000" b="1" kern="1200" dirty="0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ba</a:t>
                </a:r>
                <a:r>
                  <a:rPr lang="en-US" sz="40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000" b="1" kern="1200" dirty="0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ngày</a:t>
                </a:r>
                <a:r>
                  <a:rPr lang="en-US" sz="40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22 </a:t>
                </a:r>
                <a:r>
                  <a:rPr lang="en-US" sz="4000" b="1" kern="1200" dirty="0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tháng</a:t>
                </a:r>
                <a:r>
                  <a:rPr lang="en-US" sz="40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2 </a:t>
                </a:r>
                <a:r>
                  <a:rPr lang="en-US" sz="4000" b="1" kern="1200" dirty="0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năm</a:t>
                </a:r>
                <a:r>
                  <a:rPr lang="en-US" sz="40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2022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8C0E5D9-BE6F-4984-BAB9-23F9C527889B}"/>
                  </a:ext>
                </a:extLst>
              </p:cNvPr>
              <p:cNvSpPr/>
              <p:nvPr/>
            </p:nvSpPr>
            <p:spPr>
              <a:xfrm>
                <a:off x="4359756" y="2118109"/>
                <a:ext cx="3431938" cy="800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624770">
                  <a:buClrTx/>
                  <a:buFontTx/>
                  <a:buNone/>
                  <a:defRPr/>
                </a:pPr>
                <a:r>
                  <a:rPr lang="en-US" sz="4400" b="1" kern="1200" dirty="0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Nói</a:t>
                </a:r>
                <a:r>
                  <a:rPr lang="en-US" sz="44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400" b="1" kern="1200" dirty="0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và</a:t>
                </a:r>
                <a:r>
                  <a:rPr lang="en-US" sz="44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400" b="1" kern="1200" dirty="0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nghe</a:t>
                </a:r>
                <a:endParaRPr lang="en-US" sz="4400" b="1" kern="1200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5B75D0-B748-4F4E-9CF3-5700585732CE}"/>
                  </a:ext>
                </a:extLst>
              </p:cNvPr>
              <p:cNvSpPr/>
              <p:nvPr/>
            </p:nvSpPr>
            <p:spPr>
              <a:xfrm>
                <a:off x="2260046" y="2974207"/>
                <a:ext cx="8849946" cy="736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624770">
                  <a:buClrTx/>
                  <a:buFontTx/>
                  <a:buNone/>
                  <a:defRPr/>
                </a:pPr>
                <a:r>
                  <a:rPr lang="en-US" sz="40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 </a:t>
                </a:r>
                <a:r>
                  <a:rPr lang="en-US" sz="4000" b="1" kern="1200" dirty="0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Kể</a:t>
                </a:r>
                <a:r>
                  <a:rPr lang="en-US" sz="40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000" b="1" kern="1200" dirty="0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chuyện</a:t>
                </a:r>
                <a:r>
                  <a:rPr lang="en-US" sz="40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000" b="1" kern="1200" dirty="0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Cảm</a:t>
                </a:r>
                <a:r>
                  <a:rPr lang="en-US" sz="40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000" b="1" kern="1200" dirty="0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ơn</a:t>
                </a:r>
                <a:r>
                  <a:rPr lang="en-US" sz="40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000" b="1" kern="1200" dirty="0" err="1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họa</a:t>
                </a:r>
                <a:r>
                  <a:rPr lang="en-US" sz="4000" b="1" kern="1200" dirty="0">
                    <a:solidFill>
                      <a:srgbClr val="660066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mi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C0B90B0-D4EC-4F59-8CBF-8CBB9A1E88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9967" y="915721"/>
                <a:ext cx="0" cy="498978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FBAC41-FADA-4F1B-81D9-4040DA30D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8242" y="4921542"/>
              <a:ext cx="2088798" cy="1570987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B89EA8-EFFA-4592-87D2-6193CAC13CF9}"/>
                </a:ext>
              </a:extLst>
            </p:cNvPr>
            <p:cNvSpPr/>
            <p:nvPr/>
          </p:nvSpPr>
          <p:spPr>
            <a:xfrm>
              <a:off x="10385057" y="5264505"/>
              <a:ext cx="1281121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sz="2800" kern="1200" dirty="0">
                  <a:ln w="0"/>
                  <a:solidFill>
                    <a:srgbClr val="007E73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ooper Black" panose="02040603050506020204" pitchFamily="18" charset="0"/>
                  <a:ea typeface="+mn-ea"/>
                </a:rPr>
                <a:t>Trang</a:t>
              </a:r>
            </a:p>
            <a:p>
              <a:pPr algn="ctr">
                <a:buClrTx/>
                <a:buFontTx/>
                <a:buNone/>
                <a:defRPr/>
              </a:pPr>
              <a:r>
                <a:rPr lang="en-US" sz="2800" kern="1200" dirty="0">
                  <a:ln w="0"/>
                  <a:solidFill>
                    <a:srgbClr val="007E73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ooper Black" panose="02040603050506020204" pitchFamily="18" charset="0"/>
                  <a:ea typeface="+mn-ea"/>
                </a:rPr>
                <a:t>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9804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33;p36">
            <a:extLst>
              <a:ext uri="{FF2B5EF4-FFF2-40B4-BE49-F238E27FC236}">
                <a16:creationId xmlns:a16="http://schemas.microsoft.com/office/drawing/2014/main" id="{CADAF947-E26D-4FF4-88F7-AE5D26702031}"/>
              </a:ext>
            </a:extLst>
          </p:cNvPr>
          <p:cNvSpPr txBox="1">
            <a:spLocks/>
          </p:cNvSpPr>
          <p:nvPr/>
        </p:nvSpPr>
        <p:spPr>
          <a:xfrm>
            <a:off x="-853281" y="762628"/>
            <a:ext cx="12077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hoạ mi</a:t>
            </a:r>
          </a:p>
          <a:p>
            <a:pPr marL="0" indent="0" algn="ctr">
              <a:buNone/>
            </a:pP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i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 cổ An-đéc-xen</a:t>
            </a:r>
            <a:r>
              <a:rPr lang="en-US" sz="32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i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F746F3-595D-4E4F-A286-36749A6FC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8707" y="4260389"/>
            <a:ext cx="4066845" cy="24524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550B43-4728-4EE8-8AF1-F0FCCC6C9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3269" y="4322631"/>
            <a:ext cx="4005438" cy="23789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DF00FA-8886-4085-93C4-EB75E8E33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6827" y="1977707"/>
            <a:ext cx="3912194" cy="23449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C82F5F-6003-442B-AAAD-BCA8F1641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268" y="1981151"/>
            <a:ext cx="3793281" cy="24315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F8579B-8812-4602-83E0-9D0BF40B2CF1}"/>
              </a:ext>
            </a:extLst>
          </p:cNvPr>
          <p:cNvSpPr txBox="1"/>
          <p:nvPr/>
        </p:nvSpPr>
        <p:spPr>
          <a:xfrm>
            <a:off x="524145" y="339736"/>
            <a:ext cx="10496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  <a:sym typeface="Arial"/>
              </a:rPr>
              <a:t>2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Kể lại từng đoạn của câu chuyện theo tranh.</a:t>
            </a:r>
          </a:p>
        </p:txBody>
      </p:sp>
    </p:spTree>
    <p:extLst>
      <p:ext uri="{BB962C8B-B14F-4D97-AF65-F5344CB8AC3E}">
        <p14:creationId xmlns:p14="http://schemas.microsoft.com/office/powerpoint/2010/main" val="230321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33;p36">
            <a:extLst>
              <a:ext uri="{FF2B5EF4-FFF2-40B4-BE49-F238E27FC236}">
                <a16:creationId xmlns:a16="http://schemas.microsoft.com/office/drawing/2014/main" id="{CADAF947-E26D-4FF4-88F7-AE5D26702031}"/>
              </a:ext>
            </a:extLst>
          </p:cNvPr>
          <p:cNvSpPr txBox="1">
            <a:spLocks/>
          </p:cNvSpPr>
          <p:nvPr/>
        </p:nvSpPr>
        <p:spPr>
          <a:xfrm>
            <a:off x="0" y="338638"/>
            <a:ext cx="12077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A4"/>
              </a:buClr>
              <a:buSzPts val="1600"/>
              <a:buFont typeface="La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ato"/>
              </a:rPr>
              <a:t>Cảm ơn hoạ mi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A4"/>
              </a:buClr>
              <a:buSzPts val="1600"/>
              <a:buFont typeface="La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ato"/>
              </a:rPr>
              <a:t>                                       </a:t>
            </a:r>
            <a:endParaRPr kumimoji="0" lang="en-US" sz="3200" b="0" i="1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Lato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F746F3-595D-4E4F-A286-36749A6FC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2318" y="3949416"/>
            <a:ext cx="3704128" cy="2233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550B43-4728-4EE8-8AF1-F0FCCC6C9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392" y="3966361"/>
            <a:ext cx="3856300" cy="2232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DF00FA-8886-4085-93C4-EB75E8E33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6727" y="959750"/>
            <a:ext cx="3537529" cy="225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C82F5F-6003-442B-AAAD-BCA8F1641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785" y="972737"/>
            <a:ext cx="3581515" cy="2295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234C25-0118-4883-B805-030DEDC93FA3}"/>
              </a:ext>
            </a:extLst>
          </p:cNvPr>
          <p:cNvSpPr txBox="1"/>
          <p:nvPr/>
        </p:nvSpPr>
        <p:spPr>
          <a:xfrm>
            <a:off x="892318" y="3215631"/>
            <a:ext cx="42224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Vật gì có ở vương quốc khiến nhà vua tự hào nhất?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A3C6EA-559E-49EA-A2C5-11AC37CD7EA0}"/>
              </a:ext>
            </a:extLst>
          </p:cNvPr>
          <p:cNvSpPr txBox="1"/>
          <p:nvPr/>
        </p:nvSpPr>
        <p:spPr>
          <a:xfrm>
            <a:off x="6690891" y="3135364"/>
            <a:ext cx="502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Nhà </a:t>
            </a:r>
            <a:r>
              <a:rPr lang="vi-VN" sz="2400" b="1">
                <a:solidFill>
                  <a:srgbClr val="000000"/>
                </a:solidFill>
              </a:rPr>
              <a:t>vua được tặng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vi-VN" sz="2400" b="1">
                <a:solidFill>
                  <a:srgbClr val="000000"/>
                </a:solidFill>
              </a:rPr>
              <a:t>gì? Vì sao hoạ mi trở về rừng xanh?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07431-BC98-40A7-A697-A78520CFB27E}"/>
              </a:ext>
            </a:extLst>
          </p:cNvPr>
          <p:cNvSpPr txBox="1"/>
          <p:nvPr/>
        </p:nvSpPr>
        <p:spPr>
          <a:xfrm>
            <a:off x="764761" y="6066042"/>
            <a:ext cx="47877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000000"/>
                </a:solidFill>
              </a:rPr>
              <a:t>Điều gì đã xảy ra với món quà nhà vua được tặng?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333E64-FFAA-468F-B96B-923948B7A22C}"/>
              </a:ext>
            </a:extLst>
          </p:cNvPr>
          <p:cNvSpPr txBox="1"/>
          <p:nvPr/>
        </p:nvSpPr>
        <p:spPr>
          <a:xfrm>
            <a:off x="6760992" y="6027003"/>
            <a:ext cx="502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000000"/>
                </a:solidFill>
              </a:rPr>
              <a:t>Vì sao hoạ mi quay trở về hoàng cung cất tiếng hót đầy xúc cảm?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D3A80-C8A8-4C51-9CA5-03BD7AE27C63}"/>
              </a:ext>
            </a:extLst>
          </p:cNvPr>
          <p:cNvSpPr txBox="1"/>
          <p:nvPr/>
        </p:nvSpPr>
        <p:spPr>
          <a:xfrm>
            <a:off x="557537" y="-83417"/>
            <a:ext cx="10496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  <a:sym typeface="Arial"/>
              </a:rPr>
              <a:t>2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Kể lại từng đoạn của câu chuyện theo tranh.</a:t>
            </a:r>
          </a:p>
        </p:txBody>
      </p:sp>
    </p:spTree>
    <p:extLst>
      <p:ext uri="{BB962C8B-B14F-4D97-AF65-F5344CB8AC3E}">
        <p14:creationId xmlns:p14="http://schemas.microsoft.com/office/powerpoint/2010/main" val="146527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33;p36">
            <a:extLst>
              <a:ext uri="{FF2B5EF4-FFF2-40B4-BE49-F238E27FC236}">
                <a16:creationId xmlns:a16="http://schemas.microsoft.com/office/drawing/2014/main" id="{CADAF947-E26D-4FF4-88F7-AE5D26702031}"/>
              </a:ext>
            </a:extLst>
          </p:cNvPr>
          <p:cNvSpPr txBox="1">
            <a:spLocks/>
          </p:cNvSpPr>
          <p:nvPr/>
        </p:nvSpPr>
        <p:spPr>
          <a:xfrm>
            <a:off x="29035" y="878005"/>
            <a:ext cx="12077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A4"/>
              </a:buClr>
              <a:buSzPts val="1600"/>
              <a:buFont typeface="La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ato"/>
              </a:rPr>
              <a:t>Cảm ơn hoạ mi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A4"/>
              </a:buClr>
              <a:buSzPts val="1600"/>
              <a:buFont typeface="La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ato"/>
              </a:rPr>
              <a:t>                                       </a:t>
            </a:r>
            <a:endParaRPr kumimoji="0" lang="en-US" sz="3200" b="0" i="1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Lato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F746F3-595D-4E4F-A286-36749A6FC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7818" y="4194524"/>
            <a:ext cx="3063027" cy="18470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550B43-4728-4EE8-8AF1-F0FCCC6C9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183" y="4198535"/>
            <a:ext cx="3188861" cy="18464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DF00FA-8886-4085-93C4-EB75E8E33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3216" y="2095611"/>
            <a:ext cx="2925263" cy="1865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C82F5F-6003-442B-AAAD-BCA8F1641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344" y="2039772"/>
            <a:ext cx="2961636" cy="18984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ED3A80-C8A8-4C51-9CA5-03BD7AE27C63}"/>
              </a:ext>
            </a:extLst>
          </p:cNvPr>
          <p:cNvSpPr txBox="1"/>
          <p:nvPr/>
        </p:nvSpPr>
        <p:spPr>
          <a:xfrm>
            <a:off x="586572" y="455950"/>
            <a:ext cx="10496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  <a:sym typeface="Arial"/>
              </a:rPr>
              <a:t>2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Kể lại từng đoạn của câu chuyện theo tranh.</a:t>
            </a:r>
          </a:p>
        </p:txBody>
      </p:sp>
      <p:pic>
        <p:nvPicPr>
          <p:cNvPr id="1026" name="Picture 2" descr="78 Cartoon Boy Pointing With Speech Bubble Illustrations &amp;amp; Clip Art - iStock">
            <a:extLst>
              <a:ext uri="{FF2B5EF4-FFF2-40B4-BE49-F238E27FC236}">
                <a16:creationId xmlns:a16="http://schemas.microsoft.com/office/drawing/2014/main" id="{70487B9D-4EC6-4BEF-8126-D9C0BF67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14" b="90196" l="9804" r="92484">
                        <a14:foregroundMark x1="69118" y1="27941" x2="66503" y2="30556"/>
                        <a14:foregroundMark x1="79085" y1="33007" x2="72876" y2="34967"/>
                        <a14:foregroundMark x1="81536" y1="31863" x2="77124" y2="34477"/>
                        <a14:foregroundMark x1="66830" y1="30392" x2="63072" y2="35621"/>
                        <a14:foregroundMark x1="69935" y1="35294" x2="73693" y2="42157"/>
                        <a14:foregroundMark x1="83333" y1="30392" x2="80556" y2="36601"/>
                        <a14:foregroundMark x1="90850" y1="22549" x2="90850" y2="22549"/>
                        <a14:foregroundMark x1="92484" y1="28922" x2="92484" y2="28922"/>
                        <a14:foregroundMark x1="73856" y1="9477" x2="73856" y2="9477"/>
                        <a14:foregroundMark x1="63889" y1="90196" x2="66176" y2="87582"/>
                        <a14:foregroundMark x1="79085" y1="88399" x2="74510" y2="84804"/>
                        <a14:backgroundMark x1="32190" y1="38399" x2="38235" y2="49020"/>
                        <a14:backgroundMark x1="30392" y1="52614" x2="32516" y2="64379"/>
                        <a14:backgroundMark x1="40033" y1="55392" x2="42484" y2="65686"/>
                        <a14:backgroundMark x1="47059" y1="53922" x2="47222" y2="63562"/>
                        <a14:backgroundMark x1="47222" y1="63562" x2="47222" y2="63562"/>
                        <a14:backgroundMark x1="40359" y1="38235" x2="41340" y2="41503"/>
                        <a14:backgroundMark x1="57843" y1="39706" x2="57843" y2="39706"/>
                        <a14:backgroundMark x1="47222" y1="39869" x2="47222" y2="39869"/>
                        <a14:backgroundMark x1="11928" y1="49183" x2="11928" y2="49183"/>
                        <a14:backgroundMark x1="25980" y1="76961" x2="25980" y2="76961"/>
                        <a14:backgroundMark x1="19935" y1="37908" x2="37092" y2="65850"/>
                        <a14:backgroundMark x1="37092" y1="65850" x2="37092" y2="66667"/>
                        <a14:backgroundMark x1="32680" y1="40033" x2="29575" y2="51307"/>
                        <a14:backgroundMark x1="36275" y1="45261" x2="23366" y2="47222"/>
                        <a14:backgroundMark x1="23366" y1="47222" x2="23039" y2="66830"/>
                        <a14:backgroundMark x1="23039" y1="66830" x2="43137" y2="71732"/>
                        <a14:backgroundMark x1="43137" y1="71732" x2="42810" y2="55065"/>
                        <a14:backgroundMark x1="42810" y1="55065" x2="31046" y2="43464"/>
                        <a14:backgroundMark x1="31046" y1="43464" x2="29248" y2="43137"/>
                        <a14:backgroundMark x1="48366" y1="50490" x2="52778" y2="65359"/>
                        <a14:backgroundMark x1="38889" y1="39379" x2="47222" y2="53105"/>
                        <a14:backgroundMark x1="50817" y1="49510" x2="51634" y2="49510"/>
                        <a14:backgroundMark x1="58007" y1="45425" x2="58007" y2="44281"/>
                        <a14:backgroundMark x1="59477" y1="43464" x2="59477" y2="43464"/>
                        <a14:backgroundMark x1="52288" y1="55065" x2="56373" y2="61438"/>
                        <a14:backgroundMark x1="24510" y1="47549" x2="19281" y2="64869"/>
                        <a14:backgroundMark x1="19281" y1="64869" x2="21732" y2="65359"/>
                        <a14:backgroundMark x1="21405" y1="45261" x2="23366" y2="69608"/>
                        <a14:backgroundMark x1="23366" y1="69608" x2="24837" y2="48203"/>
                        <a14:backgroundMark x1="24837" y1="48203" x2="14706" y2="41340"/>
                        <a14:backgroundMark x1="16667" y1="41340" x2="10948" y2="54739"/>
                        <a14:backgroundMark x1="10948" y1="54739" x2="24020" y2="67647"/>
                        <a14:backgroundMark x1="24020" y1="67647" x2="29248" y2="54248"/>
                        <a14:backgroundMark x1="28595" y1="59804" x2="38235" y2="78922"/>
                        <a14:backgroundMark x1="48203" y1="65359" x2="53922" y2="76961"/>
                        <a14:backgroundMark x1="53922" y1="51634" x2="53922" y2="51634"/>
                        <a14:backgroundMark x1="47059" y1="45425" x2="53922" y2="53922"/>
                        <a14:backgroundMark x1="55719" y1="54739" x2="58660" y2="65359"/>
                        <a14:backgroundMark x1="54575" y1="69281" x2="54575" y2="75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16" y="3028330"/>
            <a:ext cx="3870158" cy="387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73133040-A1D6-47D8-850B-E7679B6F3A61}"/>
              </a:ext>
            </a:extLst>
          </p:cNvPr>
          <p:cNvSpPr/>
          <p:nvPr/>
        </p:nvSpPr>
        <p:spPr>
          <a:xfrm>
            <a:off x="6308479" y="1649819"/>
            <a:ext cx="3870158" cy="1847097"/>
          </a:xfrm>
          <a:prstGeom prst="cloudCallout">
            <a:avLst>
              <a:gd name="adj1" fmla="val 42495"/>
              <a:gd name="adj2" fmla="val 6950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Kể 1 – 2 đoạn mà e thích.</a:t>
            </a:r>
          </a:p>
        </p:txBody>
      </p:sp>
    </p:spTree>
    <p:extLst>
      <p:ext uri="{BB962C8B-B14F-4D97-AF65-F5344CB8AC3E}">
        <p14:creationId xmlns:p14="http://schemas.microsoft.com/office/powerpoint/2010/main" val="198280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l Reading Story Book With Parents High-Res Vector Graphic - Getty Images">
            <a:extLst>
              <a:ext uri="{FF2B5EF4-FFF2-40B4-BE49-F238E27FC236}">
                <a16:creationId xmlns:a16="http://schemas.microsoft.com/office/drawing/2014/main" id="{497992C5-AACD-4633-B500-2733BBEC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117">
                        <a14:foregroundMark x1="33203" y1="59295" x2="80859" y2="68493"/>
                        <a14:foregroundMark x1="70801" y1="88258" x2="67188" y2="92857"/>
                        <a14:foregroundMark x1="44336" y1="54207" x2="50000" y2="80137"/>
                        <a14:foregroundMark x1="57031" y1="61840" x2="53027" y2="75049"/>
                        <a14:foregroundMark x1="40820" y1="57241" x2="69238" y2="75049"/>
                        <a14:foregroundMark x1="39844" y1="62329" x2="67676" y2="72994"/>
                        <a14:foregroundMark x1="38281" y1="63894" x2="71777" y2="69961"/>
                        <a14:foregroundMark x1="67676" y1="36399" x2="71289" y2="62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19" y="783130"/>
            <a:ext cx="4121944" cy="41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A1D206-944A-40EF-B4A8-01A3D3A4E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734" y="4953000"/>
            <a:ext cx="10587183" cy="1385455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id="{8BD182E5-B903-4D72-BDB4-202E215341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4" y="330348"/>
            <a:ext cx="5688503" cy="3706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FC6AE1-4DD6-4D18-9D26-2C112575782E}"/>
              </a:ext>
            </a:extLst>
          </p:cNvPr>
          <p:cNvSpPr txBox="1"/>
          <p:nvPr/>
        </p:nvSpPr>
        <p:spPr>
          <a:xfrm>
            <a:off x="594519" y="1460238"/>
            <a:ext cx="56885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altLang="zh-CN" sz="88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Vận dụng</a:t>
            </a:r>
            <a:endParaRPr lang="zh-CN" altLang="en-US" sz="48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37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4" y="823212"/>
            <a:ext cx="5513385" cy="392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4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60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5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387CD6-CE02-4C77-9E95-1AE1B7131A42}"/>
              </a:ext>
            </a:extLst>
          </p:cNvPr>
          <p:cNvSpPr txBox="1"/>
          <p:nvPr/>
        </p:nvSpPr>
        <p:spPr>
          <a:xfrm>
            <a:off x="2802953" y="1457571"/>
            <a:ext cx="67918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8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Tạm</a:t>
            </a:r>
            <a:r>
              <a:rPr lang="en-US" altLang="zh-CN" sz="8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8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biệt</a:t>
            </a:r>
            <a:r>
              <a:rPr lang="en-US" altLang="zh-CN" sz="8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8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các</a:t>
            </a:r>
            <a:r>
              <a:rPr lang="en-US" altLang="zh-CN" sz="8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con!</a:t>
            </a:r>
            <a:endParaRPr kumimoji="0" lang="zh-CN" altLang="en-US" sz="4800" b="0" i="0" u="none" strike="noStrike" kern="0" cap="none" spc="0" normalizeH="0" baseline="0" noProof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6697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A74C84-B1C3-4F19-B9AB-5EDEA63528F0}"/>
              </a:ext>
            </a:extLst>
          </p:cNvPr>
          <p:cNvSpPr/>
          <p:nvPr/>
        </p:nvSpPr>
        <p:spPr>
          <a:xfrm>
            <a:off x="1905075" y="699401"/>
            <a:ext cx="8351688" cy="5459197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1737519" y="572389"/>
            <a:ext cx="8431683" cy="187743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và nghe: 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 HOẠ MI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E3C070-F20D-41E2-8BDF-5C36F57D52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705"/>
          <a:stretch/>
        </p:blipFill>
        <p:spPr>
          <a:xfrm>
            <a:off x="2351088" y="2453832"/>
            <a:ext cx="7459662" cy="3908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222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lớp 2 -Cảm ơn họa mi- (Tuần 23, sách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730E3A1A-1770-486E-AFED-01B86A354D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35" end="153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3139" y="1066800"/>
            <a:ext cx="9555560" cy="5374613"/>
          </a:xfrm>
          <a:prstGeom prst="rect">
            <a:avLst/>
          </a:prstGeom>
        </p:spPr>
      </p:pic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19" y="228600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4000" b="1">
                <a:solidFill>
                  <a:srgbClr val="00000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000" b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63410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33;p36">
            <a:extLst>
              <a:ext uri="{FF2B5EF4-FFF2-40B4-BE49-F238E27FC236}">
                <a16:creationId xmlns:a16="http://schemas.microsoft.com/office/drawing/2014/main" id="{CADAF947-E26D-4FF4-88F7-AE5D26702031}"/>
              </a:ext>
            </a:extLst>
          </p:cNvPr>
          <p:cNvSpPr txBox="1">
            <a:spLocks/>
          </p:cNvSpPr>
          <p:nvPr/>
        </p:nvSpPr>
        <p:spPr>
          <a:xfrm>
            <a:off x="42419" y="91643"/>
            <a:ext cx="12077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8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28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An-</a:t>
            </a:r>
            <a:r>
              <a:rPr lang="en-US" sz="2800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đéc</a:t>
            </a:r>
            <a:r>
              <a:rPr lang="en-US" sz="28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-xen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i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F746F3-595D-4E4F-A286-36749A6FC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7719" y="4226746"/>
            <a:ext cx="4363388" cy="26312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550B43-4728-4EE8-8AF1-F0FCCC6C9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4331" y="4257095"/>
            <a:ext cx="4363388" cy="2591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DF00FA-8886-4085-93C4-EB75E8E33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3816" y="1332043"/>
            <a:ext cx="4563085" cy="29098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C82F5F-6003-442B-AAAD-BCA8F1641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731" y="1332042"/>
            <a:ext cx="4563085" cy="29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4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33;p36">
            <a:extLst>
              <a:ext uri="{FF2B5EF4-FFF2-40B4-BE49-F238E27FC236}">
                <a16:creationId xmlns:a16="http://schemas.microsoft.com/office/drawing/2014/main" id="{CADAF947-E26D-4FF4-88F7-AE5D26702031}"/>
              </a:ext>
            </a:extLst>
          </p:cNvPr>
          <p:cNvSpPr txBox="1">
            <a:spLocks/>
          </p:cNvSpPr>
          <p:nvPr/>
        </p:nvSpPr>
        <p:spPr>
          <a:xfrm>
            <a:off x="-91281" y="202114"/>
            <a:ext cx="12077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A4"/>
              </a:buClr>
              <a:buSzPts val="1600"/>
              <a:buFont typeface="Lat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ato"/>
              </a:rPr>
              <a:t>Cảm ơn hoạ mi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A4"/>
              </a:buClr>
              <a:buSzPts val="1600"/>
              <a:buFont typeface="La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ato"/>
              </a:rPr>
              <a:t>                                       </a:t>
            </a:r>
            <a:endParaRPr kumimoji="0" lang="en-US" sz="3200" b="0" i="1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Lato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F746F3-595D-4E4F-A286-36749A6FC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7673" y="3707420"/>
            <a:ext cx="3844825" cy="23185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550B43-4728-4EE8-8AF1-F0FCCC6C9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738" y="3707420"/>
            <a:ext cx="3638070" cy="21607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DF00FA-8886-4085-93C4-EB75E8E33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743" y="609599"/>
            <a:ext cx="3844827" cy="24518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C82F5F-6003-442B-AAAD-BCA8F1641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897" y="729349"/>
            <a:ext cx="3638070" cy="23320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234C25-0118-4883-B805-030DEDC93FA3}"/>
              </a:ext>
            </a:extLst>
          </p:cNvPr>
          <p:cNvSpPr txBox="1"/>
          <p:nvPr/>
        </p:nvSpPr>
        <p:spPr>
          <a:xfrm>
            <a:off x="424707" y="2999534"/>
            <a:ext cx="3844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Vật gì có ở vương quốc khiến nhà vua tự hào nhất?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A3C6EA-559E-49EA-A2C5-11AC37CD7EA0}"/>
              </a:ext>
            </a:extLst>
          </p:cNvPr>
          <p:cNvSpPr txBox="1"/>
          <p:nvPr/>
        </p:nvSpPr>
        <p:spPr>
          <a:xfrm>
            <a:off x="6491811" y="3015576"/>
            <a:ext cx="63586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</a:rPr>
              <a:t>Nhà </a:t>
            </a:r>
            <a:r>
              <a:rPr lang="vi-VN" sz="2000" b="1">
                <a:solidFill>
                  <a:srgbClr val="000000"/>
                </a:solidFill>
              </a:rPr>
              <a:t>vua được tặng</a:t>
            </a:r>
            <a:r>
              <a:rPr lang="en-US" sz="2000" b="1">
                <a:solidFill>
                  <a:srgbClr val="000000"/>
                </a:solidFill>
              </a:rPr>
              <a:t> </a:t>
            </a:r>
            <a:r>
              <a:rPr lang="vi-VN" sz="2000" b="1">
                <a:solidFill>
                  <a:srgbClr val="000000"/>
                </a:solidFill>
              </a:rPr>
              <a:t>gì? </a:t>
            </a:r>
            <a:endParaRPr lang="en-US" sz="2000" b="1">
              <a:solidFill>
                <a:srgbClr val="000000"/>
              </a:solidFill>
            </a:endParaRPr>
          </a:p>
          <a:p>
            <a:pPr algn="ctr"/>
            <a:r>
              <a:rPr lang="vi-VN" sz="2000" b="1">
                <a:solidFill>
                  <a:srgbClr val="000000"/>
                </a:solidFill>
              </a:rPr>
              <a:t>Vì sao hoạ mi trở về rừng xanh?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07431-BC98-40A7-A697-A78520CFB27E}"/>
              </a:ext>
            </a:extLst>
          </p:cNvPr>
          <p:cNvSpPr txBox="1"/>
          <p:nvPr/>
        </p:nvSpPr>
        <p:spPr>
          <a:xfrm>
            <a:off x="455520" y="5757082"/>
            <a:ext cx="3844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rgbClr val="000000"/>
                </a:solidFill>
              </a:rPr>
              <a:t>Điều gì đã xảy ra với món quà nhà vua được tặng?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333E64-FFAA-468F-B96B-923948B7A22C}"/>
              </a:ext>
            </a:extLst>
          </p:cNvPr>
          <p:cNvSpPr txBox="1"/>
          <p:nvPr/>
        </p:nvSpPr>
        <p:spPr>
          <a:xfrm>
            <a:off x="7467850" y="5845314"/>
            <a:ext cx="43844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rgbClr val="000000"/>
                </a:solidFill>
              </a:rPr>
              <a:t>Vì sao hoạ mi quay trở về hoàng cung cất tiếng hót đầy xúc cảm?</a:t>
            </a:r>
          </a:p>
        </p:txBody>
      </p:sp>
    </p:spTree>
    <p:extLst>
      <p:ext uri="{BB962C8B-B14F-4D97-AF65-F5344CB8AC3E}">
        <p14:creationId xmlns:p14="http://schemas.microsoft.com/office/powerpoint/2010/main" val="361540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33;p36">
            <a:extLst>
              <a:ext uri="{FF2B5EF4-FFF2-40B4-BE49-F238E27FC236}">
                <a16:creationId xmlns:a16="http://schemas.microsoft.com/office/drawing/2014/main" id="{3FEB222C-A5E7-4022-82F8-1A64C22D0DDD}"/>
              </a:ext>
            </a:extLst>
          </p:cNvPr>
          <p:cNvSpPr txBox="1">
            <a:spLocks/>
          </p:cNvSpPr>
          <p:nvPr/>
        </p:nvSpPr>
        <p:spPr>
          <a:xfrm>
            <a:off x="518319" y="285696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endParaRPr lang="en-US" sz="3600" b="1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Google Shape;1333;p36">
            <a:extLst>
              <a:ext uri="{FF2B5EF4-FFF2-40B4-BE49-F238E27FC236}">
                <a16:creationId xmlns:a16="http://schemas.microsoft.com/office/drawing/2014/main" id="{38E811ED-8D67-4AB4-AD8C-713EA28F9234}"/>
              </a:ext>
            </a:extLst>
          </p:cNvPr>
          <p:cNvSpPr txBox="1">
            <a:spLocks/>
          </p:cNvSpPr>
          <p:nvPr/>
        </p:nvSpPr>
        <p:spPr>
          <a:xfrm>
            <a:off x="8628000" y="4724400"/>
            <a:ext cx="30583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Nhà vua tự hào vì có con chim quý.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34D80-B745-4E52-B48B-2436FE0F6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269" y="1310372"/>
            <a:ext cx="8085785" cy="5113883"/>
          </a:xfrm>
          <a:prstGeom prst="rect">
            <a:avLst/>
          </a:prstGeom>
        </p:spPr>
      </p:pic>
      <p:sp>
        <p:nvSpPr>
          <p:cNvPr id="9" name="Google Shape;1333;p36">
            <a:extLst>
              <a:ext uri="{FF2B5EF4-FFF2-40B4-BE49-F238E27FC236}">
                <a16:creationId xmlns:a16="http://schemas.microsoft.com/office/drawing/2014/main" id="{ABAF6332-4185-4247-90A6-6C845006C3A6}"/>
              </a:ext>
            </a:extLst>
          </p:cNvPr>
          <p:cNvSpPr txBox="1">
            <a:spLocks/>
          </p:cNvSpPr>
          <p:nvPr/>
        </p:nvSpPr>
        <p:spPr>
          <a:xfrm>
            <a:off x="-777081" y="141956"/>
            <a:ext cx="12077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hoạ mi</a:t>
            </a:r>
          </a:p>
          <a:p>
            <a:pPr marL="0" indent="0" algn="ctr">
              <a:buNone/>
            </a:pP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 cổ An-đéc-xen</a:t>
            </a:r>
            <a:r>
              <a:rPr lang="en-US" sz="28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i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B434B8-7353-4FC3-B54A-FFFE0D4143BA}"/>
              </a:ext>
            </a:extLst>
          </p:cNvPr>
          <p:cNvSpPr/>
          <p:nvPr/>
        </p:nvSpPr>
        <p:spPr>
          <a:xfrm>
            <a:off x="8602015" y="2251362"/>
            <a:ext cx="3083333" cy="20316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Vật gì có ở vương quốc khiến nhà vua tự hào nhất?</a:t>
            </a:r>
          </a:p>
        </p:txBody>
      </p:sp>
    </p:spTree>
    <p:extLst>
      <p:ext uri="{BB962C8B-B14F-4D97-AF65-F5344CB8AC3E}">
        <p14:creationId xmlns:p14="http://schemas.microsoft.com/office/powerpoint/2010/main" val="370345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33;p36">
            <a:extLst>
              <a:ext uri="{FF2B5EF4-FFF2-40B4-BE49-F238E27FC236}">
                <a16:creationId xmlns:a16="http://schemas.microsoft.com/office/drawing/2014/main" id="{D939D015-CFC0-43E9-8BBF-B43F9D307B85}"/>
              </a:ext>
            </a:extLst>
          </p:cNvPr>
          <p:cNvSpPr txBox="1">
            <a:spLocks/>
          </p:cNvSpPr>
          <p:nvPr/>
        </p:nvSpPr>
        <p:spPr>
          <a:xfrm>
            <a:off x="452589" y="3124200"/>
            <a:ext cx="6227318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endParaRPr lang="en-US" sz="2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4293F-424D-4ADB-8742-27C0648C2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035" y="928608"/>
            <a:ext cx="7894214" cy="52053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A26D65-C2A8-4303-BC9E-585F5A779E77}"/>
              </a:ext>
            </a:extLst>
          </p:cNvPr>
          <p:cNvSpPr/>
          <p:nvPr/>
        </p:nvSpPr>
        <p:spPr>
          <a:xfrm>
            <a:off x="658919" y="383331"/>
            <a:ext cx="2951709" cy="27408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Nhà </a:t>
            </a:r>
            <a:r>
              <a:rPr lang="vi-VN" sz="2800" b="1">
                <a:solidFill>
                  <a:srgbClr val="000000"/>
                </a:solidFill>
              </a:rPr>
              <a:t>vua được tặng</a:t>
            </a:r>
            <a:r>
              <a:rPr lang="en-US" sz="2800" b="1">
                <a:solidFill>
                  <a:srgbClr val="000000"/>
                </a:solidFill>
              </a:rPr>
              <a:t> </a:t>
            </a:r>
            <a:r>
              <a:rPr lang="vi-VN" sz="2800" b="1">
                <a:solidFill>
                  <a:srgbClr val="000000"/>
                </a:solidFill>
              </a:rPr>
              <a:t>gì? </a:t>
            </a:r>
            <a:endParaRPr lang="en-US" sz="2800" b="1">
              <a:solidFill>
                <a:srgbClr val="000000"/>
              </a:solidFill>
            </a:endParaRPr>
          </a:p>
          <a:p>
            <a:pPr algn="ctr"/>
            <a:r>
              <a:rPr lang="vi-VN" sz="2800" b="1">
                <a:solidFill>
                  <a:srgbClr val="000000"/>
                </a:solidFill>
              </a:rPr>
              <a:t>Vì sao hoạ mi trở về rừng xanh?</a:t>
            </a:r>
          </a:p>
        </p:txBody>
      </p:sp>
      <p:sp>
        <p:nvSpPr>
          <p:cNvPr id="7" name="Google Shape;1333;p36">
            <a:extLst>
              <a:ext uri="{FF2B5EF4-FFF2-40B4-BE49-F238E27FC236}">
                <a16:creationId xmlns:a16="http://schemas.microsoft.com/office/drawing/2014/main" id="{716D4907-4AE2-430D-B823-2BA6F6FE920E}"/>
              </a:ext>
            </a:extLst>
          </p:cNvPr>
          <p:cNvSpPr txBox="1">
            <a:spLocks/>
          </p:cNvSpPr>
          <p:nvPr/>
        </p:nvSpPr>
        <p:spPr>
          <a:xfrm>
            <a:off x="384628" y="3048000"/>
            <a:ext cx="3624462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Nhà vua được tặng một con chim đồ chơi bằng máy.</a:t>
            </a:r>
          </a:p>
          <a:p>
            <a:pPr marL="0" indent="0">
              <a:buNone/>
            </a:pP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  Vua và mọi người không để ý đến chim họa mi nữa. Chim họa mi buồn liền bay về rừng xanh.</a:t>
            </a:r>
          </a:p>
        </p:txBody>
      </p:sp>
    </p:spTree>
    <p:extLst>
      <p:ext uri="{BB962C8B-B14F-4D97-AF65-F5344CB8AC3E}">
        <p14:creationId xmlns:p14="http://schemas.microsoft.com/office/powerpoint/2010/main" val="202105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>
            <a:extLst>
              <a:ext uri="{FF2B5EF4-FFF2-40B4-BE49-F238E27FC236}">
                <a16:creationId xmlns:a16="http://schemas.microsoft.com/office/drawing/2014/main" id="{FC3C49A9-9C23-4B5B-947B-3990BE319DA3}"/>
              </a:ext>
            </a:extLst>
          </p:cNvPr>
          <p:cNvSpPr txBox="1">
            <a:spLocks/>
          </p:cNvSpPr>
          <p:nvPr/>
        </p:nvSpPr>
        <p:spPr>
          <a:xfrm>
            <a:off x="3413919" y="5171000"/>
            <a:ext cx="5334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endParaRPr lang="en-US" sz="2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FFAB9-58B5-4E8B-8C00-0D2FD30F4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236" y="838199"/>
            <a:ext cx="7990445" cy="522846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941854-DB97-41DA-86DA-EF9BE0C5154F}"/>
              </a:ext>
            </a:extLst>
          </p:cNvPr>
          <p:cNvSpPr/>
          <p:nvPr/>
        </p:nvSpPr>
        <p:spPr>
          <a:xfrm>
            <a:off x="8818344" y="637201"/>
            <a:ext cx="2743200" cy="25397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00"/>
                </a:solidFill>
              </a:rPr>
              <a:t>Điều gì đã xảy ra với món quà nhà vua được tặng?</a:t>
            </a:r>
          </a:p>
        </p:txBody>
      </p:sp>
      <p:sp>
        <p:nvSpPr>
          <p:cNvPr id="10" name="Google Shape;1333;p36">
            <a:extLst>
              <a:ext uri="{FF2B5EF4-FFF2-40B4-BE49-F238E27FC236}">
                <a16:creationId xmlns:a16="http://schemas.microsoft.com/office/drawing/2014/main" id="{133D4650-2013-4A2D-9CBF-BDB7C9D92C37}"/>
              </a:ext>
            </a:extLst>
          </p:cNvPr>
          <p:cNvSpPr txBox="1">
            <a:spLocks/>
          </p:cNvSpPr>
          <p:nvPr/>
        </p:nvSpPr>
        <p:spPr>
          <a:xfrm>
            <a:off x="8321790" y="3595495"/>
            <a:ext cx="3869083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Con chim đồ chơi bị hỏng, mọi người tháo tung ra để sửa nhưng không được.</a:t>
            </a:r>
          </a:p>
          <a:p>
            <a:pPr marL="0" indent="0">
              <a:buNone/>
            </a:pP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76010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33;p36">
            <a:extLst>
              <a:ext uri="{FF2B5EF4-FFF2-40B4-BE49-F238E27FC236}">
                <a16:creationId xmlns:a16="http://schemas.microsoft.com/office/drawing/2014/main" id="{6AC77A50-EA4A-4F84-90E5-A73A3A34CDA0}"/>
              </a:ext>
            </a:extLst>
          </p:cNvPr>
          <p:cNvSpPr txBox="1">
            <a:spLocks/>
          </p:cNvSpPr>
          <p:nvPr/>
        </p:nvSpPr>
        <p:spPr>
          <a:xfrm>
            <a:off x="3375819" y="597568"/>
            <a:ext cx="54102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endParaRPr lang="en-US" sz="2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14534-D3C6-431E-B491-515058828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989" y="990600"/>
            <a:ext cx="7984140" cy="50543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7C3952-624E-4916-8178-CF7F1DC29908}"/>
              </a:ext>
            </a:extLst>
          </p:cNvPr>
          <p:cNvSpPr/>
          <p:nvPr/>
        </p:nvSpPr>
        <p:spPr>
          <a:xfrm>
            <a:off x="707703" y="597568"/>
            <a:ext cx="2743200" cy="2819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00"/>
                </a:solidFill>
              </a:rPr>
              <a:t>Vì sao hoạ mi quay trở về hoàng cung cất tiếng hót đầy xúc cảm?</a:t>
            </a:r>
          </a:p>
        </p:txBody>
      </p:sp>
      <p:sp>
        <p:nvSpPr>
          <p:cNvPr id="6" name="Google Shape;1333;p36">
            <a:extLst>
              <a:ext uri="{FF2B5EF4-FFF2-40B4-BE49-F238E27FC236}">
                <a16:creationId xmlns:a16="http://schemas.microsoft.com/office/drawing/2014/main" id="{BDC438B5-8154-4CAE-BB93-6F7ABD558020}"/>
              </a:ext>
            </a:extLst>
          </p:cNvPr>
          <p:cNvSpPr txBox="1">
            <a:spLocks/>
          </p:cNvSpPr>
          <p:nvPr/>
        </p:nvSpPr>
        <p:spPr>
          <a:xfrm>
            <a:off x="428617" y="3657295"/>
            <a:ext cx="3813901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Biết vua ốm, họa mi về hoàng cung cất tiếng hót đầy cảm xúc giúp nhà vua khỏi bệnh.</a:t>
            </a:r>
          </a:p>
        </p:txBody>
      </p:sp>
    </p:spTree>
    <p:extLst>
      <p:ext uri="{BB962C8B-B14F-4D97-AF65-F5344CB8AC3E}">
        <p14:creationId xmlns:p14="http://schemas.microsoft.com/office/powerpoint/2010/main" val="273317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387</Words>
  <Application>Microsoft Office PowerPoint</Application>
  <PresentationFormat>Custom</PresentationFormat>
  <Paragraphs>47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等线</vt:lpstr>
      <vt:lpstr>Times New Roman</vt:lpstr>
      <vt:lpstr>Arial-Rounded</vt:lpstr>
      <vt:lpstr>Dosis</vt:lpstr>
      <vt:lpstr>HP001 4 hàng</vt:lpstr>
      <vt:lpstr>Bebas Neue</vt:lpstr>
      <vt:lpstr>Arial</vt:lpstr>
      <vt:lpstr>Lato</vt:lpstr>
      <vt:lpstr>Calibri</vt:lpstr>
      <vt:lpstr>Source Sans Pro</vt:lpstr>
      <vt:lpstr>UTM Cooper Black</vt:lpstr>
      <vt:lpstr>Titan One</vt:lpstr>
      <vt:lpstr>Fira Sans Extra Condensed Medium</vt:lpstr>
      <vt:lpstr>Arial Rounded MT Bold</vt:lpstr>
      <vt:lpstr>Quicksand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QUYNHANH</cp:lastModifiedBy>
  <cp:revision>83</cp:revision>
  <dcterms:modified xsi:type="dcterms:W3CDTF">2022-02-21T03:15:31Z</dcterms:modified>
</cp:coreProperties>
</file>