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8" r:id="rId2"/>
    <p:sldMasterId id="2147483710" r:id="rId3"/>
    <p:sldMasterId id="2147483722" r:id="rId4"/>
    <p:sldMasterId id="2147483748" r:id="rId5"/>
    <p:sldMasterId id="2147483760" r:id="rId6"/>
  </p:sldMasterIdLst>
  <p:notesMasterIdLst>
    <p:notesMasterId r:id="rId21"/>
  </p:notesMasterIdLst>
  <p:sldIdLst>
    <p:sldId id="266" r:id="rId7"/>
    <p:sldId id="270" r:id="rId8"/>
    <p:sldId id="271" r:id="rId9"/>
    <p:sldId id="506" r:id="rId10"/>
    <p:sldId id="507" r:id="rId11"/>
    <p:sldId id="508" r:id="rId12"/>
    <p:sldId id="304" r:id="rId13"/>
    <p:sldId id="494" r:id="rId14"/>
    <p:sldId id="495" r:id="rId15"/>
    <p:sldId id="496" r:id="rId16"/>
    <p:sldId id="497" r:id="rId17"/>
    <p:sldId id="278" r:id="rId18"/>
    <p:sldId id="325" r:id="rId19"/>
    <p:sldId id="27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6C20E2-6A4F-4649-8FEE-6F86815BC5FD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35D4B-7987-4B4D-B5BA-F73137048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4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96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2453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6852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4932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9594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0207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1561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2368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125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170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138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3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3960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1835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6084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09068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24137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76344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06156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5168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391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96619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35452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00787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1350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0162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18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2839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54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89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325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9058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5921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3838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432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43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9778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2082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0105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0527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6268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549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4571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640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9806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1191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057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953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8923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078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5318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08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612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7581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106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7225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974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8463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4144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9220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8056270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829489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29869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0793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98275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951552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287434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962675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71559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815919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51244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9559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999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321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477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293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88942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63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211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8FA92-DCEB-416D-A3AA-345BE494323E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737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6136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17"/>
          <p:cNvSpPr/>
          <p:nvPr/>
        </p:nvSpPr>
        <p:spPr>
          <a:xfrm>
            <a:off x="-76201" y="-14642"/>
            <a:ext cx="1242060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  <a:gd name="connsiteX0-449" fmla="*/ 76 w 21676"/>
              <a:gd name="connsiteY0-450" fmla="*/ 0 h 23225"/>
              <a:gd name="connsiteX1-451" fmla="*/ 21676 w 21676"/>
              <a:gd name="connsiteY1-452" fmla="*/ 0 h 23225"/>
              <a:gd name="connsiteX2-453" fmla="*/ 21625 w 21676"/>
              <a:gd name="connsiteY2-454" fmla="*/ 18938 h 23225"/>
              <a:gd name="connsiteX3-455" fmla="*/ 17591 w 21676"/>
              <a:gd name="connsiteY3-456" fmla="*/ 19806 h 23225"/>
              <a:gd name="connsiteX4-457" fmla="*/ 8469 w 21676"/>
              <a:gd name="connsiteY4-458" fmla="*/ 23038 h 23225"/>
              <a:gd name="connsiteX5-459" fmla="*/ 1 w 21676"/>
              <a:gd name="connsiteY5-460" fmla="*/ 20416 h 23225"/>
              <a:gd name="connsiteX6-461" fmla="*/ 76 w 21676"/>
              <a:gd name="connsiteY6-462" fmla="*/ 0 h 23225"/>
              <a:gd name="connsiteX0-463" fmla="*/ 76 w 21676"/>
              <a:gd name="connsiteY0-464" fmla="*/ 0 h 23225"/>
              <a:gd name="connsiteX1-465" fmla="*/ 21676 w 21676"/>
              <a:gd name="connsiteY1-466" fmla="*/ 0 h 23225"/>
              <a:gd name="connsiteX2-467" fmla="*/ 21625 w 21676"/>
              <a:gd name="connsiteY2-468" fmla="*/ 18938 h 23225"/>
              <a:gd name="connsiteX3-469" fmla="*/ 17591 w 21676"/>
              <a:gd name="connsiteY3-470" fmla="*/ 19806 h 23225"/>
              <a:gd name="connsiteX4-471" fmla="*/ 8290 w 21676"/>
              <a:gd name="connsiteY4-472" fmla="*/ 23038 h 23225"/>
              <a:gd name="connsiteX5-473" fmla="*/ 1 w 21676"/>
              <a:gd name="connsiteY5-474" fmla="*/ 20416 h 23225"/>
              <a:gd name="connsiteX6-475" fmla="*/ 76 w 21676"/>
              <a:gd name="connsiteY6-476" fmla="*/ 0 h 23225"/>
              <a:gd name="connsiteX0-477" fmla="*/ 76 w 21676"/>
              <a:gd name="connsiteY0-478" fmla="*/ 0 h 23054"/>
              <a:gd name="connsiteX1-479" fmla="*/ 21676 w 21676"/>
              <a:gd name="connsiteY1-480" fmla="*/ 0 h 23054"/>
              <a:gd name="connsiteX2-481" fmla="*/ 21625 w 21676"/>
              <a:gd name="connsiteY2-482" fmla="*/ 18938 h 23054"/>
              <a:gd name="connsiteX3-483" fmla="*/ 17591 w 21676"/>
              <a:gd name="connsiteY3-484" fmla="*/ 19806 h 23054"/>
              <a:gd name="connsiteX4-485" fmla="*/ 8290 w 21676"/>
              <a:gd name="connsiteY4-486" fmla="*/ 23038 h 23054"/>
              <a:gd name="connsiteX5-487" fmla="*/ 1 w 21676"/>
              <a:gd name="connsiteY5-488" fmla="*/ 20416 h 23054"/>
              <a:gd name="connsiteX6-489" fmla="*/ 76 w 21676"/>
              <a:gd name="connsiteY6-490" fmla="*/ 0 h 23054"/>
              <a:gd name="connsiteX0-491" fmla="*/ 76 w 21676"/>
              <a:gd name="connsiteY0-492" fmla="*/ 0 h 23038"/>
              <a:gd name="connsiteX1-493" fmla="*/ 21676 w 21676"/>
              <a:gd name="connsiteY1-494" fmla="*/ 0 h 23038"/>
              <a:gd name="connsiteX2-495" fmla="*/ 21625 w 21676"/>
              <a:gd name="connsiteY2-496" fmla="*/ 18938 h 23038"/>
              <a:gd name="connsiteX3-497" fmla="*/ 17591 w 21676"/>
              <a:gd name="connsiteY3-498" fmla="*/ 19806 h 23038"/>
              <a:gd name="connsiteX4-499" fmla="*/ 8290 w 21676"/>
              <a:gd name="connsiteY4-500" fmla="*/ 23038 h 23038"/>
              <a:gd name="connsiteX5-501" fmla="*/ 1 w 21676"/>
              <a:gd name="connsiteY5-502" fmla="*/ 20416 h 23038"/>
              <a:gd name="connsiteX6-503" fmla="*/ 76 w 21676"/>
              <a:gd name="connsiteY6-504" fmla="*/ 0 h 23038"/>
              <a:gd name="connsiteX0-505" fmla="*/ 76 w 21676"/>
              <a:gd name="connsiteY0-506" fmla="*/ 0 h 23038"/>
              <a:gd name="connsiteX1-507" fmla="*/ 21676 w 21676"/>
              <a:gd name="connsiteY1-508" fmla="*/ 0 h 23038"/>
              <a:gd name="connsiteX2-509" fmla="*/ 21625 w 21676"/>
              <a:gd name="connsiteY2-510" fmla="*/ 18938 h 23038"/>
              <a:gd name="connsiteX3-511" fmla="*/ 18037 w 21676"/>
              <a:gd name="connsiteY3-512" fmla="*/ 19806 h 23038"/>
              <a:gd name="connsiteX4-513" fmla="*/ 8290 w 21676"/>
              <a:gd name="connsiteY4-514" fmla="*/ 23038 h 23038"/>
              <a:gd name="connsiteX5-515" fmla="*/ 1 w 21676"/>
              <a:gd name="connsiteY5-516" fmla="*/ 20416 h 23038"/>
              <a:gd name="connsiteX6-517" fmla="*/ 76 w 21676"/>
              <a:gd name="connsiteY6-518" fmla="*/ 0 h 23038"/>
              <a:gd name="connsiteX0-519" fmla="*/ 76 w 21676"/>
              <a:gd name="connsiteY0-520" fmla="*/ 0 h 23038"/>
              <a:gd name="connsiteX1-521" fmla="*/ 21676 w 21676"/>
              <a:gd name="connsiteY1-522" fmla="*/ 0 h 23038"/>
              <a:gd name="connsiteX2-523" fmla="*/ 21625 w 21676"/>
              <a:gd name="connsiteY2-524" fmla="*/ 19390 h 23038"/>
              <a:gd name="connsiteX3-525" fmla="*/ 18037 w 21676"/>
              <a:gd name="connsiteY3-526" fmla="*/ 19806 h 23038"/>
              <a:gd name="connsiteX4-527" fmla="*/ 8290 w 21676"/>
              <a:gd name="connsiteY4-528" fmla="*/ 23038 h 23038"/>
              <a:gd name="connsiteX5-529" fmla="*/ 1 w 21676"/>
              <a:gd name="connsiteY5-530" fmla="*/ 20416 h 23038"/>
              <a:gd name="connsiteX6-531" fmla="*/ 76 w 21676"/>
              <a:gd name="connsiteY6-532" fmla="*/ 0 h 23038"/>
              <a:gd name="connsiteX0-533" fmla="*/ 76 w 21676"/>
              <a:gd name="connsiteY0-534" fmla="*/ 0 h 23038"/>
              <a:gd name="connsiteX1-535" fmla="*/ 21676 w 21676"/>
              <a:gd name="connsiteY1-536" fmla="*/ 0 h 23038"/>
              <a:gd name="connsiteX2-537" fmla="*/ 21625 w 21676"/>
              <a:gd name="connsiteY2-538" fmla="*/ 19390 h 23038"/>
              <a:gd name="connsiteX3-539" fmla="*/ 18037 w 21676"/>
              <a:gd name="connsiteY3-540" fmla="*/ 19806 h 23038"/>
              <a:gd name="connsiteX4-541" fmla="*/ 8290 w 21676"/>
              <a:gd name="connsiteY4-542" fmla="*/ 23038 h 23038"/>
              <a:gd name="connsiteX5-543" fmla="*/ 1 w 21676"/>
              <a:gd name="connsiteY5-544" fmla="*/ 20416 h 23038"/>
              <a:gd name="connsiteX6-545" fmla="*/ 76 w 21676"/>
              <a:gd name="connsiteY6-546" fmla="*/ 0 h 23038"/>
              <a:gd name="connsiteX0-547" fmla="*/ 76 w 21676"/>
              <a:gd name="connsiteY0-548" fmla="*/ 0 h 23075"/>
              <a:gd name="connsiteX1-549" fmla="*/ 21676 w 21676"/>
              <a:gd name="connsiteY1-550" fmla="*/ 0 h 23075"/>
              <a:gd name="connsiteX2-551" fmla="*/ 21625 w 21676"/>
              <a:gd name="connsiteY2-552" fmla="*/ 19390 h 23075"/>
              <a:gd name="connsiteX3-553" fmla="*/ 18037 w 21676"/>
              <a:gd name="connsiteY3-554" fmla="*/ 19806 h 23075"/>
              <a:gd name="connsiteX4-555" fmla="*/ 8290 w 21676"/>
              <a:gd name="connsiteY4-556" fmla="*/ 23038 h 23075"/>
              <a:gd name="connsiteX5-557" fmla="*/ 1 w 21676"/>
              <a:gd name="connsiteY5-558" fmla="*/ 20416 h 23075"/>
              <a:gd name="connsiteX6-559" fmla="*/ 76 w 21676"/>
              <a:gd name="connsiteY6-560" fmla="*/ 0 h 230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lowchart: Document 17"/>
          <p:cNvSpPr/>
          <p:nvPr/>
        </p:nvSpPr>
        <p:spPr>
          <a:xfrm>
            <a:off x="-76199" y="-14642"/>
            <a:ext cx="12420599" cy="167640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677838" y="2582835"/>
            <a:ext cx="8187023" cy="1254880"/>
            <a:chOff x="1021645" y="2277584"/>
            <a:chExt cx="6674556" cy="1284766"/>
          </a:xfrm>
        </p:grpSpPr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413" y="2469755"/>
              <a:ext cx="5768788" cy="1092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1645" y="2277584"/>
              <a:ext cx="1154994" cy="1284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1993547" y="2515425"/>
              <a:ext cx="5121462" cy="785556"/>
            </a:xfrm>
            <a:prstGeom prst="rect">
              <a:avLst/>
            </a:prstGeom>
            <a:noFill/>
          </p:spPr>
          <p:txBody>
            <a:bodyPr wrap="square" lIns="89301" tIns="44651" rIns="89301" bIns="44651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Hạt thóc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902418" y="2582835"/>
            <a:ext cx="967557" cy="1231900"/>
          </a:xfrm>
          <a:prstGeom prst="rect">
            <a:avLst/>
          </a:prstGeom>
          <a:noFill/>
        </p:spPr>
        <p:txBody>
          <a:bodyPr wrap="square" lIns="89301" tIns="44651" rIns="89301" bIns="44651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25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kumimoji="0" lang="en-US" sz="3125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295" b="1">
                <a:solidFill>
                  <a:prstClr val="white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7</a:t>
            </a:r>
            <a:endParaRPr kumimoji="0" lang="en-US" sz="4295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" y="6705600"/>
            <a:ext cx="12192000" cy="2190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63760048-BDE3-4835-B5C8-ECB9291037B9}"/>
              </a:ext>
            </a:extLst>
          </p:cNvPr>
          <p:cNvSpPr/>
          <p:nvPr/>
        </p:nvSpPr>
        <p:spPr>
          <a:xfrm>
            <a:off x="0" y="5808105"/>
            <a:ext cx="8994098" cy="9213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xmlns="" id="{C36A1B2D-CBBF-4678-8B78-F239F672D379}"/>
              </a:ext>
            </a:extLst>
          </p:cNvPr>
          <p:cNvSpPr/>
          <p:nvPr/>
        </p:nvSpPr>
        <p:spPr>
          <a:xfrm>
            <a:off x="8994098" y="4746913"/>
            <a:ext cx="3943350" cy="1201420"/>
          </a:xfrm>
          <a:prstGeom prst="wedgeRoundRectCallout">
            <a:avLst>
              <a:gd name="adj1" fmla="val -48963"/>
              <a:gd name="adj2" fmla="val 98684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Hạt thóc quý giá với con người ở chỗ nó nuôi sống con người.</a:t>
            </a:r>
            <a:endParaRPr lang="en-US" sz="28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6F863AD-1BAC-4B3E-B466-1D8EAC0EDC3A}"/>
              </a:ext>
            </a:extLst>
          </p:cNvPr>
          <p:cNvSpPr txBox="1"/>
          <p:nvPr/>
        </p:nvSpPr>
        <p:spPr>
          <a:xfrm>
            <a:off x="0" y="5945593"/>
            <a:ext cx="8815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3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3</a:t>
            </a: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 </a:t>
            </a:r>
            <a:r>
              <a:rPr lang="en-US" altLang="zh-CN" sz="3600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Hạt thóc quý giá như thế nào với con người?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228" y="887458"/>
            <a:ext cx="63029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chỉ là hạt thóc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 ra trên cánh đồng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Giấu trong mình câu chuyện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 cuộc đời bão dông.</a:t>
            </a: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2998" y="3137133"/>
            <a:ext cx="48019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ngậm ánh nắng sớm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uống giọt sương mai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sống qua bão lũ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chịu nhiều thiên tai.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00638" y="996880"/>
            <a:ext cx="58602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Dẫu hình hài bé nhỏ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trải cả bốn mùa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Dẫu bây giờ bình dị 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có từ ngàn xưa.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00638" y="3159708"/>
            <a:ext cx="61913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chỉ là hạt thóc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 biết hát biết cười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 tôi luôn có ích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 nuôi sống con người.</a:t>
            </a: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3"/>
          <p:cNvSpPr txBox="1"/>
          <p:nvPr/>
        </p:nvSpPr>
        <p:spPr>
          <a:xfrm>
            <a:off x="3039271" y="28395"/>
            <a:ext cx="5644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</a:t>
            </a:r>
            <a:r>
              <a:rPr kumimoji="0" lang="en-US" sz="4800" b="1" i="0" u="none" strike="noStrike" kern="1200" cap="none" spc="0" normalizeH="0" noProof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thóc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96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E0AEC8-7838-4E77-A6B7-18E7F082B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262" y="2093912"/>
            <a:ext cx="10515600" cy="13255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</a:t>
            </a:r>
            <a:r>
              <a:rPr lang="en-US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 thích nhất câu thơ nào? Vì sao</a:t>
            </a:r>
            <a:r>
              <a:rPr lang="en-US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44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3855" y="13855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" y="100750"/>
            <a:ext cx="6172200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 thuộc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lòng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3200" b="1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thơ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0" r="100000">
                        <a14:foregroundMark x1="12889" y1="71778" x2="12222" y2="96000"/>
                        <a14:foregroundMark x1="27778" y1="77333" x2="19333" y2="81778"/>
                        <a14:foregroundMark x1="23111" y1="83111" x2="24667" y2="86444"/>
                        <a14:foregroundMark x1="19778" y1="80889" x2="15333" y2="88222"/>
                        <a14:foregroundMark x1="52444" y1="73111" x2="52667" y2="93333"/>
                        <a14:foregroundMark x1="58667" y1="82444" x2="57111" y2="95333"/>
                        <a14:foregroundMark x1="64222" y1="83778" x2="59778" y2="94667"/>
                        <a14:foregroundMark x1="38444" y1="90667" x2="46000" y2="95333"/>
                        <a14:foregroundMark x1="91778" y1="75333" x2="71778" y2="96000"/>
                        <a14:foregroundMark x1="40000" y1="71778" x2="49333" y2="82444"/>
                        <a14:foregroundMark x1="40222" y1="55556" x2="47556" y2="65333"/>
                        <a14:foregroundMark x1="56667" y1="48444" x2="54667" y2="64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594"/>
          <a:stretch>
            <a:fillRect/>
          </a:stretch>
        </p:blipFill>
        <p:spPr>
          <a:xfrm>
            <a:off x="3804054" y="4917694"/>
            <a:ext cx="4114800" cy="17128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3175" y="107677"/>
            <a:ext cx="2057400" cy="10353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53961" y="751512"/>
            <a:ext cx="1824184" cy="124017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" y="6684209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228" y="1636968"/>
            <a:ext cx="63029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chỉ là hạt thóc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 ra trên cánh đồng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Giấu trong mình câu chuyện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 cuộc đời bão dông.</a:t>
            </a: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2998" y="3886643"/>
            <a:ext cx="48019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ngậm ánh nắng sớm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uống giọt sương mai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sống qua bão lũ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chịu nhiều thiên tai.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47021" y="1651959"/>
            <a:ext cx="58602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Dẫu hình hài bé nhỏ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trải cả bốn mùa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Dẫu bây giờ bình dị 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có từ ngàn xưa.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88901" y="3886643"/>
            <a:ext cx="61913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chỉ là hạt thóc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 biết hát biết cười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 tôi luôn có ích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 nuôi sống con người.</a:t>
            </a: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3"/>
          <p:cNvSpPr txBox="1"/>
          <p:nvPr/>
        </p:nvSpPr>
        <p:spPr>
          <a:xfrm>
            <a:off x="3039271" y="777905"/>
            <a:ext cx="5644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</a:t>
            </a:r>
            <a:r>
              <a:rPr kumimoji="0" lang="en-US" sz="4800" b="1" i="0" u="none" strike="noStrike" kern="1200" cap="none" spc="0" normalizeH="0" noProof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thóc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" y="94287"/>
            <a:ext cx="6172200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 thuộc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lòng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3200" b="1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thơ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48025" y="1906270"/>
            <a:ext cx="56965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Hoạt</a:t>
            </a:r>
            <a:r>
              <a:rPr kumimoji="0" lang="en-US" altLang="zh-CN" sz="96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động</a:t>
            </a:r>
            <a:r>
              <a:rPr kumimoji="0" lang="en-US" altLang="zh-CN" sz="96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luyện</a:t>
            </a:r>
            <a:r>
              <a:rPr kumimoji="0" lang="en-US" altLang="zh-CN" sz="96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tập</a:t>
            </a:r>
            <a:endParaRPr kumimoji="0" lang="en-US" sz="9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64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93C35C90-0D48-400D-BD0D-64BCB9126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Từ nào trong bài thơ cho thấy hạt thóc tự kể chuyện về mình? </a:t>
            </a:r>
            <a:endParaRPr lang="en-US" dirty="0">
              <a:solidFill>
                <a:srgbClr val="00B0F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F4F6DF6A-9EA2-46D0-BBF9-346004E0BA9D}"/>
              </a:ext>
            </a:extLst>
          </p:cNvPr>
          <p:cNvCxnSpPr>
            <a:cxnSpLocks/>
          </p:cNvCxnSpPr>
          <p:nvPr/>
        </p:nvCxnSpPr>
        <p:spPr>
          <a:xfrm>
            <a:off x="774716" y="2552604"/>
            <a:ext cx="632460" cy="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35751F0-6D67-4C3A-BC5E-ACEF051801E3}"/>
              </a:ext>
            </a:extLst>
          </p:cNvPr>
          <p:cNvSpPr txBox="1"/>
          <p:nvPr/>
        </p:nvSpPr>
        <p:spPr>
          <a:xfrm>
            <a:off x="838200" y="305991"/>
            <a:ext cx="9594954" cy="713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</a:t>
            </a:r>
            <a:r>
              <a:rPr lang="en-US" sz="400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400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Đóng vai hạt thóc tự giới thiệu về mình.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37196" y="1859114"/>
            <a:ext cx="58602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Dẫu hình hài bé nhỏ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trải cả bốn mùa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Dẫu bây giờ bình dị 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có từ ngàn xưa.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993344" y="4303455"/>
            <a:ext cx="61913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chỉ là hạt thóc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 biết hát biết cười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 tôi luôn có ích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 nuôi sống con người.</a:t>
            </a: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3687" y="2036712"/>
            <a:ext cx="542215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91457" y="4271396"/>
            <a:ext cx="48019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ngậm ánh nắng sớm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uống giọt sương mai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sống qua bão lũ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chịu nhiều thiên tai.</a:t>
            </a:r>
          </a:p>
        </p:txBody>
      </p:sp>
      <p:sp>
        <p:nvSpPr>
          <p:cNvPr id="27" name="Text Box 3"/>
          <p:cNvSpPr txBox="1"/>
          <p:nvPr/>
        </p:nvSpPr>
        <p:spPr>
          <a:xfrm>
            <a:off x="2876404" y="1453247"/>
            <a:ext cx="5644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</a:t>
            </a:r>
            <a:r>
              <a:rPr kumimoji="0" lang="en-US" sz="32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thóc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F4F6DF6A-9EA2-46D0-BBF9-346004E0BA9D}"/>
              </a:ext>
            </a:extLst>
          </p:cNvPr>
          <p:cNvCxnSpPr>
            <a:cxnSpLocks/>
          </p:cNvCxnSpPr>
          <p:nvPr/>
        </p:nvCxnSpPr>
        <p:spPr>
          <a:xfrm>
            <a:off x="774716" y="4803627"/>
            <a:ext cx="632460" cy="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F4F6DF6A-9EA2-46D0-BBF9-346004E0BA9D}"/>
              </a:ext>
            </a:extLst>
          </p:cNvPr>
          <p:cNvCxnSpPr>
            <a:cxnSpLocks/>
          </p:cNvCxnSpPr>
          <p:nvPr/>
        </p:nvCxnSpPr>
        <p:spPr>
          <a:xfrm>
            <a:off x="774716" y="5302447"/>
            <a:ext cx="632460" cy="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F4F6DF6A-9EA2-46D0-BBF9-346004E0BA9D}"/>
              </a:ext>
            </a:extLst>
          </p:cNvPr>
          <p:cNvCxnSpPr>
            <a:cxnSpLocks/>
          </p:cNvCxnSpPr>
          <p:nvPr/>
        </p:nvCxnSpPr>
        <p:spPr>
          <a:xfrm>
            <a:off x="774716" y="5769640"/>
            <a:ext cx="632460" cy="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F4F6DF6A-9EA2-46D0-BBF9-346004E0BA9D}"/>
              </a:ext>
            </a:extLst>
          </p:cNvPr>
          <p:cNvCxnSpPr>
            <a:cxnSpLocks/>
          </p:cNvCxnSpPr>
          <p:nvPr/>
        </p:nvCxnSpPr>
        <p:spPr>
          <a:xfrm>
            <a:off x="743898" y="6234335"/>
            <a:ext cx="632460" cy="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F4F6DF6A-9EA2-46D0-BBF9-346004E0BA9D}"/>
              </a:ext>
            </a:extLst>
          </p:cNvPr>
          <p:cNvCxnSpPr>
            <a:cxnSpLocks/>
          </p:cNvCxnSpPr>
          <p:nvPr/>
        </p:nvCxnSpPr>
        <p:spPr>
          <a:xfrm>
            <a:off x="6993344" y="2840146"/>
            <a:ext cx="632460" cy="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F4F6DF6A-9EA2-46D0-BBF9-346004E0BA9D}"/>
              </a:ext>
            </a:extLst>
          </p:cNvPr>
          <p:cNvCxnSpPr>
            <a:cxnSpLocks/>
          </p:cNvCxnSpPr>
          <p:nvPr/>
        </p:nvCxnSpPr>
        <p:spPr>
          <a:xfrm>
            <a:off x="6993344" y="3805928"/>
            <a:ext cx="632460" cy="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F4F6DF6A-9EA2-46D0-BBF9-346004E0BA9D}"/>
              </a:ext>
            </a:extLst>
          </p:cNvPr>
          <p:cNvCxnSpPr>
            <a:cxnSpLocks/>
          </p:cNvCxnSpPr>
          <p:nvPr/>
        </p:nvCxnSpPr>
        <p:spPr>
          <a:xfrm>
            <a:off x="7053304" y="4817044"/>
            <a:ext cx="632460" cy="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F4F6DF6A-9EA2-46D0-BBF9-346004E0BA9D}"/>
              </a:ext>
            </a:extLst>
          </p:cNvPr>
          <p:cNvCxnSpPr>
            <a:cxnSpLocks/>
          </p:cNvCxnSpPr>
          <p:nvPr/>
        </p:nvCxnSpPr>
        <p:spPr>
          <a:xfrm>
            <a:off x="8287286" y="5769640"/>
            <a:ext cx="466970" cy="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22" grpId="0"/>
      <p:bldP spid="23" grpId="0"/>
      <p:bldP spid="24" grpId="0"/>
      <p:bldP spid="25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loud 11">
            <a:extLst>
              <a:ext uri="{FF2B5EF4-FFF2-40B4-BE49-F238E27FC236}">
                <a16:creationId xmlns:a16="http://schemas.microsoft.com/office/drawing/2014/main" xmlns="" id="{4500622B-2505-413E-BAD3-162E61F415A1}"/>
              </a:ext>
            </a:extLst>
          </p:cNvPr>
          <p:cNvSpPr/>
          <p:nvPr/>
        </p:nvSpPr>
        <p:spPr>
          <a:xfrm>
            <a:off x="9882741" y="5855262"/>
            <a:ext cx="1998345" cy="84518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 mẫu</a:t>
            </a:r>
          </a:p>
        </p:txBody>
      </p:sp>
      <p:sp>
        <p:nvSpPr>
          <p:cNvPr id="7" name="Text Box 3"/>
          <p:cNvSpPr txBox="1"/>
          <p:nvPr/>
        </p:nvSpPr>
        <p:spPr>
          <a:xfrm>
            <a:off x="2828261" y="71452"/>
            <a:ext cx="5644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</a:t>
            </a:r>
            <a:r>
              <a:rPr kumimoji="0" lang="en-US" sz="4800" b="1" i="0" u="none" strike="noStrike" kern="1200" cap="none" spc="0" normalizeH="0" noProof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thóc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5267" y="902449"/>
            <a:ext cx="63029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chỉ là hạt thóc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 ra trên cánh đồng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Giấu trong mình câu chuyện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 cuộc đời bão dông.</a:t>
            </a:r>
          </a:p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3092" y="3590153"/>
            <a:ext cx="58731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ngậm ánh nắng sớm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uống giọt sương mai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sống qua bão lũ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chịu nhiều thiên tai.</a:t>
            </a:r>
          </a:p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7060" y="902449"/>
            <a:ext cx="58602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Dẫu hình hài bé nhỏ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trải cả bốn mùa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Dẫu bây giờ bình dị 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có từ ngàn xưa.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87060" y="3590152"/>
            <a:ext cx="61913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chỉ là hạt thóc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 biết hát biết cười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 tôi luôn có ích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 nuôi sống con người.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814195" flipV="1">
            <a:off x="-603250" y="396875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11111076" flipH="1">
            <a:off x="-189865" y="-125095"/>
            <a:ext cx="1796415" cy="175831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 rot="21000000">
            <a:off x="10031048" y="4756299"/>
            <a:ext cx="2396490" cy="234442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56834" y="1993081"/>
            <a:ext cx="2109019" cy="2109019"/>
            <a:chOff x="156834" y="1993081"/>
            <a:chExt cx="2109019" cy="2109019"/>
          </a:xfrm>
        </p:grpSpPr>
        <p:sp>
          <p:nvSpPr>
            <p:cNvPr id="3" name="Oval 2"/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15731" y="2243748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GIẢI NGHĨA TỪ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sp>
        <p:nvSpPr>
          <p:cNvPr id="28" name="2"/>
          <p:cNvSpPr/>
          <p:nvPr/>
        </p:nvSpPr>
        <p:spPr>
          <a:xfrm>
            <a:off x="3371016" y="755091"/>
            <a:ext cx="8019905" cy="5347817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85220" y="95250"/>
            <a:ext cx="906780" cy="848360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CC44A66A-CFBC-4185-A688-03B3CA2D55C7}"/>
              </a:ext>
            </a:extLst>
          </p:cNvPr>
          <p:cNvGrpSpPr/>
          <p:nvPr/>
        </p:nvGrpSpPr>
        <p:grpSpPr>
          <a:xfrm>
            <a:off x="3842836" y="1993081"/>
            <a:ext cx="7237540" cy="2628770"/>
            <a:chOff x="3815445" y="140918"/>
            <a:chExt cx="3822655" cy="2628748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1539DEE3-0D31-4D4B-B17C-13F497CFC2B4}"/>
                </a:ext>
              </a:extLst>
            </p:cNvPr>
            <p:cNvGrpSpPr/>
            <p:nvPr/>
          </p:nvGrpSpPr>
          <p:grpSpPr>
            <a:xfrm>
              <a:off x="3815445" y="140918"/>
              <a:ext cx="3822655" cy="2628748"/>
              <a:chOff x="181619" y="1261924"/>
              <a:chExt cx="2109019" cy="2394653"/>
            </a:xfrm>
          </p:grpSpPr>
          <p:sp>
            <p:nvSpPr>
              <p:cNvPr id="35" name="Hexagon 34">
                <a:extLst>
                  <a:ext uri="{FF2B5EF4-FFF2-40B4-BE49-F238E27FC236}">
                    <a16:creationId xmlns:a16="http://schemas.microsoft.com/office/drawing/2014/main" xmlns="" id="{3EEDFF07-C64F-4FF0-923E-4B48D1B444BF}"/>
                  </a:ext>
                </a:extLst>
              </p:cNvPr>
              <p:cNvSpPr/>
              <p:nvPr/>
            </p:nvSpPr>
            <p:spPr>
              <a:xfrm>
                <a:off x="181619" y="1261924"/>
                <a:ext cx="2109019" cy="2109019"/>
              </a:xfrm>
              <a:prstGeom prst="hexagon">
                <a:avLst/>
              </a:prstGeom>
              <a:solidFill>
                <a:srgbClr val="F7ACB9"/>
              </a:solidFill>
              <a:ln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C84C34AA-C2BA-4DD7-9967-7C7586E86BEC}"/>
                  </a:ext>
                </a:extLst>
              </p:cNvPr>
              <p:cNvSpPr txBox="1"/>
              <p:nvPr/>
            </p:nvSpPr>
            <p:spPr>
              <a:xfrm>
                <a:off x="311048" y="1553831"/>
                <a:ext cx="1933995" cy="2102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313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 b="1">
                    <a:solidFill>
                      <a:srgbClr val="FF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</a:t>
                </a:r>
                <a:r>
                  <a:rPr kumimoji="0" lang="en-US" sz="36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hiên</a:t>
                </a:r>
                <a:r>
                  <a:rPr kumimoji="0" lang="en-US" sz="3600" b="1" i="0" u="none" strike="noStrike" kern="1200" cap="none" spc="0" normalizeH="0" noProof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tai</a:t>
                </a:r>
              </a:p>
              <a:p>
                <a:pPr marL="0" marR="0" lvl="0" indent="0" algn="ctr" defTabSz="91313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 baseline="0" smtClean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những</a:t>
                </a:r>
                <a:r>
                  <a:rPr lang="en-US" sz="3600" smtClean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hiện tượng thiên nhiên gây tác động xấu như bão, lũ lụt, hạn hán, động đất.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34" name="10">
              <a:extLst>
                <a:ext uri="{FF2B5EF4-FFF2-40B4-BE49-F238E27FC236}">
                  <a16:creationId xmlns:a16="http://schemas.microsoft.com/office/drawing/2014/main" xmlns="" id="{A116BEF2-535D-41B5-BB8D-B674141EBBC4}"/>
                </a:ext>
              </a:extLst>
            </p:cNvPr>
            <p:cNvCxnSpPr/>
            <p:nvPr/>
          </p:nvCxnSpPr>
          <p:spPr>
            <a:xfrm>
              <a:off x="5078941" y="1024608"/>
              <a:ext cx="1426280" cy="0"/>
            </a:xfrm>
            <a:prstGeom prst="line">
              <a:avLst/>
            </a:prstGeom>
            <a:ln w="19050">
              <a:solidFill>
                <a:srgbClr val="339183"/>
              </a:solidFill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loud 16">
            <a:extLst>
              <a:ext uri="{FF2B5EF4-FFF2-40B4-BE49-F238E27FC236}">
                <a16:creationId xmlns:a16="http://schemas.microsoft.com/office/drawing/2014/main" xmlns="" id="{AB44F01F-64FB-403D-8BC3-EE4DB1671F6A}"/>
              </a:ext>
            </a:extLst>
          </p:cNvPr>
          <p:cNvSpPr/>
          <p:nvPr/>
        </p:nvSpPr>
        <p:spPr>
          <a:xfrm>
            <a:off x="9322062" y="5935087"/>
            <a:ext cx="2719140" cy="84518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972935CF-D9D8-4425-B793-55C6E016B5B6}"/>
              </a:ext>
            </a:extLst>
          </p:cNvPr>
          <p:cNvCxnSpPr/>
          <p:nvPr/>
        </p:nvCxnSpPr>
        <p:spPr>
          <a:xfrm flipH="1">
            <a:off x="4073795" y="1026095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3"/>
          <p:cNvSpPr txBox="1"/>
          <p:nvPr/>
        </p:nvSpPr>
        <p:spPr>
          <a:xfrm>
            <a:off x="2828261" y="-81873"/>
            <a:ext cx="5644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</a:t>
            </a:r>
            <a:r>
              <a:rPr kumimoji="0" lang="en-US" sz="4800" b="1" i="0" u="none" strike="noStrike" kern="1200" cap="none" spc="0" normalizeH="0" noProof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thóc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5267" y="902449"/>
            <a:ext cx="63029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chỉ là hạt thóc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 ra trên cánh đồng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Giấu trong mình câu chuyện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 cuộc đời bão dông.</a:t>
            </a:r>
          </a:p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3092" y="3590153"/>
            <a:ext cx="58731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ngậm ánh nắng sớm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uống giọt sương mai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sống qua bão lũ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chịu nhiều thiên tai.</a:t>
            </a:r>
          </a:p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87060" y="902449"/>
            <a:ext cx="58602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Dẫu hình hài bé nhỏ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trải cả bốn mùa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Dẫu bây giờ bình dị 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có từ ngàn xưa.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28170" y="3590153"/>
            <a:ext cx="61913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chỉ là hạt thóc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 biết hát biết cười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 tôi luôn có ích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 nuôi sống con người.</a:t>
            </a:r>
          </a:p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44623003-392C-4CA6-84A2-08F3B203A94E}"/>
              </a:ext>
            </a:extLst>
          </p:cNvPr>
          <p:cNvCxnSpPr/>
          <p:nvPr/>
        </p:nvCxnSpPr>
        <p:spPr>
          <a:xfrm flipH="1">
            <a:off x="4913789" y="1545042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44623003-392C-4CA6-84A2-08F3B203A94E}"/>
              </a:ext>
            </a:extLst>
          </p:cNvPr>
          <p:cNvCxnSpPr/>
          <p:nvPr/>
        </p:nvCxnSpPr>
        <p:spPr>
          <a:xfrm flipH="1">
            <a:off x="5945685" y="2088085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44623003-392C-4CA6-84A2-08F3B203A94E}"/>
              </a:ext>
            </a:extLst>
          </p:cNvPr>
          <p:cNvCxnSpPr/>
          <p:nvPr/>
        </p:nvCxnSpPr>
        <p:spPr>
          <a:xfrm flipH="1">
            <a:off x="5106530" y="2642087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44623003-392C-4CA6-84A2-08F3B203A94E}"/>
              </a:ext>
            </a:extLst>
          </p:cNvPr>
          <p:cNvCxnSpPr/>
          <p:nvPr/>
        </p:nvCxnSpPr>
        <p:spPr>
          <a:xfrm flipH="1">
            <a:off x="5182730" y="2642087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44623003-392C-4CA6-84A2-08F3B203A94E}"/>
              </a:ext>
            </a:extLst>
          </p:cNvPr>
          <p:cNvCxnSpPr/>
          <p:nvPr/>
        </p:nvCxnSpPr>
        <p:spPr>
          <a:xfrm flipH="1">
            <a:off x="5190584" y="3698053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44623003-392C-4CA6-84A2-08F3B203A94E}"/>
              </a:ext>
            </a:extLst>
          </p:cNvPr>
          <p:cNvCxnSpPr/>
          <p:nvPr/>
        </p:nvCxnSpPr>
        <p:spPr>
          <a:xfrm flipH="1">
            <a:off x="5228684" y="4206033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44623003-392C-4CA6-84A2-08F3B203A94E}"/>
              </a:ext>
            </a:extLst>
          </p:cNvPr>
          <p:cNvCxnSpPr/>
          <p:nvPr/>
        </p:nvCxnSpPr>
        <p:spPr>
          <a:xfrm flipH="1">
            <a:off x="4407283" y="478143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44623003-392C-4CA6-84A2-08F3B203A94E}"/>
              </a:ext>
            </a:extLst>
          </p:cNvPr>
          <p:cNvCxnSpPr/>
          <p:nvPr/>
        </p:nvCxnSpPr>
        <p:spPr>
          <a:xfrm flipH="1">
            <a:off x="5068430" y="5284366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44623003-392C-4CA6-84A2-08F3B203A94E}"/>
              </a:ext>
            </a:extLst>
          </p:cNvPr>
          <p:cNvCxnSpPr/>
          <p:nvPr/>
        </p:nvCxnSpPr>
        <p:spPr>
          <a:xfrm flipH="1">
            <a:off x="5152484" y="5284366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44623003-392C-4CA6-84A2-08F3B203A94E}"/>
              </a:ext>
            </a:extLst>
          </p:cNvPr>
          <p:cNvCxnSpPr/>
          <p:nvPr/>
        </p:nvCxnSpPr>
        <p:spPr>
          <a:xfrm flipH="1">
            <a:off x="10605432" y="1020651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44623003-392C-4CA6-84A2-08F3B203A94E}"/>
              </a:ext>
            </a:extLst>
          </p:cNvPr>
          <p:cNvCxnSpPr/>
          <p:nvPr/>
        </p:nvCxnSpPr>
        <p:spPr>
          <a:xfrm flipH="1">
            <a:off x="10528121" y="1545042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44623003-392C-4CA6-84A2-08F3B203A94E}"/>
              </a:ext>
            </a:extLst>
          </p:cNvPr>
          <p:cNvCxnSpPr/>
          <p:nvPr/>
        </p:nvCxnSpPr>
        <p:spPr>
          <a:xfrm flipH="1">
            <a:off x="10528121" y="210333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44623003-392C-4CA6-84A2-08F3B203A94E}"/>
              </a:ext>
            </a:extLst>
          </p:cNvPr>
          <p:cNvCxnSpPr/>
          <p:nvPr/>
        </p:nvCxnSpPr>
        <p:spPr>
          <a:xfrm flipH="1">
            <a:off x="10450810" y="259539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44623003-392C-4CA6-84A2-08F3B203A94E}"/>
              </a:ext>
            </a:extLst>
          </p:cNvPr>
          <p:cNvCxnSpPr/>
          <p:nvPr/>
        </p:nvCxnSpPr>
        <p:spPr>
          <a:xfrm flipH="1">
            <a:off x="10569592" y="259539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44623003-392C-4CA6-84A2-08F3B203A94E}"/>
              </a:ext>
            </a:extLst>
          </p:cNvPr>
          <p:cNvCxnSpPr/>
          <p:nvPr/>
        </p:nvCxnSpPr>
        <p:spPr>
          <a:xfrm flipH="1">
            <a:off x="10376872" y="3645738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44623003-392C-4CA6-84A2-08F3B203A94E}"/>
              </a:ext>
            </a:extLst>
          </p:cNvPr>
          <p:cNvCxnSpPr/>
          <p:nvPr/>
        </p:nvCxnSpPr>
        <p:spPr>
          <a:xfrm flipH="1">
            <a:off x="11440095" y="4197168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44623003-392C-4CA6-84A2-08F3B203A94E}"/>
              </a:ext>
            </a:extLst>
          </p:cNvPr>
          <p:cNvCxnSpPr/>
          <p:nvPr/>
        </p:nvCxnSpPr>
        <p:spPr>
          <a:xfrm flipH="1">
            <a:off x="11090472" y="4776448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44623003-392C-4CA6-84A2-08F3B203A94E}"/>
              </a:ext>
            </a:extLst>
          </p:cNvPr>
          <p:cNvCxnSpPr/>
          <p:nvPr/>
        </p:nvCxnSpPr>
        <p:spPr>
          <a:xfrm flipH="1">
            <a:off x="11516295" y="5305311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44623003-392C-4CA6-84A2-08F3B203A94E}"/>
              </a:ext>
            </a:extLst>
          </p:cNvPr>
          <p:cNvCxnSpPr/>
          <p:nvPr/>
        </p:nvCxnSpPr>
        <p:spPr>
          <a:xfrm flipH="1">
            <a:off x="11592495" y="5303924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214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2828260" y="-84154"/>
            <a:ext cx="5644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</a:t>
            </a:r>
            <a:r>
              <a:rPr kumimoji="0" lang="en-US" sz="4800" b="1" i="0" u="none" strike="noStrike" kern="1200" cap="none" spc="0" normalizeH="0" noProof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thóc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xmlns="" id="{82EE266C-03E9-4315-A85B-3446053A75A8}"/>
              </a:ext>
            </a:extLst>
          </p:cNvPr>
          <p:cNvSpPr/>
          <p:nvPr/>
        </p:nvSpPr>
        <p:spPr>
          <a:xfrm>
            <a:off x="9228265" y="5803642"/>
            <a:ext cx="2931795" cy="105435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72EBA176-382A-41D4-8969-D57B4E559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598" y="216637"/>
            <a:ext cx="527050" cy="2795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xmlns="" id="{D186DF07-225D-4C1F-9278-D73FDE5F9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642" y="3037678"/>
            <a:ext cx="527050" cy="2542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xmlns="" id="{2E30BCFE-B542-4651-B1BB-100F124B6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692" y="303709"/>
            <a:ext cx="527050" cy="27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195123" y="813313"/>
            <a:ext cx="55466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chỉ là hạt thóc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 ra trên cánh đồng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Giấu trong mình câu chuyện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 cuộc đời bão dông.</a:t>
            </a:r>
          </a:p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76167" y="3482598"/>
            <a:ext cx="502467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ngậm ánh nắng sớm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uống giọt sương mai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sống qua bão lũ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chịu nhiều thiên tai.</a:t>
            </a:r>
          </a:p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38171" y="799136"/>
            <a:ext cx="46106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Dẫu hình hài bé nhỏ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trải cả bốn mùa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Dẫu bây giờ bình dị 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có từ ngàn xưa.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38171" y="3468499"/>
            <a:ext cx="49522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chỉ là hạt thóc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 biết hát biết cười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 tôi luôn có ích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 nuôi sống con người.</a:t>
            </a:r>
          </a:p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3">
            <a:extLst>
              <a:ext uri="{FF2B5EF4-FFF2-40B4-BE49-F238E27FC236}">
                <a16:creationId xmlns:a16="http://schemas.microsoft.com/office/drawing/2014/main" xmlns="" id="{2E30BCFE-B542-4651-B1BB-100F124B6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313" y="3029123"/>
            <a:ext cx="527050" cy="2591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 Box 3"/>
          <p:cNvSpPr txBox="1"/>
          <p:nvPr/>
        </p:nvSpPr>
        <p:spPr>
          <a:xfrm>
            <a:off x="-130364" y="1614154"/>
            <a:ext cx="1327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kumimoji="0" lang="en-US" sz="28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 Box 3"/>
          <p:cNvSpPr txBox="1"/>
          <p:nvPr/>
        </p:nvSpPr>
        <p:spPr>
          <a:xfrm>
            <a:off x="-63138" y="4361739"/>
            <a:ext cx="1327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kumimoji="0" lang="en-US" sz="28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 Box 3"/>
          <p:cNvSpPr txBox="1"/>
          <p:nvPr/>
        </p:nvSpPr>
        <p:spPr>
          <a:xfrm>
            <a:off x="6296784" y="1762142"/>
            <a:ext cx="1327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kumimoji="0" lang="en-US" sz="28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 Box 3"/>
          <p:cNvSpPr txBox="1"/>
          <p:nvPr/>
        </p:nvSpPr>
        <p:spPr>
          <a:xfrm>
            <a:off x="6210662" y="4321335"/>
            <a:ext cx="1327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kumimoji="0" lang="en-US" sz="28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4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52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20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loud 16">
            <a:extLst>
              <a:ext uri="{FF2B5EF4-FFF2-40B4-BE49-F238E27FC236}">
                <a16:creationId xmlns:a16="http://schemas.microsoft.com/office/drawing/2014/main" xmlns="" id="{AB44F01F-64FB-403D-8BC3-EE4DB1671F6A}"/>
              </a:ext>
            </a:extLst>
          </p:cNvPr>
          <p:cNvSpPr/>
          <p:nvPr/>
        </p:nvSpPr>
        <p:spPr>
          <a:xfrm>
            <a:off x="10001885" y="5758648"/>
            <a:ext cx="1998345" cy="84518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sz="2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 Box 3"/>
          <p:cNvSpPr txBox="1"/>
          <p:nvPr/>
        </p:nvSpPr>
        <p:spPr>
          <a:xfrm>
            <a:off x="3220147" y="0"/>
            <a:ext cx="5644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</a:t>
            </a:r>
            <a:r>
              <a:rPr kumimoji="0" lang="en-US" sz="4800" b="1" i="0" u="none" strike="noStrike" kern="1200" cap="none" spc="0" normalizeH="0" noProof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thóc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5267" y="902449"/>
            <a:ext cx="63029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chỉ là hạt thóc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 ra trên cánh đồng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Giấu trong mình câu chuyện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 cuộc đời bão dông.</a:t>
            </a:r>
          </a:p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3092" y="3590153"/>
            <a:ext cx="58731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ngậm ánh nắng sớm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uống giọt sương mai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sống qua bão lũ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chịu nhiều thiên tai.</a:t>
            </a:r>
          </a:p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87060" y="902449"/>
            <a:ext cx="58602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Dẫu hình hài bé nhỏ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trải cả bốn mùa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Dẫu bây giờ bình dị 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có từ ngàn xưa.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28170" y="3590153"/>
            <a:ext cx="61913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chỉ là hạt thóc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 biết hát biết cười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 tôi luôn có ích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 nuôi sống con người.</a:t>
            </a:r>
          </a:p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21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48025" y="1906270"/>
            <a:ext cx="569658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Trả lời câu hỏi</a:t>
            </a:r>
            <a:endParaRPr kumimoji="0" lang="en-US" sz="9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charset="0"/>
              <a:ea typeface="+mn-ea"/>
              <a:cs typeface="Verdana" panose="020B060403050404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63760048-BDE3-4835-B5C8-ECB9291037B9}"/>
              </a:ext>
            </a:extLst>
          </p:cNvPr>
          <p:cNvSpPr/>
          <p:nvPr/>
        </p:nvSpPr>
        <p:spPr>
          <a:xfrm>
            <a:off x="388620" y="5203226"/>
            <a:ext cx="11204665" cy="11963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r>
              <a:rPr lang="en-US" sz="360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vi-VN" sz="360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>
                <a:solidFill>
                  <a:schemeClr val="bg1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  <a:r>
              <a:rPr lang="en-US" sz="3600">
                <a:solidFill>
                  <a:schemeClr val="bg1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ạt thóc sinh ra ở đâu</a:t>
            </a:r>
            <a:r>
              <a:rPr lang="vi-VN" sz="3600" smtClean="0">
                <a:solidFill>
                  <a:schemeClr val="bg1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600">
              <a:solidFill>
                <a:schemeClr val="bg1"/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10B05750-2603-4C54-84A2-C7DB7DF907AC}"/>
              </a:ext>
            </a:extLst>
          </p:cNvPr>
          <p:cNvCxnSpPr>
            <a:cxnSpLocks/>
          </p:cNvCxnSpPr>
          <p:nvPr/>
        </p:nvCxnSpPr>
        <p:spPr>
          <a:xfrm>
            <a:off x="2132965" y="1908278"/>
            <a:ext cx="20955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 Box 3"/>
          <p:cNvSpPr txBox="1"/>
          <p:nvPr/>
        </p:nvSpPr>
        <p:spPr>
          <a:xfrm>
            <a:off x="2979310" y="43386"/>
            <a:ext cx="5644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</a:t>
            </a:r>
            <a:r>
              <a:rPr kumimoji="0" lang="en-US" sz="4800" b="1" i="0" u="none" strike="noStrike" kern="1200" cap="none" spc="0" normalizeH="0" noProof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thóc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5267" y="902449"/>
            <a:ext cx="63029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chỉ là hạt thóc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 ra trên cánh đồng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Giấu trong mình câu chuyện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 cuộc đời bão dông.</a:t>
            </a: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5267" y="3141123"/>
            <a:ext cx="58731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ngậm ánh nắng sớm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uống giọt sương mai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sống qua bão lũ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chịu nhiều thiên tai.</a:t>
            </a: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87060" y="902449"/>
            <a:ext cx="58602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Dẫu hình hài bé nhỏ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trải cả bốn mùa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Dẫu bây giờ bình dị 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có từ ngàn xưa.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87060" y="3081001"/>
            <a:ext cx="61913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chỉ là hạt thóc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 biết hát biết cười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 tôi luôn có ích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 nuôi sống con người.</a:t>
            </a: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16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63760048-BDE3-4835-B5C8-ECB9291037B9}"/>
              </a:ext>
            </a:extLst>
          </p:cNvPr>
          <p:cNvSpPr/>
          <p:nvPr/>
        </p:nvSpPr>
        <p:spPr>
          <a:xfrm>
            <a:off x="0" y="5371817"/>
            <a:ext cx="12192000" cy="12003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32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2.</a:t>
            </a:r>
            <a:r>
              <a:rPr lang="en-US" sz="3600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Nhưng </a:t>
            </a:r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 thơ nào cho thấy hạt thóc trải qua nhiều khó khăn</a:t>
            </a:r>
            <a:r>
              <a:rPr lang="vi-VN" sz="360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altLang="zh-CN" sz="36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10B05750-2603-4C54-84A2-C7DB7DF907AC}"/>
              </a:ext>
            </a:extLst>
          </p:cNvPr>
          <p:cNvCxnSpPr>
            <a:cxnSpLocks/>
          </p:cNvCxnSpPr>
          <p:nvPr/>
        </p:nvCxnSpPr>
        <p:spPr>
          <a:xfrm flipV="1">
            <a:off x="751522" y="4629150"/>
            <a:ext cx="3220403" cy="285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4E79EBEA-802B-46DF-ABEF-58A4F9048276}"/>
              </a:ext>
            </a:extLst>
          </p:cNvPr>
          <p:cNvCxnSpPr>
            <a:cxnSpLocks/>
          </p:cNvCxnSpPr>
          <p:nvPr/>
        </p:nvCxnSpPr>
        <p:spPr>
          <a:xfrm flipV="1">
            <a:off x="751522" y="5086350"/>
            <a:ext cx="3806191" cy="28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25267" y="902449"/>
            <a:ext cx="63029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chỉ là hạt thóc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 ra trên cánh đồng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Giấu trong mình câu chuyện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 cuộc đời bão dông.</a:t>
            </a: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3037" y="3137133"/>
            <a:ext cx="48019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ngậm ánh nắng sớm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uống giọt sương mai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sống qua bão lũ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chịu nhiều thiên tai.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87060" y="902449"/>
            <a:ext cx="58602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Dẫu hình hài bé nhỏ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trải cả bốn mùa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Dẫu bây giờ bình dị 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có từ ngàn xưa.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28940" y="3137133"/>
            <a:ext cx="61913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chỉ là hạt thóc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 biết hát biết cười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 tôi luôn có ích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 nuôi sống con người.</a:t>
            </a: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3"/>
          <p:cNvSpPr txBox="1"/>
          <p:nvPr/>
        </p:nvSpPr>
        <p:spPr>
          <a:xfrm>
            <a:off x="2979310" y="43386"/>
            <a:ext cx="5644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</a:t>
            </a:r>
            <a:r>
              <a:rPr kumimoji="0" lang="en-US" sz="4800" b="1" i="0" u="none" strike="noStrike" kern="1200" cap="none" spc="0" normalizeH="0" noProof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thóc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52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944</Words>
  <Application>Microsoft Office PowerPoint</Application>
  <PresentationFormat>Widescreen</PresentationFormat>
  <Paragraphs>186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14</vt:i4>
      </vt:variant>
    </vt:vector>
  </HeadingPairs>
  <TitlesOfParts>
    <vt:vector size="31" baseType="lpstr">
      <vt:lpstr>Microsoft YaHei</vt:lpstr>
      <vt:lpstr>黑体</vt:lpstr>
      <vt:lpstr>宋体</vt:lpstr>
      <vt:lpstr>Arial</vt:lpstr>
      <vt:lpstr>Arial Rounded MT Bold</vt:lpstr>
      <vt:lpstr>Arial-Rounded</vt:lpstr>
      <vt:lpstr>Calibri</vt:lpstr>
      <vt:lpstr>Calibri Light</vt:lpstr>
      <vt:lpstr>Times New Roman</vt:lpstr>
      <vt:lpstr>Verdana</vt:lpstr>
      <vt:lpstr>等线</vt:lpstr>
      <vt:lpstr>2_Office Theme</vt:lpstr>
      <vt:lpstr>2_Office 主题​​</vt:lpstr>
      <vt:lpstr>4_Office Theme</vt:lpstr>
      <vt:lpstr>6_Office Theme</vt:lpstr>
      <vt:lpstr>7_Office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 Em thích nhất câu thơ nào? Vì sao?</vt:lpstr>
      <vt:lpstr>PowerPoint Presentation</vt:lpstr>
      <vt:lpstr>PowerPoint Presentation</vt:lpstr>
      <vt:lpstr>1. Từ nào trong bài thơ cho thấy hạt thóc tự kể chuyện về mình?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AutoBVT</cp:lastModifiedBy>
  <cp:revision>38</cp:revision>
  <dcterms:created xsi:type="dcterms:W3CDTF">2021-05-27T07:23:15Z</dcterms:created>
  <dcterms:modified xsi:type="dcterms:W3CDTF">2022-02-14T09:48:15Z</dcterms:modified>
</cp:coreProperties>
</file>