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8"/>
  </p:notesMasterIdLst>
  <p:sldIdLst>
    <p:sldId id="309" r:id="rId2"/>
    <p:sldId id="432" r:id="rId3"/>
    <p:sldId id="482" r:id="rId4"/>
    <p:sldId id="483" r:id="rId5"/>
    <p:sldId id="512" r:id="rId6"/>
    <p:sldId id="525" r:id="rId7"/>
    <p:sldId id="526" r:id="rId8"/>
    <p:sldId id="527" r:id="rId9"/>
    <p:sldId id="513" r:id="rId10"/>
    <p:sldId id="528" r:id="rId11"/>
    <p:sldId id="480" r:id="rId12"/>
    <p:sldId id="529" r:id="rId13"/>
    <p:sldId id="530" r:id="rId14"/>
    <p:sldId id="498" r:id="rId15"/>
    <p:sldId id="531" r:id="rId16"/>
    <p:sldId id="295" r:id="rId17"/>
  </p:sldIdLst>
  <p:sldSz cx="9144000" cy="6858000" type="screen4x3"/>
  <p:notesSz cx="6858000" cy="9144000"/>
  <p:defaultTextStyle>
    <a:defPPr>
      <a:defRPr lang="fr-LU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VNI-Times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VNI-Times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VNI-Times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VNI-Times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VNI-Times" pitchFamily="2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VNI-Times" pitchFamily="2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VNI-Times" pitchFamily="2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VNI-Times" pitchFamily="2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VNI-Times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FF33CC"/>
    <a:srgbClr val="FFFFFF"/>
    <a:srgbClr val="CC0000"/>
    <a:srgbClr val="FF00FF"/>
    <a:srgbClr val="006600"/>
    <a:srgbClr val="FF6600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91" autoAdjust="0"/>
    <p:restoredTop sz="92049" autoAdjust="0"/>
  </p:normalViewPr>
  <p:slideViewPr>
    <p:cSldViewPr>
      <p:cViewPr varScale="1">
        <p:scale>
          <a:sx n="92" d="100"/>
          <a:sy n="92" d="100"/>
        </p:scale>
        <p:origin x="111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LU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LU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LU" noProof="0"/>
              <a:t>Click to edit Master text styles</a:t>
            </a:r>
          </a:p>
          <a:p>
            <a:pPr lvl="1"/>
            <a:r>
              <a:rPr lang="fr-LU" noProof="0"/>
              <a:t>Second level</a:t>
            </a:r>
          </a:p>
          <a:p>
            <a:pPr lvl="2"/>
            <a:r>
              <a:rPr lang="fr-LU" noProof="0"/>
              <a:t>Third level</a:t>
            </a:r>
          </a:p>
          <a:p>
            <a:pPr lvl="3"/>
            <a:r>
              <a:rPr lang="fr-LU" noProof="0"/>
              <a:t>Fourth level</a:t>
            </a:r>
          </a:p>
          <a:p>
            <a:pPr lvl="4"/>
            <a:r>
              <a:rPr lang="fr-LU" noProof="0"/>
              <a:t>Fifth level</a:t>
            </a:r>
          </a:p>
        </p:txBody>
      </p:sp>
      <p:sp>
        <p:nvSpPr>
          <p:cNvPr id="634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LU"/>
          </a:p>
        </p:txBody>
      </p:sp>
      <p:sp>
        <p:nvSpPr>
          <p:cNvPr id="634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fld id="{5D9E7804-ADC1-44CD-8B60-5118E540E63B}" type="slidenum">
              <a:rPr lang="fr-LU"/>
              <a:pPr/>
              <a:t>‹#›</a:t>
            </a:fld>
            <a:endParaRPr lang="fr-L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L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L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F88885-DF94-44F9-A86C-55E29001D5EF}" type="slidenum">
              <a:rPr lang="fr-LU"/>
              <a:pPr/>
              <a:t>‹#›</a:t>
            </a:fld>
            <a:endParaRPr lang="fr-L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L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L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0F4034-3755-4E83-8708-6B20D4D57A7F}" type="slidenum">
              <a:rPr lang="fr-LU"/>
              <a:pPr/>
              <a:t>‹#›</a:t>
            </a:fld>
            <a:endParaRPr lang="fr-L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L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L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A2E026-832C-4D8F-A2E7-EAE7BDFA581B}" type="slidenum">
              <a:rPr lang="fr-LU"/>
              <a:pPr/>
              <a:t>‹#›</a:t>
            </a:fld>
            <a:endParaRPr lang="fr-L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L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L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BB1110-513B-431C-BF1B-D8ABC0D99D83}" type="slidenum">
              <a:rPr lang="fr-LU"/>
              <a:pPr/>
              <a:t>‹#›</a:t>
            </a:fld>
            <a:endParaRPr lang="fr-L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L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L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762B4D-566C-4FC7-AB68-45960B3B25DB}" type="slidenum">
              <a:rPr lang="fr-LU"/>
              <a:pPr/>
              <a:t>‹#›</a:t>
            </a:fld>
            <a:endParaRPr lang="fr-L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L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L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1BA9B2-4C69-498E-A9B9-FFA65F07C655}" type="slidenum">
              <a:rPr lang="fr-LU"/>
              <a:pPr/>
              <a:t>‹#›</a:t>
            </a:fld>
            <a:endParaRPr lang="fr-L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L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L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0ED51F-983A-452A-AB61-1BEF290EE47E}" type="slidenum">
              <a:rPr lang="fr-LU"/>
              <a:pPr/>
              <a:t>‹#›</a:t>
            </a:fld>
            <a:endParaRPr lang="fr-L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L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L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FA4689-47B2-46DC-BF24-6D089D1D8D46}" type="slidenum">
              <a:rPr lang="fr-LU"/>
              <a:pPr/>
              <a:t>‹#›</a:t>
            </a:fld>
            <a:endParaRPr lang="fr-L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L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L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475C3E-1C35-4948-88DC-7CD3D0F2163E}" type="slidenum">
              <a:rPr lang="fr-LU"/>
              <a:pPr/>
              <a:t>‹#›</a:t>
            </a:fld>
            <a:endParaRPr lang="fr-L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L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L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5D7732-DF30-425F-AEC9-F08CB5552EC3}" type="slidenum">
              <a:rPr lang="fr-LU"/>
              <a:pPr/>
              <a:t>‹#›</a:t>
            </a:fld>
            <a:endParaRPr lang="fr-L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L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L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D58A89-1691-4B79-97B7-D223DEFB5FC5}" type="slidenum">
              <a:rPr lang="fr-LU"/>
              <a:pPr/>
              <a:t>‹#›</a:t>
            </a:fld>
            <a:endParaRPr lang="fr-L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L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L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85E162-1390-40E1-8557-943486A36D4B}" type="slidenum">
              <a:rPr lang="fr-LU"/>
              <a:pPr/>
              <a:t>‹#›</a:t>
            </a:fld>
            <a:endParaRPr lang="fr-L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LU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LU"/>
              <a:t>Click to edit Master text styles</a:t>
            </a:r>
          </a:p>
          <a:p>
            <a:pPr lvl="1"/>
            <a:r>
              <a:rPr lang="fr-LU"/>
              <a:t>Second level</a:t>
            </a:r>
          </a:p>
          <a:p>
            <a:pPr lvl="2"/>
            <a:r>
              <a:rPr lang="fr-LU"/>
              <a:t>Third level</a:t>
            </a:r>
          </a:p>
          <a:p>
            <a:pPr lvl="3"/>
            <a:r>
              <a:rPr lang="fr-LU"/>
              <a:t>Fourth level</a:t>
            </a:r>
          </a:p>
          <a:p>
            <a:pPr lvl="4"/>
            <a:r>
              <a:rPr lang="fr-LU"/>
              <a:t>Fifth level</a:t>
            </a:r>
          </a:p>
        </p:txBody>
      </p:sp>
      <p:sp>
        <p:nvSpPr>
          <p:cNvPr id="2959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fr-LU"/>
          </a:p>
        </p:txBody>
      </p:sp>
      <p:sp>
        <p:nvSpPr>
          <p:cNvPr id="2959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fr-LU"/>
          </a:p>
        </p:txBody>
      </p:sp>
      <p:sp>
        <p:nvSpPr>
          <p:cNvPr id="2959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charset="0"/>
              </a:defRPr>
            </a:lvl1pPr>
          </a:lstStyle>
          <a:p>
            <a:fld id="{DE66CC89-C71C-4277-990E-1BF75E10FEB3}" type="slidenum">
              <a:rPr lang="fr-LU"/>
              <a:pPr/>
              <a:t>‹#›</a:t>
            </a:fld>
            <a:endParaRPr lang="fr-L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9" name="WordArt 3"/>
          <p:cNvSpPr>
            <a:spLocks noChangeArrowheads="1" noChangeShapeType="1" noTextEdit="1"/>
          </p:cNvSpPr>
          <p:nvPr/>
        </p:nvSpPr>
        <p:spPr bwMode="auto">
          <a:xfrm>
            <a:off x="2971800" y="1828800"/>
            <a:ext cx="27432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noFill/>
                  <a:round/>
                  <a:headEnd/>
                  <a:tailEnd/>
                </a:ln>
                <a:solidFill>
                  <a:srgbClr val="FF00FF"/>
                </a:solidFill>
                <a:latin typeface="Arial"/>
                <a:cs typeface="Arial"/>
              </a:rPr>
              <a:t>Khoa học</a:t>
            </a:r>
          </a:p>
        </p:txBody>
      </p:sp>
      <p:sp>
        <p:nvSpPr>
          <p:cNvPr id="96260" name="WordArt 4"/>
          <p:cNvSpPr>
            <a:spLocks noChangeArrowheads="1" noChangeShapeType="1" noTextEdit="1"/>
          </p:cNvSpPr>
          <p:nvPr/>
        </p:nvSpPr>
        <p:spPr bwMode="auto">
          <a:xfrm>
            <a:off x="685800" y="4114800"/>
            <a:ext cx="7772400" cy="22098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  <a:scene3d>
              <a:camera prst="legacyPerspectiveBottom"/>
              <a:lightRig rig="legacyFlat3" dir="t"/>
            </a:scene3d>
            <a:sp3d extrusionH="887400" prstMaterial="legacyMatte">
              <a:extrusionClr>
                <a:schemeClr val="accent1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Âm thanh trong cuộc sống</a:t>
            </a:r>
          </a:p>
        </p:txBody>
      </p:sp>
      <p:sp>
        <p:nvSpPr>
          <p:cNvPr id="96261" name="WordArt 5"/>
          <p:cNvSpPr>
            <a:spLocks noChangeArrowheads="1" noChangeShapeType="1" noTextEdit="1"/>
          </p:cNvSpPr>
          <p:nvPr/>
        </p:nvSpPr>
        <p:spPr bwMode="auto">
          <a:xfrm>
            <a:off x="3505200" y="2971800"/>
            <a:ext cx="19812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Tiết:43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6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6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6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96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96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9" grpId="0" animBg="1"/>
      <p:bldP spid="96260" grpId="0" animBg="1"/>
      <p:bldP spid="9626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940" name="Text Box 4"/>
          <p:cNvSpPr txBox="1">
            <a:spLocks noChangeArrowheads="1"/>
          </p:cNvSpPr>
          <p:nvPr/>
        </p:nvSpPr>
        <p:spPr bwMode="auto">
          <a:xfrm>
            <a:off x="1066800" y="365125"/>
            <a:ext cx="7315200" cy="52625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fr-LU" sz="4800" b="1">
                <a:latin typeface="Arial" charset="0"/>
              </a:rPr>
              <a:t>        *</a:t>
            </a:r>
            <a:r>
              <a:rPr lang="fr-LU" sz="4800" b="1">
                <a:solidFill>
                  <a:srgbClr val="FF00FF"/>
                </a:solidFill>
                <a:latin typeface="Arial" charset="0"/>
              </a:rPr>
              <a:t>Thảo luận nhóm 6</a:t>
            </a:r>
          </a:p>
          <a:p>
            <a:pPr algn="just">
              <a:spcBef>
                <a:spcPct val="50000"/>
              </a:spcBef>
            </a:pPr>
            <a:r>
              <a:rPr lang="fr-LU" sz="4800" b="1">
                <a:latin typeface="Arial" charset="0"/>
              </a:rPr>
              <a:t>-Nêu  các ích lợi của việc ghi lại âm thanh.</a:t>
            </a:r>
          </a:p>
          <a:p>
            <a:pPr algn="just">
              <a:spcBef>
                <a:spcPct val="50000"/>
              </a:spcBef>
            </a:pPr>
            <a:r>
              <a:rPr lang="fr-LU" sz="4800" b="1">
                <a:latin typeface="Arial" charset="0"/>
              </a:rPr>
              <a:t>-Ngày nay, ng</a:t>
            </a:r>
            <a:r>
              <a:rPr lang="vi-VN" sz="4800" b="1">
                <a:latin typeface="Arial" charset="0"/>
              </a:rPr>
              <a:t>ư</a:t>
            </a:r>
            <a:r>
              <a:rPr lang="fr-LU" sz="4800" b="1">
                <a:latin typeface="Arial" charset="0"/>
              </a:rPr>
              <a:t>ời ta có thể  ghi âm bằng những cách nào  nào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23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394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6" name="Text Box 2"/>
          <p:cNvSpPr txBox="1">
            <a:spLocks noChangeArrowheads="1"/>
          </p:cNvSpPr>
          <p:nvPr/>
        </p:nvSpPr>
        <p:spPr bwMode="auto">
          <a:xfrm>
            <a:off x="304800" y="33338"/>
            <a:ext cx="8458200" cy="688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20000"/>
              </a:spcBef>
            </a:pPr>
            <a:r>
              <a:rPr lang="en-US" sz="4800" b="1">
                <a:solidFill>
                  <a:srgbClr val="FF00FF"/>
                </a:solidFill>
                <a:latin typeface="Arial" charset="0"/>
              </a:rPr>
              <a:t>-Việc ghi lại âm thanh giúp cho chúng ta nghe lại </a:t>
            </a:r>
            <a:r>
              <a:rPr lang="vi-VN" sz="4800" b="1">
                <a:solidFill>
                  <a:srgbClr val="FF00FF"/>
                </a:solidFill>
                <a:latin typeface="Arial" charset="0"/>
              </a:rPr>
              <a:t>đư</a:t>
            </a:r>
            <a:r>
              <a:rPr lang="en-US" sz="4800" b="1">
                <a:solidFill>
                  <a:srgbClr val="FF00FF"/>
                </a:solidFill>
                <a:latin typeface="Arial" charset="0"/>
              </a:rPr>
              <a:t>ợc những bài hát, những bản nhạc, những mẫu tin,... từ nhiều n</a:t>
            </a:r>
            <a:r>
              <a:rPr lang="vi-VN" sz="4800" b="1">
                <a:solidFill>
                  <a:srgbClr val="FF00FF"/>
                </a:solidFill>
                <a:latin typeface="Arial" charset="0"/>
              </a:rPr>
              <a:t>ă</a:t>
            </a:r>
            <a:r>
              <a:rPr lang="en-US" sz="4800" b="1">
                <a:solidFill>
                  <a:srgbClr val="FF00FF"/>
                </a:solidFill>
                <a:latin typeface="Arial" charset="0"/>
              </a:rPr>
              <a:t>m tr</a:t>
            </a:r>
            <a:r>
              <a:rPr lang="vi-VN" sz="4800" b="1">
                <a:solidFill>
                  <a:srgbClr val="FF00FF"/>
                </a:solidFill>
                <a:latin typeface="Arial" charset="0"/>
              </a:rPr>
              <a:t>ư</a:t>
            </a:r>
            <a:r>
              <a:rPr lang="en-US" sz="4800" b="1">
                <a:solidFill>
                  <a:srgbClr val="FF00FF"/>
                </a:solidFill>
                <a:latin typeface="Arial" charset="0"/>
              </a:rPr>
              <a:t>ớc. </a:t>
            </a:r>
          </a:p>
          <a:p>
            <a:pPr algn="just">
              <a:spcBef>
                <a:spcPct val="20000"/>
              </a:spcBef>
            </a:pPr>
            <a:r>
              <a:rPr lang="en-US" sz="4800" b="1">
                <a:latin typeface="Arial" charset="0"/>
              </a:rPr>
              <a:t>-Việc ghi lại âm thanh còn giúp cho chúng ta không phải nói </a:t>
            </a:r>
            <a:r>
              <a:rPr lang="vi-VN" sz="4800" b="1">
                <a:latin typeface="Arial" charset="0"/>
              </a:rPr>
              <a:t>đ</a:t>
            </a:r>
            <a:r>
              <a:rPr lang="en-US" sz="4800" b="1">
                <a:latin typeface="Arial" charset="0"/>
              </a:rPr>
              <a:t>i nói lại nhiều lần một </a:t>
            </a:r>
            <a:r>
              <a:rPr lang="vi-VN" sz="4800" b="1">
                <a:latin typeface="Arial" charset="0"/>
              </a:rPr>
              <a:t>đ</a:t>
            </a:r>
            <a:r>
              <a:rPr lang="en-US" sz="4800" b="1">
                <a:latin typeface="Arial" charset="0"/>
              </a:rPr>
              <a:t>iều gì </a:t>
            </a:r>
            <a:r>
              <a:rPr lang="vi-VN" sz="4800" b="1">
                <a:latin typeface="Arial" charset="0"/>
              </a:rPr>
              <a:t>đ</a:t>
            </a:r>
            <a:r>
              <a:rPr lang="en-US" sz="4800" b="1">
                <a:latin typeface="Arial" charset="0"/>
              </a:rPr>
              <a:t>ó,...</a:t>
            </a:r>
          </a:p>
        </p:txBody>
      </p:sp>
      <p:sp>
        <p:nvSpPr>
          <p:cNvPr id="13315" name="Text Box 4"/>
          <p:cNvSpPr txBox="1">
            <a:spLocks noChangeArrowheads="1"/>
          </p:cNvSpPr>
          <p:nvPr/>
        </p:nvSpPr>
        <p:spPr bwMode="auto">
          <a:xfrm>
            <a:off x="762000" y="3062288"/>
            <a:ext cx="6553200" cy="8239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>
              <a:spcBef>
                <a:spcPct val="50000"/>
              </a:spcBef>
            </a:pPr>
            <a:endParaRPr lang="en-US" sz="480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64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454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4"/>
          <p:cNvSpPr txBox="1">
            <a:spLocks noChangeArrowheads="1"/>
          </p:cNvSpPr>
          <p:nvPr/>
        </p:nvSpPr>
        <p:spPr bwMode="auto">
          <a:xfrm>
            <a:off x="1066800" y="2879725"/>
            <a:ext cx="43434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</p:txBody>
      </p:sp>
      <p:pic>
        <p:nvPicPr>
          <p:cNvPr id="424965" name="Picture 5" descr="scan029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24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012" name="Text Box 4"/>
          <p:cNvSpPr txBox="1">
            <a:spLocks noChangeArrowheads="1"/>
          </p:cNvSpPr>
          <p:nvPr/>
        </p:nvSpPr>
        <p:spPr bwMode="auto">
          <a:xfrm>
            <a:off x="1905000" y="833438"/>
            <a:ext cx="5638800" cy="37861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fr-LU" sz="4800" b="1">
                <a:latin typeface="Arial" charset="0"/>
              </a:rPr>
              <a:t>Ngày nay, ng</a:t>
            </a:r>
            <a:r>
              <a:rPr lang="vi-VN" sz="4800" b="1">
                <a:latin typeface="Arial" charset="0"/>
              </a:rPr>
              <a:t>ư</a:t>
            </a:r>
            <a:r>
              <a:rPr lang="fr-LU" sz="4800" b="1">
                <a:latin typeface="Arial" charset="0"/>
              </a:rPr>
              <a:t>ời ta có thể ghi âm vào b</a:t>
            </a:r>
            <a:r>
              <a:rPr lang="vi-VN" sz="4800" b="1">
                <a:latin typeface="Arial" charset="0"/>
              </a:rPr>
              <a:t>ă</a:t>
            </a:r>
            <a:r>
              <a:rPr lang="fr-LU" sz="4800" b="1">
                <a:latin typeface="Arial" charset="0"/>
              </a:rPr>
              <a:t>ng cát- xét, </a:t>
            </a:r>
            <a:r>
              <a:rPr lang="vi-VN" sz="4800" b="1">
                <a:latin typeface="Arial" charset="0"/>
              </a:rPr>
              <a:t>đ</a:t>
            </a:r>
            <a:r>
              <a:rPr lang="fr-LU" sz="4800" b="1">
                <a:latin typeface="Arial" charset="0"/>
              </a:rPr>
              <a:t>ĩa CD, </a:t>
            </a:r>
            <a:r>
              <a:rPr lang="vi-VN" sz="4800" b="1">
                <a:latin typeface="Arial" charset="0"/>
              </a:rPr>
              <a:t>đ</a:t>
            </a:r>
            <a:r>
              <a:rPr lang="fr-LU" sz="4800" b="1">
                <a:latin typeface="Arial" charset="0"/>
              </a:rPr>
              <a:t>iện thoại,…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27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70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3"/>
          <p:cNvSpPr txBox="1">
            <a:spLocks noChangeArrowheads="1"/>
          </p:cNvSpPr>
          <p:nvPr/>
        </p:nvSpPr>
        <p:spPr bwMode="auto">
          <a:xfrm>
            <a:off x="762000" y="3116263"/>
            <a:ext cx="6553200" cy="7699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>
              <a:spcBef>
                <a:spcPct val="50000"/>
              </a:spcBef>
            </a:pPr>
            <a:endParaRPr lang="en-US" sz="4400">
              <a:latin typeface="Arial" charset="0"/>
            </a:endParaRPr>
          </a:p>
        </p:txBody>
      </p:sp>
      <p:sp>
        <p:nvSpPr>
          <p:cNvPr id="16387" name="Text Box 4"/>
          <p:cNvSpPr txBox="1">
            <a:spLocks noChangeArrowheads="1"/>
          </p:cNvSpPr>
          <p:nvPr/>
        </p:nvSpPr>
        <p:spPr bwMode="auto">
          <a:xfrm>
            <a:off x="0" y="900113"/>
            <a:ext cx="9144000" cy="5743575"/>
          </a:xfrm>
          <a:prstGeom prst="rect">
            <a:avLst/>
          </a:prstGeom>
          <a:noFill/>
          <a:ln w="28575" algn="ctr">
            <a:solidFill>
              <a:srgbClr val="CC0000"/>
            </a:solidFill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algn="just">
              <a:spcBef>
                <a:spcPct val="20000"/>
              </a:spcBef>
            </a:pPr>
            <a:r>
              <a:rPr lang="fr-LU" sz="3600" b="1">
                <a:latin typeface="Arial" charset="0"/>
              </a:rPr>
              <a:t>-Âm thanh rất cần cho con ng</a:t>
            </a:r>
            <a:r>
              <a:rPr lang="vi-VN" sz="3600" b="1">
                <a:latin typeface="Arial" charset="0"/>
              </a:rPr>
              <a:t>ư</a:t>
            </a:r>
            <a:r>
              <a:rPr lang="fr-LU" sz="3600" b="1">
                <a:latin typeface="Arial" charset="0"/>
              </a:rPr>
              <a:t>ời. Nhờ có âm thanh, chúng ta có thể học tâp, nói chuyện với nhau, th</a:t>
            </a:r>
            <a:r>
              <a:rPr lang="vi-VN" sz="3600" b="1">
                <a:latin typeface="Arial" charset="0"/>
              </a:rPr>
              <a:t>ư</a:t>
            </a:r>
            <a:r>
              <a:rPr lang="fr-LU" sz="3600" b="1">
                <a:latin typeface="Arial" charset="0"/>
              </a:rPr>
              <a:t>ởng thức âm nhạc, báo hiệu,…</a:t>
            </a:r>
          </a:p>
          <a:p>
            <a:pPr algn="just">
              <a:spcBef>
                <a:spcPct val="20000"/>
              </a:spcBef>
            </a:pPr>
            <a:r>
              <a:rPr lang="fr-LU" sz="3600" b="1">
                <a:latin typeface="Arial" charset="0"/>
              </a:rPr>
              <a:t>-H</a:t>
            </a:r>
            <a:r>
              <a:rPr lang="vi-VN" sz="3600" b="1">
                <a:latin typeface="Arial" charset="0"/>
              </a:rPr>
              <a:t>ơ</a:t>
            </a:r>
            <a:r>
              <a:rPr lang="fr-LU" sz="3600" b="1">
                <a:latin typeface="Arial" charset="0"/>
              </a:rPr>
              <a:t>n một tr</a:t>
            </a:r>
            <a:r>
              <a:rPr lang="vi-VN" sz="3600" b="1">
                <a:latin typeface="Arial" charset="0"/>
              </a:rPr>
              <a:t>ă</a:t>
            </a:r>
            <a:r>
              <a:rPr lang="fr-LU" sz="3600" b="1">
                <a:latin typeface="Arial" charset="0"/>
              </a:rPr>
              <a:t>m n</a:t>
            </a:r>
            <a:r>
              <a:rPr lang="vi-VN" sz="3600" b="1">
                <a:latin typeface="Arial" charset="0"/>
              </a:rPr>
              <a:t>ă</a:t>
            </a:r>
            <a:r>
              <a:rPr lang="fr-LU" sz="3600" b="1">
                <a:latin typeface="Arial" charset="0"/>
              </a:rPr>
              <a:t>m tr</a:t>
            </a:r>
            <a:r>
              <a:rPr lang="vi-VN" sz="3600" b="1">
                <a:latin typeface="Arial" charset="0"/>
              </a:rPr>
              <a:t>ư</a:t>
            </a:r>
            <a:r>
              <a:rPr lang="fr-LU" sz="3600" b="1">
                <a:latin typeface="Arial" charset="0"/>
              </a:rPr>
              <a:t>ớc </a:t>
            </a:r>
            <a:r>
              <a:rPr lang="vi-VN" sz="3600" b="1">
                <a:latin typeface="Arial" charset="0"/>
              </a:rPr>
              <a:t>đ</a:t>
            </a:r>
            <a:r>
              <a:rPr lang="fr-LU" sz="3600" b="1">
                <a:latin typeface="Arial" charset="0"/>
              </a:rPr>
              <a:t>ây, nhà bác học Tô- mát Ê- </a:t>
            </a:r>
            <a:r>
              <a:rPr lang="vi-VN" sz="3600" b="1">
                <a:latin typeface="Arial" charset="0"/>
              </a:rPr>
              <a:t>đ</a:t>
            </a:r>
            <a:r>
              <a:rPr lang="fr-LU" sz="3600" b="1">
                <a:latin typeface="Arial" charset="0"/>
              </a:rPr>
              <a:t>i- x</a:t>
            </a:r>
            <a:r>
              <a:rPr lang="vi-VN" sz="3600" b="1">
                <a:latin typeface="Arial" charset="0"/>
              </a:rPr>
              <a:t>ơ</a:t>
            </a:r>
            <a:r>
              <a:rPr lang="fr-LU" sz="3600" b="1">
                <a:latin typeface="Arial" charset="0"/>
              </a:rPr>
              <a:t>n </a:t>
            </a:r>
            <a:r>
              <a:rPr lang="vi-VN" sz="3600" b="1">
                <a:latin typeface="Arial" charset="0"/>
              </a:rPr>
              <a:t>đ</a:t>
            </a:r>
            <a:r>
              <a:rPr lang="fr-LU" sz="3600" b="1">
                <a:latin typeface="Arial" charset="0"/>
              </a:rPr>
              <a:t>ã phát minh ra chiếc máy hát. Với chiếc máy này, lần </a:t>
            </a:r>
            <a:r>
              <a:rPr lang="vi-VN" sz="3600" b="1">
                <a:latin typeface="Arial" charset="0"/>
              </a:rPr>
              <a:t>đ</a:t>
            </a:r>
            <a:r>
              <a:rPr lang="fr-LU" sz="3600" b="1">
                <a:latin typeface="Arial" charset="0"/>
              </a:rPr>
              <a:t>ầu tiên âm thanh </a:t>
            </a:r>
            <a:r>
              <a:rPr lang="vi-VN" sz="3600" b="1">
                <a:latin typeface="Arial" charset="0"/>
              </a:rPr>
              <a:t>đ</a:t>
            </a:r>
            <a:r>
              <a:rPr lang="fr-LU" sz="3600" b="1">
                <a:latin typeface="Arial" charset="0"/>
              </a:rPr>
              <a:t>ã </a:t>
            </a:r>
            <a:r>
              <a:rPr lang="vi-VN" sz="3600" b="1">
                <a:latin typeface="Arial" charset="0"/>
              </a:rPr>
              <a:t>đư</a:t>
            </a:r>
            <a:r>
              <a:rPr lang="fr-LU" sz="3600" b="1">
                <a:latin typeface="Arial" charset="0"/>
              </a:rPr>
              <a:t>ợc ghi lại và phát ra. Ngày nay, ng</a:t>
            </a:r>
            <a:r>
              <a:rPr lang="vi-VN" sz="3600" b="1">
                <a:latin typeface="Arial" charset="0"/>
              </a:rPr>
              <a:t>ư</a:t>
            </a:r>
            <a:r>
              <a:rPr lang="fr-LU" sz="3600" b="1">
                <a:latin typeface="Arial" charset="0"/>
              </a:rPr>
              <a:t>ời ta có thể ghi âm vào b</a:t>
            </a:r>
            <a:r>
              <a:rPr lang="vi-VN" sz="3600" b="1">
                <a:latin typeface="Arial" charset="0"/>
              </a:rPr>
              <a:t>ă</a:t>
            </a:r>
            <a:r>
              <a:rPr lang="fr-LU" sz="3600" b="1">
                <a:latin typeface="Arial" charset="0"/>
              </a:rPr>
              <a:t>ng cát-xét, </a:t>
            </a:r>
            <a:r>
              <a:rPr lang="vi-VN" sz="3600" b="1">
                <a:latin typeface="Arial" charset="0"/>
              </a:rPr>
              <a:t>đ</a:t>
            </a:r>
            <a:r>
              <a:rPr lang="fr-LU" sz="3600" b="1">
                <a:latin typeface="Arial" charset="0"/>
              </a:rPr>
              <a:t>ĩa CD,..</a:t>
            </a: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036" name="Text Box 4"/>
          <p:cNvSpPr txBox="1">
            <a:spLocks noChangeArrowheads="1"/>
          </p:cNvSpPr>
          <p:nvPr/>
        </p:nvSpPr>
        <p:spPr bwMode="auto">
          <a:xfrm>
            <a:off x="0" y="492125"/>
            <a:ext cx="9144000" cy="61864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fr-LU" sz="4400" b="1">
                <a:latin typeface="Arial" charset="0"/>
              </a:rPr>
              <a:t>* Âm thanh rất cần cho con ng</a:t>
            </a:r>
            <a:r>
              <a:rPr lang="vi-VN" sz="4400" b="1">
                <a:latin typeface="Arial" charset="0"/>
              </a:rPr>
              <a:t>ư</a:t>
            </a:r>
            <a:r>
              <a:rPr lang="fr-LU" sz="4400" b="1">
                <a:latin typeface="Arial" charset="0"/>
              </a:rPr>
              <a:t>ời. Âm thanh giúp chúng ta học tập, trò chuyện với nhau, giúp chúng ta th</a:t>
            </a:r>
            <a:r>
              <a:rPr lang="vi-VN" sz="4400" b="1">
                <a:latin typeface="Arial" charset="0"/>
              </a:rPr>
              <a:t>ư</a:t>
            </a:r>
            <a:r>
              <a:rPr lang="fr-LU" sz="4400" b="1">
                <a:latin typeface="Arial" charset="0"/>
              </a:rPr>
              <a:t> giãn làm cho con ng</a:t>
            </a:r>
            <a:r>
              <a:rPr lang="vi-VN" sz="4400" b="1">
                <a:latin typeface="Arial" charset="0"/>
              </a:rPr>
              <a:t>ư</a:t>
            </a:r>
            <a:r>
              <a:rPr lang="fr-LU" sz="4400" b="1">
                <a:latin typeface="Arial" charset="0"/>
              </a:rPr>
              <a:t>ời cảm thấy yêu </a:t>
            </a:r>
            <a:r>
              <a:rPr lang="vi-VN" sz="4400" b="1">
                <a:latin typeface="Arial" charset="0"/>
              </a:rPr>
              <a:t>đ</a:t>
            </a:r>
            <a:r>
              <a:rPr lang="fr-LU" sz="4400" b="1">
                <a:latin typeface="Arial" charset="0"/>
              </a:rPr>
              <a:t>ời, yêu cuộc sống h</a:t>
            </a:r>
            <a:r>
              <a:rPr lang="vi-VN" sz="4400" b="1">
                <a:latin typeface="Arial" charset="0"/>
              </a:rPr>
              <a:t>ơ</a:t>
            </a:r>
            <a:r>
              <a:rPr lang="fr-LU" sz="4400" b="1">
                <a:latin typeface="Arial" charset="0"/>
              </a:rPr>
              <a:t>n,… Tuy nhiên, mỗi ng</a:t>
            </a:r>
            <a:r>
              <a:rPr lang="vi-VN" sz="4400" b="1">
                <a:latin typeface="Arial" charset="0"/>
              </a:rPr>
              <a:t>ư</a:t>
            </a:r>
            <a:r>
              <a:rPr lang="fr-LU" sz="4400" b="1">
                <a:latin typeface="Arial" charset="0"/>
              </a:rPr>
              <a:t>ời cần có ý thức trong việc sử dụng âm thanh  </a:t>
            </a:r>
            <a:r>
              <a:rPr lang="vi-VN" sz="4400" b="1">
                <a:latin typeface="Arial" charset="0"/>
              </a:rPr>
              <a:t>đ</a:t>
            </a:r>
            <a:r>
              <a:rPr lang="fr-LU" sz="4400" b="1">
                <a:latin typeface="Arial" charset="0"/>
              </a:rPr>
              <a:t>ể tránh làm phiền lòng ng</a:t>
            </a:r>
            <a:r>
              <a:rPr lang="vi-VN" sz="4400" b="1">
                <a:latin typeface="Arial" charset="0"/>
              </a:rPr>
              <a:t>ư</a:t>
            </a:r>
            <a:r>
              <a:rPr lang="fr-LU" sz="4400" b="1">
                <a:latin typeface="Arial" charset="0"/>
              </a:rPr>
              <a:t>ời khác.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28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803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9" name="WordArt 5"/>
          <p:cNvSpPr>
            <a:spLocks noChangeArrowheads="1" noChangeShapeType="1" noTextEdit="1"/>
          </p:cNvSpPr>
          <p:nvPr/>
        </p:nvSpPr>
        <p:spPr bwMode="auto">
          <a:xfrm>
            <a:off x="0" y="0"/>
            <a:ext cx="5181600" cy="15240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scene3d>
              <a:camera prst="legacyPerspectiveTopRight"/>
              <a:lightRig rig="legacyFlat3" dir="b"/>
            </a:scene3d>
            <a:sp3d extrusionH="887400" prstMaterial="legacyMatte">
              <a:extrusionClr>
                <a:srgbClr val="FFFFFF"/>
              </a:extrusionClr>
            </a:sp3d>
          </a:bodyPr>
          <a:lstStyle/>
          <a:p>
            <a:pPr algn="ctr"/>
            <a:r>
              <a:rPr lang="en-US" sz="2800" kern="10">
                <a:ln w="9525">
                  <a:round/>
                  <a:headEnd/>
                  <a:tailEnd/>
                </a:ln>
                <a:solidFill>
                  <a:srgbClr val="FF00FF"/>
                </a:solidFill>
                <a:latin typeface="Arial"/>
                <a:cs typeface="Arial"/>
              </a:rPr>
              <a:t>Âm thanh trong cuộc sống(tt)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7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WordArt 2"/>
          <p:cNvSpPr>
            <a:spLocks noChangeArrowheads="1" noChangeShapeType="1" noTextEdit="1"/>
          </p:cNvSpPr>
          <p:nvPr/>
        </p:nvSpPr>
        <p:spPr bwMode="auto">
          <a:xfrm>
            <a:off x="2590800" y="685800"/>
            <a:ext cx="4343400" cy="9906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  <a:scene3d>
              <a:camera prst="legacyPerspectiveBottom"/>
              <a:lightRig rig="legacyFlat3" dir="t"/>
            </a:scene3d>
            <a:sp3d extrusionH="887400" prstMaterial="legacyMatte">
              <a:extrusionClr>
                <a:srgbClr val="CCFF33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Sự lan truyền âm thanh</a:t>
            </a:r>
          </a:p>
        </p:txBody>
      </p:sp>
      <p:sp>
        <p:nvSpPr>
          <p:cNvPr id="230407" name="Text Box 7"/>
          <p:cNvSpPr txBox="1">
            <a:spLocks noChangeArrowheads="1"/>
          </p:cNvSpPr>
          <p:nvPr/>
        </p:nvSpPr>
        <p:spPr bwMode="auto">
          <a:xfrm>
            <a:off x="609600" y="1381125"/>
            <a:ext cx="8001000" cy="2308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fr-LU" sz="4800" b="1">
                <a:latin typeface="Arial" charset="0"/>
              </a:rPr>
              <a:t>*Âm thanh có thể truyền qua những môi tr</a:t>
            </a:r>
            <a:r>
              <a:rPr lang="vi-VN" sz="4800" b="1">
                <a:latin typeface="Arial" charset="0"/>
              </a:rPr>
              <a:t>ư</a:t>
            </a:r>
            <a:r>
              <a:rPr lang="fr-LU" sz="4800" b="1">
                <a:latin typeface="Arial" charset="0"/>
              </a:rPr>
              <a:t>ờng nào ?</a:t>
            </a:r>
          </a:p>
        </p:txBody>
      </p:sp>
      <p:sp>
        <p:nvSpPr>
          <p:cNvPr id="230408" name="Text Box 8"/>
          <p:cNvSpPr txBox="1">
            <a:spLocks noChangeArrowheads="1"/>
          </p:cNvSpPr>
          <p:nvPr/>
        </p:nvSpPr>
        <p:spPr bwMode="auto">
          <a:xfrm>
            <a:off x="609600" y="4094163"/>
            <a:ext cx="7924800" cy="2308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fr-LU" sz="4800" b="1">
                <a:latin typeface="Arial" charset="0"/>
              </a:rPr>
              <a:t>*Âm thanh khi lan truyền ra xa sẽ mạnh lên hay yếu </a:t>
            </a:r>
            <a:r>
              <a:rPr lang="vi-VN" sz="4800" b="1">
                <a:latin typeface="Arial" charset="0"/>
              </a:rPr>
              <a:t>đ</a:t>
            </a:r>
            <a:r>
              <a:rPr lang="fr-LU" sz="4800" b="1">
                <a:latin typeface="Arial" charset="0"/>
              </a:rPr>
              <a:t>i ? Nêu ví dụ.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30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04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0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30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04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0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230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0402" grpId="0" animBg="1"/>
      <p:bldP spid="230407" grpId="0"/>
      <p:bldP spid="23040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6" name="WordArt 4"/>
          <p:cNvSpPr>
            <a:spLocks noChangeArrowheads="1" noChangeShapeType="1" noTextEdit="1"/>
          </p:cNvSpPr>
          <p:nvPr/>
        </p:nvSpPr>
        <p:spPr bwMode="auto">
          <a:xfrm>
            <a:off x="1905000" y="2209800"/>
            <a:ext cx="5181600" cy="19812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  <a:scene3d>
              <a:camera prst="legacyPerspectiveBottom"/>
              <a:lightRig rig="legacyFlat3" dir="t"/>
            </a:scene3d>
            <a:sp3d extrusionH="887400" prstMaterial="legacyMatte">
              <a:extrusionClr>
                <a:schemeClr val="accent1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solidFill>
                  <a:srgbClr val="006600"/>
                </a:solidFill>
                <a:latin typeface="Arial"/>
                <a:cs typeface="Arial"/>
              </a:rPr>
              <a:t>Âm thanh trong cuộc sống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66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659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4" name="Text Box 4"/>
          <p:cNvSpPr txBox="1">
            <a:spLocks noChangeArrowheads="1"/>
          </p:cNvSpPr>
          <p:nvPr/>
        </p:nvSpPr>
        <p:spPr bwMode="auto">
          <a:xfrm>
            <a:off x="1524000" y="1187450"/>
            <a:ext cx="6248400" cy="33861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LU" sz="4800" b="1">
                <a:solidFill>
                  <a:srgbClr val="000099"/>
                </a:solidFill>
                <a:latin typeface="Arial" charset="0"/>
              </a:rPr>
              <a:t>        </a:t>
            </a:r>
            <a:r>
              <a:rPr lang="fr-LU" sz="4800" b="1">
                <a:latin typeface="Arial" charset="0"/>
              </a:rPr>
              <a:t>Hoạt </a:t>
            </a:r>
            <a:r>
              <a:rPr lang="vi-VN" sz="4800" b="1">
                <a:latin typeface="Arial" charset="0"/>
              </a:rPr>
              <a:t>đ</a:t>
            </a:r>
            <a:r>
              <a:rPr lang="fr-LU" sz="4800" b="1">
                <a:latin typeface="Arial" charset="0"/>
              </a:rPr>
              <a:t>ộng 1:</a:t>
            </a:r>
            <a:r>
              <a:rPr lang="fr-LU" sz="4800" b="1">
                <a:solidFill>
                  <a:srgbClr val="000099"/>
                </a:solidFill>
                <a:latin typeface="Arial" charset="0"/>
              </a:rPr>
              <a:t> </a:t>
            </a:r>
          </a:p>
          <a:p>
            <a:pPr algn="ctr">
              <a:spcBef>
                <a:spcPct val="50000"/>
              </a:spcBef>
            </a:pPr>
            <a:r>
              <a:rPr lang="fr-LU" sz="4800" b="1">
                <a:solidFill>
                  <a:srgbClr val="000099"/>
                </a:solidFill>
                <a:latin typeface="Arial" charset="0"/>
              </a:rPr>
              <a:t>Tìm hiểu vai trò của âm thanh trong cuộc sống.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686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686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686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686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86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86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4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556" name="Text Box 4"/>
          <p:cNvSpPr txBox="1">
            <a:spLocks noChangeArrowheads="1"/>
          </p:cNvSpPr>
          <p:nvPr/>
        </p:nvSpPr>
        <p:spPr bwMode="auto">
          <a:xfrm>
            <a:off x="0" y="693738"/>
            <a:ext cx="3124200" cy="6100762"/>
          </a:xfrm>
          <a:prstGeom prst="rect">
            <a:avLst/>
          </a:prstGeom>
          <a:solidFill>
            <a:schemeClr val="folHlink"/>
          </a:solidFill>
          <a:ln w="9525" algn="ctr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algn="ctr">
              <a:spcBef>
                <a:spcPct val="10000"/>
              </a:spcBef>
              <a:buFontTx/>
              <a:buChar char="•"/>
            </a:pPr>
            <a:r>
              <a:rPr lang="fr-LU" sz="3200" b="1">
                <a:latin typeface="Arial" charset="0"/>
              </a:rPr>
              <a:t>Thảo luận nhóm 4</a:t>
            </a:r>
          </a:p>
          <a:p>
            <a:pPr algn="just">
              <a:spcBef>
                <a:spcPct val="10000"/>
              </a:spcBef>
            </a:pPr>
            <a:r>
              <a:rPr lang="fr-LU" sz="3200" b="1">
                <a:solidFill>
                  <a:srgbClr val="FF00FF"/>
                </a:solidFill>
                <a:latin typeface="Arial" charset="0"/>
              </a:rPr>
              <a:t>-Quan sát các hình trang 86, SGK, ghi lại vai trò của âm thanh.</a:t>
            </a:r>
          </a:p>
          <a:p>
            <a:pPr algn="just">
              <a:spcBef>
                <a:spcPct val="10000"/>
              </a:spcBef>
            </a:pPr>
            <a:r>
              <a:rPr lang="fr-LU" sz="3200" b="1">
                <a:solidFill>
                  <a:srgbClr val="FF00FF"/>
                </a:solidFill>
                <a:latin typeface="Arial" charset="0"/>
              </a:rPr>
              <a:t>-Bổ sung thêm những vai trò khác cuả âm thanh   mà các em biết.</a:t>
            </a:r>
          </a:p>
        </p:txBody>
      </p:sp>
      <p:pic>
        <p:nvPicPr>
          <p:cNvPr id="407559" name="Picture 7" descr="scan029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0"/>
            <a:ext cx="30861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7560" name="Picture 8" descr="scan029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48400" y="3429000"/>
            <a:ext cx="28956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7561" name="Picture 9" descr="scan029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24200" y="3429000"/>
            <a:ext cx="31242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7562" name="Picture 10" descr="scan029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72200" y="0"/>
            <a:ext cx="29718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07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407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407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407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407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755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8" name="Text Box 4"/>
          <p:cNvSpPr txBox="1">
            <a:spLocks noChangeArrowheads="1"/>
          </p:cNvSpPr>
          <p:nvPr/>
        </p:nvSpPr>
        <p:spPr bwMode="auto">
          <a:xfrm>
            <a:off x="0" y="671513"/>
            <a:ext cx="9144000" cy="61864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r>
              <a:rPr lang="fr-LU" sz="3600" b="1">
                <a:latin typeface="Arial" charset="0"/>
              </a:rPr>
              <a:t>-Âm thanh giúp con ng</a:t>
            </a:r>
            <a:r>
              <a:rPr lang="vi-VN" sz="3600" b="1">
                <a:latin typeface="Arial" charset="0"/>
              </a:rPr>
              <a:t>ư</a:t>
            </a:r>
            <a:r>
              <a:rPr lang="fr-LU" sz="3600" b="1">
                <a:latin typeface="Arial" charset="0"/>
              </a:rPr>
              <a:t>ời giao l</a:t>
            </a:r>
            <a:r>
              <a:rPr lang="vi-VN" sz="3600" b="1">
                <a:latin typeface="Arial" charset="0"/>
              </a:rPr>
              <a:t>ư</a:t>
            </a:r>
            <a:r>
              <a:rPr lang="fr-LU" sz="3600" b="1">
                <a:latin typeface="Arial" charset="0"/>
              </a:rPr>
              <a:t>u v</a:t>
            </a:r>
            <a:r>
              <a:rPr lang="vi-VN" sz="3600" b="1">
                <a:latin typeface="Arial" charset="0"/>
              </a:rPr>
              <a:t>ă</a:t>
            </a:r>
            <a:r>
              <a:rPr lang="fr-LU" sz="3600" b="1">
                <a:latin typeface="Arial" charset="0"/>
              </a:rPr>
              <a:t>n hóa, trao </a:t>
            </a:r>
            <a:r>
              <a:rPr lang="vi-VN" sz="3600" b="1">
                <a:latin typeface="Arial" charset="0"/>
              </a:rPr>
              <a:t>đ</a:t>
            </a:r>
            <a:r>
              <a:rPr lang="fr-LU" sz="3600" b="1">
                <a:latin typeface="Arial" charset="0"/>
              </a:rPr>
              <a:t>ổi tâm t</a:t>
            </a:r>
            <a:r>
              <a:rPr lang="vi-VN" sz="3600" b="1">
                <a:latin typeface="Arial" charset="0"/>
              </a:rPr>
              <a:t>ư</a:t>
            </a:r>
            <a:r>
              <a:rPr lang="fr-LU" sz="3600" b="1">
                <a:latin typeface="Arial" charset="0"/>
              </a:rPr>
              <a:t>, tình cảm, học sinh nghe </a:t>
            </a:r>
            <a:r>
              <a:rPr lang="vi-VN" sz="3600" b="1">
                <a:latin typeface="Arial" charset="0"/>
              </a:rPr>
              <a:t>đư</a:t>
            </a:r>
            <a:r>
              <a:rPr lang="fr-LU" sz="3600" b="1">
                <a:latin typeface="Arial" charset="0"/>
              </a:rPr>
              <a:t>ợc cô giáo giảng bài, cô giáo hiểu </a:t>
            </a:r>
            <a:r>
              <a:rPr lang="vi-VN" sz="3600" b="1">
                <a:latin typeface="Arial" charset="0"/>
              </a:rPr>
              <a:t>đư</a:t>
            </a:r>
            <a:r>
              <a:rPr lang="fr-LU" sz="3600" b="1">
                <a:latin typeface="Arial" charset="0"/>
              </a:rPr>
              <a:t>ợc học sinh nói gì,…</a:t>
            </a:r>
          </a:p>
          <a:p>
            <a:pPr algn="just"/>
            <a:r>
              <a:rPr lang="fr-LU" sz="3600" b="1">
                <a:solidFill>
                  <a:srgbClr val="FF00FF"/>
                </a:solidFill>
                <a:latin typeface="Arial" charset="0"/>
              </a:rPr>
              <a:t>-Âm thanh giúp con ng</a:t>
            </a:r>
            <a:r>
              <a:rPr lang="vi-VN" sz="3600" b="1">
                <a:solidFill>
                  <a:srgbClr val="FF00FF"/>
                </a:solidFill>
                <a:latin typeface="Arial" charset="0"/>
              </a:rPr>
              <a:t>ư</a:t>
            </a:r>
            <a:r>
              <a:rPr lang="fr-LU" sz="3600" b="1">
                <a:solidFill>
                  <a:srgbClr val="FF00FF"/>
                </a:solidFill>
                <a:latin typeface="Arial" charset="0"/>
              </a:rPr>
              <a:t>ời nghe </a:t>
            </a:r>
            <a:r>
              <a:rPr lang="vi-VN" sz="3600" b="1">
                <a:solidFill>
                  <a:srgbClr val="FF00FF"/>
                </a:solidFill>
                <a:latin typeface="Arial" charset="0"/>
              </a:rPr>
              <a:t>đư</a:t>
            </a:r>
            <a:r>
              <a:rPr lang="fr-LU" sz="3600" b="1">
                <a:solidFill>
                  <a:srgbClr val="FF00FF"/>
                </a:solidFill>
                <a:latin typeface="Arial" charset="0"/>
              </a:rPr>
              <a:t>ợc các tín hiệu </a:t>
            </a:r>
            <a:r>
              <a:rPr lang="vi-VN" sz="3600" b="1">
                <a:solidFill>
                  <a:srgbClr val="FF00FF"/>
                </a:solidFill>
                <a:latin typeface="Arial" charset="0"/>
              </a:rPr>
              <a:t>đ</a:t>
            </a:r>
            <a:r>
              <a:rPr lang="fr-LU" sz="3600" b="1">
                <a:solidFill>
                  <a:srgbClr val="FF00FF"/>
                </a:solidFill>
                <a:latin typeface="Arial" charset="0"/>
              </a:rPr>
              <a:t>ã quy </a:t>
            </a:r>
            <a:r>
              <a:rPr lang="vi-VN" sz="3600" b="1">
                <a:solidFill>
                  <a:srgbClr val="FF00FF"/>
                </a:solidFill>
                <a:latin typeface="Arial" charset="0"/>
              </a:rPr>
              <a:t>đ</a:t>
            </a:r>
            <a:r>
              <a:rPr lang="fr-LU" sz="3600" b="1">
                <a:solidFill>
                  <a:srgbClr val="FF00FF"/>
                </a:solidFill>
                <a:latin typeface="Arial" charset="0"/>
              </a:rPr>
              <a:t>ịnh: tiếng trống tr</a:t>
            </a:r>
            <a:r>
              <a:rPr lang="vi-VN" sz="3600" b="1">
                <a:solidFill>
                  <a:srgbClr val="FF00FF"/>
                </a:solidFill>
                <a:latin typeface="Arial" charset="0"/>
              </a:rPr>
              <a:t>ư</a:t>
            </a:r>
            <a:r>
              <a:rPr lang="fr-LU" sz="3600" b="1">
                <a:solidFill>
                  <a:srgbClr val="FF00FF"/>
                </a:solidFill>
                <a:latin typeface="Arial" charset="0"/>
              </a:rPr>
              <a:t>ờng, tiếng còi xe, tiếng còi báo hiệu cấp cứu, cứu hỏa,…</a:t>
            </a:r>
          </a:p>
          <a:p>
            <a:pPr algn="just"/>
            <a:r>
              <a:rPr lang="fr-LU" sz="3600" b="1">
                <a:solidFill>
                  <a:srgbClr val="003300"/>
                </a:solidFill>
                <a:latin typeface="Arial" charset="0"/>
              </a:rPr>
              <a:t>-Âm thanh giúp con ng</a:t>
            </a:r>
            <a:r>
              <a:rPr lang="vi-VN" sz="3600" b="1">
                <a:solidFill>
                  <a:srgbClr val="003300"/>
                </a:solidFill>
                <a:latin typeface="Arial" charset="0"/>
              </a:rPr>
              <a:t>ư</a:t>
            </a:r>
            <a:r>
              <a:rPr lang="fr-LU" sz="3600" b="1">
                <a:solidFill>
                  <a:srgbClr val="003300"/>
                </a:solidFill>
                <a:latin typeface="Arial" charset="0"/>
              </a:rPr>
              <a:t>ời th</a:t>
            </a:r>
            <a:r>
              <a:rPr lang="vi-VN" sz="3600" b="1">
                <a:solidFill>
                  <a:srgbClr val="003300"/>
                </a:solidFill>
                <a:latin typeface="Arial" charset="0"/>
              </a:rPr>
              <a:t>ư</a:t>
            </a:r>
            <a:r>
              <a:rPr lang="fr-LU" sz="3600" b="1">
                <a:solidFill>
                  <a:srgbClr val="003300"/>
                </a:solidFill>
                <a:latin typeface="Arial" charset="0"/>
              </a:rPr>
              <a:t> giãn: nghe nhạc, tiếng chim hót, tiếng </a:t>
            </a:r>
            <a:r>
              <a:rPr lang="vi-VN" sz="3600" b="1">
                <a:solidFill>
                  <a:srgbClr val="003300"/>
                </a:solidFill>
                <a:latin typeface="Arial" charset="0"/>
              </a:rPr>
              <a:t>đ</a:t>
            </a:r>
            <a:r>
              <a:rPr lang="fr-LU" sz="3600" b="1">
                <a:solidFill>
                  <a:srgbClr val="003300"/>
                </a:solidFill>
                <a:latin typeface="Arial" charset="0"/>
              </a:rPr>
              <a:t>àn du d</a:t>
            </a:r>
            <a:r>
              <a:rPr lang="vi-VN" sz="3600" b="1">
                <a:solidFill>
                  <a:srgbClr val="003300"/>
                </a:solidFill>
                <a:latin typeface="Arial" charset="0"/>
              </a:rPr>
              <a:t>ươ</a:t>
            </a:r>
            <a:r>
              <a:rPr lang="fr-LU" sz="3600" b="1">
                <a:solidFill>
                  <a:srgbClr val="003300"/>
                </a:solidFill>
                <a:latin typeface="Arial" charset="0"/>
              </a:rPr>
              <a:t>ng,…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08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08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86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4"/>
          <p:cNvSpPr txBox="1">
            <a:spLocks noChangeArrowheads="1"/>
          </p:cNvSpPr>
          <p:nvPr/>
        </p:nvSpPr>
        <p:spPr bwMode="auto">
          <a:xfrm>
            <a:off x="1371600" y="3744913"/>
            <a:ext cx="5486400" cy="369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>
              <a:spcBef>
                <a:spcPct val="50000"/>
              </a:spcBef>
            </a:pPr>
            <a:endParaRPr lang="en-US" sz="1800">
              <a:latin typeface="Arial" charset="0"/>
            </a:endParaRPr>
          </a:p>
        </p:txBody>
      </p:sp>
      <p:sp>
        <p:nvSpPr>
          <p:cNvPr id="421893" name="Text Box 5"/>
          <p:cNvSpPr txBox="1">
            <a:spLocks noChangeArrowheads="1"/>
          </p:cNvSpPr>
          <p:nvPr/>
        </p:nvSpPr>
        <p:spPr bwMode="auto">
          <a:xfrm>
            <a:off x="990600" y="1096963"/>
            <a:ext cx="7239000" cy="51704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>
              <a:spcBef>
                <a:spcPct val="50000"/>
              </a:spcBef>
            </a:pPr>
            <a:r>
              <a:rPr lang="fr-LU" sz="4400" b="1">
                <a:latin typeface="Arial" charset="0"/>
              </a:rPr>
              <a:t>Kết luận : </a:t>
            </a:r>
          </a:p>
          <a:p>
            <a:pPr algn="just">
              <a:spcBef>
                <a:spcPct val="50000"/>
              </a:spcBef>
            </a:pPr>
            <a:r>
              <a:rPr lang="fr-LU" sz="4400" b="1">
                <a:solidFill>
                  <a:srgbClr val="FF00FF"/>
                </a:solidFill>
                <a:latin typeface="Arial" charset="0"/>
              </a:rPr>
              <a:t>Âm thanh rất quan trọng </a:t>
            </a:r>
            <a:r>
              <a:rPr lang="vi-VN" sz="4400" b="1">
                <a:solidFill>
                  <a:srgbClr val="FF00FF"/>
                </a:solidFill>
                <a:latin typeface="Arial" charset="0"/>
              </a:rPr>
              <a:t>đ</a:t>
            </a:r>
            <a:r>
              <a:rPr lang="fr-LU" sz="4400" b="1">
                <a:solidFill>
                  <a:srgbClr val="FF00FF"/>
                </a:solidFill>
                <a:latin typeface="Arial" charset="0"/>
              </a:rPr>
              <a:t>ối với cuộc sống. Âm thanh dùng </a:t>
            </a:r>
            <a:r>
              <a:rPr lang="vi-VN" sz="4400" b="1">
                <a:solidFill>
                  <a:srgbClr val="FF00FF"/>
                </a:solidFill>
                <a:latin typeface="Arial" charset="0"/>
              </a:rPr>
              <a:t>đ</a:t>
            </a:r>
            <a:r>
              <a:rPr lang="fr-LU" sz="4400" b="1">
                <a:solidFill>
                  <a:srgbClr val="FF00FF"/>
                </a:solidFill>
                <a:latin typeface="Arial" charset="0"/>
              </a:rPr>
              <a:t>ể giao tiếp trong sinh hoạt, học tập, lao </a:t>
            </a:r>
            <a:r>
              <a:rPr lang="vi-VN" sz="4400" b="1">
                <a:solidFill>
                  <a:srgbClr val="FF00FF"/>
                </a:solidFill>
                <a:latin typeface="Arial" charset="0"/>
              </a:rPr>
              <a:t>đ</a:t>
            </a:r>
            <a:r>
              <a:rPr lang="fr-LU" sz="4400" b="1">
                <a:solidFill>
                  <a:srgbClr val="FF00FF"/>
                </a:solidFill>
                <a:latin typeface="Arial" charset="0"/>
              </a:rPr>
              <a:t>ộng, giải trí, dùng </a:t>
            </a:r>
            <a:r>
              <a:rPr lang="vi-VN" sz="4400" b="1">
                <a:solidFill>
                  <a:srgbClr val="FF00FF"/>
                </a:solidFill>
                <a:latin typeface="Arial" charset="0"/>
              </a:rPr>
              <a:t>đ</a:t>
            </a:r>
            <a:r>
              <a:rPr lang="fr-LU" sz="4400" b="1">
                <a:solidFill>
                  <a:srgbClr val="FF00FF"/>
                </a:solidFill>
                <a:latin typeface="Arial" charset="0"/>
              </a:rPr>
              <a:t>ể báo hiệu,…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21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189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914" name="Text Box 2"/>
          <p:cNvSpPr txBox="1">
            <a:spLocks noChangeArrowheads="1"/>
          </p:cNvSpPr>
          <p:nvPr/>
        </p:nvSpPr>
        <p:spPr bwMode="auto">
          <a:xfrm>
            <a:off x="1447800" y="1600200"/>
            <a:ext cx="6248400" cy="33861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LU" sz="4800" b="1">
                <a:solidFill>
                  <a:srgbClr val="000099"/>
                </a:solidFill>
                <a:latin typeface="Arial" charset="0"/>
              </a:rPr>
              <a:t>        </a:t>
            </a:r>
            <a:r>
              <a:rPr lang="fr-LU" sz="4800" b="1">
                <a:latin typeface="Arial" charset="0"/>
              </a:rPr>
              <a:t>Hoạt </a:t>
            </a:r>
            <a:r>
              <a:rPr lang="vi-VN" sz="4800" b="1">
                <a:latin typeface="Arial" charset="0"/>
              </a:rPr>
              <a:t>đ</a:t>
            </a:r>
            <a:r>
              <a:rPr lang="fr-LU" sz="4800" b="1">
                <a:latin typeface="Arial" charset="0"/>
              </a:rPr>
              <a:t>ộng 2:</a:t>
            </a:r>
            <a:r>
              <a:rPr lang="fr-LU" sz="4800" b="1">
                <a:solidFill>
                  <a:srgbClr val="000099"/>
                </a:solidFill>
                <a:latin typeface="Arial" charset="0"/>
              </a:rPr>
              <a:t> </a:t>
            </a:r>
          </a:p>
          <a:p>
            <a:pPr algn="ctr">
              <a:spcBef>
                <a:spcPct val="50000"/>
              </a:spcBef>
            </a:pPr>
            <a:r>
              <a:rPr lang="fr-LU" sz="4800" b="1">
                <a:solidFill>
                  <a:srgbClr val="000099"/>
                </a:solidFill>
                <a:latin typeface="Arial" charset="0"/>
              </a:rPr>
              <a:t>Tìm hiểu ích lợi của việc ghi lại </a:t>
            </a:r>
            <a:r>
              <a:rPr lang="vi-VN" sz="4800" b="1">
                <a:solidFill>
                  <a:srgbClr val="000099"/>
                </a:solidFill>
                <a:latin typeface="Arial" charset="0"/>
              </a:rPr>
              <a:t>đư</a:t>
            </a:r>
            <a:r>
              <a:rPr lang="fr-LU" sz="4800" b="1">
                <a:solidFill>
                  <a:srgbClr val="000099"/>
                </a:solidFill>
                <a:latin typeface="Arial" charset="0"/>
              </a:rPr>
              <a:t>ợc âm thanh.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229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229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22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22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2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2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29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81" name="Text Box 5"/>
          <p:cNvSpPr txBox="1">
            <a:spLocks noChangeArrowheads="1"/>
          </p:cNvSpPr>
          <p:nvPr/>
        </p:nvSpPr>
        <p:spPr bwMode="auto">
          <a:xfrm>
            <a:off x="2209800" y="1793875"/>
            <a:ext cx="4800600" cy="37861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LU" sz="4800" b="1">
                <a:latin typeface="Arial" charset="0"/>
              </a:rPr>
              <a:t>* Em thích nghe bài hát nào ? Khi muốn nghe bài hát </a:t>
            </a:r>
            <a:r>
              <a:rPr lang="vi-VN" sz="4800" b="1">
                <a:latin typeface="Arial" charset="0"/>
              </a:rPr>
              <a:t>đ</a:t>
            </a:r>
            <a:r>
              <a:rPr lang="fr-LU" sz="4800" b="1">
                <a:latin typeface="Arial" charset="0"/>
              </a:rPr>
              <a:t>ó em làm thế nào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8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8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08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8581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b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LU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NI-Times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b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LU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NI-Times" pitchFamily="2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5591</TotalTime>
  <Words>629</Words>
  <Application>Microsoft Office PowerPoint</Application>
  <PresentationFormat>Trình chiếu Trên màn hình (4:3)</PresentationFormat>
  <Paragraphs>30</Paragraphs>
  <Slides>16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2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16</vt:i4>
      </vt:variant>
    </vt:vector>
  </HeadingPairs>
  <TitlesOfParts>
    <vt:vector size="19" baseType="lpstr">
      <vt:lpstr>Arial</vt:lpstr>
      <vt:lpstr>VNI-Times</vt:lpstr>
      <vt:lpstr>Default Design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NgocHan</dc:creator>
  <cp:lastModifiedBy>Minh Trần Đình</cp:lastModifiedBy>
  <cp:revision>215</cp:revision>
  <dcterms:created xsi:type="dcterms:W3CDTF">2009-07-09T01:57:06Z</dcterms:created>
  <dcterms:modified xsi:type="dcterms:W3CDTF">2022-02-14T11:02:12Z</dcterms:modified>
</cp:coreProperties>
</file>