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77" r:id="rId2"/>
    <p:sldId id="266" r:id="rId3"/>
    <p:sldId id="257" r:id="rId4"/>
    <p:sldId id="258" r:id="rId5"/>
    <p:sldId id="268" r:id="rId6"/>
    <p:sldId id="259" r:id="rId7"/>
    <p:sldId id="269" r:id="rId8"/>
    <p:sldId id="260" r:id="rId9"/>
    <p:sldId id="261" r:id="rId10"/>
    <p:sldId id="265" r:id="rId11"/>
    <p:sldId id="270" r:id="rId12"/>
    <p:sldId id="262" r:id="rId13"/>
    <p:sldId id="263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447"/>
    <a:srgbClr val="CC0000"/>
    <a:srgbClr val="1C1C1C"/>
    <a:srgbClr val="CCCC00"/>
    <a:srgbClr val="9900FF"/>
    <a:srgbClr val="FFFF00"/>
    <a:srgbClr val="CC9900"/>
    <a:srgbClr val="9900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9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4BCE89-34DE-43A5-BEB4-0F101C2F2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6D758-973E-487A-846C-16DCA95D96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371B-6481-466B-BC32-1CE9AADDC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8200-5646-4920-813E-6816628DE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7889-08CB-4CC6-A26C-89DAEA961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5D88-9E28-4BE0-A5A9-0C2C48594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4268E-BF36-4F36-AF13-4E9CDF60A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14CAB-99BD-4595-ADFA-906406122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09CB-2849-482F-8EEC-542B66E7C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BD4B6-4757-474B-95A2-EF6027CC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9827-FCCA-4F4A-969F-116D10AA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BF45-6040-4B69-943A-7074B6A44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DDD86-44B8-43E9-94CA-F7CB4348C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0300">
              <a:srgbClr val="1947A3"/>
            </a:gs>
            <a:gs pos="77000">
              <a:schemeClr val="tx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2A2D9AC-7667-46E0-9624-A51F102F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utterfly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66020" flipH="1">
            <a:off x="533400" y="5181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linh tinh (1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2093118" y="1169302"/>
            <a:ext cx="4957763" cy="27003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ĐẠO ĐỨC</a:t>
            </a:r>
          </a:p>
        </p:txBody>
      </p:sp>
      <p:pic>
        <p:nvPicPr>
          <p:cNvPr id="34823" name="Picture 7" descr="butterfly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74948">
            <a:off x="32004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butterfly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66020" flipH="1">
            <a:off x="5228446" y="76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9149 0.16389 C 0.03177 0.16274 -0.02778 0.1625 -0.0875 0.16042 C -0.10104 0.15996 -0.11372 0.15141 -0.12691 0.14979 C -0.14184 0.14794 -0.15677 0.14748 -0.1717 0.14632 C -0.19687 0.13962 -0.22257 0.13569 -0.24809 0.13222 C -0.25747 0.13292 -0.32535 0.13731 -0.3401 0.13939 C -0.34931 0.14054 -0.36649 0.14979 -0.36649 0.15002 C -0.37604 0.16297 -0.38733 0.1595 -0.39809 0.17429 C -0.40382 0.18215 -0.40799 0.19117 -0.41389 0.1988 C -0.41406 0.19949 -0.42031 0.22492 -0.4217 0.23047 C -0.42257 0.23393 -0.42431 0.24087 -0.42431 0.2411 C -0.42344 0.27947 -0.42396 0.31831 -0.4217 0.35691 C -0.42153 0.35968 -0.41441 0.39413 -0.41111 0.39875 C -0.40503 0.40707 -0.40156 0.41863 -0.39531 0.42695 C -0.38628 0.43897 -0.37639 0.44799 -0.36649 0.45862 C -0.36458 0.4607 -0.36337 0.46417 -0.36111 0.46556 C -0.34358 0.47711 -0.32205 0.48312 -0.3033 0.49029 C -0.28472 0.49746 -0.26753 0.51063 -0.24809 0.51479 C -0.22535 0.51965 -0.20226 0.5208 -0.17951 0.5252 C -0.16302 0.5282 -0.14601 0.5349 -0.12951 0.53583 C -0.06372 0.53907 0.00191 0.53953 0.06771 0.54276 C 0.10382 0.54762 0.13958 0.55548 0.17569 0.56033 C 0.20122 0.55894 0.22847 0.56657 0.25191 0.55317 C 0.28455 0.53444 0.23767 0.55617 0.26771 0.54276 C 0.26944 0.54045 0.27101 0.53745 0.27309 0.53583 C 0.27552 0.53398 0.27865 0.53444 0.2809 0.53213 C 0.31059 0.50115 0.28767 0.52242 0.30191 0.50069 C 0.30608 0.49445 0.31076 0.4889 0.3151 0.48312 C 0.31684 0.48081 0.32049 0.47619 0.32049 0.47642 C 0.32604 0.46116 0.33594 0.44914 0.34149 0.43389 C 0.34323 0.42926 0.34444 0.42418 0.3467 0.41979 C 0.34983 0.41354 0.35434 0.40869 0.35729 0.40245 C 0.36285 0.39066 0.37205 0.36454 0.37569 0.34974 C 0.38021 0.33125 0.3816 0.31207 0.38611 0.2938 C 0.3901 0.24803 0.38507 0.2055 0.3809 0.16042 C 0.38003 0.08183 0.37969 0.0037 0.3783 -0.0749 C 0.3776 -0.11396 0.37101 -0.20805 0.33611 -0.22584 C 0.3125 -0.23787 0.29045 -0.23763 0.2651 -0.23971 C 0.19792 -0.25081 0.13003 -0.25358 0.0625 -0.26075 C -0.01372 -0.25821 -0.0724 -0.25312 -0.14809 -0.25035 C -0.17083 -0.24388 -0.19427 -0.24249 -0.21649 -0.23278 C -0.22535 -0.22492 -0.23247 -0.22238 -0.24271 -0.21845 C -0.26076 -0.2025 -0.25243 -0.20712 -0.26649 -0.20111 C -0.26823 -0.1988 -0.26962 -0.19579 -0.2717 -0.19371 C -0.275 -0.19094 -0.27951 -0.19071 -0.28229 -0.18701 C -0.2842 -0.18447 -0.28316 -0.17915 -0.2849 -0.17638 C -0.28681 -0.17314 -0.29028 -0.17198 -0.29271 -0.16944 C -0.32674 -0.13361 -0.35764 -0.12506 -0.40069 -0.12044 C -0.42153 -0.12159 -0.45451 -0.11073 -0.4717 -0.13454 C -0.47483 -0.14725 -0.47969 -0.15627 -0.48229 -0.16944 C -0.47882 -0.19186 -0.47951 -0.19048 -0.46389 -0.19741 C -0.44583 -0.19487 -0.43368 -0.19649 -0.4191 -0.18354 C -0.41736 -0.17984 -0.4158 -0.17615 -0.41389 -0.17291 C -0.41233 -0.17037 -0.40955 -0.16898 -0.40851 -0.16597 C -0.40538 -0.15765 -0.4026 -0.14078 -0.40069 -0.13084 C -0.39687 -0.03837 -0.39792 0.0349 -0.4191 0.12182 C -0.42205 0.1699 -0.42795 0.21313 -0.4401 0.25844 C -0.44323 0.26976 -0.44913 0.27924 -0.4533 0.29034 C -0.45608 0.30536 -0.45781 0.32085 -0.46111 0.33588 C -0.46441 0.35067 -0.46944 0.36639 -0.4717 0.38141 C -0.47378 0.39575 -0.47604 0.40962 -0.47951 0.42348 C -0.48142 0.46209 -0.4875 0.50115 -0.48229 0.5393 C -0.4816 0.54438 -0.47847 0.54831 -0.47691 0.55317 C -0.47587 0.55663 -0.47604 0.56079 -0.47431 0.5638 C -0.4724 0.56704 -0.46892 0.56819 -0.46649 0.57073 C -0.45573 0.58206 -0.45174 0.58553 -0.4375 0.59177 C -0.42014 0.5994 -0.40226 0.60518 -0.3849 0.61281 C -0.38003 0.61489 -0.37118 0.61928 -0.36649 0.61997 C -0.35417 0.62182 -0.34184 0.62251 -0.32951 0.62367 C -0.30017 0.63338 -0.26997 0.63546 -0.2401 0.64101 C -0.20417 0.64771 -0.1684 0.65372 -0.13229 0.65858 C 0.04288 0.65626 0.05226 0.66528 0.15729 0.64817 C 0.1724 0.64101 0.16875 0.6417 0.1941 0.64101 C 0.25903 0.63893 0.32396 0.6387 0.38889 0.63754 C 0.40139 0.62644 0.39566 0.63477 0.40191 0.60934 C 0.40278 0.60587 0.40469 0.5987 0.40469 0.59894 C 0.40972 0.55802 0.40885 0.57374 0.40469 0.50763 C 0.40469 0.50693 0.40035 0.4852 0.39931 0.48312 C 0.38872 0.46163 0.35677 0.44961 0.33889 0.44429 C 0.30417 0.43389 0.26875 0.4251 0.23351 0.41632 C 0.20712 0.40962 0.18108 0.39875 0.15469 0.39182 C 0.15122 0.3895 0.14774 0.38673 0.1441 0.38488 C 0.13628 0.38095 0.12795 0.37887 0.12049 0.37425 C 0.11649 0.3717 0.11389 0.36639 0.1099 0.36385 C 0.10139 0.3583 0.09236 0.35437 0.08351 0.34974 C 0.07951 0.34766 0.07708 0.34165 0.07309 0.33934 C 0.06892 0.33703 0.06424 0.33703 0.0599 0.33588 C 0.03715 0.31553 0.01771 0.29126 -0.00851 0.27947 C -0.02413 0.26283 -0.03611 0.25243 -0.0559 0.24803 C -0.06597 0.24133 -0.07187 0.23162 -0.08229 0.227 C -0.08958 0.21197 -0.11389 0.18446 -0.12431 0.17776 C -0.13351 0.17175 -0.14219 0.16782 -0.15069 0.16042 C -0.16562 0.13338 -0.14983 0.15696 -0.1717 0.13939 C -0.18733 0.12691 -0.20069 0.10957 -0.21649 0.09709 C -0.2276 0.07698 -0.2401 0.05848 -0.2533 0.04091 C -0.25937 0.03282 -0.26736 0.01919 -0.27431 0.01294 C -0.28559 0.003 -0.29566 -0.00717 -0.3059 -0.01849 C -0.31337 -0.02682 -0.31771 -0.03745 -0.32431 -0.0467 C -0.32587 -0.05525 -0.32951 -0.06288 -0.32951 -0.07143 C -0.32951 -0.09917 -0.3283 -0.13176 -0.3059 -0.14147 C -0.28403 -0.16089 -0.24427 -0.15002 -0.2217 -0.14841 C -0.21128 -0.14286 -0.2 -0.13754 -0.1901 -0.13084 C -0.17083 -0.11789 -0.1934 -0.12876 -0.17431 -0.12044 C -0.16962 -0.11627 -0.16597 -0.11026 -0.16111 -0.10633 C -0.15712 -0.1031 -0.14288 -0.10009 -0.1401 -0.0994 C -0.12917 -0.08969 -0.12066 -0.08021 -0.10851 -0.0749 C -0.08455 -0.05086 -0.09601 -0.05664 -0.07691 -0.05039 C -0.06493 -0.03375 -0.04097 -0.01711 -0.02431 -0.01156 C -0.00625 0.00462 -0.01458 -0.00023 -0.00069 0.00601 C 0.01337 0.02427 0.03819 0.04323 0.05729 0.05155 C 0.05903 0.05502 0.0599 0.05964 0.0625 0.06195 C 0.06719 0.06588 0.0783 0.06912 0.0783 0.06935 C 0.08733 0.08715 0.09271 0.08322 0.1099 0.08645 C 0.1125 0.08876 0.11597 0.09015 0.11771 0.09362 C 0.12066 0.09986 0.12309 0.11465 0.12309 0.11489 C 0.12014 0.17568 0.13003 0.17661 0.09149 0.16389 Z " pathEditMode="relative" rAng="0" ptsTypes="fffffffffffffffffffffffffffffffffffffffffffffffff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3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ccel="50000" decel="5000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6476 -0.05 C 0.27274 -0.03935 0.28177 -0.0287 0.28576 -0.01528 C 0.28976 -0.00069 0.29184 0.01667 0.29375 0.0338 C 0.29583 0.05116 0.29375 0.06574 0.29184 0.08171 C 0.28976 0.09653 0.28681 0.1125 0.27969 0.12569 C 0.27378 0.13912 0.26372 0.14977 0.25278 0.15764 C 0.24271 0.16574 0.23073 0.17106 0.21875 0.17361 C 0.20677 0.17639 0.19479 0.17639 0.18368 0.17361 C 0.1717 0.17106 0.16076 0.16435 0.15174 0.1537 C 0.14271 0.14444 0.13472 0.13241 0.13073 0.11782 C 0.12569 0.1044 0.12378 0.08588 0.12378 0.07106 C 0.12274 0.05648 0.12378 0.03912 0.12882 0.02454 C 0.13368 0.01134 0.14271 0.00069 0.15469 -0.00463 C 0.16684 -0.0088 0.17882 -0.00347 0.18681 0.00602 C 0.19375 0.01528 0.19878 0.02986 0.19983 0.04722 C 0.19983 0.06458 0.19878 0.08056 0.19375 0.09375 C 0.18872 0.10718 0.18976 0.10972 0.16979 0.12708 C 0.15174 0.14583 0.13368 0.14051 0.12274 0.14167 C 0.11181 0.14167 0.10278 0.13634 0.09184 0.13102 C 0.07969 0.12431 0.06979 0.1125 0.06267 0.10185 C 0.05573 0.0912 0.05278 0.07778 0.04878 0.05648 C 0.04583 0.03519 0.04583 0.02454 0.04583 0.00856 C 0.04583 -0.00741 0.04583 -0.02338 0.04583 -0.03935 " pathEditMode="relative" rAng="0" ptsTypes="fffffffffffffffffffffff">
                                      <p:cBhvr>
                                        <p:cTn id="8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1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9149 0.16389 C 0.03177 0.16273 -0.02778 0.1625 -0.0875 0.16042 C -0.10104 0.15995 -0.11371 0.15139 -0.12691 0.14977 C -0.14184 0.14792 -0.15677 0.14745 -0.1717 0.1463 C -0.19687 0.13958 -0.22257 0.13565 -0.24809 0.13218 C -0.25746 0.13287 -0.32535 0.13727 -0.3401 0.13935 C -0.3493 0.14051 -0.36649 0.14977 -0.36649 0.15 C -0.37604 0.16296 -0.38732 0.15949 -0.39809 0.17431 C -0.40382 0.18218 -0.40798 0.1912 -0.41389 0.19884 C -0.41406 0.19954 -0.42031 0.225 -0.4217 0.23056 C -0.42257 0.23403 -0.4243 0.24097 -0.4243 0.2412 C -0.42344 0.2794 -0.42396 0.31829 -0.4217 0.35694 C -0.42153 0.35972 -0.41441 0.39421 -0.41111 0.39884 C -0.40503 0.40718 -0.40156 0.41852 -0.39531 0.42685 C -0.38628 0.43889 -0.37639 0.44792 -0.36649 0.45856 C -0.36458 0.46065 -0.36337 0.46412 -0.36111 0.46551 C -0.34357 0.47708 -0.32205 0.4831 -0.3033 0.49028 C -0.28472 0.49745 -0.26753 0.51065 -0.24809 0.51481 C -0.22535 0.51968 -0.20226 0.52083 -0.17951 0.52523 C -0.16302 0.52824 -0.14601 0.53495 -0.12951 0.53588 C -0.06371 0.53912 0.00191 0.53958 0.06771 0.54282 C 0.10382 0.54769 0.13959 0.55556 0.1757 0.56042 C 0.20122 0.55903 0.22847 0.56667 0.25191 0.55324 C 0.28455 0.53449 0.23768 0.55625 0.26771 0.54282 C 0.26945 0.54051 0.27101 0.5375 0.27309 0.53588 C 0.27552 0.53403 0.27865 0.53449 0.2809 0.53218 C 0.31059 0.50116 0.28768 0.52245 0.30191 0.50069 C 0.30608 0.49444 0.31077 0.48889 0.31511 0.4831 C 0.31684 0.48079 0.32049 0.47616 0.32049 0.47639 C 0.32604 0.46111 0.33594 0.44907 0.34149 0.4338 C 0.34323 0.42917 0.34445 0.42407 0.3467 0.41968 C 0.34983 0.41343 0.35434 0.4088 0.35729 0.40255 C 0.36285 0.39074 0.37205 0.36458 0.3757 0.34977 C 0.38021 0.33125 0.3816 0.31204 0.38611 0.29375 C 0.39011 0.24792 0.38507 0.20556 0.3809 0.16042 C 0.38004 0.08194 0.37969 0.0037 0.3783 -0.075 C 0.37761 -0.11389 0.37101 -0.2081 0.33611 -0.22593 C 0.3125 -0.23796 0.29045 -0.23773 0.26511 -0.23981 C 0.19792 -0.25069 0.13004 -0.25347 0.0625 -0.26065 C -0.01371 -0.2581 -0.07239 -0.25301 -0.14809 -0.25046 C -0.17083 -0.24398 -0.19427 -0.24259 -0.21649 -0.23287 C -0.22535 -0.225 -0.23246 -0.22245 -0.24271 -0.21852 C -0.26076 -0.20255 -0.25243 -0.20718 -0.26649 -0.20116 C -0.26823 -0.19884 -0.26962 -0.19583 -0.2717 -0.19375 C -0.275 -0.19097 -0.27951 -0.19074 -0.28229 -0.18704 C -0.2842 -0.18449 -0.28316 -0.17917 -0.28489 -0.17639 C -0.2868 -0.17315 -0.29028 -0.17199 -0.29271 -0.16944 C -0.32673 -0.13356 -0.35764 -0.125 -0.40069 -0.12037 C -0.42153 -0.12153 -0.45451 -0.11065 -0.4717 -0.13449 C -0.47482 -0.14722 -0.47969 -0.15625 -0.48229 -0.16944 C -0.47882 -0.1919 -0.47951 -0.19051 -0.46389 -0.19745 C -0.44583 -0.19491 -0.43368 -0.19653 -0.4191 -0.18356 C -0.41736 -0.17986 -0.4158 -0.17616 -0.41389 -0.17292 C -0.41232 -0.17037 -0.40955 -0.16898 -0.40851 -0.16597 C -0.40538 -0.15764 -0.4026 -0.14074 -0.40069 -0.13079 C -0.39687 -0.03843 -0.39791 0.03495 -0.4191 0.12176 C -0.42205 0.16991 -0.42795 0.21319 -0.4401 0.25833 C -0.44323 0.26968 -0.44913 0.27917 -0.4533 0.29028 C -0.45607 0.30532 -0.45781 0.32083 -0.46111 0.33588 C -0.46441 0.35069 -0.46944 0.36644 -0.4717 0.38148 C -0.47378 0.39583 -0.47604 0.40972 -0.47951 0.42338 C -0.48142 0.46204 -0.4875 0.50116 -0.48229 0.53935 C -0.4816 0.54444 -0.47847 0.54838 -0.47691 0.55324 C -0.47587 0.55671 -0.47604 0.56088 -0.4743 0.56389 C -0.47239 0.56713 -0.46892 0.56829 -0.46649 0.57083 C -0.45573 0.58194 -0.45173 0.58542 -0.4375 0.59167 C -0.42014 0.59931 -0.40226 0.60509 -0.38489 0.61273 C -0.38003 0.61481 -0.37118 0.61921 -0.36649 0.61991 C -0.35416 0.62176 -0.34184 0.62245 -0.32951 0.62361 C -0.30017 0.63333 -0.26996 0.63542 -0.2401 0.64097 C -0.20416 0.64769 -0.1684 0.6537 -0.13229 0.65856 C 0.04288 0.65625 0.05226 0.66528 0.15729 0.64815 C 0.1724 0.64097 0.16875 0.64167 0.1941 0.64097 C 0.25903 0.63889 0.32396 0.63866 0.38889 0.6375 C 0.40139 0.62639 0.39566 0.63472 0.40191 0.60926 C 0.40278 0.60579 0.40469 0.59861 0.40469 0.59884 C 0.40972 0.5581 0.40886 0.57384 0.40469 0.50764 C 0.40469 0.50694 0.40035 0.48519 0.39931 0.4831 C 0.38872 0.46157 0.35677 0.44954 0.33889 0.44421 C 0.30417 0.4338 0.26875 0.425 0.23351 0.41644 C 0.20712 0.40972 0.18108 0.39884 0.15469 0.3919 C 0.15122 0.38958 0.14774 0.38681 0.1441 0.38495 C 0.13629 0.38102 0.12795 0.37894 0.12049 0.37431 C 0.11649 0.37176 0.11389 0.36644 0.1099 0.36389 C 0.10139 0.35833 0.09236 0.3544 0.08351 0.34977 C 0.07952 0.34769 0.07709 0.34167 0.07309 0.33935 C 0.06893 0.33704 0.06424 0.33704 0.0599 0.33588 C 0.03715 0.31551 0.01771 0.2912 -0.00851 0.2794 C -0.02413 0.26273 -0.03611 0.25231 -0.0559 0.24792 C -0.06597 0.24144 -0.07187 0.23171 -0.08229 0.22708 C -0.08958 0.21181 -0.11389 0.18449 -0.1243 0.17778 C -0.13351 0.17176 -0.14219 0.16782 -0.15069 0.16042 C -0.16562 0.13333 -0.14982 0.15694 -0.1717 0.13935 C -0.18732 0.12685 -0.20069 0.10949 -0.21649 0.09699 C -0.2276 0.07708 -0.2401 0.05856 -0.2533 0.04097 C -0.25937 0.03287 -0.26736 0.01921 -0.2743 0.01296 C -0.28559 0.00301 -0.29566 -0.00718 -0.3059 -0.01852 C -0.31337 -0.02685 -0.31771 -0.0375 -0.3243 -0.04676 C -0.32587 -0.05532 -0.32951 -0.06296 -0.32951 -0.07153 C -0.32951 -0.09907 -0.3283 -0.13171 -0.3059 -0.14144 C -0.28403 -0.16088 -0.24427 -0.15 -0.2217 -0.14838 C -0.21128 -0.14282 -0.2 -0.1375 -0.1901 -0.13079 C -0.17083 -0.11782 -0.1934 -0.1287 -0.1743 -0.12037 C -0.16962 -0.1162 -0.16597 -0.11019 -0.16111 -0.10625 C -0.15712 -0.10301 -0.14288 -0.1 -0.1401 -0.09931 C -0.12916 -0.08958 -0.12066 -0.08032 -0.10851 -0.075 C -0.08455 -0.05093 -0.09601 -0.05671 -0.07691 -0.05046 C -0.06493 -0.0338 -0.04097 -0.01713 -0.0243 -0.01157 C -0.00625 0.00463 -0.01458 -0.00023 -0.00069 0.00602 C 0.01337 0.02431 0.0382 0.04329 0.05729 0.05162 C 0.05903 0.05509 0.0599 0.05972 0.0625 0.06204 C 0.06719 0.06597 0.0783 0.06921 0.0783 0.06944 C 0.08733 0.08704 0.09271 0.08333 0.1099 0.08634 C 0.1125 0.08866 0.11597 0.09005 0.11771 0.09352 C 0.12066 0.09977 0.12309 0.11458 0.12309 0.11481 C 0.12014 0.17569 0.13004 0.17662 0.09149 0.16389 Z " pathEditMode="relative" rAng="0" ptsTypes="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         </a:t>
            </a:r>
            <a:endParaRPr lang="en-US" sz="2800" b="1"/>
          </a:p>
          <a:p>
            <a:pPr algn="ctr" eaLnBrk="1" hangingPunct="1">
              <a:buFontTx/>
              <a:buNone/>
            </a:pPr>
            <a:r>
              <a:rPr lang="en-US" sz="2800" u="sng"/>
              <a:t>Đạo đức</a:t>
            </a:r>
            <a:r>
              <a:rPr lang="en-US" sz="2800"/>
              <a:t> </a:t>
            </a:r>
          </a:p>
          <a:p>
            <a:pPr eaLnBrk="1" hangingPunct="1">
              <a:buFontTx/>
              <a:buNone/>
            </a:pPr>
            <a:r>
              <a:rPr lang="en-US" sz="2800"/>
              <a:t>                </a:t>
            </a:r>
            <a:r>
              <a:rPr lang="en-US">
                <a:solidFill>
                  <a:srgbClr val="FFFF00"/>
                </a:solidFill>
              </a:rPr>
              <a:t>Tôn trọng Khách nước ngoài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FFFF00"/>
                </a:solidFill>
              </a:rPr>
              <a:t>b.X</a:t>
            </a:r>
            <a:r>
              <a:rPr lang="en-US" sz="2800">
                <a:solidFill>
                  <a:srgbClr val="FFFF00"/>
                </a:solidFill>
              </a:rPr>
              <a:t>ếp những cụm từ sau đây vào 2 cột nên làm hoặc không nên làm liên quan đến  khách nước ngoài .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-</a:t>
            </a:r>
            <a:r>
              <a:rPr lang="en-US" sz="2800" b="1">
                <a:solidFill>
                  <a:srgbClr val="FFFF00"/>
                </a:solidFill>
              </a:rPr>
              <a:t>Xem trộm hành lý của khách .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-Nhận thư giùm khi khách vắng nhà</a:t>
            </a:r>
            <a:r>
              <a:rPr lang="en-US" sz="2800" b="1">
                <a:solidFill>
                  <a:srgbClr val="FF0000"/>
                </a:solidFill>
              </a:rPr>
              <a:t> .</a:t>
            </a:r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r>
              <a:rPr lang="en-US" sz="2800" b="1"/>
              <a:t>-Sử dụng đồ đạc của khách trước ,</a:t>
            </a:r>
          </a:p>
          <a:p>
            <a:pPr eaLnBrk="1" hangingPunct="1">
              <a:buFontTx/>
              <a:buNone/>
            </a:pPr>
            <a:r>
              <a:rPr lang="en-US" sz="2800" b="1"/>
              <a:t>hỏi mượn sau .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-Tự ý bóc thư  của khách nếu quan tâm</a:t>
            </a:r>
            <a:r>
              <a:rPr lang="en-US" sz="2800">
                <a:solidFill>
                  <a:srgbClr val="FFFF00"/>
                </a:solidFill>
              </a:rPr>
              <a:t> .</a:t>
            </a:r>
          </a:p>
          <a:p>
            <a:pPr eaLnBrk="1" hangingPunct="1">
              <a:buFontTx/>
              <a:buNone/>
            </a:pPr>
            <a:endParaRPr lang="en-US" sz="280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280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934200" y="3733800"/>
            <a:ext cx="2209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Nên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58000" y="4800600"/>
            <a:ext cx="2286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Không nên</a:t>
            </a:r>
            <a:r>
              <a:rPr lang="en-US"/>
              <a:t>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858000" y="61722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Không nên</a:t>
            </a:r>
            <a:r>
              <a:rPr lang="en-US"/>
              <a:t>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934200" y="2743200"/>
            <a:ext cx="2209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Không nên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3048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 b="1"/>
          </a:p>
          <a:p>
            <a:pPr algn="ctr" eaLnBrk="1" hangingPunct="1"/>
            <a:r>
              <a:rPr lang="en-US" sz="3200" b="1"/>
              <a:t>Đạo </a:t>
            </a:r>
            <a:r>
              <a:rPr lang="vi-VN" sz="3200" b="1"/>
              <a:t>đ</a:t>
            </a:r>
            <a:r>
              <a:rPr lang="en-US" sz="3200" b="1"/>
              <a:t>ức: Bài 10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4800" y="1214438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      </a:t>
            </a:r>
            <a:r>
              <a:rPr lang="en-US" sz="3200" b="1"/>
              <a:t>Tôn trọng khách n</a:t>
            </a:r>
            <a:r>
              <a:rPr lang="vi-VN" sz="3200" b="1"/>
              <a:t>ư</a:t>
            </a:r>
            <a:r>
              <a:rPr lang="en-US" sz="3200" b="1"/>
              <a:t>ớc ngoài.( Tiết 1)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19812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     </a:t>
            </a:r>
            <a:r>
              <a:rPr lang="en-US" sz="3200" b="1">
                <a:solidFill>
                  <a:srgbClr val="FF0000"/>
                </a:solidFill>
              </a:rPr>
              <a:t>Liên hệ: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8600" y="26670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      </a:t>
            </a:r>
            <a:r>
              <a:rPr lang="en-US" sz="3200" b="1"/>
              <a:t>Các em </a:t>
            </a:r>
            <a:r>
              <a:rPr lang="vi-VN" sz="3200" b="1"/>
              <a:t>đ</a:t>
            </a:r>
            <a:r>
              <a:rPr lang="en-US" sz="3200" b="1"/>
              <a:t>ã bao giờ có thái </a:t>
            </a:r>
            <a:r>
              <a:rPr lang="vi-VN" sz="3200" b="1"/>
              <a:t>đ</a:t>
            </a:r>
            <a:r>
              <a:rPr lang="en-US" sz="3200" b="1"/>
              <a:t>ộ nh</a:t>
            </a:r>
            <a:r>
              <a:rPr lang="vi-VN" sz="3200" b="1"/>
              <a:t>ư</a:t>
            </a:r>
            <a:r>
              <a:rPr lang="en-US" sz="3200" b="1"/>
              <a:t> bạn nhỏ trong câu chuyện vừa kể không?</a:t>
            </a:r>
          </a:p>
        </p:txBody>
      </p:sp>
      <p:sp>
        <p:nvSpPr>
          <p:cNvPr id="1331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2362200"/>
            <a:ext cx="838200" cy="762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2209800"/>
            <a:ext cx="762000" cy="1066800"/>
          </a:xfrm>
          <a:prstGeom prst="actionButtonHelp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05200" y="6316663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09600" y="3886200"/>
            <a:ext cx="8077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Kết luận</a:t>
            </a:r>
            <a:r>
              <a:rPr lang="en-US" sz="2800" b="1">
                <a:solidFill>
                  <a:srgbClr val="FF0066"/>
                </a:solidFill>
              </a:rPr>
              <a:t>: Tôn trọng khách n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ớc ngoài và sẵn sàng giúp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ỡ họ là thể hiện lòng mến khách, giúp họ thêm hiểu và quý trọng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ất n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ớc,con ng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ời Việt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    </a:t>
            </a:r>
          </a:p>
          <a:p>
            <a:pPr algn="ctr" eaLnBrk="1" hangingPunct="1">
              <a:buFontTx/>
              <a:buNone/>
            </a:pPr>
            <a:r>
              <a:rPr lang="en-US" u="sng"/>
              <a:t>Đạo đức</a:t>
            </a:r>
            <a:r>
              <a:rPr lang="en-US"/>
              <a:t> </a:t>
            </a:r>
          </a:p>
          <a:p>
            <a:pPr eaLnBrk="1" hangingPunct="1">
              <a:buFontTx/>
              <a:buNone/>
            </a:pPr>
            <a:r>
              <a:rPr lang="en-US"/>
              <a:t>         </a:t>
            </a:r>
            <a:r>
              <a:rPr lang="en-US" sz="3600">
                <a:solidFill>
                  <a:srgbClr val="FFFF00"/>
                </a:solidFill>
              </a:rPr>
              <a:t>Tôn trọng khách nước ngoài</a:t>
            </a:r>
          </a:p>
          <a:p>
            <a:pPr eaLnBrk="1" hangingPunct="1">
              <a:buFontTx/>
              <a:buNone/>
            </a:pPr>
            <a:r>
              <a:rPr lang="en-US" b="1" u="sng"/>
              <a:t>Ghi nhớ :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  . </a:t>
            </a:r>
            <a:r>
              <a:rPr lang="en-US" sz="2800" b="1"/>
              <a:t>Tôn trọng khách n</a:t>
            </a:r>
            <a:r>
              <a:rPr lang="vi-VN" sz="2800" b="1"/>
              <a:t>ư</a:t>
            </a:r>
            <a:r>
              <a:rPr lang="en-US" sz="2800" b="1"/>
              <a:t>ớc ngoài và sẵn sàng giúp </a:t>
            </a:r>
            <a:r>
              <a:rPr lang="vi-VN" sz="2800" b="1"/>
              <a:t>đ</a:t>
            </a:r>
            <a:r>
              <a:rPr lang="en-US" sz="2800" b="1"/>
              <a:t>ỡ họ là thể hiện lòng mến khách, giúp họ thêm hiểu và quý trọng </a:t>
            </a:r>
            <a:r>
              <a:rPr lang="vi-VN" sz="2800" b="1"/>
              <a:t>đ</a:t>
            </a:r>
            <a:r>
              <a:rPr lang="en-US" sz="2800" b="1"/>
              <a:t>ất n</a:t>
            </a:r>
            <a:r>
              <a:rPr lang="vi-VN" sz="2800" b="1"/>
              <a:t>ư</a:t>
            </a:r>
            <a:r>
              <a:rPr lang="en-US" sz="2800" b="1"/>
              <a:t>ớc,con ng</a:t>
            </a:r>
            <a:r>
              <a:rPr lang="vi-VN" sz="2800" b="1"/>
              <a:t>ư</a:t>
            </a:r>
            <a:r>
              <a:rPr lang="en-US" sz="2800" b="1"/>
              <a:t>ời Việt Nam.</a:t>
            </a:r>
          </a:p>
          <a:p>
            <a:pPr eaLnBrk="1" hangingPunct="1">
              <a:buFontTx/>
              <a:buNone/>
            </a:pPr>
            <a:endParaRPr lang="en-US" sz="28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r>
              <a:rPr lang="en-US" u="sng"/>
              <a:t>Đạo đức</a:t>
            </a:r>
            <a:r>
              <a:rPr lang="en-US"/>
              <a:t> </a:t>
            </a:r>
          </a:p>
          <a:p>
            <a:pPr eaLnBrk="1" hangingPunct="1">
              <a:buFontTx/>
              <a:buNone/>
            </a:pPr>
            <a:r>
              <a:rPr lang="en-US"/>
              <a:t>           </a:t>
            </a:r>
            <a:r>
              <a:rPr lang="en-US" sz="3600">
                <a:solidFill>
                  <a:srgbClr val="FFFF00"/>
                </a:solidFill>
              </a:rPr>
              <a:t>Tôn trọng  khách nước ngoài</a:t>
            </a:r>
          </a:p>
          <a:p>
            <a:pPr eaLnBrk="1" hangingPunct="1">
              <a:buFontTx/>
              <a:buNone/>
            </a:pPr>
            <a:r>
              <a:rPr lang="en-US"/>
              <a:t>*Liên hệ thực tế  :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914400" y="2895600"/>
            <a:ext cx="7239000" cy="1295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Em đã  gặp khách nước ngoài chưa ?  </a:t>
            </a:r>
          </a:p>
          <a:p>
            <a:pPr algn="ctr"/>
            <a:r>
              <a:rPr lang="en-US" sz="2400">
                <a:solidFill>
                  <a:srgbClr val="FFFF00"/>
                </a:solidFill>
              </a:rPr>
              <a:t>Em đã  ứng xử với khách như thế nào 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200" y="3810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 b="1"/>
          </a:p>
          <a:p>
            <a:pPr algn="ctr" eaLnBrk="1" hangingPunct="1"/>
            <a:r>
              <a:rPr lang="en-US" sz="3200" b="1"/>
              <a:t>Đạo </a:t>
            </a:r>
            <a:r>
              <a:rPr lang="vi-VN" sz="3200" b="1"/>
              <a:t>đ</a:t>
            </a:r>
            <a:r>
              <a:rPr lang="en-US" sz="3200" b="1"/>
              <a:t>ức: Bài 10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33475" y="1371600"/>
            <a:ext cx="7439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b="1"/>
              <a:t>Tôn trọng khách n</a:t>
            </a:r>
            <a:r>
              <a:rPr lang="vi-VN" sz="3200" b="1"/>
              <a:t>ư</a:t>
            </a:r>
            <a:r>
              <a:rPr lang="en-US" sz="3200" b="1"/>
              <a:t>ớc ngoài.( Tiết 1)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114800" y="2022475"/>
            <a:ext cx="1622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997200" y="2514600"/>
            <a:ext cx="427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Trò ch</a:t>
            </a:r>
            <a:r>
              <a:rPr lang="vi-VN" sz="2800" b="1">
                <a:solidFill>
                  <a:srgbClr val="0000FF"/>
                </a:solidFill>
              </a:rPr>
              <a:t>ơ</a:t>
            </a:r>
            <a:r>
              <a:rPr lang="en-US" sz="2800" b="1">
                <a:solidFill>
                  <a:srgbClr val="0000FF"/>
                </a:solidFill>
              </a:rPr>
              <a:t>i ô chữ kỳ diệu: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886200" y="3352800"/>
            <a:ext cx="525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962400" y="34290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724400" y="3429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I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096000" y="34290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H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858000" y="3429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V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467600" y="34290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I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8229600" y="34290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Ê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4572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019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7391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80010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6705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486400" y="3429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N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81000" y="3200400"/>
            <a:ext cx="320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1. Những ng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ời n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ớc ngoài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ến hoc đại học   ở n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ớc ta? 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334000" y="4191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8 chữ cái</a:t>
            </a: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5334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419600" y="6324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8763000" y="34432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N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8610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 animBg="1"/>
      <p:bldP spid="21511" grpId="0"/>
      <p:bldP spid="21512" grpId="0"/>
      <p:bldP spid="21513" grpId="0"/>
      <p:bldP spid="21514" grpId="0"/>
      <p:bldP spid="21515" grpId="0"/>
      <p:bldP spid="21516" grpId="0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/>
      <p:bldP spid="21523" grpId="0"/>
      <p:bldP spid="21524" grpId="0"/>
      <p:bldP spid="21525" grpId="0" animBg="1"/>
      <p:bldP spid="21527" grpId="0"/>
      <p:bldP spid="215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0574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 u="sng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90600" y="304800"/>
            <a:ext cx="7772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 b="1"/>
          </a:p>
          <a:p>
            <a:pPr algn="ctr" eaLnBrk="1" hangingPunct="1"/>
            <a:r>
              <a:rPr lang="en-US" sz="3200" b="1"/>
              <a:t>Đạo </a:t>
            </a:r>
            <a:r>
              <a:rPr lang="vi-VN" sz="3200" b="1"/>
              <a:t>đ</a:t>
            </a:r>
            <a:r>
              <a:rPr lang="en-US" sz="3200" b="1"/>
              <a:t>ức</a:t>
            </a:r>
          </a:p>
          <a:p>
            <a:pPr algn="ctr" eaLnBrk="1" hangingPunct="1"/>
            <a:r>
              <a:rPr lang="en-US" sz="3200" b="1"/>
              <a:t>Tôn trọng khách n</a:t>
            </a:r>
            <a:r>
              <a:rPr lang="vi-VN" sz="3200" b="1"/>
              <a:t>ư</a:t>
            </a:r>
            <a:r>
              <a:rPr lang="en-US" sz="3200" b="1"/>
              <a:t>ớc ngoài.( Tiết 1)</a:t>
            </a:r>
          </a:p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62400" y="2514600"/>
            <a:ext cx="495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6482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3340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9436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65532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71628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77724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83820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114800" y="2590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G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724400" y="2590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I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486400" y="2590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Á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096000" y="2590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O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705600" y="2590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V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315200" y="2590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I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924800" y="2590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Ê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8534400" y="2590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N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5181600" y="3276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8 chữ cái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52400" y="2133600"/>
            <a:ext cx="3657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   Ng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ời n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ớc ngoài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ến truyền thụ kiến thức cho học sinh , họ làm nghề gì?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419600" y="6324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/>
      <p:bldP spid="22541" grpId="0"/>
      <p:bldP spid="22542" grpId="0"/>
      <p:bldP spid="22543" grpId="0"/>
      <p:bldP spid="22544" grpId="0"/>
      <p:bldP spid="22545" grpId="0"/>
      <p:bldP spid="22546" grpId="0"/>
      <p:bldP spid="22547" grpId="0"/>
      <p:bldP spid="22548" grpId="0"/>
      <p:bldP spid="225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400" y="457200"/>
            <a:ext cx="81534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 b="1">
              <a:solidFill>
                <a:srgbClr val="0033CC"/>
              </a:solidFill>
            </a:endParaRPr>
          </a:p>
          <a:p>
            <a:pPr algn="ctr" eaLnBrk="1" hangingPunct="1"/>
            <a:r>
              <a:rPr lang="en-US" sz="3200" b="1">
                <a:solidFill>
                  <a:srgbClr val="0033CC"/>
                </a:solidFill>
              </a:rPr>
              <a:t>Đạo </a:t>
            </a:r>
            <a:r>
              <a:rPr lang="vi-VN" sz="3200" b="1">
                <a:solidFill>
                  <a:srgbClr val="0033CC"/>
                </a:solidFill>
              </a:rPr>
              <a:t>đ</a:t>
            </a:r>
            <a:r>
              <a:rPr lang="en-US" sz="3200" b="1">
                <a:solidFill>
                  <a:srgbClr val="0033CC"/>
                </a:solidFill>
              </a:rPr>
              <a:t>ức</a:t>
            </a:r>
          </a:p>
          <a:p>
            <a:pPr algn="ctr" eaLnBrk="1" hangingPunct="1"/>
            <a:r>
              <a:rPr lang="en-US" sz="3200" b="1"/>
              <a:t>Tôn trọng khách n</a:t>
            </a:r>
            <a:r>
              <a:rPr lang="vi-VN" sz="3200" b="1"/>
              <a:t>ư</a:t>
            </a:r>
            <a:r>
              <a:rPr lang="en-US" sz="3200" b="1"/>
              <a:t>ớc ngoài.( Tiết 1)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343400" y="2590800"/>
            <a:ext cx="441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0292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7912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6294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73152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80772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4958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D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2578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U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0198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L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7056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I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3914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C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1534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H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0" y="2209800"/>
            <a:ext cx="3886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3. Đây là khách n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ớc ngoài 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i tham  quan khắp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ó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ây.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486400" y="3352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6 chữ cái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343400" y="6324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5" grpId="1" animBg="1"/>
      <p:bldP spid="23556" grpId="0" animBg="1"/>
      <p:bldP spid="23556" grpId="1" animBg="1"/>
      <p:bldP spid="23557" grpId="0" animBg="1"/>
      <p:bldP spid="23557" grpId="1" animBg="1"/>
      <p:bldP spid="23558" grpId="0" animBg="1"/>
      <p:bldP spid="23558" grpId="1" animBg="1"/>
      <p:bldP spid="23559" grpId="0" animBg="1"/>
      <p:bldP spid="23559" grpId="1" animBg="1"/>
      <p:bldP spid="23560" grpId="0" animBg="1"/>
      <p:bldP spid="23560" grpId="1" animBg="1"/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  <p:bldP spid="2356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52600" y="6096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Dặn dò: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19200" y="27432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    </a:t>
            </a:r>
            <a:r>
              <a:rPr lang="en-US" sz="2800" b="1"/>
              <a:t>Học thuộc phần ghi nhớ và chuẩn bị bài: Tiết 2-Thực hành.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00200" y="41148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/>
              <a:t>        </a:t>
            </a:r>
            <a:r>
              <a:rPr lang="en-US" sz="2800" b="1">
                <a:solidFill>
                  <a:srgbClr val="FF0000"/>
                </a:solidFill>
              </a:rPr>
              <a:t>Bài học kết thúc</a:t>
            </a:r>
            <a:r>
              <a:rPr lang="en-US" sz="2800"/>
              <a:t> 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19200" y="1447800"/>
            <a:ext cx="7467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Về nhà thực hiện những lời nói và việc làm thể hiện sự tôn trọng khách n</a:t>
            </a:r>
            <a:r>
              <a:rPr lang="vi-VN" sz="2800" b="1"/>
              <a:t>ư</a:t>
            </a:r>
            <a:r>
              <a:rPr lang="en-US" sz="2800" b="1"/>
              <a:t>ớc ngoài.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276600" y="62484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X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38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FRUI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2971800"/>
            <a:ext cx="177006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FRUI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50" y="3013075"/>
            <a:ext cx="18049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84163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gachdu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18250"/>
            <a:ext cx="923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blumenpflanzen08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88913" y="5076825"/>
            <a:ext cx="200183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blumenpflanzen08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4863" y="5159375"/>
            <a:ext cx="18367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pic>
        <p:nvPicPr>
          <p:cNvPr id="16387" name="Picture 3" descr="j01577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8538" y="1752600"/>
            <a:ext cx="17954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j01996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1676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FB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828800"/>
            <a:ext cx="5943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52800" y="6621463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95600" y="6491288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         </a:t>
            </a:r>
          </a:p>
          <a:p>
            <a:pPr algn="ctr" eaLnBrk="1" hangingPunct="1">
              <a:buFontTx/>
              <a:buNone/>
            </a:pPr>
            <a:r>
              <a:rPr lang="en-US"/>
              <a:t> </a:t>
            </a:r>
            <a:r>
              <a:rPr lang="en-US" u="sng"/>
              <a:t>Đạo đức </a:t>
            </a:r>
          </a:p>
          <a:p>
            <a:pPr eaLnBrk="1" hangingPunct="1">
              <a:buFontTx/>
              <a:buNone/>
            </a:pPr>
            <a:r>
              <a:rPr lang="en-US" b="1" u="sng">
                <a:solidFill>
                  <a:srgbClr val="FFFF00"/>
                </a:solidFill>
              </a:rPr>
              <a:t>Bài cũ :</a:t>
            </a:r>
            <a:r>
              <a:rPr lang="en-US" u="sng"/>
              <a:t> 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362200" y="1752600"/>
            <a:ext cx="6400800" cy="2286000"/>
          </a:xfrm>
          <a:prstGeom prst="cloudCallout">
            <a:avLst>
              <a:gd name="adj1" fmla="val -56472"/>
              <a:gd name="adj2" fmla="val 2261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000"/>
              <a:t>V</a:t>
            </a:r>
            <a:r>
              <a:rPr lang="en-US" sz="2800"/>
              <a:t>ì sao  phải đoàn kết với thiếu nhi quốc tế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        </a:t>
            </a:r>
            <a:endParaRPr lang="en-US">
              <a:solidFill>
                <a:schemeClr val="folHlink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u="sng">
                <a:solidFill>
                  <a:schemeClr val="folHlink"/>
                </a:solidFill>
              </a:rPr>
              <a:t>Đạo đức</a:t>
            </a:r>
            <a:r>
              <a:rPr lang="en-US"/>
              <a:t> </a:t>
            </a:r>
          </a:p>
          <a:p>
            <a:pPr eaLnBrk="1" hangingPunct="1">
              <a:buFontTx/>
              <a:buNone/>
            </a:pPr>
            <a:r>
              <a:rPr lang="en-US"/>
              <a:t>              </a:t>
            </a:r>
            <a:r>
              <a:rPr lang="en-US" sz="3600">
                <a:solidFill>
                  <a:schemeClr val="bg1"/>
                </a:solidFill>
              </a:rPr>
              <a:t>Tôn trọng khách nước ngoài</a:t>
            </a:r>
          </a:p>
          <a:p>
            <a:pPr eaLnBrk="1" hangingPunct="1">
              <a:buFontTx/>
              <a:buNone/>
            </a:pPr>
            <a:r>
              <a:rPr lang="en-US" sz="2800"/>
              <a:t> Hoạt động nhóm .</a:t>
            </a:r>
          </a:p>
          <a:p>
            <a:pPr eaLnBrk="1" hangingPunct="1">
              <a:buFontTx/>
              <a:buNone/>
            </a:pPr>
            <a:r>
              <a:rPr lang="en-US" sz="2800"/>
              <a:t>-Các nhóm quan sát tranh vẽ ở SGK:</a:t>
            </a:r>
          </a:p>
          <a:p>
            <a:pPr eaLnBrk="1" hangingPunct="1">
              <a:buFontTx/>
              <a:buNone/>
            </a:pPr>
            <a:r>
              <a:rPr lang="en-US" sz="2800"/>
              <a:t>-Thảo luận về các tranh đó (Nội dung- cử chỉ- thái độ-nét mặt của các bạn nhỏ  khi gặp khách nước ngoài được thể hiện ở trong các bức tranh ?.</a:t>
            </a:r>
          </a:p>
          <a:p>
            <a:pPr eaLnBrk="1" hangingPunct="1">
              <a:buFontTx/>
              <a:buNone/>
            </a:pPr>
            <a:r>
              <a:rPr lang="en-US" sz="2800"/>
              <a:t>-Mời đại điện các nhóm lên trình bày kết quả thảo luận</a:t>
            </a:r>
            <a:r>
              <a:rPr lang="en-US" sz="2800">
                <a:solidFill>
                  <a:srgbClr val="9900FF"/>
                </a:solidFill>
              </a:rPr>
              <a:t>.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52400" y="533400"/>
            <a:ext cx="1447800" cy="1219200"/>
          </a:xfrm>
          <a:prstGeom prst="wedgeEllipseCallout">
            <a:avLst>
              <a:gd name="adj1" fmla="val -43750"/>
              <a:gd name="adj2" fmla="val 45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/>
              <a:t>5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541020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33600" y="152400"/>
            <a:ext cx="6019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>
              <a:solidFill>
                <a:srgbClr val="0000FF"/>
              </a:solidFill>
            </a:endParaRPr>
          </a:p>
          <a:p>
            <a:pPr algn="ctr" eaLnBrk="1" hangingPunct="1"/>
            <a:r>
              <a:rPr lang="en-US" sz="2800" b="1">
                <a:solidFill>
                  <a:srgbClr val="0000FF"/>
                </a:solidFill>
              </a:rPr>
              <a:t>Đạo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ức:</a:t>
            </a:r>
            <a:r>
              <a:rPr lang="en-US" sz="2800" b="1"/>
              <a:t> </a:t>
            </a:r>
            <a:r>
              <a:rPr lang="en-US" sz="2800" b="1">
                <a:solidFill>
                  <a:srgbClr val="0000FF"/>
                </a:solidFill>
              </a:rPr>
              <a:t>Bài10 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          Trình bày kết quả thảo luận</a:t>
            </a:r>
            <a:r>
              <a:rPr lang="en-US" sz="24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9600" y="2667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* Nhóm 1: Tranh 1.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9600" y="31242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    </a:t>
            </a:r>
            <a:r>
              <a:rPr lang="en-US" sz="2400" b="1">
                <a:solidFill>
                  <a:schemeClr val="accent2"/>
                </a:solidFill>
              </a:rPr>
              <a:t> </a:t>
            </a:r>
            <a:r>
              <a:rPr lang="en-US" sz="2400" b="1">
                <a:solidFill>
                  <a:srgbClr val="6600FF"/>
                </a:solidFill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      -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5800" y="40386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*Nhóm 2 : Tranh2.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9600" y="4343400"/>
            <a:ext cx="815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     </a:t>
            </a:r>
            <a:r>
              <a:rPr lang="en-US" sz="2400" b="1">
                <a:solidFill>
                  <a:srgbClr val="6600FF"/>
                </a:solidFill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      -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85800" y="5334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*Nhóm 3 : Tranh  3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62000" y="57912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  </a:t>
            </a:r>
            <a:endParaRPr lang="en-US" sz="2400" b="1">
              <a:solidFill>
                <a:srgbClr val="6600FF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62000" y="914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Tôn trọng khách n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 b="1">
                <a:solidFill>
                  <a:srgbClr val="FF0000"/>
                </a:solidFill>
              </a:rPr>
              <a:t>ớc ngoài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62000" y="18288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      Em hãy cùng các bạn trong nhóm thảo luận và </a:t>
            </a:r>
            <a:r>
              <a:rPr lang="vi-VN" sz="2400" b="1">
                <a:solidFill>
                  <a:schemeClr val="accent2"/>
                </a:solidFill>
              </a:rPr>
              <a:t>đ</a:t>
            </a:r>
            <a:r>
              <a:rPr lang="en-US" sz="2400" b="1">
                <a:solidFill>
                  <a:schemeClr val="accent2"/>
                </a:solidFill>
              </a:rPr>
              <a:t>ặt tên cho các  tranh ở  VBT-Đạo </a:t>
            </a:r>
            <a:r>
              <a:rPr lang="vi-VN" sz="2400" b="1">
                <a:solidFill>
                  <a:schemeClr val="accent2"/>
                </a:solidFill>
              </a:rPr>
              <a:t>đ</a:t>
            </a:r>
            <a:r>
              <a:rPr lang="en-US" sz="2400" b="1">
                <a:solidFill>
                  <a:schemeClr val="accent2"/>
                </a:solidFill>
              </a:rPr>
              <a:t>ức 3-Trang 32: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152400" y="762000"/>
            <a:ext cx="990600" cy="1219200"/>
          </a:xfrm>
          <a:prstGeom prst="wedgeEllipseCallout">
            <a:avLst>
              <a:gd name="adj1" fmla="val 64421"/>
              <a:gd name="adj2" fmla="val 76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/>
              <a:t>5 phút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43" grpId="0"/>
      <p:bldP spid="18444" grpId="0"/>
      <p:bldP spid="184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5" name="Picture 4" descr="Ảnh-0039"/>
          <p:cNvPicPr>
            <a:picLocks noChangeAspect="1" noChangeArrowheads="1"/>
          </p:cNvPicPr>
          <p:nvPr/>
        </p:nvPicPr>
        <p:blipFill>
          <a:blip r:embed="rId2">
            <a:lum bright="12000" contrast="36000"/>
          </a:blip>
          <a:srcRect l="12500" t="22501" r="15312" b="11250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124200" y="152400"/>
            <a:ext cx="3124200" cy="4724400"/>
          </a:xfrm>
          <a:prstGeom prst="smileyFace">
            <a:avLst>
              <a:gd name="adj" fmla="val 46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Đọc truyện.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“Cậu bé tốt bụng”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3400" y="22098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038600" y="639763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Đạo </a:t>
            </a:r>
            <a:r>
              <a:rPr lang="vi-VN" sz="2800" b="1">
                <a:solidFill>
                  <a:srgbClr val="0033CC"/>
                </a:solidFill>
              </a:rPr>
              <a:t>đ</a:t>
            </a:r>
            <a:r>
              <a:rPr lang="en-US" sz="2800" b="1">
                <a:solidFill>
                  <a:srgbClr val="0033CC"/>
                </a:solidFill>
              </a:rPr>
              <a:t>ức: Bài 10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819400" y="1031875"/>
            <a:ext cx="5110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33400" y="12192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</a:rPr>
              <a:t>             </a:t>
            </a:r>
            <a:r>
              <a:rPr lang="en-US" sz="2800" b="1"/>
              <a:t>Tôn trọng khách n</a:t>
            </a:r>
            <a:r>
              <a:rPr lang="vi-VN" sz="2800" b="1"/>
              <a:t>ư</a:t>
            </a:r>
            <a:r>
              <a:rPr lang="en-US" sz="2800" b="1"/>
              <a:t>ớc ngoài .( Tiết 1)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295400" y="20574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</a:rPr>
              <a:t> </a:t>
            </a:r>
            <a:r>
              <a:rPr lang="en-US" sz="2800" b="1"/>
              <a:t>- </a:t>
            </a:r>
            <a:r>
              <a:rPr lang="en-US" sz="2400" b="1"/>
              <a:t>Các nhóm thảo luận?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457200" y="31242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</a:rPr>
              <a:t>  </a:t>
            </a:r>
            <a:endParaRPr lang="en-US" sz="2400" b="1">
              <a:solidFill>
                <a:srgbClr val="008000"/>
              </a:solidFill>
            </a:endParaRPr>
          </a:p>
        </p:txBody>
      </p:sp>
      <p:sp>
        <p:nvSpPr>
          <p:cNvPr id="194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676400"/>
            <a:ext cx="838200" cy="1219200"/>
          </a:xfrm>
          <a:prstGeom prst="actionButtonHelp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33400" y="2667000"/>
            <a:ext cx="8458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+ </a:t>
            </a:r>
            <a:r>
              <a:rPr lang="en-US" sz="2400" b="1">
                <a:solidFill>
                  <a:srgbClr val="FF0066"/>
                </a:solidFill>
              </a:rPr>
              <a:t>Bạn nhỏ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ã làm  việc gì 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+ Việc làm của bạn nhỏ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ã thể hiện tình cảm gì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ối với khách n</a:t>
            </a:r>
            <a:r>
              <a:rPr lang="vi-VN" sz="2400" b="1">
                <a:solidFill>
                  <a:srgbClr val="FF0066"/>
                </a:solidFill>
              </a:rPr>
              <a:t>ư</a:t>
            </a:r>
            <a:r>
              <a:rPr lang="en-US" sz="2400" b="1">
                <a:solidFill>
                  <a:srgbClr val="FF0066"/>
                </a:solidFill>
              </a:rPr>
              <a:t>ớc ngoài 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+Theo em ng</a:t>
            </a:r>
            <a:r>
              <a:rPr lang="vi-VN" sz="2400" b="1">
                <a:solidFill>
                  <a:srgbClr val="FF0066"/>
                </a:solidFill>
              </a:rPr>
              <a:t>ư</a:t>
            </a:r>
            <a:r>
              <a:rPr lang="en-US" sz="2400" b="1">
                <a:solidFill>
                  <a:srgbClr val="FF0066"/>
                </a:solidFill>
              </a:rPr>
              <a:t>ời khách n</a:t>
            </a:r>
            <a:r>
              <a:rPr lang="vi-VN" sz="2400" b="1">
                <a:solidFill>
                  <a:srgbClr val="FF0066"/>
                </a:solidFill>
              </a:rPr>
              <a:t>ư</a:t>
            </a:r>
            <a:r>
              <a:rPr lang="en-US" sz="2400" b="1">
                <a:solidFill>
                  <a:srgbClr val="FF0066"/>
                </a:solidFill>
              </a:rPr>
              <a:t>ớc ngoài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ó sẽ nghĩ gì?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5105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 b="1"/>
              <a:t>- Em nên làm gì </a:t>
            </a:r>
            <a:r>
              <a:rPr lang="vi-VN" sz="2400" b="1"/>
              <a:t>đ</a:t>
            </a:r>
            <a:r>
              <a:rPr lang="en-US" sz="2400" b="1"/>
              <a:t>ể thể hiện tôn trong khách n</a:t>
            </a:r>
            <a:r>
              <a:rPr lang="vi-VN" sz="2400" b="1"/>
              <a:t>ư</a:t>
            </a:r>
            <a:r>
              <a:rPr lang="en-US" sz="2400" b="1"/>
              <a:t>ớc ngoài ?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143000" y="54102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  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3657600" y="63246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3" grpId="0"/>
      <p:bldP spid="19465" grpId="0" animBg="1"/>
      <p:bldP spid="19466" grpId="0"/>
      <p:bldP spid="19467" grpId="0"/>
      <p:bldP spid="194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/>
              <a:t>             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800" u="sng"/>
              <a:t>Đạo đức</a:t>
            </a:r>
            <a:r>
              <a:rPr lang="en-US" sz="280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en-US" sz="2800"/>
              <a:t>                 </a:t>
            </a:r>
            <a:r>
              <a:rPr lang="en-US">
                <a:solidFill>
                  <a:srgbClr val="FFFF00"/>
                </a:solidFill>
              </a:rPr>
              <a:t>Tôn trọng  Khách nước ngoài</a:t>
            </a:r>
          </a:p>
          <a:p>
            <a:pPr marL="609600" indent="-609600" eaLnBrk="1" hangingPunct="1">
              <a:buFontTx/>
              <a:buNone/>
            </a:pPr>
            <a:r>
              <a:rPr lang="en-US" u="sng">
                <a:solidFill>
                  <a:srgbClr val="FF0066"/>
                </a:solidFill>
              </a:rPr>
              <a:t>K</a:t>
            </a:r>
            <a:r>
              <a:rPr lang="en-US" sz="2800" u="sng">
                <a:solidFill>
                  <a:srgbClr val="FF0066"/>
                </a:solidFill>
              </a:rPr>
              <a:t>ết luận</a:t>
            </a:r>
            <a:r>
              <a:rPr lang="en-US" sz="2800">
                <a:solidFill>
                  <a:srgbClr val="FF0066"/>
                </a:solidFill>
              </a:rPr>
              <a:t> :</a:t>
            </a:r>
          </a:p>
          <a:p>
            <a:pPr marL="609600" indent="-609600" eaLnBrk="1" hangingPunct="1">
              <a:buFontTx/>
              <a:buNone/>
            </a:pPr>
            <a:r>
              <a:rPr lang="en-US" sz="2800"/>
              <a:t>    Tôn trọng khách nước ngoài là thể hiện lối sống văn hóa,lịch sự,mến khách ,nét đẹp truyền thống của người Việt Nam .</a:t>
            </a:r>
          </a:p>
          <a:p>
            <a:pPr marL="609600" indent="-609600" eaLnBrk="1" hangingPunct="1">
              <a:buFontTx/>
              <a:buNone/>
            </a:pPr>
            <a:r>
              <a:rPr lang="en-US" sz="2800" u="sng">
                <a:solidFill>
                  <a:srgbClr val="FFFF00"/>
                </a:solidFill>
              </a:rPr>
              <a:t>Bài tập  : </a:t>
            </a:r>
            <a:r>
              <a:rPr lang="en-US" sz="2800"/>
              <a:t>Điền những từ  </a:t>
            </a:r>
            <a:r>
              <a:rPr lang="en-US" sz="2800" b="1" i="1">
                <a:solidFill>
                  <a:srgbClr val="FFFF00"/>
                </a:solidFill>
              </a:rPr>
              <a:t>Tôn trọng ,pháp luật ,khách</a:t>
            </a:r>
            <a:endParaRPr lang="en-US" sz="280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2800"/>
              <a:t>vào chỗ trống trong các câu sau cho thích hợp:</a:t>
            </a:r>
          </a:p>
          <a:p>
            <a:pPr marL="609600" indent="-609600" eaLnBrk="1" hangingPunct="1">
              <a:buFontTx/>
              <a:buNone/>
            </a:pPr>
            <a:r>
              <a:rPr lang="en-US" sz="2800"/>
              <a:t>-Mỗi người dân Việt Nam đều phải  .............   Khách  nước ngoài</a:t>
            </a:r>
          </a:p>
          <a:p>
            <a:pPr marL="609600" indent="-609600" eaLnBrk="1" hangingPunct="1">
              <a:buFontTx/>
              <a:buNone/>
            </a:pPr>
            <a:r>
              <a:rPr lang="en-US" sz="2800"/>
              <a:t>.Sống,học tập,làm việc theo.................</a:t>
            </a:r>
          </a:p>
          <a:p>
            <a:pPr marL="609600" indent="-609600" eaLnBrk="1" hangingPunct="1">
              <a:buFontTx/>
              <a:buNone/>
            </a:pPr>
            <a:r>
              <a:rPr lang="en-US" sz="2800"/>
              <a:t>-Mọi người cần tôn trọng .......................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114800" y="6019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Khách nước ngoài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29200" y="4572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CC00"/>
                </a:solidFill>
              </a:rPr>
              <a:t>        </a:t>
            </a:r>
            <a:r>
              <a:rPr lang="en-US" sz="2800">
                <a:solidFill>
                  <a:srgbClr val="CCCC00"/>
                </a:solidFill>
              </a:rPr>
              <a:t>Tôn trọng</a:t>
            </a:r>
            <a:r>
              <a:rPr lang="en-US"/>
              <a:t>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648200" y="5486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CC00"/>
                </a:solidFill>
              </a:rPr>
              <a:t>pháp luật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92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       </a:t>
            </a:r>
          </a:p>
          <a:p>
            <a:pPr algn="ctr" eaLnBrk="1" hangingPunct="1">
              <a:buFontTx/>
              <a:buNone/>
            </a:pPr>
            <a:r>
              <a:rPr lang="en-US" u="sng"/>
              <a:t>Đạo đức</a:t>
            </a:r>
            <a:r>
              <a:rPr lang="en-US"/>
              <a:t> </a:t>
            </a:r>
          </a:p>
          <a:p>
            <a:pPr eaLnBrk="1" hangingPunct="1">
              <a:buFontTx/>
              <a:buNone/>
            </a:pPr>
            <a:r>
              <a:rPr lang="en-US"/>
              <a:t>          </a:t>
            </a:r>
            <a:r>
              <a:rPr lang="en-US" sz="3600">
                <a:solidFill>
                  <a:srgbClr val="FFFF00"/>
                </a:solidFill>
              </a:rPr>
              <a:t>Tôn trọng khách nước ngoài</a:t>
            </a:r>
          </a:p>
          <a:p>
            <a:pPr eaLnBrk="1" hangingPunct="1">
              <a:buFontTx/>
              <a:buNone/>
            </a:pPr>
            <a:r>
              <a:rPr lang="en-US" sz="3600">
                <a:solidFill>
                  <a:srgbClr val="FFFF00"/>
                </a:solidFill>
              </a:rPr>
              <a:t>b.X</a:t>
            </a:r>
            <a:r>
              <a:rPr lang="en-US">
                <a:solidFill>
                  <a:srgbClr val="FFFF00"/>
                </a:solidFill>
              </a:rPr>
              <a:t>ếp những cụm từ sau đây vào 2 cột nên làm hoặc không nên làm liên quan đến  khách nước ngoài .</a:t>
            </a:r>
          </a:p>
          <a:p>
            <a:pPr eaLnBrk="1" hangingPunct="1">
              <a:buFontTx/>
              <a:buNone/>
            </a:pPr>
            <a:r>
              <a:rPr lang="en-US"/>
              <a:t>-</a:t>
            </a:r>
            <a:r>
              <a:rPr lang="en-US">
                <a:solidFill>
                  <a:srgbClr val="FF0066"/>
                </a:solidFill>
              </a:rPr>
              <a:t>Chế nhạo khách khi thấy họ ăn mặc lạ</a:t>
            </a:r>
            <a:r>
              <a:rPr lang="en-US"/>
              <a:t> .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 sz="2400"/>
              <a:t>-</a:t>
            </a:r>
            <a:r>
              <a:rPr lang="en-US" sz="2400">
                <a:solidFill>
                  <a:srgbClr val="FFFF00"/>
                </a:solidFill>
              </a:rPr>
              <a:t> Hỏi han  sức khỏe, xem khách cần gì sẽ giúp đỡ </a:t>
            </a:r>
            <a:r>
              <a:rPr lang="en-US" sz="2400"/>
              <a:t> .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-</a:t>
            </a:r>
            <a:r>
              <a:rPr lang="en-US">
                <a:solidFill>
                  <a:srgbClr val="CC0000"/>
                </a:solidFill>
              </a:rPr>
              <a:t>Chỉ đường cho khách  khi họ cần</a:t>
            </a:r>
            <a:r>
              <a:rPr lang="en-US"/>
              <a:t> 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239000" y="34290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Không nên</a:t>
            </a:r>
            <a:r>
              <a:rPr lang="en-US" sz="2800"/>
              <a:t> 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086600" y="4495800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Nên 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934200" y="5638800"/>
            <a:ext cx="2209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Nên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1" grpId="0" animBg="1"/>
      <p:bldP spid="10252" grpId="0" animBg="1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384</TotalTime>
  <Words>894</Words>
  <Application>Microsoft Office PowerPoint</Application>
  <PresentationFormat>On-screen Show (4:3)</PresentationFormat>
  <Paragraphs>140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.VnTime</vt:lpstr>
      <vt:lpstr>Arial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Thanh Thuy</cp:lastModifiedBy>
  <cp:revision>23</cp:revision>
  <dcterms:created xsi:type="dcterms:W3CDTF">2009-03-08T06:24:27Z</dcterms:created>
  <dcterms:modified xsi:type="dcterms:W3CDTF">2022-02-07T05:32:23Z</dcterms:modified>
</cp:coreProperties>
</file>