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54" d="100"/>
          <a:sy n="54" d="100"/>
        </p:scale>
        <p:origin x="84" y="1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D7789-7583-4AE1-A06A-552604A7C870}"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00CF9-06CA-4AD2-A3DE-E4BA9D0DEA41}" type="slidenum">
              <a:rPr lang="en-US" smtClean="0"/>
              <a:t>‹#›</a:t>
            </a:fld>
            <a:endParaRPr lang="en-US"/>
          </a:p>
        </p:txBody>
      </p:sp>
    </p:spTree>
    <p:extLst>
      <p:ext uri="{BB962C8B-B14F-4D97-AF65-F5344CB8AC3E}">
        <p14:creationId xmlns:p14="http://schemas.microsoft.com/office/powerpoint/2010/main" val="30140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17D38-AFE3-49B8-A163-5A99BE9712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18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51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17D38-AFE3-49B8-A163-5A99BE9712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470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045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22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tranthao121012@gmail.com</a:t>
            </a:r>
            <a:endParaRPr lang="zh-CN"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79002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tranthao121012@gmail.com</a:t>
            </a:r>
            <a:endParaRPr lang="zh-CN"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29424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p:cNvSpPr>
            <a:spLocks noGrp="1" noRot="1" noChangeAspect="1" noTextEdit="1"/>
          </p:cNvSpPr>
          <p:nvPr>
            <p:ph type="sldImg"/>
          </p:nvPr>
        </p:nvSpPr>
        <p:spPr>
          <a:ln/>
        </p:spPr>
      </p:sp>
      <p:sp>
        <p:nvSpPr>
          <p:cNvPr id="26628"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extLst>
      <p:ext uri="{BB962C8B-B14F-4D97-AF65-F5344CB8AC3E}">
        <p14:creationId xmlns:p14="http://schemas.microsoft.com/office/powerpoint/2010/main" val="257022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7347" name="Rectangle 2"/>
          <p:cNvSpPr>
            <a:spLocks noGrp="1" noRot="1" noChangeAspect="1" noTextEdit="1"/>
          </p:cNvSpPr>
          <p:nvPr>
            <p:ph type="sldImg"/>
          </p:nvPr>
        </p:nvSpPr>
        <p:spPr>
          <a:ln/>
        </p:spPr>
      </p:sp>
      <p:sp>
        <p:nvSpPr>
          <p:cNvPr id="57348" name="Rectangle 3"/>
          <p:cNvSpPr>
            <a:spLocks noGrp="1"/>
          </p:cNvSpPr>
          <p:nvPr>
            <p:ph type="body" idx="1"/>
          </p:nvPr>
        </p:nvSpPr>
        <p:spPr>
          <a:ln/>
        </p:spPr>
        <p:txBody>
          <a:bodyPr wrap="square" lIns="91440" tIns="45720" rIns="91440" bIns="45720" anchor="t" anchorCtr="0"/>
          <a:lstStyle/>
          <a:p>
            <a:pPr lvl="0" eaLnBrk="1" hangingPunct="1"/>
            <a:r>
              <a:rPr lang="en-US" altLang="zh-CN" dirty="0"/>
              <a:t>Design by: </a:t>
            </a:r>
            <a:r>
              <a:rPr lang="en-US" altLang="zh-CN" dirty="0" err="1"/>
              <a:t>Hương</a:t>
            </a:r>
            <a:r>
              <a:rPr lang="en-US" altLang="zh-CN" dirty="0"/>
              <a:t> </a:t>
            </a:r>
            <a:r>
              <a:rPr lang="en-US" altLang="zh-CN" dirty="0" err="1"/>
              <a:t>Thảo</a:t>
            </a:r>
            <a:r>
              <a:rPr lang="en-US" altLang="zh-CN" dirty="0"/>
              <a:t>: tranthao121012@gmail.com</a:t>
            </a:r>
            <a:endParaRPr lang="zh-CN" altLang="zh-CN" dirty="0"/>
          </a:p>
        </p:txBody>
      </p:sp>
    </p:spTree>
    <p:extLst>
      <p:ext uri="{BB962C8B-B14F-4D97-AF65-F5344CB8AC3E}">
        <p14:creationId xmlns:p14="http://schemas.microsoft.com/office/powerpoint/2010/main" val="142667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11EC8-4F16-4EA1-BB73-632D5C5F6B8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25149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11EC8-4F16-4EA1-BB73-632D5C5F6B8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82990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11EC8-4F16-4EA1-BB73-632D5C5F6B8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330603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379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94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32072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426158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11EC8-4F16-4EA1-BB73-632D5C5F6B8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20449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11EC8-4F16-4EA1-BB73-632D5C5F6B8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134531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11EC8-4F16-4EA1-BB73-632D5C5F6B8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88195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11EC8-4F16-4EA1-BB73-632D5C5F6B8F}"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197573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11EC8-4F16-4EA1-BB73-632D5C5F6B8F}"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138802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1EC8-4F16-4EA1-BB73-632D5C5F6B8F}"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26815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1EC8-4F16-4EA1-BB73-632D5C5F6B8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112773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1EC8-4F16-4EA1-BB73-632D5C5F6B8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38FA-54E0-4291-AC09-59255910697C}" type="slidenum">
              <a:rPr lang="en-US" smtClean="0"/>
              <a:t>‹#›</a:t>
            </a:fld>
            <a:endParaRPr lang="en-US"/>
          </a:p>
        </p:txBody>
      </p:sp>
    </p:spTree>
    <p:extLst>
      <p:ext uri="{BB962C8B-B14F-4D97-AF65-F5344CB8AC3E}">
        <p14:creationId xmlns:p14="http://schemas.microsoft.com/office/powerpoint/2010/main" val="192641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11EC8-4F16-4EA1-BB73-632D5C5F6B8F}"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38FA-54E0-4291-AC09-59255910697C}" type="slidenum">
              <a:rPr lang="en-US" smtClean="0"/>
              <a:t>‹#›</a:t>
            </a:fld>
            <a:endParaRPr lang="en-US"/>
          </a:p>
        </p:txBody>
      </p:sp>
    </p:spTree>
    <p:extLst>
      <p:ext uri="{BB962C8B-B14F-4D97-AF65-F5344CB8AC3E}">
        <p14:creationId xmlns:p14="http://schemas.microsoft.com/office/powerpoint/2010/main" val="37041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image" Target="../media/image4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90159A16-F357-4AE5-B974-AD5DAC9BE428}"/>
              </a:ext>
            </a:extLst>
          </p:cNvPr>
          <p:cNvSpPr/>
          <p:nvPr/>
        </p:nvSpPr>
        <p:spPr>
          <a:xfrm>
            <a:off x="7816" y="2023432"/>
            <a:ext cx="12192000" cy="2419239"/>
          </a:xfrm>
          <a:prstGeom prst="rect">
            <a:avLst/>
          </a:prstGeom>
          <a:solidFill>
            <a:srgbClr val="F7C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图片 20">
            <a:extLst>
              <a:ext uri="{FF2B5EF4-FFF2-40B4-BE49-F238E27FC236}">
                <a16:creationId xmlns:a16="http://schemas.microsoft.com/office/drawing/2014/main" id="{23935C96-FD49-44E7-AF4F-1E60A8A5C7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504" y="12515"/>
            <a:ext cx="10716992" cy="6905968"/>
          </a:xfrm>
          <a:prstGeom prst="rect">
            <a:avLst/>
          </a:prstGeom>
        </p:spPr>
      </p:pic>
      <p:grpSp>
        <p:nvGrpSpPr>
          <p:cNvPr id="20" name="组合 19">
            <a:extLst>
              <a:ext uri="{FF2B5EF4-FFF2-40B4-BE49-F238E27FC236}">
                <a16:creationId xmlns:a16="http://schemas.microsoft.com/office/drawing/2014/main" id="{88445586-A4A4-4EB4-86B4-A7D80DF8FBD9}"/>
              </a:ext>
            </a:extLst>
          </p:cNvPr>
          <p:cNvGrpSpPr/>
          <p:nvPr/>
        </p:nvGrpSpPr>
        <p:grpSpPr>
          <a:xfrm>
            <a:off x="164211" y="4835628"/>
            <a:ext cx="11863578" cy="2022372"/>
            <a:chOff x="142892" y="4600886"/>
            <a:chExt cx="13240614" cy="2257114"/>
          </a:xfrm>
        </p:grpSpPr>
        <p:grpSp>
          <p:nvGrpSpPr>
            <p:cNvPr id="16" name="组合 15">
              <a:extLst>
                <a:ext uri="{FF2B5EF4-FFF2-40B4-BE49-F238E27FC236}">
                  <a16:creationId xmlns:a16="http://schemas.microsoft.com/office/drawing/2014/main" id="{2FCA36F9-40D6-419A-A826-77CF316DCEB2}"/>
                </a:ext>
              </a:extLst>
            </p:cNvPr>
            <p:cNvGrpSpPr/>
            <p:nvPr/>
          </p:nvGrpSpPr>
          <p:grpSpPr>
            <a:xfrm>
              <a:off x="142892" y="4600886"/>
              <a:ext cx="8762570" cy="2257114"/>
              <a:chOff x="1958439" y="4280452"/>
              <a:chExt cx="10392413" cy="2676939"/>
            </a:xfrm>
          </p:grpSpPr>
          <p:pic>
            <p:nvPicPr>
              <p:cNvPr id="5" name="图片 4">
                <a:extLst>
                  <a:ext uri="{FF2B5EF4-FFF2-40B4-BE49-F238E27FC236}">
                    <a16:creationId xmlns:a16="http://schemas.microsoft.com/office/drawing/2014/main" id="{86841B4B-8191-497E-B645-333A6CCA16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9151" y="4280452"/>
                <a:ext cx="1852523" cy="2577548"/>
              </a:xfrm>
              <a:prstGeom prst="rect">
                <a:avLst/>
              </a:prstGeom>
            </p:spPr>
          </p:pic>
          <p:pic>
            <p:nvPicPr>
              <p:cNvPr id="7" name="图片 6">
                <a:extLst>
                  <a:ext uri="{FF2B5EF4-FFF2-40B4-BE49-F238E27FC236}">
                    <a16:creationId xmlns:a16="http://schemas.microsoft.com/office/drawing/2014/main" id="{4AA7A878-344A-4D11-878E-31F8DFA3D5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1681" y="4379843"/>
                <a:ext cx="1639171" cy="2577548"/>
              </a:xfrm>
              <a:prstGeom prst="rect">
                <a:avLst/>
              </a:prstGeom>
            </p:spPr>
          </p:pic>
          <p:pic>
            <p:nvPicPr>
              <p:cNvPr id="9" name="图片 8">
                <a:extLst>
                  <a:ext uri="{FF2B5EF4-FFF2-40B4-BE49-F238E27FC236}">
                    <a16:creationId xmlns:a16="http://schemas.microsoft.com/office/drawing/2014/main" id="{CA64C75F-CF04-49E4-AB74-440B848405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5461" y="4363278"/>
                <a:ext cx="2090028" cy="2577548"/>
              </a:xfrm>
              <a:prstGeom prst="rect">
                <a:avLst/>
              </a:prstGeom>
            </p:spPr>
          </p:pic>
          <p:pic>
            <p:nvPicPr>
              <p:cNvPr id="11" name="图片 10">
                <a:extLst>
                  <a:ext uri="{FF2B5EF4-FFF2-40B4-BE49-F238E27FC236}">
                    <a16:creationId xmlns:a16="http://schemas.microsoft.com/office/drawing/2014/main" id="{887EBB26-4F43-4613-BD83-B070117FE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58439" y="4280452"/>
                <a:ext cx="1956916" cy="2577548"/>
              </a:xfrm>
              <a:prstGeom prst="rect">
                <a:avLst/>
              </a:prstGeom>
            </p:spPr>
          </p:pic>
          <p:pic>
            <p:nvPicPr>
              <p:cNvPr id="13" name="图片 12">
                <a:extLst>
                  <a:ext uri="{FF2B5EF4-FFF2-40B4-BE49-F238E27FC236}">
                    <a16:creationId xmlns:a16="http://schemas.microsoft.com/office/drawing/2014/main" id="{15611258-D005-4917-999B-9801E4EC18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9665" y="4280452"/>
                <a:ext cx="1580048" cy="2577548"/>
              </a:xfrm>
              <a:prstGeom prst="rect">
                <a:avLst/>
              </a:prstGeom>
            </p:spPr>
          </p:pic>
          <p:pic>
            <p:nvPicPr>
              <p:cNvPr id="15" name="图片 14">
                <a:extLst>
                  <a:ext uri="{FF2B5EF4-FFF2-40B4-BE49-F238E27FC236}">
                    <a16:creationId xmlns:a16="http://schemas.microsoft.com/office/drawing/2014/main" id="{94661010-380D-4C3C-8AAE-B553D516B4E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8755" y="4280452"/>
                <a:ext cx="1936220" cy="2577548"/>
              </a:xfrm>
              <a:prstGeom prst="rect">
                <a:avLst/>
              </a:prstGeom>
            </p:spPr>
          </p:pic>
        </p:grpSp>
        <p:pic>
          <p:nvPicPr>
            <p:cNvPr id="17" name="图片 16">
              <a:extLst>
                <a:ext uri="{FF2B5EF4-FFF2-40B4-BE49-F238E27FC236}">
                  <a16:creationId xmlns:a16="http://schemas.microsoft.com/office/drawing/2014/main" id="{DB510659-469B-423E-8EF1-6FA7E95A3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500" y="4684689"/>
              <a:ext cx="1561992" cy="2173311"/>
            </a:xfrm>
            <a:prstGeom prst="rect">
              <a:avLst/>
            </a:prstGeom>
          </p:spPr>
        </p:pic>
        <p:pic>
          <p:nvPicPr>
            <p:cNvPr id="18" name="图片 17">
              <a:extLst>
                <a:ext uri="{FF2B5EF4-FFF2-40B4-BE49-F238E27FC236}">
                  <a16:creationId xmlns:a16="http://schemas.microsoft.com/office/drawing/2014/main" id="{E7A959AF-232C-44D4-A224-B74F482234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95388" y="4684689"/>
              <a:ext cx="1332249" cy="2173311"/>
            </a:xfrm>
            <a:prstGeom prst="rect">
              <a:avLst/>
            </a:prstGeom>
          </p:spPr>
        </p:pic>
        <p:pic>
          <p:nvPicPr>
            <p:cNvPr id="19" name="图片 18">
              <a:extLst>
                <a:ext uri="{FF2B5EF4-FFF2-40B4-BE49-F238E27FC236}">
                  <a16:creationId xmlns:a16="http://schemas.microsoft.com/office/drawing/2014/main" id="{03259107-153B-4987-BFFD-D247178A136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750944" y="4684689"/>
              <a:ext cx="1632562" cy="2173311"/>
            </a:xfrm>
            <a:prstGeom prst="rect">
              <a:avLst/>
            </a:prstGeom>
          </p:spPr>
        </p:pic>
      </p:grpSp>
      <p:sp>
        <p:nvSpPr>
          <p:cNvPr id="22" name="矩形 21">
            <a:extLst>
              <a:ext uri="{FF2B5EF4-FFF2-40B4-BE49-F238E27FC236}">
                <a16:creationId xmlns:a16="http://schemas.microsoft.com/office/drawing/2014/main" id="{7936953A-9CF8-4E73-9CF2-21A7C6874813}"/>
              </a:ext>
            </a:extLst>
          </p:cNvPr>
          <p:cNvSpPr/>
          <p:nvPr/>
        </p:nvSpPr>
        <p:spPr>
          <a:xfrm>
            <a:off x="3044047" y="2722121"/>
            <a:ext cx="6204455"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Bài</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12: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Bảo</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vệ</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môi</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trường</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sống</a:t>
            </a:r>
            <a:endPar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của</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động</a:t>
            </a:r>
            <a:r>
              <a:rPr kumimoji="0" lang="en-US" altLang="zh-CN"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rPr>
              <a:t> </a:t>
            </a:r>
            <a:r>
              <a:rPr kumimoji="0" lang="en-US" altLang="zh-CN" sz="3600" b="1" i="0" u="none" strike="noStrike" kern="1200" cap="none" spc="0" normalizeH="0" baseline="0" noProof="0" dirty="0" err="1">
                <a:ln>
                  <a:noFill/>
                </a:ln>
                <a:solidFill>
                  <a:srgbClr val="00A0B6"/>
                </a:solidFill>
                <a:effectLst/>
                <a:uLnTx/>
                <a:uFillTx/>
                <a:latin typeface="Calibri "/>
                <a:ea typeface="汉仪黑荔枝体简" panose="00020600040101010101" pitchFamily="18" charset="-122"/>
              </a:rPr>
              <a:t>vật</a:t>
            </a:r>
            <a:r>
              <a:rPr lang="en-US" altLang="zh-CN" sz="3600" b="1" dirty="0">
                <a:solidFill>
                  <a:srgbClr val="00A0B6"/>
                </a:solidFill>
                <a:latin typeface="Calibri "/>
                <a:ea typeface="汉仪黑荔枝体简" panose="00020600040101010101" pitchFamily="18" charset="-122"/>
              </a:rPr>
              <a:t>, </a:t>
            </a:r>
            <a:r>
              <a:rPr lang="en-US" altLang="zh-CN" sz="3600" b="1" dirty="0" err="1">
                <a:solidFill>
                  <a:srgbClr val="00A0B6"/>
                </a:solidFill>
                <a:latin typeface="Calibri "/>
                <a:ea typeface="汉仪黑荔枝体简" panose="00020600040101010101" pitchFamily="18" charset="-122"/>
              </a:rPr>
              <a:t>thực</a:t>
            </a:r>
            <a:r>
              <a:rPr lang="en-US" altLang="zh-CN" sz="3600" b="1" dirty="0">
                <a:solidFill>
                  <a:srgbClr val="00A0B6"/>
                </a:solidFill>
                <a:latin typeface="Calibri "/>
                <a:ea typeface="汉仪黑荔枝体简" panose="00020600040101010101" pitchFamily="18" charset="-122"/>
              </a:rPr>
              <a:t> </a:t>
            </a:r>
            <a:r>
              <a:rPr lang="en-US" altLang="zh-CN" sz="3600" b="1" dirty="0" err="1">
                <a:solidFill>
                  <a:srgbClr val="00A0B6"/>
                </a:solidFill>
                <a:latin typeface="Calibri "/>
                <a:ea typeface="汉仪黑荔枝体简" panose="00020600040101010101" pitchFamily="18" charset="-122"/>
              </a:rPr>
              <a:t>vật</a:t>
            </a:r>
            <a:endParaRPr kumimoji="0" lang="zh-CN" altLang="en-US" sz="3600" b="1" i="0" u="none" strike="noStrike" kern="1200" cap="none" spc="0" normalizeH="0" baseline="0" noProof="0" dirty="0">
              <a:ln>
                <a:noFill/>
              </a:ln>
              <a:solidFill>
                <a:srgbClr val="00A0B6"/>
              </a:solidFill>
              <a:effectLst/>
              <a:uLnTx/>
              <a:uFillTx/>
              <a:latin typeface="Calibri "/>
              <a:ea typeface="汉仪黑荔枝体简" panose="00020600040101010101" pitchFamily="18" charset="-122"/>
            </a:endParaRPr>
          </a:p>
        </p:txBody>
      </p:sp>
      <p:sp>
        <p:nvSpPr>
          <p:cNvPr id="25" name="Rounded Rectangle 7">
            <a:extLst>
              <a:ext uri="{FF2B5EF4-FFF2-40B4-BE49-F238E27FC236}">
                <a16:creationId xmlns:a16="http://schemas.microsoft.com/office/drawing/2014/main" id="{6D004491-501B-4781-B32F-65E495CD656A}"/>
              </a:ext>
            </a:extLst>
          </p:cNvPr>
          <p:cNvSpPr/>
          <p:nvPr/>
        </p:nvSpPr>
        <p:spPr>
          <a:xfrm>
            <a:off x="10205196" y="365113"/>
            <a:ext cx="1682003"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rgbClr val="00B0F0"/>
                </a:solidFill>
                <a:effectLst/>
                <a:uLnTx/>
                <a:uFillTx/>
                <a:latin typeface="Calibri" panose="020F0502020204030204"/>
                <a:ea typeface="宋体" panose="02010600030101010101" pitchFamily="2" charset="-122"/>
                <a:cs typeface="+mn-cs"/>
              </a:rPr>
              <a:t>Hương</a:t>
            </a:r>
            <a:r>
              <a:rPr kumimoji="0" lang="en-US" altLang="zh-CN" sz="2000" b="0" i="0" u="none" strike="noStrike" kern="1200" cap="none" spc="0" normalizeH="0" baseline="0" noProof="0" dirty="0">
                <a:ln>
                  <a:noFill/>
                </a:ln>
                <a:solidFill>
                  <a:srgbClr val="00B0F0"/>
                </a:solidFill>
                <a:effectLst/>
                <a:uLnTx/>
                <a:uFillTx/>
                <a:latin typeface="Calibri" panose="020F0502020204030204"/>
                <a:ea typeface="宋体" panose="02010600030101010101" pitchFamily="2" charset="-122"/>
                <a:cs typeface="+mn-cs"/>
              </a:rPr>
              <a:t> </a:t>
            </a:r>
            <a:r>
              <a:rPr kumimoji="0" lang="en-US" altLang="zh-CN" sz="2000" b="0" i="0" u="none" strike="noStrike" kern="1200" cap="none" spc="0" normalizeH="0" baseline="0" noProof="0" dirty="0" err="1">
                <a:ln>
                  <a:noFill/>
                </a:ln>
                <a:solidFill>
                  <a:srgbClr val="00B0F0"/>
                </a:solidFill>
                <a:effectLst/>
                <a:uLnTx/>
                <a:uFillTx/>
                <a:latin typeface="Calibri" panose="020F0502020204030204"/>
                <a:ea typeface="宋体" panose="02010600030101010101" pitchFamily="2" charset="-122"/>
                <a:cs typeface="+mn-cs"/>
              </a:rPr>
              <a:t>Thảo</a:t>
            </a:r>
            <a:endParaRPr kumimoji="0" lang="ko-KR" altLang="en-US" sz="2000" b="0" i="0" u="none" strike="noStrike" kern="1200" cap="none" spc="0" normalizeH="0" baseline="0" noProof="0" dirty="0">
              <a:ln>
                <a:noFill/>
              </a:ln>
              <a:solidFill>
                <a:srgbClr val="00B0F0"/>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80330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99102" y="1260526"/>
            <a:ext cx="8839200" cy="8131124"/>
          </a:xfrm>
          <a:prstGeom prst="rect">
            <a:avLst/>
          </a:prstGeom>
        </p:spPr>
      </p:pic>
      <p:pic>
        <p:nvPicPr>
          <p:cNvPr id="7" name="图片 6"/>
          <p:cNvPicPr>
            <a:picLocks noChangeAspect="1"/>
          </p:cNvPicPr>
          <p:nvPr/>
        </p:nvPicPr>
        <p:blipFill>
          <a:blip r:embed="rId3"/>
          <a:stretch>
            <a:fillRect/>
          </a:stretch>
        </p:blipFill>
        <p:spPr>
          <a:xfrm>
            <a:off x="512177" y="165021"/>
            <a:ext cx="837560" cy="1149417"/>
          </a:xfrm>
          <a:prstGeom prst="rect">
            <a:avLst/>
          </a:prstGeom>
        </p:spPr>
      </p:pic>
      <p:sp>
        <p:nvSpPr>
          <p:cNvPr id="13" name="Rectangle: Rounded Corners 12">
            <a:extLst>
              <a:ext uri="{FF2B5EF4-FFF2-40B4-BE49-F238E27FC236}">
                <a16:creationId xmlns:a16="http://schemas.microsoft.com/office/drawing/2014/main" id="{BDC73D4B-4873-4D95-B955-9353CF9FCBD2}"/>
              </a:ext>
            </a:extLst>
          </p:cNvPr>
          <p:cNvSpPr/>
          <p:nvPr/>
        </p:nvSpPr>
        <p:spPr>
          <a:xfrm>
            <a:off x="3323849" y="3266837"/>
            <a:ext cx="6341146" cy="3390493"/>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Đại</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diện</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nhóm</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chia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kết</a:t>
            </a:r>
            <a:r>
              <a:rPr kumimoji="0" lang="en-US" sz="54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quả</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trước</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lớp</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54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F07E15-7CAA-4C02-95CE-25C8DA4761C9}"/>
              </a:ext>
            </a:extLst>
          </p:cNvPr>
          <p:cNvGraphicFramePr>
            <a:graphicFrameLocks noGrp="1"/>
          </p:cNvGraphicFramePr>
          <p:nvPr>
            <p:extLst/>
          </p:nvPr>
        </p:nvGraphicFramePr>
        <p:xfrm>
          <a:off x="978196" y="1132999"/>
          <a:ext cx="10398642" cy="4875471"/>
        </p:xfrm>
        <a:graphic>
          <a:graphicData uri="http://schemas.openxmlformats.org/drawingml/2006/table">
            <a:tbl>
              <a:tblPr firstRow="1" firstCol="1" bandRow="1"/>
              <a:tblGrid>
                <a:gridCol w="818707">
                  <a:extLst>
                    <a:ext uri="{9D8B030D-6E8A-4147-A177-3AD203B41FA5}">
                      <a16:colId xmlns:a16="http://schemas.microsoft.com/office/drawing/2014/main" val="2193048676"/>
                    </a:ext>
                  </a:extLst>
                </a:gridCol>
                <a:gridCol w="2814958">
                  <a:extLst>
                    <a:ext uri="{9D8B030D-6E8A-4147-A177-3AD203B41FA5}">
                      <a16:colId xmlns:a16="http://schemas.microsoft.com/office/drawing/2014/main" val="3160213790"/>
                    </a:ext>
                  </a:extLst>
                </a:gridCol>
                <a:gridCol w="727036">
                  <a:extLst>
                    <a:ext uri="{9D8B030D-6E8A-4147-A177-3AD203B41FA5}">
                      <a16:colId xmlns:a16="http://schemas.microsoft.com/office/drawing/2014/main" val="448196557"/>
                    </a:ext>
                  </a:extLst>
                </a:gridCol>
                <a:gridCol w="699806">
                  <a:extLst>
                    <a:ext uri="{9D8B030D-6E8A-4147-A177-3AD203B41FA5}">
                      <a16:colId xmlns:a16="http://schemas.microsoft.com/office/drawing/2014/main" val="200596436"/>
                    </a:ext>
                  </a:extLst>
                </a:gridCol>
                <a:gridCol w="5338135">
                  <a:extLst>
                    <a:ext uri="{9D8B030D-6E8A-4147-A177-3AD203B41FA5}">
                      <a16:colId xmlns:a16="http://schemas.microsoft.com/office/drawing/2014/main" val="382839640"/>
                    </a:ext>
                  </a:extLst>
                </a:gridCol>
              </a:tblGrid>
              <a:tr h="685168">
                <a:tc rowSpan="2">
                  <a:txBody>
                    <a:bodyPr/>
                    <a:lstStyle/>
                    <a:p>
                      <a:pPr marL="0" marR="0" algn="just"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 </a:t>
                      </a:r>
                      <a:endParaRPr lang="nl-NL" sz="2400" b="0" i="0" u="none" strike="noStrike" dirty="0">
                        <a:solidFill>
                          <a:srgbClr val="FF0000"/>
                        </a:solidFill>
                        <a:effectLst/>
                        <a:latin typeface="Calibri "/>
                      </a:endParaRPr>
                    </a:p>
                    <a:p>
                      <a:pPr marL="0" marR="0" algn="just"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Hình</a:t>
                      </a:r>
                      <a:endParaRPr lang="nl-NL" sz="2400" b="0" i="0" u="none" strike="noStrike" dirty="0">
                        <a:solidFill>
                          <a:srgbClr val="FF0000"/>
                        </a:solidFill>
                        <a:effectLst/>
                        <a:latin typeface="Calibri "/>
                      </a:endParaRPr>
                    </a:p>
                  </a:txBody>
                  <a:tcPr marL="83288" marR="83288" marT="41644" marB="416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 </a:t>
                      </a:r>
                      <a:endParaRPr lang="nl-NL" sz="2400" b="0" i="0" u="none" strike="noStrike" dirty="0">
                        <a:solidFill>
                          <a:srgbClr val="FF0000"/>
                        </a:solidFill>
                        <a:effectLst/>
                        <a:latin typeface="Calibri "/>
                      </a:endParaRPr>
                    </a:p>
                    <a:p>
                      <a:pPr marL="0" marR="0" algn="ctr"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Việc làm</a:t>
                      </a:r>
                      <a:endParaRPr lang="nl-NL" sz="2400" b="0" i="0" u="none" strike="noStrike" dirty="0">
                        <a:solidFill>
                          <a:srgbClr val="FF0000"/>
                        </a:solidFill>
                        <a:effectLst/>
                        <a:latin typeface="Calibri "/>
                      </a:endParaRPr>
                    </a:p>
                  </a:txBody>
                  <a:tcPr marL="83288" marR="83288" marT="41644" marB="416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lnSpc>
                          <a:spcPct val="1000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Thay đổi MTS</a:t>
                      </a:r>
                      <a:endParaRPr lang="nl-NL" sz="2400" b="0" i="0" u="none" strike="noStrike" dirty="0">
                        <a:solidFill>
                          <a:srgbClr val="FF0000"/>
                        </a:solidFill>
                        <a:effectLst/>
                        <a:latin typeface="Calibri "/>
                      </a:endParaRPr>
                    </a:p>
                  </a:txBody>
                  <a:tcPr marL="83288" marR="83288" marT="41644" marB="416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 </a:t>
                      </a:r>
                      <a:endParaRPr lang="nl-NL" sz="2400" b="0" i="0" u="none" strike="noStrike" dirty="0">
                        <a:solidFill>
                          <a:srgbClr val="FF0000"/>
                        </a:solidFill>
                        <a:effectLst/>
                        <a:latin typeface="Calibri "/>
                      </a:endParaRPr>
                    </a:p>
                    <a:p>
                      <a:pPr marL="0" marR="0" algn="ctr" fontAlgn="t">
                        <a:lnSpc>
                          <a:spcPts val="17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Giải thích</a:t>
                      </a:r>
                      <a:endParaRPr lang="nl-NL" sz="2400" b="0" i="0" u="none" strike="noStrike" dirty="0">
                        <a:solidFill>
                          <a:srgbClr val="FF0000"/>
                        </a:solidFill>
                        <a:effectLst/>
                        <a:latin typeface="Calibri "/>
                      </a:endParaRPr>
                    </a:p>
                  </a:txBody>
                  <a:tcPr marL="83288" marR="83288" marT="41644" marB="416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36507"/>
                  </a:ext>
                </a:extLst>
              </a:tr>
              <a:tr h="719740">
                <a:tc vMerge="1">
                  <a:txBody>
                    <a:bodyPr/>
                    <a:lstStyle/>
                    <a:p>
                      <a:endParaRPr lang="en-US"/>
                    </a:p>
                  </a:txBody>
                  <a:tcPr/>
                </a:tc>
                <a:tc vMerge="1">
                  <a:txBody>
                    <a:bodyPr/>
                    <a:lstStyle/>
                    <a:p>
                      <a:endParaRPr lang="en-US"/>
                    </a:p>
                  </a:txBody>
                  <a:tcPr/>
                </a:tc>
                <a:tc>
                  <a:txBody>
                    <a:bodyPr/>
                    <a:lstStyle/>
                    <a:p>
                      <a:pPr marL="0" marR="0" algn="ctr" fontAlgn="t">
                        <a:lnSpc>
                          <a:spcPct val="1000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Tốt lên</a:t>
                      </a:r>
                      <a:endParaRPr lang="nl-NL" sz="2400" b="1" i="0" u="none" strike="noStrike" dirty="0">
                        <a:solidFill>
                          <a:srgbClr val="FF0000"/>
                        </a:solidFill>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0000"/>
                        </a:lnSpc>
                        <a:spcBef>
                          <a:spcPts val="700"/>
                        </a:spcBef>
                        <a:spcAft>
                          <a:spcPts val="700"/>
                        </a:spcAft>
                      </a:pPr>
                      <a:r>
                        <a:rPr lang="nl-NL" sz="2400" b="1" i="0" u="none" strike="noStrike" dirty="0">
                          <a:solidFill>
                            <a:srgbClr val="FF0000"/>
                          </a:solidFill>
                          <a:effectLst/>
                          <a:latin typeface="Calibri "/>
                          <a:ea typeface="Calibri" panose="020F0502020204030204" pitchFamily="34" charset="0"/>
                          <a:cs typeface="Times New Roman" panose="02020603050405020304" pitchFamily="18" charset="0"/>
                        </a:rPr>
                        <a:t>Xấu đi</a:t>
                      </a:r>
                      <a:endParaRPr lang="nl-NL" sz="2400" b="1" i="0" u="none" strike="noStrike" dirty="0">
                        <a:solidFill>
                          <a:srgbClr val="FF0000"/>
                        </a:solidFill>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311674129"/>
                  </a:ext>
                </a:extLst>
              </a:tr>
              <a:tr h="638904">
                <a:tc>
                  <a:txBody>
                    <a:bodyPr/>
                    <a:lstStyle/>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dirty="0">
                        <a:effectLst/>
                        <a:latin typeface="Calibri "/>
                      </a:endParaRPr>
                    </a:p>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1</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Xả rác bừa bãi xuống ao, hồ</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a:effectLst/>
                        <a:latin typeface="Calibri "/>
                      </a:endParaRPr>
                    </a:p>
                    <a:p>
                      <a:pPr marL="0" marR="0" algn="ctr"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x</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Rác thải phân hủy tạo ra nhiều chất độc hại</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8287"/>
                  </a:ext>
                </a:extLst>
              </a:tr>
              <a:tr h="618706">
                <a:tc>
                  <a:txBody>
                    <a:bodyPr/>
                    <a:lstStyle/>
                    <a:p>
                      <a:pPr marL="0" marR="0" algn="l"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2</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Đi thuyền để vớt rác trôi nổi trong ao hồ</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x</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vi-VN" sz="2400" b="0" i="0" u="none" strike="noStrike">
                          <a:solidFill>
                            <a:srgbClr val="000000"/>
                          </a:solidFill>
                          <a:effectLst/>
                          <a:latin typeface="Calibri "/>
                          <a:ea typeface="Calibri" panose="020F0502020204030204" pitchFamily="34" charset="0"/>
                          <a:cs typeface="Times New Roman" panose="02020603050405020304" pitchFamily="18" charset="0"/>
                        </a:rPr>
                        <a:t>Lấy đi rác thải, làm cho môi trường sạch sẽ.</a:t>
                      </a:r>
                      <a:endParaRPr lang="vi-VN"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479589"/>
                  </a:ext>
                </a:extLst>
              </a:tr>
              <a:tr h="741308">
                <a:tc>
                  <a:txBody>
                    <a:bodyPr/>
                    <a:lstStyle/>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dirty="0">
                        <a:effectLst/>
                        <a:latin typeface="Calibri "/>
                      </a:endParaRPr>
                    </a:p>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3</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Chặt phá rừng bừa bãi</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x</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vi-VN" sz="2400" b="0" i="0" u="none" strike="noStrike" dirty="0">
                          <a:solidFill>
                            <a:srgbClr val="000000"/>
                          </a:solidFill>
                          <a:effectLst/>
                          <a:latin typeface="Calibri "/>
                          <a:ea typeface="Calibri" panose="020F0502020204030204" pitchFamily="34" charset="0"/>
                          <a:cs typeface="Times New Roman" panose="02020603050405020304" pitchFamily="18" charset="0"/>
                        </a:rPr>
                        <a:t>Phá rừng làm mất nơi sống, nguồn thức ăn của động vật sống trong rừng</a:t>
                      </a:r>
                      <a:endParaRPr lang="vi-VN"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974645"/>
                  </a:ext>
                </a:extLst>
              </a:tr>
              <a:tr h="744279">
                <a:tc>
                  <a:txBody>
                    <a:bodyPr/>
                    <a:lstStyle/>
                    <a:p>
                      <a:pPr marL="0" marR="0" algn="ctr"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4</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 Trồng cây</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x</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2400" b="0" i="0" u="none" strike="noStrike">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2400" b="0" i="0" u="none" strike="noStrike" dirty="0">
                          <a:solidFill>
                            <a:srgbClr val="000000"/>
                          </a:solidFill>
                          <a:effectLst/>
                          <a:latin typeface="Calibri "/>
                          <a:ea typeface="Calibri" panose="020F0502020204030204" pitchFamily="34" charset="0"/>
                          <a:cs typeface="Times New Roman" panose="02020603050405020304" pitchFamily="18" charset="0"/>
                        </a:rPr>
                        <a:t>Cây xanh cung cấp thức ăn cho động vật ăn thực vật, tạo không khí trong lành. </a:t>
                      </a:r>
                      <a:endParaRPr lang="nl-NL" sz="2400" b="0" i="0" u="none" strike="noStrike" dirty="0">
                        <a:effectLst/>
                        <a:latin typeface="Calibri "/>
                      </a:endParaRPr>
                    </a:p>
                  </a:txBody>
                  <a:tcPr marL="62466" marR="62466" marT="86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987172"/>
                  </a:ext>
                </a:extLst>
              </a:tr>
            </a:tbl>
          </a:graphicData>
        </a:graphic>
      </p:graphicFrame>
    </p:spTree>
    <p:extLst>
      <p:ext uri="{BB962C8B-B14F-4D97-AF65-F5344CB8AC3E}">
        <p14:creationId xmlns:p14="http://schemas.microsoft.com/office/powerpoint/2010/main" val="243770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72005ec0a0c4"/>
          <p:cNvPicPr>
            <a:picLocks noChangeAspect="1"/>
          </p:cNvPicPr>
          <p:nvPr/>
        </p:nvPicPr>
        <p:blipFill>
          <a:blip r:embed="rId3"/>
          <a:srcRect/>
          <a:stretch>
            <a:fillRect/>
          </a:stretch>
        </p:blipFill>
        <p:spPr>
          <a:xfrm>
            <a:off x="-352425" y="3175"/>
            <a:ext cx="3467735" cy="1959610"/>
          </a:xfrm>
          <a:prstGeom prst="rect">
            <a:avLst/>
          </a:prstGeom>
        </p:spPr>
      </p:pic>
      <p:pic>
        <p:nvPicPr>
          <p:cNvPr id="16" name="图片 15" descr="a05684f714522ad77246dba9447411b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81820" y="4902835"/>
            <a:ext cx="2299335" cy="1626235"/>
          </a:xfrm>
          <a:prstGeom prst="rect">
            <a:avLst/>
          </a:prstGeom>
        </p:spPr>
      </p:pic>
      <p:grpSp>
        <p:nvGrpSpPr>
          <p:cNvPr id="12" name="组合 11"/>
          <p:cNvGrpSpPr/>
          <p:nvPr/>
        </p:nvGrpSpPr>
        <p:grpSpPr>
          <a:xfrm>
            <a:off x="4373867" y="962072"/>
            <a:ext cx="3497147" cy="177800"/>
            <a:chOff x="4256877" y="4911573"/>
            <a:chExt cx="3497147" cy="177800"/>
          </a:xfrm>
        </p:grpSpPr>
        <p:sp>
          <p:nvSpPr>
            <p:cNvPr id="14" name="椭圆 13"/>
            <p:cNvSpPr/>
            <p:nvPr/>
          </p:nvSpPr>
          <p:spPr>
            <a:xfrm>
              <a:off x="4256877" y="4911573"/>
              <a:ext cx="177800" cy="1778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5" name="椭圆 14"/>
            <p:cNvSpPr/>
            <p:nvPr/>
          </p:nvSpPr>
          <p:spPr>
            <a:xfrm>
              <a:off x="7576224" y="4911573"/>
              <a:ext cx="177800" cy="1778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grpSp>
        <p:nvGrpSpPr>
          <p:cNvPr id="33" name="组合 32"/>
          <p:cNvGrpSpPr/>
          <p:nvPr/>
        </p:nvGrpSpPr>
        <p:grpSpPr>
          <a:xfrm>
            <a:off x="2597078" y="1387654"/>
            <a:ext cx="8251435" cy="5736833"/>
            <a:chOff x="4461438" y="1561644"/>
            <a:chExt cx="7510923" cy="5736833"/>
          </a:xfrm>
        </p:grpSpPr>
        <p:pic>
          <p:nvPicPr>
            <p:cNvPr id="31" name="图片 30" descr="图片包含 物体&#10;&#10;已生成高可信度的说明"/>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61438" y="1561644"/>
              <a:ext cx="7510923" cy="5736833"/>
            </a:xfrm>
            <a:prstGeom prst="rect">
              <a:avLst/>
            </a:prstGeom>
          </p:spPr>
        </p:pic>
        <p:sp>
          <p:nvSpPr>
            <p:cNvPr id="32" name="文本框 31"/>
            <p:cNvSpPr txBox="1"/>
            <p:nvPr/>
          </p:nvSpPr>
          <p:spPr>
            <a:xfrm>
              <a:off x="5566860" y="2945223"/>
              <a:ext cx="4650712" cy="169706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700"/>
                </a:spcBef>
                <a:spcAft>
                  <a:spcPts val="700"/>
                </a:spcAft>
                <a:buClrTx/>
                <a:buSzTx/>
                <a:buFontTx/>
                <a:buNone/>
                <a:tabLst/>
                <a:defRPr/>
              </a:pPr>
              <a:r>
                <a:rPr lang="nl-NL"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Kể tên một số việc làm của con người gây ảnh hưởng đến môi trường sống của thực vât và động vật ở nơi em </a:t>
              </a:r>
              <a:endParaRPr kumimoji="0" lang="en-US" sz="2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grpSp>
      <p:pic>
        <p:nvPicPr>
          <p:cNvPr id="10" name="Picture 9">
            <a:extLst>
              <a:ext uri="{FF2B5EF4-FFF2-40B4-BE49-F238E27FC236}">
                <a16:creationId xmlns:a16="http://schemas.microsoft.com/office/drawing/2014/main" id="{E055165D-D0F5-4FC1-81C5-8C8942C49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Tree>
    <p:extLst>
      <p:ext uri="{BB962C8B-B14F-4D97-AF65-F5344CB8AC3E}">
        <p14:creationId xmlns:p14="http://schemas.microsoft.com/office/powerpoint/2010/main" val="129639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FEA77B-7708-44C3-A177-4D7CEDDB8A8A}"/>
              </a:ext>
            </a:extLst>
          </p:cNvPr>
          <p:cNvSpPr/>
          <p:nvPr/>
        </p:nvSpPr>
        <p:spPr>
          <a:xfrm>
            <a:off x="1307805" y="1084521"/>
            <a:ext cx="10143460" cy="443377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800" dirty="0">
                <a:latin typeface="Calibri "/>
              </a:rPr>
              <a:t>Chia </a:t>
            </a:r>
            <a:r>
              <a:rPr lang="en-US" sz="2800" dirty="0" err="1">
                <a:latin typeface="Calibri "/>
              </a:rPr>
              <a:t>học</a:t>
            </a:r>
            <a:r>
              <a:rPr lang="en-US" sz="2800" dirty="0">
                <a:latin typeface="Calibri "/>
              </a:rPr>
              <a:t> </a:t>
            </a:r>
            <a:r>
              <a:rPr lang="en-US" sz="2800" dirty="0" err="1">
                <a:latin typeface="Calibri "/>
              </a:rPr>
              <a:t>sinh</a:t>
            </a:r>
            <a:r>
              <a:rPr lang="en-US" sz="2800" dirty="0">
                <a:latin typeface="Calibri "/>
              </a:rPr>
              <a:t> </a:t>
            </a:r>
            <a:r>
              <a:rPr lang="vi-VN" sz="2800" dirty="0">
                <a:latin typeface="Calibri "/>
              </a:rPr>
              <a:t>thành 2 nhóm lớn. Mỗi nhóm cử một nhóm trưởng.</a:t>
            </a:r>
          </a:p>
          <a:p>
            <a:pPr algn="just"/>
            <a:r>
              <a:rPr lang="vi-VN" sz="2800" dirty="0">
                <a:latin typeface="Calibri "/>
              </a:rPr>
              <a:t>- Hai HS xung phong làm trọng tài ghi điểm cho hai đội.</a:t>
            </a:r>
          </a:p>
          <a:p>
            <a:pPr algn="just"/>
            <a:r>
              <a:rPr lang="vi-VN" sz="2800" dirty="0">
                <a:latin typeface="Calibri "/>
              </a:rPr>
              <a:t>- Lần lượt mỗi nhóm cử 1 bạn nói tên một việc làm của con người làm ảnh hưởng đến môi trường sống, sau đó lần lượt đến các bạn tiếp theo. </a:t>
            </a:r>
          </a:p>
          <a:p>
            <a:pPr algn="just"/>
            <a:r>
              <a:rPr lang="vi-VN" sz="2800" dirty="0">
                <a:latin typeface="Calibri "/>
              </a:rPr>
              <a:t>- </a:t>
            </a:r>
            <a:r>
              <a:rPr lang="vi-VN" sz="2800" b="1" dirty="0">
                <a:latin typeface="Calibri "/>
              </a:rPr>
              <a:t>Cách cho điểm: </a:t>
            </a:r>
            <a:r>
              <a:rPr lang="vi-VN" sz="2800" dirty="0">
                <a:latin typeface="Calibri "/>
              </a:rPr>
              <a:t>mỗi một việc làm được tính 1 điểm. Nhóm nào nói lại tên việc đã được nhắc đến sẽ không được tính điểm. Trong một khoảng thời gian cho phép, nhóm nào được nhiều điểm hơn là nhóm thắng cuộc. </a:t>
            </a:r>
          </a:p>
        </p:txBody>
      </p:sp>
    </p:spTree>
    <p:extLst>
      <p:ext uri="{BB962C8B-B14F-4D97-AF65-F5344CB8AC3E}">
        <p14:creationId xmlns:p14="http://schemas.microsoft.com/office/powerpoint/2010/main" val="71424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72005ec0a0c4"/>
          <p:cNvPicPr>
            <a:picLocks noChangeAspect="1"/>
          </p:cNvPicPr>
          <p:nvPr/>
        </p:nvPicPr>
        <p:blipFill>
          <a:blip r:embed="rId3"/>
          <a:srcRect/>
          <a:stretch>
            <a:fillRect/>
          </a:stretch>
        </p:blipFill>
        <p:spPr>
          <a:xfrm>
            <a:off x="-352425" y="3175"/>
            <a:ext cx="3467735" cy="1959610"/>
          </a:xfrm>
          <a:prstGeom prst="rect">
            <a:avLst/>
          </a:prstGeom>
        </p:spPr>
      </p:pic>
      <p:pic>
        <p:nvPicPr>
          <p:cNvPr id="16" name="图片 15" descr="a05684f714522ad77246dba9447411b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81820" y="4902835"/>
            <a:ext cx="2299335" cy="1626235"/>
          </a:xfrm>
          <a:prstGeom prst="rect">
            <a:avLst/>
          </a:prstGeom>
        </p:spPr>
      </p:pic>
      <p:grpSp>
        <p:nvGrpSpPr>
          <p:cNvPr id="12" name="组合 11"/>
          <p:cNvGrpSpPr/>
          <p:nvPr/>
        </p:nvGrpSpPr>
        <p:grpSpPr>
          <a:xfrm>
            <a:off x="4373867" y="962072"/>
            <a:ext cx="3497147" cy="177800"/>
            <a:chOff x="4256877" y="4911573"/>
            <a:chExt cx="3497147" cy="177800"/>
          </a:xfrm>
        </p:grpSpPr>
        <p:sp>
          <p:nvSpPr>
            <p:cNvPr id="14" name="椭圆 13"/>
            <p:cNvSpPr/>
            <p:nvPr/>
          </p:nvSpPr>
          <p:spPr>
            <a:xfrm>
              <a:off x="4256877" y="4911573"/>
              <a:ext cx="177800" cy="1778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5" name="椭圆 14"/>
            <p:cNvSpPr/>
            <p:nvPr/>
          </p:nvSpPr>
          <p:spPr>
            <a:xfrm>
              <a:off x="7576224" y="4911573"/>
              <a:ext cx="177800" cy="1778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grpSp>
        <p:nvGrpSpPr>
          <p:cNvPr id="33" name="组合 32"/>
          <p:cNvGrpSpPr/>
          <p:nvPr/>
        </p:nvGrpSpPr>
        <p:grpSpPr>
          <a:xfrm>
            <a:off x="2597078" y="1387654"/>
            <a:ext cx="8251435" cy="5736833"/>
            <a:chOff x="4461438" y="1561644"/>
            <a:chExt cx="7510923" cy="5736833"/>
          </a:xfrm>
        </p:grpSpPr>
        <p:pic>
          <p:nvPicPr>
            <p:cNvPr id="31" name="图片 30" descr="图片包含 物体&#10;&#10;已生成高可信度的说明"/>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61438" y="1561644"/>
              <a:ext cx="7510923" cy="5736833"/>
            </a:xfrm>
            <a:prstGeom prst="rect">
              <a:avLst/>
            </a:prstGeom>
          </p:spPr>
        </p:pic>
        <p:sp>
          <p:nvSpPr>
            <p:cNvPr id="32" name="文本框 31"/>
            <p:cNvSpPr txBox="1"/>
            <p:nvPr/>
          </p:nvSpPr>
          <p:spPr>
            <a:xfrm>
              <a:off x="5566860" y="2945223"/>
              <a:ext cx="4650712" cy="196451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700"/>
                </a:spcBef>
                <a:spcAft>
                  <a:spcPts val="700"/>
                </a:spcAft>
                <a:buClrTx/>
                <a:buSzTx/>
                <a:buFontTx/>
                <a:buNone/>
                <a:tabLst/>
                <a:defRPr/>
              </a:pPr>
              <a:r>
                <a:rPr lang="nl-NL"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Một số việc làm của con người gây ảnh hưởng đến môi trường sống của thực vât và động vật </a:t>
              </a:r>
              <a:endParaRPr kumimoji="0" lang="en-US" sz="2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grpSp>
      <p:pic>
        <p:nvPicPr>
          <p:cNvPr id="10" name="Picture 9">
            <a:extLst>
              <a:ext uri="{FF2B5EF4-FFF2-40B4-BE49-F238E27FC236}">
                <a16:creationId xmlns:a16="http://schemas.microsoft.com/office/drawing/2014/main" id="{E055165D-D0F5-4FC1-81C5-8C8942C49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Tree>
    <p:extLst>
      <p:ext uri="{BB962C8B-B14F-4D97-AF65-F5344CB8AC3E}">
        <p14:creationId xmlns:p14="http://schemas.microsoft.com/office/powerpoint/2010/main" val="323361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814523EA-6685-4EE5-B7A8-3E5E0B746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282" y="623865"/>
            <a:ext cx="8228394" cy="5610269"/>
          </a:xfrm>
          <a:prstGeom prst="rect">
            <a:avLst/>
          </a:prstGeom>
        </p:spPr>
      </p:pic>
      <p:pic>
        <p:nvPicPr>
          <p:cNvPr id="5" name="Picture 4">
            <a:extLst>
              <a:ext uri="{FF2B5EF4-FFF2-40B4-BE49-F238E27FC236}">
                <a16:creationId xmlns:a16="http://schemas.microsoft.com/office/drawing/2014/main" id="{3D610077-26B1-4F37-9B5E-5A4D45C41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Tree>
    <p:extLst>
      <p:ext uri="{BB962C8B-B14F-4D97-AF65-F5344CB8AC3E}">
        <p14:creationId xmlns:p14="http://schemas.microsoft.com/office/powerpoint/2010/main" val="427499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allen tree in a forest&#10;&#10;Description automatically generated with low confidence">
            <a:extLst>
              <a:ext uri="{FF2B5EF4-FFF2-40B4-BE49-F238E27FC236}">
                <a16:creationId xmlns:a16="http://schemas.microsoft.com/office/drawing/2014/main" id="{85E8CED5-EC49-4C62-AFCB-6AB25B3A9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0" y="643466"/>
            <a:ext cx="9904119" cy="5571067"/>
          </a:xfrm>
          <a:prstGeom prst="rect">
            <a:avLst/>
          </a:prstGeom>
        </p:spPr>
      </p:pic>
    </p:spTree>
    <p:extLst>
      <p:ext uri="{BB962C8B-B14F-4D97-AF65-F5344CB8AC3E}">
        <p14:creationId xmlns:p14="http://schemas.microsoft.com/office/powerpoint/2010/main" val="100037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Picture 7" descr="1-26"/>
          <p:cNvPicPr>
            <a:picLocks noChangeAspect="1"/>
          </p:cNvPicPr>
          <p:nvPr/>
        </p:nvPicPr>
        <p:blipFill>
          <a:blip r:embed="rId4"/>
          <a:stretch>
            <a:fillRect/>
          </a:stretch>
        </p:blipFill>
        <p:spPr>
          <a:xfrm>
            <a:off x="5992021" y="2126681"/>
            <a:ext cx="4872639" cy="3529532"/>
          </a:xfrm>
          <a:prstGeom prst="rect">
            <a:avLst/>
          </a:prstGeom>
          <a:noFill/>
          <a:ln w="9525">
            <a:noFill/>
          </a:ln>
        </p:spPr>
      </p:pic>
      <p:pic>
        <p:nvPicPr>
          <p:cNvPr id="47109" name="Picture 5" descr="1-43"/>
          <p:cNvPicPr>
            <a:picLocks noChangeAspect="1"/>
          </p:cNvPicPr>
          <p:nvPr/>
        </p:nvPicPr>
        <p:blipFill>
          <a:blip r:embed="rId5"/>
          <a:stretch>
            <a:fillRect/>
          </a:stretch>
        </p:blipFill>
        <p:spPr>
          <a:xfrm>
            <a:off x="8687145" y="3758744"/>
            <a:ext cx="3776553" cy="3410043"/>
          </a:xfrm>
          <a:prstGeom prst="rect">
            <a:avLst/>
          </a:prstGeom>
          <a:noFill/>
          <a:ln w="9525">
            <a:noFill/>
          </a:ln>
        </p:spPr>
      </p:pic>
      <p:pic>
        <p:nvPicPr>
          <p:cNvPr id="47110" name="Picture 6" descr="1-42"/>
          <p:cNvPicPr>
            <a:picLocks noChangeAspect="1"/>
          </p:cNvPicPr>
          <p:nvPr/>
        </p:nvPicPr>
        <p:blipFill>
          <a:blip r:embed="rId6"/>
          <a:stretch>
            <a:fillRect/>
          </a:stretch>
        </p:blipFill>
        <p:spPr>
          <a:xfrm>
            <a:off x="24445" y="-328596"/>
            <a:ext cx="9590071" cy="7186596"/>
          </a:xfrm>
          <a:prstGeom prst="rect">
            <a:avLst/>
          </a:prstGeom>
          <a:noFill/>
          <a:ln w="9525">
            <a:noFill/>
          </a:ln>
        </p:spPr>
      </p:pic>
      <p:sp>
        <p:nvSpPr>
          <p:cNvPr id="2" name="TextBox 1">
            <a:extLst>
              <a:ext uri="{FF2B5EF4-FFF2-40B4-BE49-F238E27FC236}">
                <a16:creationId xmlns:a16="http://schemas.microsoft.com/office/drawing/2014/main" id="{0DE0899A-1239-4AC9-9081-9D7323A1EC9C}"/>
              </a:ext>
            </a:extLst>
          </p:cNvPr>
          <p:cNvSpPr txBox="1"/>
          <p:nvPr/>
        </p:nvSpPr>
        <p:spPr>
          <a:xfrm rot="21280811">
            <a:off x="2334827" y="2126681"/>
            <a:ext cx="4634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宋体"/>
                <a:cs typeface="+mn-cs"/>
              </a:rPr>
              <a:t>Củng</a:t>
            </a:r>
            <a:r>
              <a:rPr kumimoji="0" lang="en-US" sz="3600" b="0" i="0" u="none" strike="noStrike" kern="1200" cap="none" spc="0" normalizeH="0" baseline="0" noProof="0" dirty="0">
                <a:ln>
                  <a:noFill/>
                </a:ln>
                <a:solidFill>
                  <a:srgbClr val="000000"/>
                </a:solidFill>
                <a:effectLst/>
                <a:uLnTx/>
                <a:uFillTx/>
                <a:latin typeface="Arial"/>
                <a:ea typeface="宋体"/>
                <a:cs typeface="+mn-cs"/>
              </a:rPr>
              <a:t> </a:t>
            </a:r>
            <a:r>
              <a:rPr kumimoji="0" lang="en-US" sz="3600" b="0" i="0" u="none" strike="noStrike" kern="1200" cap="none" spc="0" normalizeH="0" baseline="0" noProof="0" dirty="0" err="1">
                <a:ln>
                  <a:noFill/>
                </a:ln>
                <a:solidFill>
                  <a:srgbClr val="000000"/>
                </a:solidFill>
                <a:effectLst/>
                <a:uLnTx/>
                <a:uFillTx/>
                <a:latin typeface="Arial"/>
                <a:ea typeface="宋体"/>
                <a:cs typeface="+mn-cs"/>
              </a:rPr>
              <a:t>cố</a:t>
            </a:r>
            <a:r>
              <a:rPr kumimoji="0" lang="en-US" sz="3600" b="0" i="0" u="none" strike="noStrike" kern="1200" cap="none" spc="0" normalizeH="0" baseline="0" noProof="0" dirty="0">
                <a:ln>
                  <a:noFill/>
                </a:ln>
                <a:solidFill>
                  <a:srgbClr val="000000"/>
                </a:solidFill>
                <a:effectLst/>
                <a:uLnTx/>
                <a:uFillTx/>
                <a:latin typeface="Arial"/>
                <a:ea typeface="宋体"/>
                <a:cs typeface="+mn-cs"/>
              </a:rPr>
              <a:t> </a:t>
            </a:r>
            <a:r>
              <a:rPr kumimoji="0" lang="en-US" sz="3600" b="0" i="0" u="none" strike="noStrike" kern="1200" cap="none" spc="0" normalizeH="0" baseline="0" noProof="0" dirty="0" err="1">
                <a:ln>
                  <a:noFill/>
                </a:ln>
                <a:solidFill>
                  <a:srgbClr val="000000"/>
                </a:solidFill>
                <a:effectLst/>
                <a:uLnTx/>
                <a:uFillTx/>
                <a:latin typeface="Arial"/>
                <a:ea typeface="宋体"/>
                <a:cs typeface="+mn-cs"/>
              </a:rPr>
              <a:t>bài</a:t>
            </a:r>
            <a:r>
              <a:rPr kumimoji="0" lang="en-US" sz="3600" b="0" i="0" u="none" strike="noStrike" kern="1200" cap="none" spc="0" normalizeH="0" baseline="0" noProof="0" dirty="0">
                <a:ln>
                  <a:noFill/>
                </a:ln>
                <a:solidFill>
                  <a:srgbClr val="000000"/>
                </a:solidFill>
                <a:effectLst/>
                <a:uLnTx/>
                <a:uFillTx/>
                <a:latin typeface="Arial"/>
                <a:ea typeface="宋体"/>
                <a:cs typeface="+mn-cs"/>
              </a:rPr>
              <a:t> </a:t>
            </a:r>
            <a:r>
              <a:rPr kumimoji="0" lang="en-US" sz="3600" b="0" i="0" u="none" strike="noStrike" kern="1200" cap="none" spc="0" normalizeH="0" baseline="0" noProof="0" dirty="0" err="1">
                <a:ln>
                  <a:noFill/>
                </a:ln>
                <a:solidFill>
                  <a:srgbClr val="000000"/>
                </a:solidFill>
                <a:effectLst/>
                <a:uLnTx/>
                <a:uFillTx/>
                <a:latin typeface="Arial"/>
                <a:ea typeface="宋体"/>
                <a:cs typeface="+mn-cs"/>
              </a:rPr>
              <a:t>học</a:t>
            </a:r>
            <a:endParaRPr kumimoji="0" lang="en-US" sz="3600" b="0" i="0" u="none" strike="noStrike" kern="1200" cap="none" spc="0" normalizeH="0" baseline="0" noProof="0" dirty="0">
              <a:ln>
                <a:noFill/>
              </a:ln>
              <a:solidFill>
                <a:srgbClr val="000000"/>
              </a:solidFill>
              <a:effectLst/>
              <a:uLnTx/>
              <a:uFillTx/>
              <a:latin typeface="Arial"/>
              <a:ea typeface="宋体"/>
              <a:cs typeface="+mn-cs"/>
            </a:endParaRPr>
          </a:p>
        </p:txBody>
      </p:sp>
      <p:sp>
        <p:nvSpPr>
          <p:cNvPr id="8" name="TextBox 7">
            <a:extLst>
              <a:ext uri="{FF2B5EF4-FFF2-40B4-BE49-F238E27FC236}">
                <a16:creationId xmlns:a16="http://schemas.microsoft.com/office/drawing/2014/main" id="{EEC80CAB-9DB7-46BD-9E4B-07E91B47CD1A}"/>
              </a:ext>
            </a:extLst>
          </p:cNvPr>
          <p:cNvSpPr txBox="1"/>
          <p:nvPr/>
        </p:nvSpPr>
        <p:spPr>
          <a:xfrm rot="21280811">
            <a:off x="1428511" y="3129309"/>
            <a:ext cx="6446776" cy="156966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err="1">
                <a:ln>
                  <a:noFill/>
                </a:ln>
                <a:solidFill>
                  <a:srgbClr val="FF0000"/>
                </a:solidFill>
                <a:effectLst/>
                <a:uLnTx/>
                <a:uFillTx/>
                <a:latin typeface="Arial"/>
                <a:ea typeface="宋体"/>
                <a:cs typeface="+mn-cs"/>
              </a:rPr>
              <a:t>Về</a:t>
            </a:r>
            <a:r>
              <a:rPr kumimoji="0" lang="en-US" sz="3200" b="0" i="0" u="none" strike="noStrike" kern="1200" cap="none" spc="0" normalizeH="0" baseline="0" noProof="0" dirty="0">
                <a:ln>
                  <a:noFill/>
                </a:ln>
                <a:solidFill>
                  <a:srgbClr val="FF0000"/>
                </a:solidFill>
                <a:effectLst/>
                <a:uLnTx/>
                <a:uFillTx/>
                <a:latin typeface="Arial"/>
                <a:ea typeface="宋体"/>
                <a:cs typeface="+mn-cs"/>
              </a:rPr>
              <a:t> </a:t>
            </a:r>
            <a:r>
              <a:rPr kumimoji="0" lang="en-US" sz="3200" b="0" i="0" u="none" strike="noStrike" kern="1200" cap="none" spc="0" normalizeH="0" baseline="0" noProof="0" dirty="0" err="1">
                <a:ln>
                  <a:noFill/>
                </a:ln>
                <a:solidFill>
                  <a:srgbClr val="FF0000"/>
                </a:solidFill>
                <a:effectLst/>
                <a:uLnTx/>
                <a:uFillTx/>
                <a:latin typeface="Arial"/>
                <a:ea typeface="宋体"/>
                <a:cs typeface="+mn-cs"/>
              </a:rPr>
              <a:t>nhà</a:t>
            </a:r>
            <a:r>
              <a:rPr kumimoji="0" lang="en-US" sz="3200" b="0" i="0" u="none" strike="noStrike" kern="1200" cap="none" spc="0" normalizeH="0" baseline="0" noProof="0" dirty="0">
                <a:ln>
                  <a:noFill/>
                </a:ln>
                <a:solidFill>
                  <a:srgbClr val="FF0000"/>
                </a:solidFill>
                <a:effectLst/>
                <a:uLnTx/>
                <a:uFillTx/>
                <a:latin typeface="Arial"/>
                <a:ea typeface="宋体"/>
                <a:cs typeface="+mn-cs"/>
              </a:rPr>
              <a:t> </a:t>
            </a:r>
            <a:r>
              <a:rPr kumimoji="0" lang="en-US" sz="3200" b="0" i="0" u="none" strike="noStrike" kern="1200" cap="none" spc="0" normalizeH="0" baseline="0" noProof="0" dirty="0" err="1">
                <a:ln>
                  <a:noFill/>
                </a:ln>
                <a:solidFill>
                  <a:srgbClr val="FF0000"/>
                </a:solidFill>
                <a:effectLst/>
                <a:uLnTx/>
                <a:uFillTx/>
                <a:latin typeface="Arial"/>
                <a:ea typeface="宋体"/>
                <a:cs typeface="+mn-cs"/>
              </a:rPr>
              <a:t>tìm</a:t>
            </a:r>
            <a:r>
              <a:rPr kumimoji="0" lang="en-US" sz="3200" b="0" i="0" u="none" strike="noStrike" kern="1200" cap="none" spc="0" normalizeH="0" baseline="0" noProof="0" dirty="0">
                <a:ln>
                  <a:noFill/>
                </a:ln>
                <a:solidFill>
                  <a:srgbClr val="FF0000"/>
                </a:solidFill>
                <a:effectLst/>
                <a:uLnTx/>
                <a:uFillTx/>
                <a:latin typeface="Arial"/>
                <a:ea typeface="宋体"/>
                <a:cs typeface="+mn-cs"/>
              </a:rPr>
              <a:t> </a:t>
            </a:r>
            <a:r>
              <a:rPr kumimoji="0" lang="en-US" sz="3200" b="0" i="0" u="none" strike="noStrike" kern="1200" cap="none" spc="0" normalizeH="0" baseline="0" noProof="0" dirty="0" err="1">
                <a:ln>
                  <a:noFill/>
                </a:ln>
                <a:solidFill>
                  <a:srgbClr val="FF0000"/>
                </a:solidFill>
                <a:effectLst/>
                <a:uLnTx/>
                <a:uFillTx/>
                <a:latin typeface="Arial"/>
                <a:ea typeface="宋体"/>
                <a:cs typeface="+mn-cs"/>
              </a:rPr>
              <a:t>hiểu</a:t>
            </a:r>
            <a:r>
              <a:rPr kumimoji="0" lang="en-US" sz="3200" b="0" i="0" u="none" strike="noStrike" kern="1200" cap="none" spc="0" normalizeH="0" baseline="0" noProof="0" dirty="0">
                <a:ln>
                  <a:noFill/>
                </a:ln>
                <a:solidFill>
                  <a:srgbClr val="FF0000"/>
                </a:solidFill>
                <a:effectLst/>
                <a:uLnTx/>
                <a:uFillTx/>
                <a:latin typeface="Arial"/>
                <a:ea typeface="宋体"/>
                <a:cs typeface="+mn-cs"/>
              </a:rPr>
              <a:t> </a:t>
            </a:r>
            <a:r>
              <a:rPr kumimoji="0" lang="en-US" sz="3200" b="0" i="0" u="none" strike="noStrike" kern="1200" cap="none" spc="0" normalizeH="0" baseline="0" noProof="0" dirty="0" err="1">
                <a:ln>
                  <a:noFill/>
                </a:ln>
                <a:solidFill>
                  <a:srgbClr val="FF0000"/>
                </a:solidFill>
                <a:effectLst/>
                <a:uLnTx/>
                <a:uFillTx/>
                <a:latin typeface="Arial"/>
                <a:ea typeface="宋体"/>
                <a:cs typeface="+mn-cs"/>
              </a:rPr>
              <a:t>thêm</a:t>
            </a:r>
            <a:r>
              <a:rPr kumimoji="0" lang="en-US" sz="3200" b="0" i="0" u="none" strike="noStrike" kern="1200" cap="none" spc="0" normalizeH="0" baseline="0" noProof="0" dirty="0">
                <a:ln>
                  <a:noFill/>
                </a:ln>
                <a:solidFill>
                  <a:srgbClr val="FF0000"/>
                </a:solidFill>
                <a:effectLst/>
                <a:uLnTx/>
                <a:uFillTx/>
                <a:latin typeface="Arial"/>
                <a:ea typeface="宋体"/>
                <a:cs typeface="+mn-cs"/>
              </a:rPr>
              <a:t> </a:t>
            </a:r>
            <a:r>
              <a:rPr kumimoji="0" lang="en-US" sz="3200" b="0" i="0" u="none" strike="noStrike" kern="1200" cap="none" spc="0" normalizeH="0" baseline="0" noProof="0" dirty="0" err="1">
                <a:ln>
                  <a:noFill/>
                </a:ln>
                <a:solidFill>
                  <a:srgbClr val="FF0000"/>
                </a:solidFill>
                <a:effectLst/>
                <a:uLnTx/>
                <a:uFillTx/>
                <a:latin typeface="Arial"/>
                <a:ea typeface="宋体"/>
                <a:cs typeface="+mn-cs"/>
              </a:rPr>
              <a:t>những</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việc</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làm</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ảnh</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hưởng</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đến</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môi</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trường</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xung</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quanh</a:t>
            </a:r>
            <a:r>
              <a:rPr kumimoji="0" lang="en-US" sz="3200" b="0" i="0" u="none" strike="noStrike" kern="1200" cap="none" spc="0" normalizeH="0" noProof="0" dirty="0">
                <a:ln>
                  <a:noFill/>
                </a:ln>
                <a:solidFill>
                  <a:srgbClr val="FF0000"/>
                </a:solidFill>
                <a:effectLst/>
                <a:uLnTx/>
                <a:uFillTx/>
                <a:latin typeface="Arial"/>
                <a:ea typeface="宋体"/>
                <a:cs typeface="+mn-cs"/>
              </a:rPr>
              <a:t> </a:t>
            </a:r>
            <a:r>
              <a:rPr kumimoji="0" lang="en-US" sz="3200" b="0" i="0" u="none" strike="noStrike" kern="1200" cap="none" spc="0" normalizeH="0" noProof="0" dirty="0" err="1">
                <a:ln>
                  <a:noFill/>
                </a:ln>
                <a:solidFill>
                  <a:srgbClr val="FF0000"/>
                </a:solidFill>
                <a:effectLst/>
                <a:uLnTx/>
                <a:uFillTx/>
                <a:latin typeface="Arial"/>
                <a:ea typeface="宋体"/>
                <a:cs typeface="+mn-cs"/>
              </a:rPr>
              <a:t>em</a:t>
            </a:r>
            <a:endParaRPr kumimoji="0" lang="en-US" sz="3200" b="0" i="0" u="none" strike="noStrike" kern="1200" cap="none" spc="0" normalizeH="0" baseline="0" noProof="0" dirty="0">
              <a:ln>
                <a:noFill/>
              </a:ln>
              <a:solidFill>
                <a:srgbClr val="FF0000"/>
              </a:solidFill>
              <a:effectLst/>
              <a:uLnTx/>
              <a:uFillTx/>
              <a:latin typeface="Arial"/>
              <a:ea typeface="宋体"/>
              <a:cs typeface="+mn-cs"/>
            </a:endParaRPr>
          </a:p>
        </p:txBody>
      </p:sp>
      <p:pic>
        <p:nvPicPr>
          <p:cNvPr id="9" name="Picture 8">
            <a:extLst>
              <a:ext uri="{FF2B5EF4-FFF2-40B4-BE49-F238E27FC236}">
                <a16:creationId xmlns:a16="http://schemas.microsoft.com/office/drawing/2014/main" id="{8D58ECE1-A199-4EE2-9D02-7A13F6D77B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Tree>
    <p:extLst>
      <p:ext uri="{BB962C8B-B14F-4D97-AF65-F5344CB8AC3E}">
        <p14:creationId xmlns:p14="http://schemas.microsoft.com/office/powerpoint/2010/main" val="1348149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p:cNvPicPr>
          <p:nvPr/>
        </p:nvPicPr>
        <p:blipFill>
          <a:blip r:embed="rId3"/>
          <a:stretch>
            <a:fillRect/>
          </a:stretch>
        </p:blipFill>
        <p:spPr>
          <a:xfrm>
            <a:off x="24447" y="1052425"/>
            <a:ext cx="12140809" cy="5805575"/>
          </a:xfrm>
          <a:prstGeom prst="rect">
            <a:avLst/>
          </a:prstGeom>
          <a:noFill/>
          <a:ln w="9525">
            <a:noFill/>
          </a:ln>
        </p:spPr>
      </p:pic>
      <p:sp>
        <p:nvSpPr>
          <p:cNvPr id="15381" name="Text Box 21"/>
          <p:cNvSpPr txBox="1"/>
          <p:nvPr/>
        </p:nvSpPr>
        <p:spPr>
          <a:xfrm>
            <a:off x="2637205" y="5205410"/>
            <a:ext cx="7315200" cy="1200329"/>
          </a:xfrm>
          <a:prstGeom prst="rect">
            <a:avLst/>
          </a:prstGeom>
          <a:noFill/>
          <a:ln w="9525">
            <a:noFill/>
          </a:ln>
        </p:spPr>
        <p:txBody>
          <a:bodyPr wrap="square">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7200" b="1" i="0" u="none" strike="noStrike" kern="1200" cap="none" spc="0" normalizeH="0" baseline="0" noProof="0" dirty="0" err="1">
                <a:ln>
                  <a:noFill/>
                </a:ln>
                <a:solidFill>
                  <a:srgbClr val="000000"/>
                </a:solidFill>
                <a:effectLst/>
                <a:uLnTx/>
                <a:uFillTx/>
                <a:latin typeface="Calibri" panose="020F0502020204030204" pitchFamily="34" charset="0"/>
                <a:ea typeface="黑体" pitchFamily="2" charset="-122"/>
                <a:cs typeface="Calibri" panose="020F0502020204030204" pitchFamily="34" charset="0"/>
              </a:rPr>
              <a:t>Hẹn</a:t>
            </a:r>
            <a:r>
              <a:rPr kumimoji="0" lang="en-US" altLang="zh-CN" sz="7200" b="1" i="0" u="none" strike="noStrike" kern="1200" cap="none" spc="0" normalizeH="0" baseline="0" noProof="0" dirty="0">
                <a:ln>
                  <a:noFill/>
                </a:ln>
                <a:solidFill>
                  <a:srgbClr val="000000"/>
                </a:solidFill>
                <a:effectLst/>
                <a:uLnTx/>
                <a:uFillTx/>
                <a:latin typeface="Calibri" panose="020F0502020204030204" pitchFamily="34" charset="0"/>
                <a:ea typeface="黑体" pitchFamily="2" charset="-122"/>
                <a:cs typeface="Calibri" panose="020F0502020204030204" pitchFamily="34" charset="0"/>
              </a:rPr>
              <a:t> </a:t>
            </a:r>
            <a:r>
              <a:rPr kumimoji="0" lang="en-US" altLang="zh-CN" sz="7200" b="1" i="0" u="none" strike="noStrike" kern="1200" cap="none" spc="0" normalizeH="0" baseline="0" noProof="0" dirty="0" err="1">
                <a:ln>
                  <a:noFill/>
                </a:ln>
                <a:solidFill>
                  <a:srgbClr val="000000"/>
                </a:solidFill>
                <a:effectLst/>
                <a:uLnTx/>
                <a:uFillTx/>
                <a:latin typeface="Calibri" panose="020F0502020204030204" pitchFamily="34" charset="0"/>
                <a:ea typeface="黑体" pitchFamily="2" charset="-122"/>
                <a:cs typeface="Calibri" panose="020F0502020204030204" pitchFamily="34" charset="0"/>
              </a:rPr>
              <a:t>gặp</a:t>
            </a:r>
            <a:r>
              <a:rPr kumimoji="0" lang="en-US" altLang="zh-CN" sz="7200" b="1" i="0" u="none" strike="noStrike" kern="1200" cap="none" spc="0" normalizeH="0" baseline="0" noProof="0" dirty="0">
                <a:ln>
                  <a:noFill/>
                </a:ln>
                <a:solidFill>
                  <a:srgbClr val="000000"/>
                </a:solidFill>
                <a:effectLst/>
                <a:uLnTx/>
                <a:uFillTx/>
                <a:latin typeface="Calibri" panose="020F0502020204030204" pitchFamily="34" charset="0"/>
                <a:ea typeface="黑体" pitchFamily="2" charset="-122"/>
                <a:cs typeface="Calibri" panose="020F0502020204030204" pitchFamily="34" charset="0"/>
              </a:rPr>
              <a:t> </a:t>
            </a:r>
            <a:r>
              <a:rPr kumimoji="0" lang="en-US" altLang="zh-CN" sz="7200" b="1" i="0" u="none" strike="noStrike" kern="1200" cap="none" spc="0" normalizeH="0" baseline="0" noProof="0" dirty="0" err="1">
                <a:ln>
                  <a:noFill/>
                </a:ln>
                <a:solidFill>
                  <a:srgbClr val="000000"/>
                </a:solidFill>
                <a:effectLst/>
                <a:uLnTx/>
                <a:uFillTx/>
                <a:latin typeface="Calibri" panose="020F0502020204030204" pitchFamily="34" charset="0"/>
                <a:ea typeface="黑体" pitchFamily="2" charset="-122"/>
                <a:cs typeface="Calibri" panose="020F0502020204030204" pitchFamily="34" charset="0"/>
              </a:rPr>
              <a:t>lại</a:t>
            </a:r>
            <a:r>
              <a:rPr kumimoji="0" lang="en-US" altLang="zh-CN" sz="7200" b="1" i="0" u="none" strike="noStrike" kern="1200" cap="none" spc="0" normalizeH="0" baseline="0" noProof="0" dirty="0">
                <a:ln>
                  <a:noFill/>
                </a:ln>
                <a:solidFill>
                  <a:srgbClr val="000000"/>
                </a:solidFill>
                <a:effectLst/>
                <a:uLnTx/>
                <a:uFillTx/>
                <a:latin typeface="Calibri" panose="020F0502020204030204" pitchFamily="34" charset="0"/>
                <a:ea typeface="黑体" pitchFamily="2" charset="-122"/>
                <a:cs typeface="Calibri" panose="020F0502020204030204" pitchFamily="34" charset="0"/>
              </a:rPr>
              <a:t> </a:t>
            </a:r>
            <a:r>
              <a:rPr kumimoji="0" lang="en-US" altLang="zh-CN" sz="7200" b="1" i="0" u="none" strike="noStrike" kern="1200" cap="none" spc="0" normalizeH="0" baseline="0" noProof="0" dirty="0" err="1">
                <a:ln>
                  <a:noFill/>
                </a:ln>
                <a:solidFill>
                  <a:srgbClr val="000000"/>
                </a:solidFill>
                <a:effectLst/>
                <a:uLnTx/>
                <a:uFillTx/>
                <a:latin typeface="Calibri" panose="020F0502020204030204" pitchFamily="34" charset="0"/>
                <a:ea typeface="黑体" pitchFamily="2" charset="-122"/>
                <a:cs typeface="Calibri" panose="020F0502020204030204" pitchFamily="34" charset="0"/>
              </a:rPr>
              <a:t>các</a:t>
            </a:r>
            <a:r>
              <a:rPr kumimoji="0" lang="en-US" altLang="zh-CN" sz="7200" b="1" i="0" u="none" strike="noStrike" kern="1200" cap="none" spc="0" normalizeH="0" baseline="0" noProof="0" dirty="0">
                <a:ln>
                  <a:noFill/>
                </a:ln>
                <a:solidFill>
                  <a:srgbClr val="000000"/>
                </a:solidFill>
                <a:effectLst/>
                <a:uLnTx/>
                <a:uFillTx/>
                <a:latin typeface="Calibri" panose="020F0502020204030204" pitchFamily="34" charset="0"/>
                <a:ea typeface="黑体" pitchFamily="2" charset="-122"/>
                <a:cs typeface="Calibri" panose="020F0502020204030204" pitchFamily="34" charset="0"/>
              </a:rPr>
              <a:t> </a:t>
            </a:r>
            <a:r>
              <a:rPr kumimoji="0" lang="en-US" altLang="zh-CN" sz="7200" b="1" i="0" u="none" strike="noStrike" kern="1200" cap="none" spc="0" normalizeH="0" baseline="0" noProof="0" dirty="0" err="1">
                <a:ln>
                  <a:noFill/>
                </a:ln>
                <a:solidFill>
                  <a:srgbClr val="000000"/>
                </a:solidFill>
                <a:effectLst/>
                <a:uLnTx/>
                <a:uFillTx/>
                <a:latin typeface="Calibri" panose="020F0502020204030204" pitchFamily="34" charset="0"/>
                <a:ea typeface="黑体" pitchFamily="2" charset="-122"/>
                <a:cs typeface="Calibri" panose="020F0502020204030204" pitchFamily="34" charset="0"/>
              </a:rPr>
              <a:t>em</a:t>
            </a:r>
            <a:endParaRPr kumimoji="0" lang="zh-CN" altLang="en-US" sz="7200" b="1" i="0" u="none" strike="noStrike" kern="1200" cap="none" spc="0" normalizeH="0" baseline="0" noProof="0" dirty="0">
              <a:ln>
                <a:noFill/>
              </a:ln>
              <a:solidFill>
                <a:srgbClr val="000000"/>
              </a:solidFill>
              <a:effectLst/>
              <a:uLnTx/>
              <a:uFillTx/>
              <a:latin typeface="Calibri" panose="020F0502020204030204" pitchFamily="34" charset="0"/>
              <a:ea typeface="黑体" pitchFamily="2" charset="-122"/>
              <a:cs typeface="Calibri" panose="020F0502020204030204" pitchFamily="34" charset="0"/>
            </a:endParaRPr>
          </a:p>
        </p:txBody>
      </p:sp>
      <p:pic>
        <p:nvPicPr>
          <p:cNvPr id="15382" name="Picture 22" descr="1-16"/>
          <p:cNvPicPr>
            <a:picLocks noChangeAspect="1"/>
          </p:cNvPicPr>
          <p:nvPr/>
        </p:nvPicPr>
        <p:blipFill>
          <a:blip r:embed="rId4"/>
          <a:stretch>
            <a:fillRect/>
          </a:stretch>
        </p:blipFill>
        <p:spPr>
          <a:xfrm>
            <a:off x="9952405" y="458426"/>
            <a:ext cx="1412042" cy="657191"/>
          </a:xfrm>
          <a:prstGeom prst="rect">
            <a:avLst/>
          </a:prstGeom>
          <a:noFill/>
          <a:ln w="9525">
            <a:noFill/>
          </a:ln>
        </p:spPr>
      </p:pic>
      <p:pic>
        <p:nvPicPr>
          <p:cNvPr id="15383" name="Picture 23" descr="1-16"/>
          <p:cNvPicPr>
            <a:picLocks noChangeAspect="1"/>
          </p:cNvPicPr>
          <p:nvPr/>
        </p:nvPicPr>
        <p:blipFill>
          <a:blip r:embed="rId4"/>
          <a:stretch>
            <a:fillRect/>
          </a:stretch>
        </p:blipFill>
        <p:spPr>
          <a:xfrm>
            <a:off x="2656660" y="406723"/>
            <a:ext cx="1412042" cy="657191"/>
          </a:xfrm>
          <a:prstGeom prst="rect">
            <a:avLst/>
          </a:prstGeom>
          <a:noFill/>
          <a:ln w="9525">
            <a:noFill/>
          </a:ln>
        </p:spPr>
      </p:pic>
      <p:pic>
        <p:nvPicPr>
          <p:cNvPr id="15384" name="Picture 24" descr="1-16"/>
          <p:cNvPicPr>
            <a:picLocks noChangeAspect="1"/>
          </p:cNvPicPr>
          <p:nvPr/>
        </p:nvPicPr>
        <p:blipFill>
          <a:blip r:embed="rId4"/>
          <a:stretch>
            <a:fillRect/>
          </a:stretch>
        </p:blipFill>
        <p:spPr>
          <a:xfrm>
            <a:off x="6409086" y="719234"/>
            <a:ext cx="1412042" cy="657191"/>
          </a:xfrm>
          <a:prstGeom prst="rect">
            <a:avLst/>
          </a:prstGeom>
          <a:noFill/>
          <a:ln w="9525">
            <a:noFill/>
          </a:ln>
        </p:spPr>
      </p:pic>
      <p:pic>
        <p:nvPicPr>
          <p:cNvPr id="7" name="Picture 6">
            <a:extLst>
              <a:ext uri="{FF2B5EF4-FFF2-40B4-BE49-F238E27FC236}">
                <a16:creationId xmlns:a16="http://schemas.microsoft.com/office/drawing/2014/main" id="{6167D6CE-CAD1-47E2-9282-8CBEC2AA0D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
        <p:nvSpPr>
          <p:cNvPr id="2" name="Rectangle: Rounded Corners 1">
            <a:extLst>
              <a:ext uri="{FF2B5EF4-FFF2-40B4-BE49-F238E27FC236}">
                <a16:creationId xmlns:a16="http://schemas.microsoft.com/office/drawing/2014/main" id="{52326880-C300-4DF9-96C5-EAABD7D9A2B3}"/>
              </a:ext>
            </a:extLst>
          </p:cNvPr>
          <p:cNvSpPr/>
          <p:nvPr/>
        </p:nvSpPr>
        <p:spPr bwMode="auto">
          <a:xfrm>
            <a:off x="3737747" y="4710219"/>
            <a:ext cx="4572000" cy="657191"/>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1500505"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Liên</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hệ</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giáo</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án</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p>
          <a:p>
            <a:pPr marL="0" marR="0" indent="0" algn="ctr" defTabSz="1500505"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Hương</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sz="1600"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Thảo</a:t>
            </a:r>
            <a:r>
              <a:rPr kumimoji="0" lang="en-US" sz="16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 tranthao121006@gmail.com</a:t>
            </a:r>
          </a:p>
        </p:txBody>
      </p:sp>
    </p:spTree>
    <p:extLst>
      <p:ext uri="{BB962C8B-B14F-4D97-AF65-F5344CB8AC3E}">
        <p14:creationId xmlns:p14="http://schemas.microsoft.com/office/powerpoint/2010/main" val="22340906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5381"/>
                                        </p:tgtEl>
                                        <p:attrNameLst>
                                          <p:attrName>style.visibility</p:attrName>
                                        </p:attrNameLst>
                                      </p:cBhvr>
                                      <p:to>
                                        <p:strVal val="visible"/>
                                      </p:to>
                                    </p:set>
                                    <p:animEffect transition="in" filter="wipe(down)">
                                      <p:cBhvr>
                                        <p:cTn id="32" dur="580">
                                          <p:stCondLst>
                                            <p:cond delay="0"/>
                                          </p:stCondLst>
                                        </p:cTn>
                                        <p:tgtEl>
                                          <p:spTgt spid="15381"/>
                                        </p:tgtEl>
                                      </p:cBhvr>
                                    </p:animEffect>
                                    <p:anim calcmode="lin" valueType="num">
                                      <p:cBhvr>
                                        <p:cTn id="33" dur="1822" tmFilter="0,0; 0.14,0.36; 0.43,0.73; 0.71,0.91; 1.0,1.0">
                                          <p:stCondLst>
                                            <p:cond delay="0"/>
                                          </p:stCondLst>
                                        </p:cTn>
                                        <p:tgtEl>
                                          <p:spTgt spid="1538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38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38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38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381"/>
                                        </p:tgtEl>
                                        <p:attrNameLst>
                                          <p:attrName>ppt_y</p:attrName>
                                        </p:attrNameLst>
                                      </p:cBhvr>
                                      <p:tavLst>
                                        <p:tav tm="0" fmla="#ppt_y-sin(pi*$)/81">
                                          <p:val>
                                            <p:fltVal val="0"/>
                                          </p:val>
                                        </p:tav>
                                        <p:tav tm="100000">
                                          <p:val>
                                            <p:fltVal val="1"/>
                                          </p:val>
                                        </p:tav>
                                      </p:tavLst>
                                    </p:anim>
                                    <p:animScale>
                                      <p:cBhvr>
                                        <p:cTn id="38" dur="26">
                                          <p:stCondLst>
                                            <p:cond delay="650"/>
                                          </p:stCondLst>
                                        </p:cTn>
                                        <p:tgtEl>
                                          <p:spTgt spid="15381"/>
                                        </p:tgtEl>
                                      </p:cBhvr>
                                      <p:to x="100000" y="60000"/>
                                    </p:animScale>
                                    <p:animScale>
                                      <p:cBhvr>
                                        <p:cTn id="39" dur="166" decel="50000">
                                          <p:stCondLst>
                                            <p:cond delay="676"/>
                                          </p:stCondLst>
                                        </p:cTn>
                                        <p:tgtEl>
                                          <p:spTgt spid="15381"/>
                                        </p:tgtEl>
                                      </p:cBhvr>
                                      <p:to x="100000" y="100000"/>
                                    </p:animScale>
                                    <p:animScale>
                                      <p:cBhvr>
                                        <p:cTn id="40" dur="26">
                                          <p:stCondLst>
                                            <p:cond delay="1312"/>
                                          </p:stCondLst>
                                        </p:cTn>
                                        <p:tgtEl>
                                          <p:spTgt spid="15381"/>
                                        </p:tgtEl>
                                      </p:cBhvr>
                                      <p:to x="100000" y="80000"/>
                                    </p:animScale>
                                    <p:animScale>
                                      <p:cBhvr>
                                        <p:cTn id="41" dur="166" decel="50000">
                                          <p:stCondLst>
                                            <p:cond delay="1338"/>
                                          </p:stCondLst>
                                        </p:cTn>
                                        <p:tgtEl>
                                          <p:spTgt spid="15381"/>
                                        </p:tgtEl>
                                      </p:cBhvr>
                                      <p:to x="100000" y="100000"/>
                                    </p:animScale>
                                    <p:animScale>
                                      <p:cBhvr>
                                        <p:cTn id="42" dur="26">
                                          <p:stCondLst>
                                            <p:cond delay="1642"/>
                                          </p:stCondLst>
                                        </p:cTn>
                                        <p:tgtEl>
                                          <p:spTgt spid="15381"/>
                                        </p:tgtEl>
                                      </p:cBhvr>
                                      <p:to x="100000" y="90000"/>
                                    </p:animScale>
                                    <p:animScale>
                                      <p:cBhvr>
                                        <p:cTn id="43" dur="166" decel="50000">
                                          <p:stCondLst>
                                            <p:cond delay="1668"/>
                                          </p:stCondLst>
                                        </p:cTn>
                                        <p:tgtEl>
                                          <p:spTgt spid="15381"/>
                                        </p:tgtEl>
                                      </p:cBhvr>
                                      <p:to x="100000" y="100000"/>
                                    </p:animScale>
                                    <p:animScale>
                                      <p:cBhvr>
                                        <p:cTn id="44" dur="26">
                                          <p:stCondLst>
                                            <p:cond delay="1808"/>
                                          </p:stCondLst>
                                        </p:cTn>
                                        <p:tgtEl>
                                          <p:spTgt spid="15381"/>
                                        </p:tgtEl>
                                      </p:cBhvr>
                                      <p:to x="100000" y="95000"/>
                                    </p:animScale>
                                    <p:animScale>
                                      <p:cBhvr>
                                        <p:cTn id="45" dur="166" decel="50000">
                                          <p:stCondLst>
                                            <p:cond delay="1834"/>
                                          </p:stCondLst>
                                        </p:cTn>
                                        <p:tgtEl>
                                          <p:spTgt spid="153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725286"/>
              <a:ext cx="3934823" cy="1088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Tiết</a:t>
              </a:r>
              <a:r>
                <a:rPr kumimoji="0" lang="en-US" altLang="zh-CN" sz="8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2</a:t>
              </a: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extLst>
      <p:ext uri="{BB962C8B-B14F-4D97-AF65-F5344CB8AC3E}">
        <p14:creationId xmlns:p14="http://schemas.microsoft.com/office/powerpoint/2010/main" val="4069712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606D6A-98D2-4D64-9F42-07994DE43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8366" y="-359674"/>
            <a:ext cx="4874308" cy="3140976"/>
          </a:xfrm>
          <a:prstGeom prst="rect">
            <a:avLst/>
          </a:prstGeom>
        </p:spPr>
      </p:pic>
      <p:sp>
        <p:nvSpPr>
          <p:cNvPr id="25" name="文本框 24">
            <a:extLst>
              <a:ext uri="{FF2B5EF4-FFF2-40B4-BE49-F238E27FC236}">
                <a16:creationId xmlns:a16="http://schemas.microsoft.com/office/drawing/2014/main" id="{0827921F-0307-4AD1-A649-5AA1E08EB95D}"/>
              </a:ext>
            </a:extLst>
          </p:cNvPr>
          <p:cNvSpPr txBox="1"/>
          <p:nvPr/>
        </p:nvSpPr>
        <p:spPr>
          <a:xfrm>
            <a:off x="4843773" y="949204"/>
            <a:ext cx="4064833" cy="769441"/>
          </a:xfrm>
          <a:prstGeom prst="rect">
            <a:avLst/>
          </a:prstGeom>
          <a:noFill/>
          <a:ln w="762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1" i="0" u="none" strike="noStrike" kern="1200" cap="none" spc="0" normalizeH="0" baseline="0" noProof="0" dirty="0" err="1">
                <a:ln>
                  <a:noFill/>
                </a:ln>
                <a:solidFill>
                  <a:prstClr val="black"/>
                </a:solidFill>
                <a:effectLst/>
                <a:uLnTx/>
                <a:uFillTx/>
                <a:ea typeface="汉仪黑荔枝体简" panose="00020600040101010101" pitchFamily="18" charset="-122"/>
                <a:cs typeface="+mn-cs"/>
                <a:sym typeface="方正兰亭黑_GBK" pitchFamily="2" charset="-122"/>
              </a:rPr>
              <a:t>Mục</a:t>
            </a:r>
            <a:r>
              <a:rPr kumimoji="0" lang="en-US" altLang="zh-CN" sz="4400" b="1" i="0" u="none" strike="noStrike" kern="1200" cap="none" spc="0" normalizeH="0" noProof="0" dirty="0">
                <a:ln>
                  <a:noFill/>
                </a:ln>
                <a:solidFill>
                  <a:prstClr val="black"/>
                </a:solidFill>
                <a:effectLst/>
                <a:uLnTx/>
                <a:uFillTx/>
                <a:ea typeface="汉仪黑荔枝体简" panose="00020600040101010101" pitchFamily="18" charset="-122"/>
                <a:cs typeface="+mn-cs"/>
                <a:sym typeface="方正兰亭黑_GBK" pitchFamily="2" charset="-122"/>
              </a:rPr>
              <a:t> </a:t>
            </a:r>
            <a:r>
              <a:rPr kumimoji="0" lang="en-US" altLang="zh-CN" sz="4400" b="1" i="0" u="none" strike="noStrike" kern="1200" cap="none" spc="0" normalizeH="0" noProof="0" dirty="0" err="1">
                <a:ln>
                  <a:noFill/>
                </a:ln>
                <a:solidFill>
                  <a:prstClr val="black"/>
                </a:solidFill>
                <a:effectLst/>
                <a:uLnTx/>
                <a:uFillTx/>
                <a:ea typeface="汉仪黑荔枝体简" panose="00020600040101010101" pitchFamily="18" charset="-122"/>
                <a:cs typeface="+mn-cs"/>
                <a:sym typeface="方正兰亭黑_GBK" pitchFamily="2" charset="-122"/>
              </a:rPr>
              <a:t>tiêu</a:t>
            </a:r>
            <a:endParaRPr kumimoji="0" lang="en-US" altLang="zh-CN" sz="4400" b="1" i="0" u="none" strike="noStrike" kern="1200" cap="none" spc="0" normalizeH="0" baseline="0" noProof="0" dirty="0">
              <a:ln>
                <a:noFill/>
              </a:ln>
              <a:solidFill>
                <a:prstClr val="black"/>
              </a:solidFill>
              <a:effectLst/>
              <a:uLnTx/>
              <a:uFillTx/>
              <a:ea typeface="汉仪黑荔枝体简" panose="00020600040101010101" pitchFamily="18" charset="-122"/>
              <a:cs typeface="+mn-cs"/>
              <a:sym typeface="方正兰亭黑_GBK" pitchFamily="2" charset="-122"/>
            </a:endParaRPr>
          </a:p>
        </p:txBody>
      </p:sp>
      <p:pic>
        <p:nvPicPr>
          <p:cNvPr id="3" name="Picture 2" descr="Text&#10;&#10;Description automatically generated">
            <a:extLst>
              <a:ext uri="{FF2B5EF4-FFF2-40B4-BE49-F238E27FC236}">
                <a16:creationId xmlns:a16="http://schemas.microsoft.com/office/drawing/2014/main" id="{861C99CB-0048-470D-9FFA-ED9167BCBC8E}"/>
              </a:ext>
            </a:extLst>
          </p:cNvPr>
          <p:cNvPicPr>
            <a:picLocks noChangeAspect="1"/>
          </p:cNvPicPr>
          <p:nvPr/>
        </p:nvPicPr>
        <p:blipFill>
          <a:blip r:embed="rId4"/>
          <a:stretch>
            <a:fillRect/>
          </a:stretch>
        </p:blipFill>
        <p:spPr>
          <a:xfrm>
            <a:off x="2320001" y="2781302"/>
            <a:ext cx="8293605" cy="2332958"/>
          </a:xfrm>
          <a:prstGeom prst="rect">
            <a:avLst/>
          </a:prstGeom>
        </p:spPr>
      </p:pic>
      <p:pic>
        <p:nvPicPr>
          <p:cNvPr id="61" name="Picture 60" descr="A picture containing text, flower, plant&#10;&#10;Description automatically generated">
            <a:extLst>
              <a:ext uri="{FF2B5EF4-FFF2-40B4-BE49-F238E27FC236}">
                <a16:creationId xmlns:a16="http://schemas.microsoft.com/office/drawing/2014/main" id="{E4D7E427-C358-4708-B616-4D74402C3A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846" y="111181"/>
            <a:ext cx="1494335" cy="1494335"/>
          </a:xfrm>
          <a:prstGeom prst="rect">
            <a:avLst/>
          </a:prstGeom>
        </p:spPr>
      </p:pic>
    </p:spTree>
    <p:extLst>
      <p:ext uri="{BB962C8B-B14F-4D97-AF65-F5344CB8AC3E}">
        <p14:creationId xmlns:p14="http://schemas.microsoft.com/office/powerpoint/2010/main" val="41214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35ED8763-40BF-4677-963A-483819E4BB81}"/>
              </a:ext>
            </a:extLst>
          </p:cNvPr>
          <p:cNvGrpSpPr/>
          <p:nvPr/>
        </p:nvGrpSpPr>
        <p:grpSpPr>
          <a:xfrm>
            <a:off x="4114788" y="150513"/>
            <a:ext cx="3962424" cy="675470"/>
            <a:chOff x="142892" y="4600886"/>
            <a:chExt cx="13240614" cy="2257114"/>
          </a:xfrm>
        </p:grpSpPr>
        <p:grpSp>
          <p:nvGrpSpPr>
            <p:cNvPr id="21" name="组合 20">
              <a:extLst>
                <a:ext uri="{FF2B5EF4-FFF2-40B4-BE49-F238E27FC236}">
                  <a16:creationId xmlns:a16="http://schemas.microsoft.com/office/drawing/2014/main" id="{AB5226A5-DA6E-4511-B43A-C14B737C706B}"/>
                </a:ext>
              </a:extLst>
            </p:cNvPr>
            <p:cNvGrpSpPr/>
            <p:nvPr/>
          </p:nvGrpSpPr>
          <p:grpSpPr>
            <a:xfrm>
              <a:off x="142892" y="4600886"/>
              <a:ext cx="8762570" cy="2257114"/>
              <a:chOff x="1958439" y="4280452"/>
              <a:chExt cx="10392413" cy="2676939"/>
            </a:xfrm>
          </p:grpSpPr>
          <p:pic>
            <p:nvPicPr>
              <p:cNvPr id="25" name="图片 24">
                <a:extLst>
                  <a:ext uri="{FF2B5EF4-FFF2-40B4-BE49-F238E27FC236}">
                    <a16:creationId xmlns:a16="http://schemas.microsoft.com/office/drawing/2014/main" id="{3C5696EE-36D8-40AE-AB0F-0AD36AF9DD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9151" y="4280452"/>
                <a:ext cx="1852523" cy="2577548"/>
              </a:xfrm>
              <a:prstGeom prst="rect">
                <a:avLst/>
              </a:prstGeom>
            </p:spPr>
          </p:pic>
          <p:pic>
            <p:nvPicPr>
              <p:cNvPr id="26" name="图片 25">
                <a:extLst>
                  <a:ext uri="{FF2B5EF4-FFF2-40B4-BE49-F238E27FC236}">
                    <a16:creationId xmlns:a16="http://schemas.microsoft.com/office/drawing/2014/main" id="{444F17F9-DB23-44B4-BE1B-822CF1B6D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1681" y="4379843"/>
                <a:ext cx="1639171" cy="2577548"/>
              </a:xfrm>
              <a:prstGeom prst="rect">
                <a:avLst/>
              </a:prstGeom>
            </p:spPr>
          </p:pic>
          <p:pic>
            <p:nvPicPr>
              <p:cNvPr id="27" name="图片 26">
                <a:extLst>
                  <a:ext uri="{FF2B5EF4-FFF2-40B4-BE49-F238E27FC236}">
                    <a16:creationId xmlns:a16="http://schemas.microsoft.com/office/drawing/2014/main" id="{861FEC96-8A2B-4251-A164-9D0970963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5461" y="4363278"/>
                <a:ext cx="2090028" cy="2577548"/>
              </a:xfrm>
              <a:prstGeom prst="rect">
                <a:avLst/>
              </a:prstGeom>
            </p:spPr>
          </p:pic>
          <p:pic>
            <p:nvPicPr>
              <p:cNvPr id="28" name="图片 27">
                <a:extLst>
                  <a:ext uri="{FF2B5EF4-FFF2-40B4-BE49-F238E27FC236}">
                    <a16:creationId xmlns:a16="http://schemas.microsoft.com/office/drawing/2014/main" id="{9F8C331E-6669-4703-914A-22A6C11BFB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8439" y="4280452"/>
                <a:ext cx="1956916" cy="2577548"/>
              </a:xfrm>
              <a:prstGeom prst="rect">
                <a:avLst/>
              </a:prstGeom>
            </p:spPr>
          </p:pic>
          <p:pic>
            <p:nvPicPr>
              <p:cNvPr id="29" name="图片 28">
                <a:extLst>
                  <a:ext uri="{FF2B5EF4-FFF2-40B4-BE49-F238E27FC236}">
                    <a16:creationId xmlns:a16="http://schemas.microsoft.com/office/drawing/2014/main" id="{6E6729D7-F218-45D9-9BAC-F7CD952A6C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9665" y="4280452"/>
                <a:ext cx="1580048" cy="2577548"/>
              </a:xfrm>
              <a:prstGeom prst="rect">
                <a:avLst/>
              </a:prstGeom>
            </p:spPr>
          </p:pic>
          <p:pic>
            <p:nvPicPr>
              <p:cNvPr id="30" name="图片 29">
                <a:extLst>
                  <a:ext uri="{FF2B5EF4-FFF2-40B4-BE49-F238E27FC236}">
                    <a16:creationId xmlns:a16="http://schemas.microsoft.com/office/drawing/2014/main" id="{94704C39-4508-4202-84AA-518F38F4D9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18755" y="4280452"/>
                <a:ext cx="1936220" cy="2577548"/>
              </a:xfrm>
              <a:prstGeom prst="rect">
                <a:avLst/>
              </a:prstGeom>
            </p:spPr>
          </p:pic>
        </p:grpSp>
        <p:pic>
          <p:nvPicPr>
            <p:cNvPr id="22" name="图片 21">
              <a:extLst>
                <a:ext uri="{FF2B5EF4-FFF2-40B4-BE49-F238E27FC236}">
                  <a16:creationId xmlns:a16="http://schemas.microsoft.com/office/drawing/2014/main" id="{7EEB30A3-178C-4C79-A87C-7DC1A68F5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500" y="4684689"/>
              <a:ext cx="1561992" cy="2173311"/>
            </a:xfrm>
            <a:prstGeom prst="rect">
              <a:avLst/>
            </a:prstGeom>
          </p:spPr>
        </p:pic>
        <p:pic>
          <p:nvPicPr>
            <p:cNvPr id="23" name="图片 22">
              <a:extLst>
                <a:ext uri="{FF2B5EF4-FFF2-40B4-BE49-F238E27FC236}">
                  <a16:creationId xmlns:a16="http://schemas.microsoft.com/office/drawing/2014/main" id="{0B618ABE-EB90-4CF3-8BA9-388F1C93B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5388" y="4684689"/>
              <a:ext cx="1332249" cy="2173311"/>
            </a:xfrm>
            <a:prstGeom prst="rect">
              <a:avLst/>
            </a:prstGeom>
          </p:spPr>
        </p:pic>
        <p:pic>
          <p:nvPicPr>
            <p:cNvPr id="24" name="图片 23">
              <a:extLst>
                <a:ext uri="{FF2B5EF4-FFF2-40B4-BE49-F238E27FC236}">
                  <a16:creationId xmlns:a16="http://schemas.microsoft.com/office/drawing/2014/main" id="{A28AD9F9-CE08-4939-9AD2-A73CF12EF5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50944" y="4684689"/>
              <a:ext cx="1632562" cy="2173311"/>
            </a:xfrm>
            <a:prstGeom prst="rect">
              <a:avLst/>
            </a:prstGeom>
          </p:spPr>
        </p:pic>
      </p:grpSp>
      <p:sp>
        <p:nvSpPr>
          <p:cNvPr id="31" name="矩形 30">
            <a:extLst>
              <a:ext uri="{FF2B5EF4-FFF2-40B4-BE49-F238E27FC236}">
                <a16:creationId xmlns:a16="http://schemas.microsoft.com/office/drawing/2014/main" id="{3F3C457C-DE43-4D2B-B4AC-2D371236CDC7}"/>
              </a:ext>
            </a:extLst>
          </p:cNvPr>
          <p:cNvSpPr/>
          <p:nvPr/>
        </p:nvSpPr>
        <p:spPr>
          <a:xfrm>
            <a:off x="0" y="825983"/>
            <a:ext cx="12192000" cy="207687"/>
          </a:xfrm>
          <a:prstGeom prst="rect">
            <a:avLst/>
          </a:prstGeom>
          <a:solidFill>
            <a:srgbClr val="FDC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Picture 2" descr="A picture containing outdoor, water, lake, shore&#10;&#10;Description automatically generated">
            <a:extLst>
              <a:ext uri="{FF2B5EF4-FFF2-40B4-BE49-F238E27FC236}">
                <a16:creationId xmlns:a16="http://schemas.microsoft.com/office/drawing/2014/main" id="{BCED122D-8509-4CED-AB5D-ADB0E517AE7F}"/>
              </a:ext>
            </a:extLst>
          </p:cNvPr>
          <p:cNvPicPr>
            <a:picLocks noChangeAspect="1"/>
          </p:cNvPicPr>
          <p:nvPr/>
        </p:nvPicPr>
        <p:blipFill>
          <a:blip r:embed="rId8"/>
          <a:stretch>
            <a:fillRect/>
          </a:stretch>
        </p:blipFill>
        <p:spPr>
          <a:xfrm>
            <a:off x="2279770" y="1058749"/>
            <a:ext cx="7200900" cy="5076825"/>
          </a:xfrm>
          <a:prstGeom prst="rect">
            <a:avLst/>
          </a:prstGeom>
        </p:spPr>
      </p:pic>
      <p:sp>
        <p:nvSpPr>
          <p:cNvPr id="4" name="Rectangle: Rounded Corners 3">
            <a:extLst>
              <a:ext uri="{FF2B5EF4-FFF2-40B4-BE49-F238E27FC236}">
                <a16:creationId xmlns:a16="http://schemas.microsoft.com/office/drawing/2014/main" id="{50CEC75E-CA84-4579-AFAA-206526845482}"/>
              </a:ext>
            </a:extLst>
          </p:cNvPr>
          <p:cNvSpPr/>
          <p:nvPr/>
        </p:nvSpPr>
        <p:spPr>
          <a:xfrm>
            <a:off x="2279770" y="6135574"/>
            <a:ext cx="7200900" cy="571913"/>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t>Những</a:t>
            </a:r>
            <a:r>
              <a:rPr lang="en-US" sz="2800" dirty="0"/>
              <a:t> con </a:t>
            </a:r>
            <a:r>
              <a:rPr lang="en-US" sz="2800" dirty="0" err="1"/>
              <a:t>cá</a:t>
            </a:r>
            <a:r>
              <a:rPr lang="en-US" sz="2800" dirty="0"/>
              <a:t> </a:t>
            </a:r>
            <a:r>
              <a:rPr lang="en-US" sz="2800" dirty="0" err="1"/>
              <a:t>trong</a:t>
            </a:r>
            <a:r>
              <a:rPr lang="en-US" sz="2800" dirty="0"/>
              <a:t> </a:t>
            </a:r>
            <a:r>
              <a:rPr lang="en-US" sz="2800" dirty="0" err="1"/>
              <a:t>hồ</a:t>
            </a:r>
            <a:r>
              <a:rPr lang="en-US" sz="2800" dirty="0"/>
              <a:t> </a:t>
            </a:r>
            <a:r>
              <a:rPr lang="en-US" sz="2800" dirty="0" err="1"/>
              <a:t>còn</a:t>
            </a:r>
            <a:r>
              <a:rPr lang="en-US" sz="2800" dirty="0"/>
              <a:t> </a:t>
            </a:r>
            <a:r>
              <a:rPr lang="en-US" sz="2800" dirty="0" err="1"/>
              <a:t>sống</a:t>
            </a:r>
            <a:r>
              <a:rPr lang="en-US" sz="2800" dirty="0"/>
              <a:t> hay </a:t>
            </a:r>
            <a:r>
              <a:rPr lang="en-US" sz="2800" dirty="0" err="1"/>
              <a:t>đã</a:t>
            </a:r>
            <a:r>
              <a:rPr lang="en-US" sz="2800" dirty="0"/>
              <a:t> </a:t>
            </a:r>
            <a:r>
              <a:rPr lang="en-US" sz="2800" dirty="0" err="1"/>
              <a:t>chết</a:t>
            </a:r>
            <a:r>
              <a:rPr lang="en-US" sz="2800" dirty="0"/>
              <a:t>?</a:t>
            </a:r>
          </a:p>
        </p:txBody>
      </p:sp>
      <p:pic>
        <p:nvPicPr>
          <p:cNvPr id="6" name="Picture 5" descr="Logo&#10;&#10;Description automatically generated">
            <a:extLst>
              <a:ext uri="{FF2B5EF4-FFF2-40B4-BE49-F238E27FC236}">
                <a16:creationId xmlns:a16="http://schemas.microsoft.com/office/drawing/2014/main" id="{65CF3AC9-63C2-4BEE-B3B3-967C7DF31B2E}"/>
              </a:ext>
            </a:extLst>
          </p:cNvPr>
          <p:cNvPicPr>
            <a:picLocks noChangeAspect="1"/>
          </p:cNvPicPr>
          <p:nvPr/>
        </p:nvPicPr>
        <p:blipFill>
          <a:blip r:embed="rId9"/>
          <a:stretch>
            <a:fillRect/>
          </a:stretch>
        </p:blipFill>
        <p:spPr>
          <a:xfrm>
            <a:off x="3521387" y="6039736"/>
            <a:ext cx="4229100" cy="781050"/>
          </a:xfrm>
          <a:prstGeom prst="rect">
            <a:avLst/>
          </a:prstGeom>
        </p:spPr>
      </p:pic>
      <p:pic>
        <p:nvPicPr>
          <p:cNvPr id="32" name="Picture 31">
            <a:extLst>
              <a:ext uri="{FF2B5EF4-FFF2-40B4-BE49-F238E27FC236}">
                <a16:creationId xmlns:a16="http://schemas.microsoft.com/office/drawing/2014/main" id="{78761E74-C5C0-462A-8674-4D8E1F9440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5626" y="-131416"/>
            <a:ext cx="1569661" cy="1569661"/>
          </a:xfrm>
          <a:prstGeom prst="rect">
            <a:avLst/>
          </a:prstGeom>
        </p:spPr>
      </p:pic>
    </p:spTree>
    <p:extLst>
      <p:ext uri="{BB962C8B-B14F-4D97-AF65-F5344CB8AC3E}">
        <p14:creationId xmlns:p14="http://schemas.microsoft.com/office/powerpoint/2010/main" val="2784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4" name="文本框 3"/>
          <p:cNvSpPr txBox="1"/>
          <p:nvPr/>
        </p:nvSpPr>
        <p:spPr>
          <a:xfrm>
            <a:off x="3492348" y="2501245"/>
            <a:ext cx="8196548" cy="2031325"/>
          </a:xfrm>
          <a:prstGeom prst="rect">
            <a:avLst/>
          </a:prstGeom>
          <a:noFill/>
        </p:spPr>
        <p:txBody>
          <a:bodyPr wrap="square" lIns="0" tIns="0" rIns="0" bIns="0" rtlCol="0">
            <a:spAutoFit/>
          </a:bodyPr>
          <a:lstStyle/>
          <a:p>
            <a:pPr lvl="0" algn="ctr">
              <a:defRPr/>
            </a:pPr>
            <a:r>
              <a:rPr lang="en-US" altLang="zh-CN" sz="4400" dirty="0">
                <a:solidFill>
                  <a:prstClr val="black"/>
                </a:solidFill>
                <a:effectLst>
                  <a:outerShdw blurRad="38100" dist="38100" dir="2700000" algn="tl">
                    <a:srgbClr val="000000">
                      <a:alpha val="43137"/>
                    </a:srgbClr>
                  </a:outerShdw>
                </a:effectLst>
                <a:ea typeface="方正黑体简体" panose="03000509000000000000" pitchFamily="65" charset="-122"/>
                <a:cs typeface="+mn-ea"/>
                <a:sym typeface="+mn-lt"/>
              </a:rPr>
              <a:t>C</a:t>
            </a:r>
            <a:r>
              <a:rPr lang="vi-VN" altLang="zh-CN" sz="4400" dirty="0">
                <a:solidFill>
                  <a:prstClr val="black"/>
                </a:solidFill>
                <a:effectLst>
                  <a:outerShdw blurRad="38100" dist="38100" dir="2700000" algn="tl">
                    <a:srgbClr val="000000">
                      <a:alpha val="43137"/>
                    </a:srgbClr>
                  </a:outerShdw>
                </a:effectLst>
                <a:ea typeface="方正黑体简体" panose="03000509000000000000" pitchFamily="65" charset="-122"/>
                <a:cs typeface="+mn-ea"/>
                <a:sym typeface="+mn-lt"/>
              </a:rPr>
              <a:t>á chết nhiều và đồng loạt thì chắc chắn môi trường sống của cá không đáp ứng được nhu cầu</a:t>
            </a:r>
            <a:endParaRPr kumimoji="0" lang="zh-CN" alt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extLst>
      <p:ext uri="{BB962C8B-B14F-4D97-AF65-F5344CB8AC3E}">
        <p14:creationId xmlns:p14="http://schemas.microsoft.com/office/powerpoint/2010/main" val="36571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iterate type="lt">
                                    <p:tmPct val="5789"/>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0" end="0"/>
                                            </p:txEl>
                                          </p:spTgt>
                                        </p:tgtEl>
                                      </p:cBhvr>
                                    </p:animEffect>
                                  </p:childTnLst>
                                </p:cTn>
                              </p:par>
                              <p:par>
                                <p:cTn id="14" presetID="2" presetClass="entr" presetSubtype="8" fill="hold" nodeType="withEffect">
                                  <p:stCondLst>
                                    <p:cond delay="17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300" fill="hold"/>
                                        <p:tgtEl>
                                          <p:spTgt spid="6"/>
                                        </p:tgtEl>
                                        <p:attrNameLst>
                                          <p:attrName>ppt_x</p:attrName>
                                        </p:attrNameLst>
                                      </p:cBhvr>
                                      <p:tavLst>
                                        <p:tav tm="0">
                                          <p:val>
                                            <p:strVal val="0-#ppt_w/2"/>
                                          </p:val>
                                        </p:tav>
                                        <p:tav tm="100000">
                                          <p:val>
                                            <p:strVal val="#ppt_x"/>
                                          </p:val>
                                        </p:tav>
                                      </p:tavLst>
                                    </p:anim>
                                    <p:anim calcmode="lin" valueType="num">
                                      <p:cBhvr additive="base">
                                        <p:cTn id="17" dur="13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9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214881" y="2434945"/>
            <a:ext cx="7893988" cy="1569660"/>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Hoạt động 1: Một số hoạt động của con người</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13307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A2D79-65BE-4458-83DC-8DCD136C5AC7}"/>
              </a:ext>
            </a:extLst>
          </p:cNvPr>
          <p:cNvSpPr txBox="1"/>
          <p:nvPr/>
        </p:nvSpPr>
        <p:spPr>
          <a:xfrm>
            <a:off x="925032" y="0"/>
            <a:ext cx="10717619" cy="523220"/>
          </a:xfrm>
          <a:prstGeom prst="rect">
            <a:avLst/>
          </a:prstGeom>
          <a:noFill/>
        </p:spPr>
        <p:txBody>
          <a:bodyPr wrap="square" rtlCol="0">
            <a:spAutoFit/>
          </a:bodyPr>
          <a:lstStyle/>
          <a:p>
            <a:r>
              <a:rPr lang="en-US" sz="2800" dirty="0">
                <a:latin typeface="Calibri "/>
              </a:rPr>
              <a:t>1. </a:t>
            </a:r>
            <a:r>
              <a:rPr lang="en-US" sz="2800" dirty="0" err="1">
                <a:latin typeface="Calibri "/>
              </a:rPr>
              <a:t>Kể</a:t>
            </a:r>
            <a:r>
              <a:rPr lang="en-US" sz="2800" dirty="0">
                <a:latin typeface="Calibri "/>
              </a:rPr>
              <a:t> </a:t>
            </a:r>
            <a:r>
              <a:rPr lang="en-US" sz="2800" dirty="0" err="1">
                <a:latin typeface="Calibri "/>
              </a:rPr>
              <a:t>tên</a:t>
            </a:r>
            <a:r>
              <a:rPr lang="en-US" sz="2800" dirty="0">
                <a:latin typeface="Calibri "/>
              </a:rPr>
              <a:t> </a:t>
            </a:r>
            <a:r>
              <a:rPr lang="en-US" sz="2800" dirty="0" err="1">
                <a:latin typeface="Calibri "/>
              </a:rPr>
              <a:t>những</a:t>
            </a:r>
            <a:r>
              <a:rPr lang="en-US" sz="2800" dirty="0">
                <a:latin typeface="Calibri "/>
              </a:rPr>
              <a:t> </a:t>
            </a:r>
            <a:r>
              <a:rPr lang="en-US" sz="2800" dirty="0" err="1">
                <a:latin typeface="Calibri "/>
              </a:rPr>
              <a:t>việc</a:t>
            </a:r>
            <a:r>
              <a:rPr lang="en-US" sz="2800" dirty="0">
                <a:latin typeface="Calibri "/>
              </a:rPr>
              <a:t> </a:t>
            </a:r>
            <a:r>
              <a:rPr lang="en-US" sz="2800" dirty="0" err="1">
                <a:latin typeface="Calibri "/>
              </a:rPr>
              <a:t>làm</a:t>
            </a:r>
            <a:r>
              <a:rPr lang="en-US" sz="2800" dirty="0">
                <a:latin typeface="Calibri "/>
              </a:rPr>
              <a:t> </a:t>
            </a:r>
            <a:r>
              <a:rPr lang="en-US" sz="2800" dirty="0" err="1">
                <a:latin typeface="Calibri "/>
              </a:rPr>
              <a:t>của</a:t>
            </a:r>
            <a:r>
              <a:rPr lang="en-US" sz="2800" dirty="0">
                <a:latin typeface="Calibri "/>
              </a:rPr>
              <a:t> con </a:t>
            </a:r>
            <a:r>
              <a:rPr lang="en-US" sz="2800" dirty="0" err="1">
                <a:latin typeface="Calibri "/>
              </a:rPr>
              <a:t>người</a:t>
            </a:r>
            <a:r>
              <a:rPr lang="en-US" sz="2800" dirty="0">
                <a:latin typeface="Calibri "/>
              </a:rPr>
              <a:t> </a:t>
            </a:r>
            <a:r>
              <a:rPr lang="en-US" sz="2800" dirty="0" err="1">
                <a:latin typeface="Calibri "/>
              </a:rPr>
              <a:t>trong</a:t>
            </a:r>
            <a:r>
              <a:rPr lang="en-US" sz="2800" dirty="0">
                <a:latin typeface="Calibri "/>
              </a:rPr>
              <a:t> </a:t>
            </a:r>
            <a:r>
              <a:rPr lang="en-US" sz="2800" dirty="0" err="1">
                <a:latin typeface="Calibri "/>
              </a:rPr>
              <a:t>những</a:t>
            </a:r>
            <a:r>
              <a:rPr lang="en-US" sz="2800" dirty="0">
                <a:latin typeface="Calibri "/>
              </a:rPr>
              <a:t> </a:t>
            </a:r>
            <a:r>
              <a:rPr lang="en-US" sz="2800" dirty="0" err="1">
                <a:latin typeface="Calibri "/>
              </a:rPr>
              <a:t>hình</a:t>
            </a:r>
            <a:r>
              <a:rPr lang="en-US" sz="2800" dirty="0">
                <a:latin typeface="Calibri "/>
              </a:rPr>
              <a:t> </a:t>
            </a:r>
            <a:r>
              <a:rPr lang="en-US" sz="2800" dirty="0" err="1">
                <a:latin typeface="Calibri "/>
              </a:rPr>
              <a:t>dưới</a:t>
            </a:r>
            <a:r>
              <a:rPr lang="en-US" sz="2800" dirty="0">
                <a:latin typeface="Calibri "/>
              </a:rPr>
              <a:t> </a:t>
            </a:r>
            <a:r>
              <a:rPr lang="en-US" sz="2800" dirty="0" err="1">
                <a:latin typeface="Calibri "/>
              </a:rPr>
              <a:t>đây</a:t>
            </a:r>
            <a:r>
              <a:rPr lang="en-US" sz="2800" dirty="0">
                <a:latin typeface="Calibri "/>
              </a:rPr>
              <a:t>?</a:t>
            </a:r>
          </a:p>
        </p:txBody>
      </p:sp>
      <p:pic>
        <p:nvPicPr>
          <p:cNvPr id="4" name="Picture 3" descr="A picture containing text&#10;&#10;Description automatically generated">
            <a:extLst>
              <a:ext uri="{FF2B5EF4-FFF2-40B4-BE49-F238E27FC236}">
                <a16:creationId xmlns:a16="http://schemas.microsoft.com/office/drawing/2014/main" id="{4143A5EA-9ED8-416A-90E9-3450A0C24E1C}"/>
              </a:ext>
            </a:extLst>
          </p:cNvPr>
          <p:cNvPicPr>
            <a:picLocks noChangeAspect="1"/>
          </p:cNvPicPr>
          <p:nvPr/>
        </p:nvPicPr>
        <p:blipFill>
          <a:blip r:embed="rId2"/>
          <a:stretch>
            <a:fillRect/>
          </a:stretch>
        </p:blipFill>
        <p:spPr>
          <a:xfrm>
            <a:off x="2084788" y="786809"/>
            <a:ext cx="8022423" cy="5837275"/>
          </a:xfrm>
          <a:prstGeom prst="rect">
            <a:avLst/>
          </a:prstGeom>
        </p:spPr>
      </p:pic>
      <p:sp>
        <p:nvSpPr>
          <p:cNvPr id="5" name="Rectangle: Rounded Corners 4">
            <a:extLst>
              <a:ext uri="{FF2B5EF4-FFF2-40B4-BE49-F238E27FC236}">
                <a16:creationId xmlns:a16="http://schemas.microsoft.com/office/drawing/2014/main" id="{B3B1BB86-085E-4AE2-A03E-9FCA65F9677A}"/>
              </a:ext>
            </a:extLst>
          </p:cNvPr>
          <p:cNvSpPr/>
          <p:nvPr/>
        </p:nvSpPr>
        <p:spPr>
          <a:xfrm>
            <a:off x="1924493" y="3072809"/>
            <a:ext cx="4171507" cy="839972"/>
          </a:xfrm>
          <a:prstGeom prst="roundRect">
            <a:avLst/>
          </a:prstGeom>
          <a:ln w="28575">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err="1">
                <a:latin typeface="Calibri "/>
              </a:rPr>
              <a:t>Xả</a:t>
            </a:r>
            <a:r>
              <a:rPr lang="en-US" sz="3000" dirty="0">
                <a:latin typeface="Calibri "/>
              </a:rPr>
              <a:t> </a:t>
            </a:r>
            <a:r>
              <a:rPr lang="en-US" sz="3000" dirty="0" err="1">
                <a:latin typeface="Calibri "/>
              </a:rPr>
              <a:t>rác</a:t>
            </a:r>
            <a:r>
              <a:rPr lang="en-US" sz="3000" dirty="0">
                <a:latin typeface="Calibri "/>
              </a:rPr>
              <a:t> </a:t>
            </a:r>
            <a:r>
              <a:rPr lang="en-US" sz="3000" dirty="0" err="1">
                <a:latin typeface="Calibri "/>
              </a:rPr>
              <a:t>bừa</a:t>
            </a:r>
            <a:r>
              <a:rPr lang="en-US" sz="3000" dirty="0">
                <a:latin typeface="Calibri "/>
              </a:rPr>
              <a:t> </a:t>
            </a:r>
            <a:r>
              <a:rPr lang="en-US" sz="3000" dirty="0" err="1">
                <a:latin typeface="Calibri "/>
              </a:rPr>
              <a:t>bãi</a:t>
            </a:r>
            <a:r>
              <a:rPr lang="en-US" sz="3000" dirty="0">
                <a:latin typeface="Calibri "/>
              </a:rPr>
              <a:t> </a:t>
            </a:r>
            <a:r>
              <a:rPr lang="en-US" sz="3000" dirty="0" err="1">
                <a:latin typeface="Calibri "/>
              </a:rPr>
              <a:t>xuống</a:t>
            </a:r>
            <a:endParaRPr lang="en-US" sz="3000" dirty="0">
              <a:latin typeface="Calibri "/>
            </a:endParaRPr>
          </a:p>
          <a:p>
            <a:pPr algn="ctr"/>
            <a:r>
              <a:rPr lang="en-US" sz="3000" dirty="0">
                <a:latin typeface="Calibri "/>
              </a:rPr>
              <a:t> </a:t>
            </a:r>
            <a:r>
              <a:rPr lang="en-US" sz="3000" dirty="0" err="1">
                <a:latin typeface="Calibri "/>
              </a:rPr>
              <a:t>ao</a:t>
            </a:r>
            <a:r>
              <a:rPr lang="en-US" sz="3000" dirty="0">
                <a:latin typeface="Calibri "/>
              </a:rPr>
              <a:t>, </a:t>
            </a:r>
            <a:r>
              <a:rPr lang="en-US" sz="3000" dirty="0" err="1">
                <a:latin typeface="Calibri "/>
              </a:rPr>
              <a:t>hồ</a:t>
            </a:r>
            <a:endParaRPr lang="en-US" sz="3000" dirty="0">
              <a:latin typeface="Calibri "/>
            </a:endParaRPr>
          </a:p>
        </p:txBody>
      </p:sp>
      <p:sp>
        <p:nvSpPr>
          <p:cNvPr id="33" name="Rectangle: Rounded Corners 32">
            <a:extLst>
              <a:ext uri="{FF2B5EF4-FFF2-40B4-BE49-F238E27FC236}">
                <a16:creationId xmlns:a16="http://schemas.microsoft.com/office/drawing/2014/main" id="{12BE1228-D2A9-463B-87EB-DAC238EDEE20}"/>
              </a:ext>
            </a:extLst>
          </p:cNvPr>
          <p:cNvSpPr/>
          <p:nvPr/>
        </p:nvSpPr>
        <p:spPr>
          <a:xfrm>
            <a:off x="6283842" y="3232297"/>
            <a:ext cx="3823370" cy="680483"/>
          </a:xfrm>
          <a:prstGeom prst="roundRect">
            <a:avLst/>
          </a:prstGeom>
          <a:ln w="28575">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a:latin typeface="Calibri "/>
              </a:rPr>
              <a:t>Thu </a:t>
            </a:r>
            <a:r>
              <a:rPr lang="en-US" sz="3000" dirty="0" err="1">
                <a:latin typeface="Calibri "/>
              </a:rPr>
              <a:t>dọn</a:t>
            </a:r>
            <a:r>
              <a:rPr lang="en-US" sz="3000" dirty="0">
                <a:latin typeface="Calibri "/>
              </a:rPr>
              <a:t> </a:t>
            </a:r>
            <a:r>
              <a:rPr lang="en-US" sz="3000" dirty="0" err="1">
                <a:latin typeface="Calibri "/>
              </a:rPr>
              <a:t>rác</a:t>
            </a:r>
            <a:r>
              <a:rPr lang="en-US" sz="3000" dirty="0">
                <a:latin typeface="Calibri "/>
              </a:rPr>
              <a:t> ở </a:t>
            </a:r>
            <a:r>
              <a:rPr lang="en-US" sz="3000" dirty="0" err="1">
                <a:latin typeface="Calibri "/>
              </a:rPr>
              <a:t>ao</a:t>
            </a:r>
            <a:r>
              <a:rPr lang="en-US" sz="3000" dirty="0">
                <a:latin typeface="Calibri "/>
              </a:rPr>
              <a:t>, </a:t>
            </a:r>
            <a:r>
              <a:rPr lang="en-US" sz="3000" dirty="0" err="1">
                <a:latin typeface="Calibri "/>
              </a:rPr>
              <a:t>hồ</a:t>
            </a:r>
            <a:endParaRPr lang="en-US" sz="3000" dirty="0">
              <a:latin typeface="Calibri "/>
            </a:endParaRPr>
          </a:p>
        </p:txBody>
      </p:sp>
      <p:sp>
        <p:nvSpPr>
          <p:cNvPr id="36" name="Rectangle: Rounded Corners 35">
            <a:extLst>
              <a:ext uri="{FF2B5EF4-FFF2-40B4-BE49-F238E27FC236}">
                <a16:creationId xmlns:a16="http://schemas.microsoft.com/office/drawing/2014/main" id="{2C6FC05D-35EB-4991-9B95-882778E8AC1F}"/>
              </a:ext>
            </a:extLst>
          </p:cNvPr>
          <p:cNvSpPr/>
          <p:nvPr/>
        </p:nvSpPr>
        <p:spPr>
          <a:xfrm>
            <a:off x="1924493" y="5943601"/>
            <a:ext cx="3823370" cy="680483"/>
          </a:xfrm>
          <a:prstGeom prst="roundRect">
            <a:avLst/>
          </a:prstGeom>
          <a:ln w="28575">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err="1">
                <a:latin typeface="Calibri "/>
              </a:rPr>
              <a:t>Chặt</a:t>
            </a:r>
            <a:r>
              <a:rPr lang="en-US" sz="3000" dirty="0">
                <a:latin typeface="Calibri "/>
              </a:rPr>
              <a:t> </a:t>
            </a:r>
            <a:r>
              <a:rPr lang="en-US" sz="3000" dirty="0" err="1">
                <a:latin typeface="Calibri "/>
              </a:rPr>
              <a:t>phá</a:t>
            </a:r>
            <a:r>
              <a:rPr lang="en-US" sz="3000" dirty="0">
                <a:latin typeface="Calibri "/>
              </a:rPr>
              <a:t> </a:t>
            </a:r>
            <a:r>
              <a:rPr lang="en-US" sz="3000" dirty="0" err="1">
                <a:latin typeface="Calibri "/>
              </a:rPr>
              <a:t>rừng</a:t>
            </a:r>
            <a:endParaRPr lang="en-US" sz="3000" dirty="0">
              <a:latin typeface="Calibri "/>
            </a:endParaRPr>
          </a:p>
        </p:txBody>
      </p:sp>
      <p:sp>
        <p:nvSpPr>
          <p:cNvPr id="37" name="Rectangle: Rounded Corners 36">
            <a:extLst>
              <a:ext uri="{FF2B5EF4-FFF2-40B4-BE49-F238E27FC236}">
                <a16:creationId xmlns:a16="http://schemas.microsoft.com/office/drawing/2014/main" id="{8EFDD29E-0B93-4477-9C01-70C0C8002475}"/>
              </a:ext>
            </a:extLst>
          </p:cNvPr>
          <p:cNvSpPr/>
          <p:nvPr/>
        </p:nvSpPr>
        <p:spPr>
          <a:xfrm>
            <a:off x="6283841" y="5943601"/>
            <a:ext cx="3823370" cy="680483"/>
          </a:xfrm>
          <a:prstGeom prst="roundRect">
            <a:avLst/>
          </a:prstGeom>
          <a:ln w="28575">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err="1">
                <a:latin typeface="Calibri "/>
              </a:rPr>
              <a:t>Trồng</a:t>
            </a:r>
            <a:r>
              <a:rPr lang="en-US" sz="3000" dirty="0">
                <a:latin typeface="Calibri "/>
              </a:rPr>
              <a:t> </a:t>
            </a:r>
            <a:r>
              <a:rPr lang="en-US" sz="3000" dirty="0" err="1">
                <a:latin typeface="Calibri "/>
              </a:rPr>
              <a:t>cây</a:t>
            </a:r>
            <a:r>
              <a:rPr lang="en-US" sz="3000" dirty="0">
                <a:latin typeface="Calibri "/>
              </a:rPr>
              <a:t> </a:t>
            </a:r>
            <a:r>
              <a:rPr lang="en-US" sz="3000" dirty="0" err="1">
                <a:latin typeface="Calibri "/>
              </a:rPr>
              <a:t>gây</a:t>
            </a:r>
            <a:r>
              <a:rPr lang="en-US" sz="3000" dirty="0">
                <a:latin typeface="Calibri "/>
              </a:rPr>
              <a:t> </a:t>
            </a:r>
            <a:r>
              <a:rPr lang="en-US" sz="3000" dirty="0" err="1">
                <a:latin typeface="Calibri "/>
              </a:rPr>
              <a:t>rừng</a:t>
            </a:r>
            <a:endParaRPr lang="en-US" sz="3000" dirty="0">
              <a:latin typeface="Calibri "/>
            </a:endParaRPr>
          </a:p>
        </p:txBody>
      </p:sp>
      <p:sp>
        <p:nvSpPr>
          <p:cNvPr id="38" name="TextBox 37">
            <a:extLst>
              <a:ext uri="{FF2B5EF4-FFF2-40B4-BE49-F238E27FC236}">
                <a16:creationId xmlns:a16="http://schemas.microsoft.com/office/drawing/2014/main" id="{269DF93B-D84A-4DAF-AF58-FF5C1422F14B}"/>
              </a:ext>
            </a:extLst>
          </p:cNvPr>
          <p:cNvSpPr txBox="1"/>
          <p:nvPr/>
        </p:nvSpPr>
        <p:spPr>
          <a:xfrm>
            <a:off x="925031" y="0"/>
            <a:ext cx="10717619" cy="954107"/>
          </a:xfrm>
          <a:prstGeom prst="rect">
            <a:avLst/>
          </a:prstGeom>
          <a:noFill/>
        </p:spPr>
        <p:txBody>
          <a:bodyPr wrap="square" rtlCol="0">
            <a:spAutoFit/>
          </a:bodyPr>
          <a:lstStyle/>
          <a:p>
            <a:r>
              <a:rPr lang="en-US" sz="2800" dirty="0" err="1">
                <a:highlight>
                  <a:srgbClr val="FFFF00"/>
                </a:highlight>
                <a:latin typeface="Calibri "/>
              </a:rPr>
              <a:t>Những</a:t>
            </a:r>
            <a:r>
              <a:rPr lang="en-US" sz="2800" dirty="0">
                <a:highlight>
                  <a:srgbClr val="FFFF00"/>
                </a:highlight>
                <a:latin typeface="Calibri "/>
              </a:rPr>
              <a:t> </a:t>
            </a:r>
            <a:r>
              <a:rPr lang="en-US" sz="2800" dirty="0" err="1">
                <a:highlight>
                  <a:srgbClr val="FFFF00"/>
                </a:highlight>
                <a:latin typeface="Calibri "/>
              </a:rPr>
              <a:t>việc</a:t>
            </a:r>
            <a:r>
              <a:rPr lang="en-US" sz="2800" dirty="0">
                <a:highlight>
                  <a:srgbClr val="FFFF00"/>
                </a:highlight>
                <a:latin typeface="Calibri "/>
              </a:rPr>
              <a:t> </a:t>
            </a:r>
            <a:r>
              <a:rPr lang="en-US" sz="2800" dirty="0" err="1">
                <a:highlight>
                  <a:srgbClr val="FFFF00"/>
                </a:highlight>
                <a:latin typeface="Calibri "/>
              </a:rPr>
              <a:t>làm</a:t>
            </a:r>
            <a:r>
              <a:rPr lang="en-US" sz="2800" dirty="0">
                <a:highlight>
                  <a:srgbClr val="FFFF00"/>
                </a:highlight>
                <a:latin typeface="Calibri "/>
              </a:rPr>
              <a:t> </a:t>
            </a:r>
            <a:r>
              <a:rPr lang="en-US" sz="2800" dirty="0" err="1">
                <a:highlight>
                  <a:srgbClr val="FFFF00"/>
                </a:highlight>
                <a:latin typeface="Calibri "/>
              </a:rPr>
              <a:t>này</a:t>
            </a:r>
            <a:r>
              <a:rPr lang="en-US" sz="2800" dirty="0">
                <a:highlight>
                  <a:srgbClr val="FFFF00"/>
                </a:highlight>
                <a:latin typeface="Calibri "/>
              </a:rPr>
              <a:t> </a:t>
            </a:r>
            <a:r>
              <a:rPr lang="vi-VN" sz="2800" dirty="0">
                <a:highlight>
                  <a:srgbClr val="FFFF00"/>
                </a:highlight>
                <a:latin typeface="Calibri "/>
              </a:rPr>
              <a:t>đã gây ảnh hưởng như thế nào đến môi trường sống của thực vật và động vật?</a:t>
            </a:r>
            <a:endParaRPr lang="en-US" sz="2800" dirty="0">
              <a:highlight>
                <a:srgbClr val="FFFF00"/>
              </a:highlight>
              <a:latin typeface="Calibri "/>
            </a:endParaRPr>
          </a:p>
        </p:txBody>
      </p:sp>
    </p:spTree>
    <p:extLst>
      <p:ext uri="{BB962C8B-B14F-4D97-AF65-F5344CB8AC3E}">
        <p14:creationId xmlns:p14="http://schemas.microsoft.com/office/powerpoint/2010/main" val="116415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1000"/>
                                        <p:tgtEl>
                                          <p:spTgt spid="38">
                                            <p:txEl>
                                              <p:pRg st="0" end="0"/>
                                            </p:txEl>
                                          </p:spTgt>
                                        </p:tgtEl>
                                      </p:cBhvr>
                                    </p:animEffect>
                                    <p:anim calcmode="lin" valueType="num">
                                      <p:cBhvr>
                                        <p:cTn id="5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33" grpId="0" animBg="1"/>
      <p:bldP spid="36" grpId="0" animBg="1"/>
      <p:bldP spid="37" grpId="0" animBg="1"/>
      <p:bldP spid="38" grpId="0"/>
      <p:bldP spid="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ACF207-793E-43A2-BF4A-942DC4B05604}"/>
              </a:ext>
            </a:extLst>
          </p:cNvPr>
          <p:cNvSpPr txBox="1"/>
          <p:nvPr/>
        </p:nvSpPr>
        <p:spPr>
          <a:xfrm>
            <a:off x="556532" y="643467"/>
            <a:ext cx="11210925" cy="744836"/>
          </a:xfrm>
          <a:prstGeom prst="rect">
            <a:avLst/>
          </a:prstGeom>
        </p:spPr>
        <p:txBody>
          <a:bodyPr vert="horz" lIns="91440" tIns="45720" rIns="91440" bIns="45720" rtlCol="0" anchor="ctr">
            <a:normAutofit/>
          </a:bodyPr>
          <a:lstStyle/>
          <a:p>
            <a:pPr marL="0" marR="0" algn="ctr">
              <a:lnSpc>
                <a:spcPct val="90000"/>
              </a:lnSpc>
              <a:spcBef>
                <a:spcPct val="0"/>
              </a:spcBef>
              <a:spcAft>
                <a:spcPts val="700"/>
              </a:spcAft>
            </a:pPr>
            <a:r>
              <a:rPr lang="en-US" sz="3200" i="1" kern="1200">
                <a:solidFill>
                  <a:schemeClr val="bg1"/>
                </a:solidFill>
                <a:effectLst/>
                <a:latin typeface="+mj-lt"/>
                <a:ea typeface="+mj-ea"/>
                <a:cs typeface="+mj-cs"/>
              </a:rPr>
              <a:t>Hoàn thành bảng theo mẫu sau :</a:t>
            </a:r>
            <a:endParaRPr lang="en-US" sz="3200" kern="1200">
              <a:solidFill>
                <a:schemeClr val="bg1"/>
              </a:solidFill>
              <a:effectLst/>
              <a:latin typeface="+mj-lt"/>
              <a:ea typeface="+mj-ea"/>
              <a:cs typeface="+mj-cs"/>
            </a:endParaRPr>
          </a:p>
        </p:txBody>
      </p:sp>
      <p:graphicFrame>
        <p:nvGraphicFramePr>
          <p:cNvPr id="4" name="Table 3">
            <a:extLst>
              <a:ext uri="{FF2B5EF4-FFF2-40B4-BE49-F238E27FC236}">
                <a16:creationId xmlns:a16="http://schemas.microsoft.com/office/drawing/2014/main" id="{249772CF-6EA2-47E6-906F-09BC2EC9A6C7}"/>
              </a:ext>
            </a:extLst>
          </p:cNvPr>
          <p:cNvGraphicFramePr>
            <a:graphicFrameLocks noGrp="1"/>
          </p:cNvGraphicFramePr>
          <p:nvPr>
            <p:extLst/>
          </p:nvPr>
        </p:nvGraphicFramePr>
        <p:xfrm>
          <a:off x="2506705" y="2340516"/>
          <a:ext cx="7178592" cy="3063622"/>
        </p:xfrm>
        <a:graphic>
          <a:graphicData uri="http://schemas.openxmlformats.org/drawingml/2006/table">
            <a:tbl>
              <a:tblPr firstRow="1" firstCol="1" bandRow="1"/>
              <a:tblGrid>
                <a:gridCol w="1614285">
                  <a:extLst>
                    <a:ext uri="{9D8B030D-6E8A-4147-A177-3AD203B41FA5}">
                      <a16:colId xmlns:a16="http://schemas.microsoft.com/office/drawing/2014/main" val="3339134811"/>
                    </a:ext>
                  </a:extLst>
                </a:gridCol>
                <a:gridCol w="1490799">
                  <a:extLst>
                    <a:ext uri="{9D8B030D-6E8A-4147-A177-3AD203B41FA5}">
                      <a16:colId xmlns:a16="http://schemas.microsoft.com/office/drawing/2014/main" val="3075366329"/>
                    </a:ext>
                  </a:extLst>
                </a:gridCol>
                <a:gridCol w="1169740">
                  <a:extLst>
                    <a:ext uri="{9D8B030D-6E8A-4147-A177-3AD203B41FA5}">
                      <a16:colId xmlns:a16="http://schemas.microsoft.com/office/drawing/2014/main" val="2571991362"/>
                    </a:ext>
                  </a:extLst>
                </a:gridCol>
                <a:gridCol w="1289483">
                  <a:extLst>
                    <a:ext uri="{9D8B030D-6E8A-4147-A177-3AD203B41FA5}">
                      <a16:colId xmlns:a16="http://schemas.microsoft.com/office/drawing/2014/main" val="2671327076"/>
                    </a:ext>
                  </a:extLst>
                </a:gridCol>
                <a:gridCol w="1614285">
                  <a:extLst>
                    <a:ext uri="{9D8B030D-6E8A-4147-A177-3AD203B41FA5}">
                      <a16:colId xmlns:a16="http://schemas.microsoft.com/office/drawing/2014/main" val="203050703"/>
                    </a:ext>
                  </a:extLst>
                </a:gridCol>
              </a:tblGrid>
              <a:tr h="1319567">
                <a:tc rowSpan="2">
                  <a:txBody>
                    <a:bodyPr/>
                    <a:lstStyle/>
                    <a:p>
                      <a:pPr marL="0" marR="0" algn="just" fontAlgn="t">
                        <a:lnSpc>
                          <a:spcPct val="100000"/>
                        </a:lnSpc>
                        <a:spcBef>
                          <a:spcPts val="700"/>
                        </a:spcBef>
                        <a:spcAft>
                          <a:spcPts val="700"/>
                        </a:spcAft>
                      </a:pPr>
                      <a:r>
                        <a:rPr lang="nl-NL" sz="3300" b="1" i="0" u="none" strike="noStrike" dirty="0">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dirty="0">
                        <a:effectLst/>
                        <a:latin typeface="Calibri "/>
                      </a:endParaRPr>
                    </a:p>
                    <a:p>
                      <a:pPr marL="0" marR="0" algn="just" fontAlgn="t">
                        <a:lnSpc>
                          <a:spcPct val="100000"/>
                        </a:lnSpc>
                        <a:spcBef>
                          <a:spcPts val="700"/>
                        </a:spcBef>
                        <a:spcAft>
                          <a:spcPts val="700"/>
                        </a:spcAft>
                      </a:pPr>
                      <a:r>
                        <a:rPr lang="nl-NL" sz="3300" b="1" i="0" u="none" strike="noStrike" dirty="0">
                          <a:solidFill>
                            <a:srgbClr val="000000"/>
                          </a:solidFill>
                          <a:effectLst/>
                          <a:latin typeface="Calibri "/>
                          <a:ea typeface="Calibri" panose="020F0502020204030204" pitchFamily="34" charset="0"/>
                          <a:cs typeface="Times New Roman" panose="02020603050405020304" pitchFamily="18" charset="0"/>
                        </a:rPr>
                        <a:t>Hình</a:t>
                      </a:r>
                      <a:endParaRPr lang="nl-NL" sz="4200" b="0" i="0" u="none" strike="noStrike" dirty="0">
                        <a:effectLst/>
                        <a:latin typeface="Calibri "/>
                      </a:endParaRPr>
                    </a:p>
                  </a:txBody>
                  <a:tcPr marL="215537" marR="215537" marT="107769" marB="1077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p>
                      <a:pPr marL="0" marR="0" algn="ctr"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Việc làm</a:t>
                      </a:r>
                      <a:endParaRPr lang="nl-NL" sz="4200" b="0" i="0" u="none" strike="noStrike">
                        <a:effectLst/>
                        <a:latin typeface="Calibri "/>
                      </a:endParaRPr>
                    </a:p>
                  </a:txBody>
                  <a:tcPr marL="215537" marR="215537" marT="107769" marB="1077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Thay đổi MTS</a:t>
                      </a:r>
                      <a:endParaRPr lang="nl-NL" sz="4200" b="0" i="0" u="none" strike="noStrike">
                        <a:effectLst/>
                        <a:latin typeface="Calibri "/>
                      </a:endParaRPr>
                    </a:p>
                  </a:txBody>
                  <a:tcPr marL="215537" marR="215537" marT="107769" marB="1077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p>
                      <a:pPr marL="0" marR="0" algn="ctr"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Giải thích</a:t>
                      </a:r>
                      <a:endParaRPr lang="nl-NL" sz="4200" b="0" i="0" u="none" strike="noStrike">
                        <a:effectLst/>
                        <a:latin typeface="Calibri "/>
                      </a:endParaRPr>
                    </a:p>
                  </a:txBody>
                  <a:tcPr marL="215537" marR="215537" marT="107769" marB="1077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948994"/>
                  </a:ext>
                </a:extLst>
              </a:tr>
              <a:tr h="1126481">
                <a:tc vMerge="1">
                  <a:txBody>
                    <a:bodyPr/>
                    <a:lstStyle/>
                    <a:p>
                      <a:endParaRPr lang="en-US"/>
                    </a:p>
                  </a:txBody>
                  <a:tcPr/>
                </a:tc>
                <a:tc vMerge="1">
                  <a:txBody>
                    <a:bodyPr/>
                    <a:lstStyle/>
                    <a:p>
                      <a:endParaRPr lang="en-US"/>
                    </a:p>
                  </a:txBody>
                  <a:tcPr/>
                </a:tc>
                <a:tc>
                  <a:txBody>
                    <a:bodyPr/>
                    <a:lstStyle/>
                    <a:p>
                      <a:pPr marL="0" marR="0" algn="just" fontAlgn="t">
                        <a:lnSpc>
                          <a:spcPct val="100000"/>
                        </a:lnSpc>
                        <a:spcBef>
                          <a:spcPts val="700"/>
                        </a:spcBef>
                        <a:spcAft>
                          <a:spcPts val="700"/>
                        </a:spcAft>
                      </a:pPr>
                      <a:r>
                        <a:rPr lang="nl-NL" sz="3300" b="0" i="0" u="none" strike="noStrike">
                          <a:solidFill>
                            <a:srgbClr val="000000"/>
                          </a:solidFill>
                          <a:effectLst/>
                          <a:latin typeface="Calibri "/>
                          <a:ea typeface="Calibri" panose="020F0502020204030204" pitchFamily="34" charset="0"/>
                          <a:cs typeface="Times New Roman" panose="02020603050405020304" pitchFamily="18" charset="0"/>
                        </a:rPr>
                        <a:t>Tốt lên</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3300" b="0" i="0" u="none" strike="noStrike">
                          <a:solidFill>
                            <a:srgbClr val="000000"/>
                          </a:solidFill>
                          <a:effectLst/>
                          <a:latin typeface="Calibri "/>
                          <a:ea typeface="Calibri" panose="020F0502020204030204" pitchFamily="34" charset="0"/>
                          <a:cs typeface="Times New Roman" panose="02020603050405020304" pitchFamily="18" charset="0"/>
                        </a:rPr>
                        <a:t>Xấu đi</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70311286"/>
                  </a:ext>
                </a:extLst>
              </a:tr>
              <a:tr h="617574">
                <a:tc>
                  <a:txBody>
                    <a:bodyPr/>
                    <a:lstStyle/>
                    <a:p>
                      <a:pPr marL="0" marR="0" algn="just"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3300" b="1" i="0" u="none" strike="noStrike">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0000"/>
                        </a:lnSpc>
                        <a:spcBef>
                          <a:spcPts val="700"/>
                        </a:spcBef>
                        <a:spcAft>
                          <a:spcPts val="700"/>
                        </a:spcAft>
                      </a:pPr>
                      <a:r>
                        <a:rPr lang="nl-NL" sz="3300" b="1" i="0" u="none" strike="noStrike" dirty="0">
                          <a:solidFill>
                            <a:srgbClr val="000000"/>
                          </a:solidFill>
                          <a:effectLst/>
                          <a:latin typeface="Calibri "/>
                          <a:ea typeface="Calibri" panose="020F0502020204030204" pitchFamily="34" charset="0"/>
                          <a:cs typeface="Times New Roman" panose="02020603050405020304" pitchFamily="18" charset="0"/>
                        </a:rPr>
                        <a:t> </a:t>
                      </a:r>
                      <a:endParaRPr lang="nl-NL" sz="4200" b="0" i="0" u="none" strike="noStrike" dirty="0">
                        <a:effectLst/>
                        <a:latin typeface="Calibri "/>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535971"/>
                  </a:ext>
                </a:extLst>
              </a:tr>
            </a:tbl>
          </a:graphicData>
        </a:graphic>
      </p:graphicFrame>
      <p:pic>
        <p:nvPicPr>
          <p:cNvPr id="6" name="Picture 5">
            <a:extLst>
              <a:ext uri="{FF2B5EF4-FFF2-40B4-BE49-F238E27FC236}">
                <a16:creationId xmlns:a16="http://schemas.microsoft.com/office/drawing/2014/main" id="{E3CF8041-0E4B-4DC1-9012-7C2BEE038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040" y="5543520"/>
            <a:ext cx="1569661" cy="1569661"/>
          </a:xfrm>
          <a:prstGeom prst="rect">
            <a:avLst/>
          </a:prstGeom>
        </p:spPr>
      </p:pic>
    </p:spTree>
    <p:extLst>
      <p:ext uri="{BB962C8B-B14F-4D97-AF65-F5344CB8AC3E}">
        <p14:creationId xmlns:p14="http://schemas.microsoft.com/office/powerpoint/2010/main" val="44901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8900" y="-229800"/>
            <a:ext cx="2700000" cy="1755000"/>
          </a:xfrm>
          <a:prstGeom prst="rect">
            <a:avLst/>
          </a:prstGeom>
        </p:spPr>
      </p:pic>
      <p:pic>
        <p:nvPicPr>
          <p:cNvPr id="5" name="图片 4"/>
          <p:cNvPicPr>
            <a:picLocks noChangeAspect="1"/>
          </p:cNvPicPr>
          <p:nvPr/>
        </p:nvPicPr>
        <p:blipFill>
          <a:blip r:embed="rId2"/>
          <a:stretch>
            <a:fillRect/>
          </a:stretch>
        </p:blipFill>
        <p:spPr>
          <a:xfrm>
            <a:off x="0" y="0"/>
            <a:ext cx="2700000" cy="1755000"/>
          </a:xfrm>
          <a:prstGeom prst="rect">
            <a:avLst/>
          </a:prstGeom>
        </p:spPr>
      </p:pic>
      <p:pic>
        <p:nvPicPr>
          <p:cNvPr id="6" name="图片 5"/>
          <p:cNvPicPr>
            <a:picLocks noChangeAspect="1"/>
          </p:cNvPicPr>
          <p:nvPr/>
        </p:nvPicPr>
        <p:blipFill>
          <a:blip r:embed="rId3"/>
          <a:stretch>
            <a:fillRect/>
          </a:stretch>
        </p:blipFill>
        <p:spPr>
          <a:xfrm>
            <a:off x="-66412" y="0"/>
            <a:ext cx="1620000" cy="1057500"/>
          </a:xfrm>
          <a:prstGeom prst="rect">
            <a:avLst/>
          </a:prstGeom>
        </p:spPr>
      </p:pic>
      <p:pic>
        <p:nvPicPr>
          <p:cNvPr id="7" name="图片 6"/>
          <p:cNvPicPr>
            <a:picLocks noChangeAspect="1"/>
          </p:cNvPicPr>
          <p:nvPr/>
        </p:nvPicPr>
        <p:blipFill>
          <a:blip r:embed="rId4"/>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4"/>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4"/>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4"/>
          <a:stretch>
            <a:fillRect/>
          </a:stretch>
        </p:blipFill>
        <p:spPr>
          <a:xfrm flipV="1">
            <a:off x="-113450" y="6663879"/>
            <a:ext cx="12330000" cy="45719"/>
          </a:xfrm>
          <a:prstGeom prst="rect">
            <a:avLst/>
          </a:prstGeom>
        </p:spPr>
      </p:pic>
      <p:pic>
        <p:nvPicPr>
          <p:cNvPr id="9" name="图片 8"/>
          <p:cNvPicPr>
            <a:picLocks noChangeAspect="1"/>
          </p:cNvPicPr>
          <p:nvPr/>
        </p:nvPicPr>
        <p:blipFill>
          <a:blip r:embed="rId5"/>
          <a:stretch>
            <a:fillRect/>
          </a:stretch>
        </p:blipFill>
        <p:spPr>
          <a:xfrm>
            <a:off x="2926612" y="-483740"/>
            <a:ext cx="7016607" cy="6991458"/>
          </a:xfrm>
          <a:prstGeom prst="rect">
            <a:avLst/>
          </a:prstGeom>
        </p:spPr>
      </p:pic>
      <p:pic>
        <p:nvPicPr>
          <p:cNvPr id="8" name="图片 7"/>
          <p:cNvPicPr>
            <a:picLocks noChangeAspect="1"/>
          </p:cNvPicPr>
          <p:nvPr/>
        </p:nvPicPr>
        <p:blipFill>
          <a:blip r:embed="rId6"/>
          <a:stretch>
            <a:fillRect/>
          </a:stretch>
        </p:blipFill>
        <p:spPr>
          <a:xfrm>
            <a:off x="3479373" y="3764620"/>
            <a:ext cx="5233255" cy="2899259"/>
          </a:xfrm>
          <a:prstGeom prst="rect">
            <a:avLst/>
          </a:prstGeom>
        </p:spPr>
      </p:pic>
      <p:pic>
        <p:nvPicPr>
          <p:cNvPr id="16" name="图片 15"/>
          <p:cNvPicPr>
            <a:picLocks noChangeAspect="1"/>
          </p:cNvPicPr>
          <p:nvPr/>
        </p:nvPicPr>
        <p:blipFill>
          <a:blip r:embed="rId7"/>
          <a:stretch>
            <a:fillRect/>
          </a:stretch>
        </p:blipFill>
        <p:spPr>
          <a:xfrm>
            <a:off x="362601" y="915846"/>
            <a:ext cx="258750" cy="393750"/>
          </a:xfrm>
          <a:prstGeom prst="rect">
            <a:avLst/>
          </a:prstGeom>
        </p:spPr>
      </p:pic>
      <p:pic>
        <p:nvPicPr>
          <p:cNvPr id="17" name="图片 16"/>
          <p:cNvPicPr>
            <a:picLocks noChangeAspect="1"/>
          </p:cNvPicPr>
          <p:nvPr/>
        </p:nvPicPr>
        <p:blipFill>
          <a:blip r:embed="rId8"/>
          <a:stretch>
            <a:fillRect/>
          </a:stretch>
        </p:blipFill>
        <p:spPr>
          <a:xfrm>
            <a:off x="1338088" y="1100100"/>
            <a:ext cx="191250" cy="360000"/>
          </a:xfrm>
          <a:prstGeom prst="rect">
            <a:avLst/>
          </a:prstGeom>
        </p:spPr>
      </p:pic>
      <p:pic>
        <p:nvPicPr>
          <p:cNvPr id="18" name="图片 17"/>
          <p:cNvPicPr>
            <a:picLocks noChangeAspect="1"/>
          </p:cNvPicPr>
          <p:nvPr/>
        </p:nvPicPr>
        <p:blipFill>
          <a:blip r:embed="rId9"/>
          <a:stretch>
            <a:fillRect/>
          </a:stretch>
        </p:blipFill>
        <p:spPr>
          <a:xfrm>
            <a:off x="1622939" y="490200"/>
            <a:ext cx="101250" cy="315000"/>
          </a:xfrm>
          <a:prstGeom prst="rect">
            <a:avLst/>
          </a:prstGeom>
        </p:spPr>
      </p:pic>
      <p:sp>
        <p:nvSpPr>
          <p:cNvPr id="23" name="TextBox 22">
            <a:extLst>
              <a:ext uri="{FF2B5EF4-FFF2-40B4-BE49-F238E27FC236}">
                <a16:creationId xmlns:a16="http://schemas.microsoft.com/office/drawing/2014/main" id="{89690D2D-2033-4038-9DDD-2838B0EEC55F}"/>
              </a:ext>
            </a:extLst>
          </p:cNvPr>
          <p:cNvSpPr txBox="1"/>
          <p:nvPr/>
        </p:nvSpPr>
        <p:spPr>
          <a:xfrm>
            <a:off x="3237330" y="1851539"/>
            <a:ext cx="6193464"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Thảo</a:t>
            </a:r>
            <a:r>
              <a:rPr kumimoji="0" lang="en-US" altLang="zh-CN" sz="6600" b="1" i="0" u="none" strike="noStrike" kern="1200" cap="none" spc="0" normalizeH="0" baseline="0" noProof="0" dirty="0">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altLang="zh-CN" sz="6600" b="1" i="0" u="none" strike="noStrike" kern="1200" cap="none" spc="0" normalizeH="0" baseline="0" noProof="0" dirty="0" err="1">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luận</a:t>
            </a:r>
            <a:r>
              <a:rPr kumimoji="0" lang="en-US" altLang="zh-CN" sz="6600" b="1" i="0" u="none" strike="noStrike" kern="1200" cap="none" spc="0" normalizeH="0" baseline="0" noProof="0" dirty="0">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altLang="zh-CN" sz="6600" b="1" i="0" u="none" strike="noStrike" kern="1200" cap="none" spc="0" normalizeH="0" baseline="0" noProof="0" dirty="0" err="1">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nhóm</a:t>
            </a:r>
            <a:r>
              <a:rPr kumimoji="0" lang="en-US" altLang="zh-CN" sz="6600" b="1" i="0" u="none" strike="noStrike" kern="1200" cap="none" spc="0" normalizeH="0" baseline="0" noProof="0" dirty="0">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altLang="zh-CN" sz="6600" b="1" i="0" u="none" strike="noStrike" kern="1200" cap="none" spc="0" normalizeH="0" baseline="0" noProof="0" dirty="0" err="1">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rPr>
              <a:t>đôi</a:t>
            </a:r>
            <a:endParaRPr kumimoji="0" lang="en-US" altLang="zh-CN" sz="6600" b="1" i="0" u="none" strike="noStrike" kern="1200" cap="none" spc="0" normalizeH="0" baseline="0" noProof="0" dirty="0">
              <a:ln>
                <a:noFill/>
              </a:ln>
              <a:solidFill>
                <a:srgbClr val="FFA4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6320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465</Words>
  <Application>Microsoft Office PowerPoint</Application>
  <PresentationFormat>Widescreen</PresentationFormat>
  <Paragraphs>88</Paragraphs>
  <Slides>18</Slides>
  <Notes>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18</vt:i4>
      </vt:variant>
    </vt:vector>
  </HeadingPairs>
  <TitlesOfParts>
    <vt:vector size="38" baseType="lpstr">
      <vt:lpstr>맑은 고딕</vt:lpstr>
      <vt:lpstr>SimSun</vt:lpstr>
      <vt:lpstr>SimSun</vt:lpstr>
      <vt:lpstr>Arial</vt:lpstr>
      <vt:lpstr>Arial-Rounded</vt:lpstr>
      <vt:lpstr>Calibri</vt:lpstr>
      <vt:lpstr>Calibri </vt:lpstr>
      <vt:lpstr>Calibri Light</vt:lpstr>
      <vt:lpstr>等线</vt:lpstr>
      <vt:lpstr>iCiel Cucho</vt:lpstr>
      <vt:lpstr>inpin heiti</vt:lpstr>
      <vt:lpstr>KaiTi</vt:lpstr>
      <vt:lpstr>Quicksand Medium</vt:lpstr>
      <vt:lpstr>黑体</vt:lpstr>
      <vt:lpstr>Tahoma</vt:lpstr>
      <vt:lpstr>Times New Roman</vt:lpstr>
      <vt:lpstr>方正兰亭黑_GBK</vt:lpstr>
      <vt:lpstr>方正黑体简体</vt:lpstr>
      <vt:lpstr>汉仪黑荔枝体简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PhuongLoi</dc:creator>
  <cp:lastModifiedBy>PhuongLoi</cp:lastModifiedBy>
  <cp:revision>1</cp:revision>
  <dcterms:created xsi:type="dcterms:W3CDTF">2022-01-10T02:35:02Z</dcterms:created>
  <dcterms:modified xsi:type="dcterms:W3CDTF">2022-01-10T02:36:05Z</dcterms:modified>
</cp:coreProperties>
</file>