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p:cViewPr varScale="1">
        <p:scale>
          <a:sx n="54" d="100"/>
          <a:sy n="54" d="100"/>
        </p:scale>
        <p:origin x="84" y="1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59A00-07B3-493C-8FFA-F61A336DD167}" type="datetimeFigureOut">
              <a:rPr lang="en-US" smtClean="0"/>
              <a:t>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544939-3769-4227-B4F1-9D53CB102A04}" type="slidenum">
              <a:rPr lang="en-US" smtClean="0"/>
              <a:t>‹#›</a:t>
            </a:fld>
            <a:endParaRPr lang="en-US"/>
          </a:p>
        </p:txBody>
      </p:sp>
    </p:spTree>
    <p:extLst>
      <p:ext uri="{BB962C8B-B14F-4D97-AF65-F5344CB8AC3E}">
        <p14:creationId xmlns:p14="http://schemas.microsoft.com/office/powerpoint/2010/main" val="23913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2797"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2797"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32573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5912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0891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0DC96-BAE7-4D90-BC42-33A0CA1BD3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85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4FFD4-C49B-4DE4-BDB2-D4736871B2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55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DEDC8-F581-455B-85E1-5B2F4409ED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Bài</a:t>
            </a:r>
            <a:r>
              <a:rPr lang="en-US" dirty="0"/>
              <a:t> </a:t>
            </a:r>
            <a:r>
              <a:rPr lang="en-US" dirty="0" err="1"/>
              <a:t>giảng</a:t>
            </a:r>
            <a:r>
              <a:rPr lang="en-US" dirty="0"/>
              <a:t> </a:t>
            </a:r>
            <a:r>
              <a:rPr lang="en-US" dirty="0" err="1"/>
              <a:t>được</a:t>
            </a:r>
            <a:r>
              <a:rPr lang="en-US" dirty="0"/>
              <a:t> </a:t>
            </a:r>
            <a:r>
              <a:rPr lang="en-US" dirty="0" err="1"/>
              <a:t>thiết</a:t>
            </a:r>
            <a:r>
              <a:rPr lang="en-US" dirty="0"/>
              <a:t> </a:t>
            </a:r>
            <a:r>
              <a:rPr lang="en-US" dirty="0" err="1"/>
              <a:t>kế</a:t>
            </a:r>
            <a:r>
              <a:rPr lang="en-US" dirty="0"/>
              <a:t> </a:t>
            </a:r>
            <a:r>
              <a:rPr lang="en-US" dirty="0" err="1"/>
              <a:t>bởi</a:t>
            </a:r>
            <a:r>
              <a:rPr lang="en-US" dirty="0"/>
              <a:t>: </a:t>
            </a:r>
            <a:r>
              <a:rPr lang="en-US" dirty="0" err="1"/>
              <a:t>Hương Thảo</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272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7378BB-746D-4CB4-A4E7-FAABDA67E406}"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336032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78BB-746D-4CB4-A4E7-FAABDA67E406}"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6594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78BB-746D-4CB4-A4E7-FAABDA67E406}"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895757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28176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ội dung bài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ếng Việt 2">
            <a:extLst>
              <a:ext uri="{FF2B5EF4-FFF2-40B4-BE49-F238E27FC236}">
                <a16:creationId xmlns:a16="http://schemas.microsoft.com/office/drawing/2014/main" id="{0E378DA4-B0E7-4F30-8358-FD934FF292EF}"/>
              </a:ext>
            </a:extLst>
          </p:cNvPr>
          <p:cNvSpPr txBox="1"/>
          <p:nvPr userDrawn="1"/>
        </p:nvSpPr>
        <p:spPr>
          <a:xfrm>
            <a:off x="144946" y="100842"/>
            <a:ext cx="1705129" cy="379656"/>
          </a:xfrm>
          <a:prstGeom prst="rect">
            <a:avLst/>
          </a:prstGeom>
          <a:noFill/>
        </p:spPr>
        <p:txBody>
          <a:bodyPr wrap="square" rtlCol="0">
            <a:spAutoFit/>
          </a:bodyPr>
          <a:lstStyle>
            <a:defPPr>
              <a:defRPr lang="en-US"/>
            </a:defPPr>
            <a:lvl1pPr>
              <a:defRPr sz="1400">
                <a:solidFill>
                  <a:schemeClr val="bg1"/>
                </a:solidFill>
                <a:effectLst>
                  <a:glow rad="101600">
                    <a:srgbClr val="FF2592">
                      <a:alpha val="60000"/>
                    </a:srgbClr>
                  </a:glow>
                  <a:reflection blurRad="6350" stA="55000" endA="300" endPos="45500" dir="5400000" sy="-100000" algn="bl" rotWithShape="0"/>
                </a:effectLst>
                <a:latin typeface="Quicksand Medium" pitchFamily="2" charset="0"/>
                <a:ea typeface="Arial-Rounded" panose="020B0500000000000000" pitchFamily="34" charset="0"/>
                <a:cs typeface="Arial-Rounded" panose="020B0500000000000000" pitchFamily="34"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r>
              <a:rPr lang="en-US" sz="1867">
                <a:effectLst>
                  <a:glow rad="63500">
                    <a:srgbClr val="FF9900"/>
                  </a:glow>
                  <a:reflection blurRad="6350" stA="55000" endA="300" endPos="45500" dir="5400000" sy="-100000" algn="bl" rotWithShape="0"/>
                </a:effectLst>
              </a:rPr>
              <a:t>Tiếng Việt 2</a:t>
            </a:r>
          </a:p>
        </p:txBody>
      </p:sp>
    </p:spTree>
    <p:extLst>
      <p:ext uri="{BB962C8B-B14F-4D97-AF65-F5344CB8AC3E}">
        <p14:creationId xmlns:p14="http://schemas.microsoft.com/office/powerpoint/2010/main" val="2886695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C39D9B-1707-4BC2-A8DF-A9A95A2D1DDF}"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28274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378BB-746D-4CB4-A4E7-FAABDA67E406}"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84031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17378BB-746D-4CB4-A4E7-FAABDA67E406}" type="datetimeFigureOut">
              <a:rPr lang="en-US" smtClean="0"/>
              <a:t>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342597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7378BB-746D-4CB4-A4E7-FAABDA67E406}"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3415172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7378BB-746D-4CB4-A4E7-FAABDA67E406}" type="datetimeFigureOut">
              <a:rPr lang="en-US" smtClean="0"/>
              <a:t>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49677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378BB-746D-4CB4-A4E7-FAABDA67E406}" type="datetimeFigureOut">
              <a:rPr lang="en-US" smtClean="0"/>
              <a:t>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416012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378BB-746D-4CB4-A4E7-FAABDA67E406}" type="datetimeFigureOut">
              <a:rPr lang="en-US" smtClean="0"/>
              <a:t>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347054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7378BB-746D-4CB4-A4E7-FAABDA67E406}"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68032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17378BB-746D-4CB4-A4E7-FAABDA67E406}" type="datetimeFigureOut">
              <a:rPr lang="en-US" smtClean="0"/>
              <a:t>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2F19C-2240-4CDB-8C14-C6084887C834}" type="slidenum">
              <a:rPr lang="en-US" smtClean="0"/>
              <a:t>‹#›</a:t>
            </a:fld>
            <a:endParaRPr lang="en-US"/>
          </a:p>
        </p:txBody>
      </p:sp>
    </p:spTree>
    <p:extLst>
      <p:ext uri="{BB962C8B-B14F-4D97-AF65-F5344CB8AC3E}">
        <p14:creationId xmlns:p14="http://schemas.microsoft.com/office/powerpoint/2010/main" val="4194131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7378BB-746D-4CB4-A4E7-FAABDA67E406}" type="datetimeFigureOut">
              <a:rPr lang="en-US" smtClean="0"/>
              <a:t>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2F19C-2240-4CDB-8C14-C6084887C834}" type="slidenum">
              <a:rPr lang="en-US" smtClean="0"/>
              <a:t>‹#›</a:t>
            </a:fld>
            <a:endParaRPr lang="en-US"/>
          </a:p>
        </p:txBody>
      </p:sp>
    </p:spTree>
    <p:extLst>
      <p:ext uri="{BB962C8B-B14F-4D97-AF65-F5344CB8AC3E}">
        <p14:creationId xmlns:p14="http://schemas.microsoft.com/office/powerpoint/2010/main" val="962693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51167" y="3910243"/>
            <a:ext cx="12140532" cy="2947775"/>
          </a:xfrm>
          <a:prstGeom prst="rect">
            <a:avLst/>
          </a:prstGeom>
        </p:spPr>
      </p:pic>
      <p:grpSp>
        <p:nvGrpSpPr>
          <p:cNvPr id="8" name="Group 7"/>
          <p:cNvGrpSpPr/>
          <p:nvPr/>
        </p:nvGrpSpPr>
        <p:grpSpPr>
          <a:xfrm>
            <a:off x="2805047" y="203868"/>
            <a:ext cx="6085320" cy="1021353"/>
            <a:chOff x="3186329" y="2594608"/>
            <a:chExt cx="6452703" cy="1195255"/>
          </a:xfrm>
        </p:grpSpPr>
        <p:sp>
          <p:nvSpPr>
            <p:cNvPr id="9" name="Wave 8"/>
            <p:cNvSpPr/>
            <p:nvPr/>
          </p:nvSpPr>
          <p:spPr>
            <a:xfrm>
              <a:off x="3568352" y="2594608"/>
              <a:ext cx="5760641" cy="1195255"/>
            </a:xfrm>
            <a:prstGeom prst="wave">
              <a:avLst/>
            </a:prstGeom>
            <a:solidFill>
              <a:srgbClr val="FFC000">
                <a:lumMod val="20000"/>
                <a:lumOff val="80000"/>
              </a:srgbClr>
            </a:solidFill>
            <a:ln w="12700" cap="flat" cmpd="sng" algn="ctr">
              <a:solidFill>
                <a:srgbClr val="5B9BD5">
                  <a:shade val="50000"/>
                </a:srgbClr>
              </a:solidFill>
              <a:prstDash val="solid"/>
              <a:miter lim="800000"/>
            </a:ln>
            <a:effectLst/>
          </p:spPr>
          <p:txBody>
            <a:bodyPr rtlCol="0" anchor="ctr"/>
            <a:lstStyle/>
            <a:p>
              <a:pPr marL="0" marR="0" lvl="0" indent="0" algn="ctr" defTabSz="912032" rtl="0" eaLnBrk="1" fontAlgn="auto" latinLnBrk="0" hangingPunct="1">
                <a:lnSpc>
                  <a:spcPct val="100000"/>
                </a:lnSpc>
                <a:spcBef>
                  <a:spcPts val="0"/>
                </a:spcBef>
                <a:spcAft>
                  <a:spcPts val="0"/>
                </a:spcAft>
                <a:buClrTx/>
                <a:buSzTx/>
                <a:buFontTx/>
                <a:buNone/>
                <a:tabLst/>
                <a:defRPr/>
              </a:pPr>
              <a:endParaRPr kumimoji="0" lang="en-US" sz="1900" b="0" i="0" u="none" strike="noStrike" kern="0" cap="none" spc="0" normalizeH="0" baseline="0" noProof="0">
                <a:ln>
                  <a:noFill/>
                </a:ln>
                <a:solidFill>
                  <a:prstClr val="white"/>
                </a:solidFill>
                <a:effectLst/>
                <a:uLnTx/>
                <a:uFillTx/>
                <a:latin typeface="Calibri"/>
                <a:ea typeface="+mn-ea"/>
                <a:cs typeface="+mn-cs"/>
              </a:endParaRPr>
            </a:p>
          </p:txBody>
        </p:sp>
        <p:sp>
          <p:nvSpPr>
            <p:cNvPr id="10" name="文本框 6"/>
            <p:cNvSpPr txBox="1">
              <a:spLocks noChangeArrowheads="1"/>
            </p:cNvSpPr>
            <p:nvPr/>
          </p:nvSpPr>
          <p:spPr bwMode="auto">
            <a:xfrm>
              <a:off x="3186329" y="2765362"/>
              <a:ext cx="6452703" cy="73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marL="0" marR="0" lvl="0" indent="0" algn="ctr" defTabSz="484176" rtl="0" eaLnBrk="1" fontAlgn="base" latinLnBrk="0" hangingPunct="1">
                <a:lnSpc>
                  <a:spcPct val="100000"/>
                </a:lnSpc>
                <a:spcBef>
                  <a:spcPct val="0"/>
                </a:spcBef>
                <a:spcAft>
                  <a:spcPct val="0"/>
                </a:spcAft>
                <a:buClrTx/>
                <a:buSzTx/>
                <a:buFontTx/>
                <a:buNone/>
                <a:tabLst/>
                <a:defRPr/>
              </a:pP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Chủ</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a:t>
              </a:r>
              <a:r>
                <a:rPr kumimoji="0" lang="en-US" altLang="zh-CN" sz="3500" b="1" i="0" u="none" strike="noStrike" kern="0" cap="none" spc="0" normalizeH="0" baseline="0" noProof="0" dirty="0" err="1">
                  <a:ln>
                    <a:noFill/>
                  </a:ln>
                  <a:solidFill>
                    <a:prstClr val="black"/>
                  </a:solidFill>
                  <a:effectLst/>
                  <a:uLnTx/>
                  <a:uFillTx/>
                  <a:latin typeface="Calibri"/>
                  <a:ea typeface="华康海报体W12(P)" panose="040B0C00000000000000" pitchFamily="82" charset="-122"/>
                  <a:cs typeface="+mn-cs"/>
                </a:rPr>
                <a:t>đề</a:t>
              </a:r>
              <a:r>
                <a:rPr kumimoji="0" lang="en-US" altLang="zh-CN"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rPr>
                <a:t> 5</a:t>
              </a:r>
              <a:r>
                <a:rPr lang="en-US" altLang="zh-CN" sz="3500" b="1" kern="0" dirty="0">
                  <a:solidFill>
                    <a:prstClr val="black"/>
                  </a:solidFill>
                  <a:latin typeface="Calibri"/>
                  <a:ea typeface="华康海报体W12(P)" panose="040B0C00000000000000" pitchFamily="82" charset="-122"/>
                </a:rPr>
                <a:t>: Gia </a:t>
              </a:r>
              <a:r>
                <a:rPr lang="en-US" altLang="zh-CN" sz="3500" b="1" kern="0" dirty="0" err="1">
                  <a:solidFill>
                    <a:prstClr val="black"/>
                  </a:solidFill>
                  <a:latin typeface="Calibri"/>
                  <a:ea typeface="华康海报体W12(P)" panose="040B0C00000000000000" pitchFamily="82" charset="-122"/>
                </a:rPr>
                <a:t>đình</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thân</a:t>
              </a:r>
              <a:r>
                <a:rPr lang="en-US" altLang="zh-CN" sz="3500" b="1" kern="0" dirty="0">
                  <a:solidFill>
                    <a:prstClr val="black"/>
                  </a:solidFill>
                  <a:latin typeface="Calibri"/>
                  <a:ea typeface="华康海报体W12(P)" panose="040B0C00000000000000" pitchFamily="82" charset="-122"/>
                </a:rPr>
                <a:t> </a:t>
              </a:r>
              <a:r>
                <a:rPr lang="en-US" altLang="zh-CN" sz="3500" b="1" kern="0" dirty="0" err="1">
                  <a:solidFill>
                    <a:prstClr val="black"/>
                  </a:solidFill>
                  <a:latin typeface="Calibri"/>
                  <a:ea typeface="华康海报体W12(P)" panose="040B0C00000000000000" pitchFamily="82" charset="-122"/>
                </a:rPr>
                <a:t>thương</a:t>
              </a:r>
              <a:endParaRPr kumimoji="0" lang="zh-CN" altLang="en-US" sz="3500" b="1" i="0" u="none" strike="noStrike" kern="0" cap="none" spc="0" normalizeH="0" baseline="0" noProof="0" dirty="0">
                <a:ln>
                  <a:noFill/>
                </a:ln>
                <a:solidFill>
                  <a:prstClr val="black"/>
                </a:solidFill>
                <a:effectLst/>
                <a:uLnTx/>
                <a:uFillTx/>
                <a:latin typeface="Calibri"/>
                <a:ea typeface="华康海报体W12(P)" panose="040B0C00000000000000" pitchFamily="82" charset="-122"/>
                <a:cs typeface="+mn-cs"/>
              </a:endParaRPr>
            </a:p>
          </p:txBody>
        </p:sp>
      </p:grpSp>
      <p:sp>
        <p:nvSpPr>
          <p:cNvPr id="5" name="Rectangle 4">
            <a:extLst>
              <a:ext uri="{FF2B5EF4-FFF2-40B4-BE49-F238E27FC236}">
                <a16:creationId xmlns:a16="http://schemas.microsoft.com/office/drawing/2014/main" id="{6464D78E-15B2-409B-B792-0CF81948CF26}"/>
              </a:ext>
            </a:extLst>
          </p:cNvPr>
          <p:cNvSpPr/>
          <p:nvPr/>
        </p:nvSpPr>
        <p:spPr>
          <a:xfrm>
            <a:off x="-97350" y="2022982"/>
            <a:ext cx="12386724" cy="1323439"/>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Bài</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lang="en-US" sz="8000" b="1"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latin typeface="Calibri"/>
              </a:rPr>
              <a:t>18</a:t>
            </a:r>
            <a:r>
              <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baseline="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Người</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trong</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một</a:t>
            </a:r>
            <a:r>
              <a:rPr kumimoji="0" lang="en-US" sz="8000" b="1" i="0" u="none" strike="noStrike" kern="1200" cap="none" spc="0" normalizeH="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000" b="1" i="0" u="none" strike="noStrike" kern="1200" cap="none" spc="0" normalizeH="0" noProof="0" dirty="0" err="1">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rPr>
              <a:t>nhà</a:t>
            </a:r>
            <a:endParaRPr kumimoji="0" lang="en-US" sz="8000" b="1" i="0" u="none" strike="noStrike" kern="1200" cap="none" spc="0" normalizeH="0" baseline="0" noProof="0" dirty="0">
              <a:ln w="9525">
                <a:solidFill>
                  <a:prstClr val="white"/>
                </a:solidFill>
                <a:prstDash val="solid"/>
              </a:ln>
              <a:solidFill>
                <a:srgbClr val="50B34C"/>
              </a:solidFill>
              <a:effectLst>
                <a:outerShdw blurRad="12700" dist="38100" dir="2700000" algn="tl" rotWithShape="0">
                  <a:srgbClr val="50B34C">
                    <a:lumMod val="60000"/>
                    <a:lumOff val="40000"/>
                  </a:srgbClr>
                </a:outerShdw>
              </a:effectLst>
              <a:uLnTx/>
              <a:uFillTx/>
              <a:latin typeface="Calibri"/>
              <a:ea typeface="+mn-ea"/>
              <a:cs typeface="+mn-cs"/>
            </a:endParaRPr>
          </a:p>
        </p:txBody>
      </p:sp>
      <p:pic>
        <p:nvPicPr>
          <p:cNvPr id="7" name="Picture 6">
            <a:extLst>
              <a:ext uri="{FF2B5EF4-FFF2-40B4-BE49-F238E27FC236}">
                <a16:creationId xmlns:a16="http://schemas.microsoft.com/office/drawing/2014/main" id="{E76C2704-554F-4953-A415-9502FC0D7B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24729" y="-225642"/>
            <a:ext cx="2032247" cy="2032247"/>
          </a:xfrm>
          <a:prstGeom prst="rect">
            <a:avLst/>
          </a:prstGeom>
        </p:spPr>
      </p:pic>
    </p:spTree>
    <p:custDataLst>
      <p:tags r:id="rId1"/>
    </p:custDataLst>
    <p:extLst>
      <p:ext uri="{BB962C8B-B14F-4D97-AF65-F5344CB8AC3E}">
        <p14:creationId xmlns:p14="http://schemas.microsoft.com/office/powerpoint/2010/main" val="104923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1010BF-3079-4606-9306-DC2C8237FC53}"/>
              </a:ext>
            </a:extLst>
          </p:cNvPr>
          <p:cNvSpPr txBox="1"/>
          <p:nvPr/>
        </p:nvSpPr>
        <p:spPr>
          <a:xfrm>
            <a:off x="827345" y="161202"/>
            <a:ext cx="9885784" cy="646331"/>
          </a:xfrm>
          <a:prstGeom prst="rect">
            <a:avLst/>
          </a:prstGeom>
          <a:noFill/>
        </p:spPr>
        <p:txBody>
          <a:bodyPr wrap="square" rtlCol="0">
            <a:spAutoFit/>
          </a:bodyPr>
          <a:lstStyle/>
          <a:p>
            <a:pPr lvl="0" algn="ctr">
              <a:defRPr/>
            </a:pPr>
            <a:r>
              <a:rPr lang="vi-VN" sz="3600" b="1" dirty="0">
                <a:solidFill>
                  <a:srgbClr val="D2232A"/>
                </a:solidFill>
                <a:latin typeface="Calibri"/>
              </a:rPr>
              <a:t>Trò chơi: Chúng ta là một gia đình.</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197B0B5E-B3B1-430F-B86F-84585797B382}"/>
              </a:ext>
            </a:extLst>
          </p:cNvPr>
          <p:cNvSpPr/>
          <p:nvPr/>
        </p:nvSpPr>
        <p:spPr>
          <a:xfrm>
            <a:off x="941033" y="1313895"/>
            <a:ext cx="10120543" cy="364872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en-US" sz="3600" b="1" u="sng" dirty="0" err="1">
                <a:latin typeface="Calibri" panose="020F0502020204030204" pitchFamily="34" charset="0"/>
                <a:cs typeface="Calibri" panose="020F0502020204030204" pitchFamily="34" charset="0"/>
              </a:rPr>
              <a:t>Luật</a:t>
            </a:r>
            <a:r>
              <a:rPr lang="en-US" sz="3600" b="1" u="sng" dirty="0">
                <a:latin typeface="Calibri" panose="020F0502020204030204" pitchFamily="34" charset="0"/>
                <a:cs typeface="Calibri" panose="020F0502020204030204" pitchFamily="34" charset="0"/>
              </a:rPr>
              <a:t> </a:t>
            </a:r>
            <a:r>
              <a:rPr lang="en-US" sz="3600" b="1" u="sng" dirty="0" err="1">
                <a:latin typeface="Calibri" panose="020F0502020204030204" pitchFamily="34" charset="0"/>
                <a:cs typeface="Calibri" panose="020F0502020204030204" pitchFamily="34" charset="0"/>
              </a:rPr>
              <a:t>chơi</a:t>
            </a:r>
            <a:r>
              <a:rPr lang="en-US" sz="3600" b="1" u="sng" dirty="0">
                <a:latin typeface="Calibri" panose="020F0502020204030204" pitchFamily="34" charset="0"/>
                <a:cs typeface="Calibri" panose="020F0502020204030204" pitchFamily="34" charset="0"/>
              </a:rPr>
              <a:t>: </a:t>
            </a:r>
            <a:r>
              <a:rPr lang="vi-VN" sz="3600" dirty="0">
                <a:latin typeface="Calibri" panose="020F0502020204030204" pitchFamily="34" charset="0"/>
                <a:cs typeface="Calibri" panose="020F0502020204030204" pitchFamily="34" charset="0"/>
              </a:rPr>
              <a:t>Mỗi nhóm chọn biểu tượng là một con thú trong rừng xanh. Tìm những đặc điểm của loài vật đó để giới thiệu về mình. Lần lượt từng tổ lên giới thiệu gia đình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mình</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8535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2">
            <a:extLst>
              <a:ext uri="{FF2B5EF4-FFF2-40B4-BE49-F238E27FC236}">
                <a16:creationId xmlns:a16="http://schemas.microsoft.com/office/drawing/2014/main" id="{147CB0C5-DE23-40EF-B911-6D03047F42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10502" y="2547097"/>
            <a:ext cx="2835517" cy="3560740"/>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gia</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đình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kiến</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thường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sống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cùng</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nhau</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thành</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đàn</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hought Bubble: Cloud 6">
            <a:extLst>
              <a:ext uri="{FF2B5EF4-FFF2-40B4-BE49-F238E27FC236}">
                <a16:creationId xmlns:a16="http://schemas.microsoft.com/office/drawing/2014/main" id="{1BCD41F5-C5C5-490F-8AEC-3A45C6DC98CA}"/>
              </a:ext>
            </a:extLst>
          </p:cNvPr>
          <p:cNvSpPr/>
          <p:nvPr/>
        </p:nvSpPr>
        <p:spPr>
          <a:xfrm>
            <a:off x="0" y="3706429"/>
            <a:ext cx="5122416" cy="1884749"/>
          </a:xfrm>
          <a:prstGeom prst="cloudCallout">
            <a:avLst>
              <a:gd name="adj1" fmla="val 60255"/>
              <a:gd name="adj2" fmla="val -29790"/>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Chúng</a:t>
            </a:r>
            <a:r>
              <a:rPr kumimoji="0" lang="en-US" sz="3200" b="0" i="0" u="none" strike="noStrike" kern="1200" cap="none" spc="0" normalizeH="0" noProof="0" dirty="0">
                <a:ln>
                  <a:noFill/>
                </a:ln>
                <a:solidFill>
                  <a:prstClr val="black"/>
                </a:solidFill>
                <a:effectLst/>
                <a:uLnTx/>
                <a:uFillTx/>
                <a:latin typeface="Calibri"/>
                <a:ea typeface="+mn-ea"/>
                <a:cs typeface="+mn-cs"/>
              </a:rPr>
              <a:t> tôi </a:t>
            </a:r>
            <a:r>
              <a:rPr kumimoji="0" lang="en-US" sz="3200" b="0" i="0" u="none" strike="noStrike" kern="1200" cap="none" spc="0" normalizeH="0" noProof="0" dirty="0" err="1">
                <a:ln>
                  <a:noFill/>
                </a:ln>
                <a:solidFill>
                  <a:prstClr val="black"/>
                </a:solidFill>
                <a:effectLst/>
                <a:uLnTx/>
                <a:uFillTx/>
                <a:latin typeface="Calibri"/>
                <a:ea typeface="+mn-ea"/>
                <a:cs typeface="+mn-cs"/>
              </a:rPr>
              <a:t>làm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việc</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rất</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chăm</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noProof="0" dirty="0" err="1">
                <a:ln>
                  <a:noFill/>
                </a:ln>
                <a:solidFill>
                  <a:prstClr val="black"/>
                </a:solidFill>
                <a:effectLst/>
                <a:uLnTx/>
                <a:uFillTx/>
                <a:latin typeface="Calibri"/>
                <a:ea typeface="+mn-ea"/>
                <a:cs typeface="+mn-cs"/>
              </a:rPr>
              <a:t>chỉ</a:t>
            </a:r>
            <a:r>
              <a:rPr kumimoji="0" lang="en-US" sz="3200" b="0" i="0" u="none" strike="noStrike" kern="1200" cap="none" spc="0" normalizeH="0" noProof="0" dirty="0">
                <a:ln>
                  <a:noFill/>
                </a:ln>
                <a:solidFill>
                  <a:prstClr val="black"/>
                </a:solidFill>
                <a:effectLst/>
                <a:uLnTx/>
                <a:uFillTx/>
                <a:latin typeface="Calibri"/>
                <a:ea typeface="+mn-ea"/>
                <a:cs typeface="+mn-cs"/>
              </a:rPr>
              <a:t>.</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4635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A9A53-333D-4412-9466-B77BFB1F10F4}"/>
              </a:ext>
            </a:extLst>
          </p:cNvPr>
          <p:cNvSpPr txBox="1"/>
          <p:nvPr/>
        </p:nvSpPr>
        <p:spPr>
          <a:xfrm>
            <a:off x="3219450" y="2171700"/>
            <a:ext cx="57531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Hoạt</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động</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về</a:t>
            </a:r>
            <a:r>
              <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8800" b="0" i="0" u="none" strike="noStrike" kern="1200" cap="none" spc="0" normalizeH="0" baseline="0" noProof="0" dirty="0" err="1">
                <a:ln>
                  <a:noFill/>
                </a:ln>
                <a:solidFill>
                  <a:srgbClr val="7030A0"/>
                </a:solidFill>
                <a:effectLst/>
                <a:uLnTx/>
                <a:uFillTx/>
                <a:latin typeface="Calibri" panose="020F0502020204030204"/>
                <a:ea typeface="+mn-ea"/>
                <a:cs typeface="+mn-cs"/>
              </a:rPr>
              <a:t>nhà</a:t>
            </a:r>
            <a:endParaRPr kumimoji="0" lang="en-US" sz="8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29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3932" y="1308292"/>
            <a:ext cx="7924136"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301792" y="2829010"/>
            <a:ext cx="7495896" cy="1323439"/>
          </a:xfrm>
          <a:prstGeom prst="rect">
            <a:avLst/>
          </a:prstGeom>
          <a:noFill/>
        </p:spPr>
        <p:txBody>
          <a:bodyPr wrap="square" rtlCol="0">
            <a:spAutoFit/>
          </a:bodyPr>
          <a:lstStyle/>
          <a:p>
            <a:pPr lvl="0" algn="ctr" defTabSz="914377">
              <a:defRPr/>
            </a:pPr>
            <a:r>
              <a:rPr lang="vi-VN" sz="4000" b="1">
                <a:solidFill>
                  <a:srgbClr val="FFFF00"/>
                </a:solidFill>
                <a:effectLst>
                  <a:outerShdw blurRad="38100" dist="38100" dir="2700000" algn="tl">
                    <a:srgbClr val="000000">
                      <a:alpha val="43137"/>
                    </a:srgbClr>
                  </a:outerShdw>
                </a:effectLst>
                <a:latin typeface="Calibri" panose="020F0502020204030204"/>
                <a:cs typeface="iCiel Cucho" pitchFamily="50" charset="0"/>
              </a:rPr>
              <a:t>Về nhà em hãy mời bố mẹ nước hoặc một món ăn.</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22112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10" presetClass="entr" presetSubtype="0" fill="hold" nodeType="afterEffect">
                                  <p:stCondLst>
                                    <p:cond delay="10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childTnLst>
                                </p:cTn>
                              </p:par>
                              <p:par>
                                <p:cTn id="22" presetID="6" presetClass="entr" presetSubtype="32"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out)">
                                      <p:cBhvr>
                                        <p:cTn id="24" dur="1000"/>
                                        <p:tgtEl>
                                          <p:spTgt spid="27"/>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500"/>
                                        <p:tgtEl>
                                          <p:spTgt spid="11"/>
                                        </p:tgtEl>
                                      </p:cBhvr>
                                    </p:animEffect>
                                    <p:anim calcmode="lin" valueType="num">
                                      <p:cBhvr>
                                        <p:cTn id="42" dur="1500" fill="hold"/>
                                        <p:tgtEl>
                                          <p:spTgt spid="11"/>
                                        </p:tgtEl>
                                        <p:attrNameLst>
                                          <p:attrName>ppt_x</p:attrName>
                                        </p:attrNameLst>
                                      </p:cBhvr>
                                      <p:tavLst>
                                        <p:tav tm="0">
                                          <p:val>
                                            <p:strVal val="#ppt_x"/>
                                          </p:val>
                                        </p:tav>
                                        <p:tav tm="100000">
                                          <p:val>
                                            <p:strVal val="#ppt_x"/>
                                          </p:val>
                                        </p:tav>
                                      </p:tavLst>
                                    </p:anim>
                                    <p:anim calcmode="lin" valueType="num">
                                      <p:cBhvr>
                                        <p:cTn id="43" dur="1500" fill="hold"/>
                                        <p:tgtEl>
                                          <p:spTgt spid="1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500"/>
                                        <p:tgtEl>
                                          <p:spTgt spid="13"/>
                                        </p:tgtEl>
                                      </p:cBhvr>
                                    </p:animEffect>
                                    <p:anim calcmode="lin" valueType="num">
                                      <p:cBhvr>
                                        <p:cTn id="47" dur="1500" fill="hold"/>
                                        <p:tgtEl>
                                          <p:spTgt spid="13"/>
                                        </p:tgtEl>
                                        <p:attrNameLst>
                                          <p:attrName>ppt_x</p:attrName>
                                        </p:attrNameLst>
                                      </p:cBhvr>
                                      <p:tavLst>
                                        <p:tav tm="0">
                                          <p:val>
                                            <p:strVal val="#ppt_x"/>
                                          </p:val>
                                        </p:tav>
                                        <p:tav tm="100000">
                                          <p:val>
                                            <p:strVal val="#ppt_x"/>
                                          </p:val>
                                        </p:tav>
                                      </p:tavLst>
                                    </p:anim>
                                    <p:anim calcmode="lin" valueType="num">
                                      <p:cBhvr>
                                        <p:cTn id="48" dur="150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500"/>
                                        <p:tgtEl>
                                          <p:spTgt spid="17"/>
                                        </p:tgtEl>
                                      </p:cBhvr>
                                    </p:animEffect>
                                    <p:anim calcmode="lin" valueType="num">
                                      <p:cBhvr>
                                        <p:cTn id="52" dur="1500" fill="hold"/>
                                        <p:tgtEl>
                                          <p:spTgt spid="17"/>
                                        </p:tgtEl>
                                        <p:attrNameLst>
                                          <p:attrName>ppt_x</p:attrName>
                                        </p:attrNameLst>
                                      </p:cBhvr>
                                      <p:tavLst>
                                        <p:tav tm="0">
                                          <p:val>
                                            <p:strVal val="#ppt_x"/>
                                          </p:val>
                                        </p:tav>
                                        <p:tav tm="100000">
                                          <p:val>
                                            <p:strVal val="#ppt_x"/>
                                          </p:val>
                                        </p:tav>
                                      </p:tavLst>
                                    </p:anim>
                                    <p:anim calcmode="lin" valueType="num">
                                      <p:cBhvr>
                                        <p:cTn id="53" dur="15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500"/>
                                        <p:tgtEl>
                                          <p:spTgt spid="15"/>
                                        </p:tgtEl>
                                      </p:cBhvr>
                                    </p:animEffect>
                                    <p:anim calcmode="lin" valueType="num">
                                      <p:cBhvr>
                                        <p:cTn id="57" dur="1500" fill="hold"/>
                                        <p:tgtEl>
                                          <p:spTgt spid="15"/>
                                        </p:tgtEl>
                                        <p:attrNameLst>
                                          <p:attrName>ppt_x</p:attrName>
                                        </p:attrNameLst>
                                      </p:cBhvr>
                                      <p:tavLst>
                                        <p:tav tm="0">
                                          <p:val>
                                            <p:strVal val="#ppt_x"/>
                                          </p:val>
                                        </p:tav>
                                        <p:tav tm="100000">
                                          <p:val>
                                            <p:strVal val="#ppt_x"/>
                                          </p:val>
                                        </p:tav>
                                      </p:tavLst>
                                    </p:anim>
                                    <p:anim calcmode="lin" valueType="num">
                                      <p:cBhvr>
                                        <p:cTn id="58" dur="1500" fill="hold"/>
                                        <p:tgtEl>
                                          <p:spTgt spid="15"/>
                                        </p:tgtEl>
                                        <p:attrNameLst>
                                          <p:attrName>ppt_y</p:attrName>
                                        </p:attrNameLst>
                                      </p:cBhvr>
                                      <p:tavLst>
                                        <p:tav tm="0">
                                          <p:val>
                                            <p:strVal val="#ppt_y+.1"/>
                                          </p:val>
                                        </p:tav>
                                        <p:tav tm="100000">
                                          <p:val>
                                            <p:strVal val="#ppt_y"/>
                                          </p:val>
                                        </p:tav>
                                      </p:tavLst>
                                    </p:anim>
                                  </p:childTnLst>
                                </p:cTn>
                              </p:par>
                              <p:par>
                                <p:cTn id="59" presetID="32" presetClass="emph" presetSubtype="0" repeatCount="2000" fill="hold" nodeType="withEffect">
                                  <p:stCondLst>
                                    <p:cond delay="0"/>
                                  </p:stCondLst>
                                  <p:childTnLst>
                                    <p:animRot by="120000">
                                      <p:cBhvr>
                                        <p:cTn id="60" dur="75" fill="hold">
                                          <p:stCondLst>
                                            <p:cond delay="0"/>
                                          </p:stCondLst>
                                        </p:cTn>
                                        <p:tgtEl>
                                          <p:spTgt spid="27"/>
                                        </p:tgtEl>
                                        <p:attrNameLst>
                                          <p:attrName>r</p:attrName>
                                        </p:attrNameLst>
                                      </p:cBhvr>
                                    </p:animRot>
                                    <p:animRot by="-240000">
                                      <p:cBhvr>
                                        <p:cTn id="61" dur="150" fill="hold">
                                          <p:stCondLst>
                                            <p:cond delay="150"/>
                                          </p:stCondLst>
                                        </p:cTn>
                                        <p:tgtEl>
                                          <p:spTgt spid="27"/>
                                        </p:tgtEl>
                                        <p:attrNameLst>
                                          <p:attrName>r</p:attrName>
                                        </p:attrNameLst>
                                      </p:cBhvr>
                                    </p:animRot>
                                    <p:animRot by="240000">
                                      <p:cBhvr>
                                        <p:cTn id="62" dur="150" fill="hold">
                                          <p:stCondLst>
                                            <p:cond delay="300"/>
                                          </p:stCondLst>
                                        </p:cTn>
                                        <p:tgtEl>
                                          <p:spTgt spid="27"/>
                                        </p:tgtEl>
                                        <p:attrNameLst>
                                          <p:attrName>r</p:attrName>
                                        </p:attrNameLst>
                                      </p:cBhvr>
                                    </p:animRot>
                                    <p:animRot by="-240000">
                                      <p:cBhvr>
                                        <p:cTn id="63" dur="150" fill="hold">
                                          <p:stCondLst>
                                            <p:cond delay="450"/>
                                          </p:stCondLst>
                                        </p:cTn>
                                        <p:tgtEl>
                                          <p:spTgt spid="27"/>
                                        </p:tgtEl>
                                        <p:attrNameLst>
                                          <p:attrName>r</p:attrName>
                                        </p:attrNameLst>
                                      </p:cBhvr>
                                    </p:animRot>
                                    <p:animRot by="120000">
                                      <p:cBhvr>
                                        <p:cTn id="64" dur="150" fill="hold">
                                          <p:stCondLst>
                                            <p:cond delay="600"/>
                                          </p:stCondLst>
                                        </p:cTn>
                                        <p:tgtEl>
                                          <p:spTgt spid="27"/>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80">
                                          <p:stCondLst>
                                            <p:cond delay="0"/>
                                          </p:stCondLst>
                                        </p:cTn>
                                        <p:tgtEl>
                                          <p:spTgt spid="16"/>
                                        </p:tgtEl>
                                      </p:cBhvr>
                                    </p:animEffect>
                                    <p:anim calcmode="lin" valueType="num">
                                      <p:cBhvr>
                                        <p:cTn id="7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75" dur="26">
                                          <p:stCondLst>
                                            <p:cond delay="650"/>
                                          </p:stCondLst>
                                        </p:cTn>
                                        <p:tgtEl>
                                          <p:spTgt spid="16"/>
                                        </p:tgtEl>
                                      </p:cBhvr>
                                      <p:to x="100000" y="60000"/>
                                    </p:animScale>
                                    <p:animScale>
                                      <p:cBhvr>
                                        <p:cTn id="76" dur="166" decel="50000">
                                          <p:stCondLst>
                                            <p:cond delay="676"/>
                                          </p:stCondLst>
                                        </p:cTn>
                                        <p:tgtEl>
                                          <p:spTgt spid="16"/>
                                        </p:tgtEl>
                                      </p:cBhvr>
                                      <p:to x="100000" y="100000"/>
                                    </p:animScale>
                                    <p:animScale>
                                      <p:cBhvr>
                                        <p:cTn id="77" dur="26">
                                          <p:stCondLst>
                                            <p:cond delay="1312"/>
                                          </p:stCondLst>
                                        </p:cTn>
                                        <p:tgtEl>
                                          <p:spTgt spid="16"/>
                                        </p:tgtEl>
                                      </p:cBhvr>
                                      <p:to x="100000" y="80000"/>
                                    </p:animScale>
                                    <p:animScale>
                                      <p:cBhvr>
                                        <p:cTn id="78" dur="166" decel="50000">
                                          <p:stCondLst>
                                            <p:cond delay="1338"/>
                                          </p:stCondLst>
                                        </p:cTn>
                                        <p:tgtEl>
                                          <p:spTgt spid="16"/>
                                        </p:tgtEl>
                                      </p:cBhvr>
                                      <p:to x="100000" y="100000"/>
                                    </p:animScale>
                                    <p:animScale>
                                      <p:cBhvr>
                                        <p:cTn id="79" dur="26">
                                          <p:stCondLst>
                                            <p:cond delay="1642"/>
                                          </p:stCondLst>
                                        </p:cTn>
                                        <p:tgtEl>
                                          <p:spTgt spid="16"/>
                                        </p:tgtEl>
                                      </p:cBhvr>
                                      <p:to x="100000" y="90000"/>
                                    </p:animScale>
                                    <p:animScale>
                                      <p:cBhvr>
                                        <p:cTn id="80" dur="166" decel="50000">
                                          <p:stCondLst>
                                            <p:cond delay="1668"/>
                                          </p:stCondLst>
                                        </p:cTn>
                                        <p:tgtEl>
                                          <p:spTgt spid="16"/>
                                        </p:tgtEl>
                                      </p:cBhvr>
                                      <p:to x="100000" y="100000"/>
                                    </p:animScale>
                                    <p:animScale>
                                      <p:cBhvr>
                                        <p:cTn id="81" dur="26">
                                          <p:stCondLst>
                                            <p:cond delay="1808"/>
                                          </p:stCondLst>
                                        </p:cTn>
                                        <p:tgtEl>
                                          <p:spTgt spid="16"/>
                                        </p:tgtEl>
                                      </p:cBhvr>
                                      <p:to x="100000" y="95000"/>
                                    </p:animScale>
                                    <p:animScale>
                                      <p:cBhvr>
                                        <p:cTn id="82"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3"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a:ea typeface="+mn-ea"/>
                <a:cs typeface="Times New Roman" panose="02020603050405020304"/>
              </a:rPr>
              <a:t>CỦNG CỐ BÀI HỌC</a:t>
            </a:r>
          </a:p>
        </p:txBody>
      </p:sp>
      <p:pic>
        <p:nvPicPr>
          <p:cNvPr id="18"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25" name="18"/>
          <p:cNvPicPr>
            <a:picLocks noChangeAspect="1"/>
          </p:cNvPicPr>
          <p:nvPr/>
        </p:nvPicPr>
        <p:blipFill rotWithShape="1">
          <a:blip r:embed="rId5" cstate="screen"/>
          <a:srcRect/>
          <a:stretch>
            <a:fillRect/>
          </a:stretch>
        </p:blipFill>
        <p:spPr>
          <a:xfrm>
            <a:off x="9714797" y="3429000"/>
            <a:ext cx="2263295" cy="3827929"/>
          </a:xfrm>
          <a:prstGeom prst="rect">
            <a:avLst/>
          </a:prstGeom>
        </p:spPr>
      </p:pic>
      <p:sp>
        <p:nvSpPr>
          <p:cNvPr id="5" name="Rectangle: Rounded Corners 4"/>
          <p:cNvSpPr/>
          <p:nvPr/>
        </p:nvSpPr>
        <p:spPr>
          <a:xfrm>
            <a:off x="-29682" y="592782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tranthao121004@gmail.com</a:t>
            </a:r>
          </a:p>
        </p:txBody>
      </p:sp>
      <p:sp>
        <p:nvSpPr>
          <p:cNvPr id="2" name="Content Placeholder 1"/>
          <p:cNvSpPr>
            <a:spLocks noGrp="1"/>
          </p:cNvSpPr>
          <p:nvPr>
            <p:ph sz="half" idx="1"/>
          </p:nvPr>
        </p:nvSpPr>
        <p:spPr/>
        <p:txBody>
          <a:bodyPr/>
          <a:lstStyle/>
          <a:p>
            <a:endParaRPr lang="en-US" dirty="0"/>
          </a:p>
        </p:txBody>
      </p:sp>
    </p:spTree>
    <p:extLst>
      <p:ext uri="{BB962C8B-B14F-4D97-AF65-F5344CB8AC3E}">
        <p14:creationId xmlns:p14="http://schemas.microsoft.com/office/powerpoint/2010/main" val="21122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bldLvl="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4194098" y="900410"/>
            <a:ext cx="490871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Khám</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phá</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19337279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r>
              <a:rPr lang="en-US" sz="3600" dirty="0" err="1">
                <a:highlight>
                  <a:srgbClr val="FFFF00"/>
                </a:highlight>
                <a:latin typeface="Calibri" panose="020F0502020204030204" pitchFamily="34" charset="0"/>
                <a:cs typeface="Calibri" panose="020F0502020204030204" pitchFamily="34" charset="0"/>
              </a:rPr>
              <a:t>Một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số đức tính </a:t>
            </a:r>
            <a:r>
              <a:rPr lang="en-US" sz="3600" dirty="0" err="1">
                <a:highlight>
                  <a:srgbClr val="FFFF00"/>
                </a:highlight>
                <a:latin typeface="Calibri" panose="020F0502020204030204" pitchFamily="34" charset="0"/>
                <a:cs typeface="Calibri" panose="020F0502020204030204" pitchFamily="34" charset="0"/>
              </a:rPr>
              <a:t>tốt</a:t>
            </a:r>
            <a:r>
              <a:rPr lang="en-US" sz="3600" dirty="0">
                <a:highlight>
                  <a:srgbClr val="FFFF00"/>
                </a:highlight>
                <a:latin typeface="Calibri" panose="020F0502020204030204" pitchFamily="34" charset="0"/>
                <a:cs typeface="Calibri" panose="020F0502020204030204" pitchFamily="34" charset="0"/>
              </a:rPr>
              <a:t> </a:t>
            </a:r>
            <a:r>
              <a:rPr lang="vi-VN" sz="3600" dirty="0">
                <a:highlight>
                  <a:srgbClr val="FFFF00"/>
                </a:highlight>
                <a:latin typeface="Calibri" panose="020F0502020204030204" pitchFamily="34" charset="0"/>
                <a:cs typeface="Calibri" panose="020F0502020204030204" pitchFamily="34" charset="0"/>
              </a:rPr>
              <a:t>của con người</a:t>
            </a:r>
            <a:endParaRPr lang="en-US" sz="3600" dirty="0">
              <a:highlight>
                <a:srgbClr val="FFFF00"/>
              </a:highlight>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73" y="1171805"/>
            <a:ext cx="6290183"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Luôn</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đúng</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giờ</a:t>
            </a:r>
            <a:endParaRPr lang="en-US" sz="36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656" y="1171805"/>
            <a:ext cx="5715000" cy="4216940"/>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Calibri" panose="020F0502020204030204" pitchFamily="34" charset="0"/>
                <a:cs typeface="Calibri" panose="020F0502020204030204" pitchFamily="34" charset="0"/>
              </a:rPr>
              <a:t>Thật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thà</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4522122"/>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166D54A-58A6-4CBA-A93E-CD8B48F30BBB}"/>
              </a:ext>
            </a:extLst>
          </p:cNvPr>
          <p:cNvSpPr/>
          <p:nvPr/>
        </p:nvSpPr>
        <p:spPr>
          <a:xfrm>
            <a:off x="0" y="0"/>
            <a:ext cx="12192000" cy="6858000"/>
          </a:xfrm>
          <a:prstGeom prst="rect">
            <a:avLst/>
          </a:prstGeom>
          <a:pattFill prst="lg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0" name="组合 9">
            <a:extLst>
              <a:ext uri="{FF2B5EF4-FFF2-40B4-BE49-F238E27FC236}">
                <a16:creationId xmlns:a16="http://schemas.microsoft.com/office/drawing/2014/main" id="{37B9B690-1B6F-4426-A7D1-65B0DA73CCEF}"/>
              </a:ext>
            </a:extLst>
          </p:cNvPr>
          <p:cNvGrpSpPr/>
          <p:nvPr/>
        </p:nvGrpSpPr>
        <p:grpSpPr>
          <a:xfrm>
            <a:off x="0" y="5879688"/>
            <a:ext cx="12192000" cy="978311"/>
            <a:chOff x="0" y="5772686"/>
            <a:chExt cx="13525500" cy="1085314"/>
          </a:xfrm>
        </p:grpSpPr>
        <p:pic>
          <p:nvPicPr>
            <p:cNvPr id="5" name="图片 4">
              <a:extLst>
                <a:ext uri="{FF2B5EF4-FFF2-40B4-BE49-F238E27FC236}">
                  <a16:creationId xmlns:a16="http://schemas.microsoft.com/office/drawing/2014/main" id="{13DD43A5-51A2-4C50-999E-7685315E62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72686"/>
              <a:ext cx="3924300" cy="1085314"/>
            </a:xfrm>
            <a:prstGeom prst="rect">
              <a:avLst/>
            </a:prstGeom>
          </p:spPr>
        </p:pic>
        <p:pic>
          <p:nvPicPr>
            <p:cNvPr id="6" name="图片 5">
              <a:extLst>
                <a:ext uri="{FF2B5EF4-FFF2-40B4-BE49-F238E27FC236}">
                  <a16:creationId xmlns:a16="http://schemas.microsoft.com/office/drawing/2014/main" id="{DBF27AFE-B832-4F35-B8C1-A52F65A75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5972890"/>
              <a:ext cx="3200400" cy="885110"/>
            </a:xfrm>
            <a:prstGeom prst="rect">
              <a:avLst/>
            </a:prstGeom>
          </p:spPr>
        </p:pic>
        <p:pic>
          <p:nvPicPr>
            <p:cNvPr id="8" name="图片 7">
              <a:extLst>
                <a:ext uri="{FF2B5EF4-FFF2-40B4-BE49-F238E27FC236}">
                  <a16:creationId xmlns:a16="http://schemas.microsoft.com/office/drawing/2014/main" id="{F255EA1E-6970-4DB5-8E58-1D31D4CE0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4700" y="5972890"/>
              <a:ext cx="3200400" cy="885110"/>
            </a:xfrm>
            <a:prstGeom prst="rect">
              <a:avLst/>
            </a:prstGeom>
          </p:spPr>
        </p:pic>
        <p:pic>
          <p:nvPicPr>
            <p:cNvPr id="9" name="图片 8">
              <a:extLst>
                <a:ext uri="{FF2B5EF4-FFF2-40B4-BE49-F238E27FC236}">
                  <a16:creationId xmlns:a16="http://schemas.microsoft.com/office/drawing/2014/main" id="{C551D84A-0E54-478F-8638-2435A237CF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25100" y="5972890"/>
              <a:ext cx="3200400" cy="885110"/>
            </a:xfrm>
            <a:prstGeom prst="rect">
              <a:avLst/>
            </a:prstGeom>
          </p:spPr>
        </p:pic>
      </p:grpSp>
      <p:sp>
        <p:nvSpPr>
          <p:cNvPr id="2" name="TextBox 1">
            <a:extLst>
              <a:ext uri="{FF2B5EF4-FFF2-40B4-BE49-F238E27FC236}">
                <a16:creationId xmlns:a16="http://schemas.microsoft.com/office/drawing/2014/main" id="{73725F9F-EF90-4158-A5E6-E1BC913D0A6B}"/>
              </a:ext>
            </a:extLst>
          </p:cNvPr>
          <p:cNvSpPr txBox="1"/>
          <p:nvPr/>
        </p:nvSpPr>
        <p:spPr>
          <a:xfrm>
            <a:off x="2760955" y="115410"/>
            <a:ext cx="716427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Một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số đức tính </a:t>
            </a:r>
            <a:r>
              <a:rPr kumimoji="0" lang="en-US" sz="3600" b="0" i="0" u="none" strike="noStrike" kern="1200" cap="none" spc="0" normalizeH="0" baseline="0" noProof="0" dirty="0" err="1">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tốt</a:t>
            </a:r>
            <a:r>
              <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 </a:t>
            </a:r>
            <a:r>
              <a:rPr kumimoji="0" lang="vi-VN"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rPr>
              <a:t>của con người</a:t>
            </a:r>
            <a:endParaRPr kumimoji="0" lang="en-US" sz="36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mn-ea"/>
              <a:cs typeface="Calibri" panose="020F0502020204030204" pitchFamily="34" charset="0"/>
            </a:endParaRPr>
          </a:p>
        </p:txBody>
      </p:sp>
      <p:pic>
        <p:nvPicPr>
          <p:cNvPr id="11" name="Picture 10">
            <a:extLst>
              <a:ext uri="{FF2B5EF4-FFF2-40B4-BE49-F238E27FC236}">
                <a16:creationId xmlns:a16="http://schemas.microsoft.com/office/drawing/2014/main" id="{3C2FCD3B-956C-48E4-9928-D2C717504C3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677" y="1171805"/>
            <a:ext cx="6211774" cy="4137042"/>
          </a:xfrm>
          <a:prstGeom prst="rect">
            <a:avLst/>
          </a:prstGeom>
        </p:spPr>
      </p:pic>
      <p:sp>
        <p:nvSpPr>
          <p:cNvPr id="12" name="Rectangle: Rounded Corners 11">
            <a:extLst>
              <a:ext uri="{FF2B5EF4-FFF2-40B4-BE49-F238E27FC236}">
                <a16:creationId xmlns:a16="http://schemas.microsoft.com/office/drawing/2014/main" id="{4F952569-C04D-47F7-A870-76F6AD29ED47}"/>
              </a:ext>
            </a:extLst>
          </p:cNvPr>
          <p:cNvSpPr/>
          <p:nvPr/>
        </p:nvSpPr>
        <p:spPr>
          <a:xfrm>
            <a:off x="2014690" y="5438787"/>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Giữ</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lời</a:t>
            </a:r>
            <a:r>
              <a:rPr kumimoji="0" lang="en-US" sz="3600" b="0"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3600" b="0"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hứa</a:t>
            </a:r>
            <a:endPar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BB961219-3A26-4CC1-88CC-75A97242953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8656" y="1171805"/>
            <a:ext cx="5715000" cy="4137041"/>
          </a:xfrm>
          <a:prstGeom prst="rect">
            <a:avLst/>
          </a:prstGeom>
        </p:spPr>
      </p:pic>
      <p:sp>
        <p:nvSpPr>
          <p:cNvPr id="16" name="Rectangle: Rounded Corners 15">
            <a:extLst>
              <a:ext uri="{FF2B5EF4-FFF2-40B4-BE49-F238E27FC236}">
                <a16:creationId xmlns:a16="http://schemas.microsoft.com/office/drawing/2014/main" id="{2E8C1C62-6DF1-4DDA-AAF8-AAF174875B0A}"/>
              </a:ext>
            </a:extLst>
          </p:cNvPr>
          <p:cNvSpPr/>
          <p:nvPr/>
        </p:nvSpPr>
        <p:spPr>
          <a:xfrm>
            <a:off x="7686231" y="5473986"/>
            <a:ext cx="2965141" cy="7013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Khoan</a:t>
            </a:r>
            <a:r>
              <a:rPr kumimoji="0" lang="en-US" sz="3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dung</a:t>
            </a:r>
          </a:p>
        </p:txBody>
      </p:sp>
    </p:spTree>
    <p:extLst>
      <p:ext uri="{BB962C8B-B14F-4D97-AF65-F5344CB8AC3E}">
        <p14:creationId xmlns:p14="http://schemas.microsoft.com/office/powerpoint/2010/main" val="851113400"/>
      </p:ext>
    </p:extLst>
  </p:cSld>
  <p:clrMapOvr>
    <a:masterClrMapping/>
  </p:clrMapOvr>
  <mc:AlternateContent xmlns:mc="http://schemas.openxmlformats.org/markup-compatibility/2006" xmlns:p14="http://schemas.microsoft.com/office/powerpoint/2010/main">
    <mc:Choice Requires="p14">
      <p:transition spd="slow" p14:dur="175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8">
            <a:extLst>
              <a:ext uri="{FF2B5EF4-FFF2-40B4-BE49-F238E27FC236}">
                <a16:creationId xmlns:a16="http://schemas.microsoft.com/office/drawing/2014/main" id="{8E88F195-2DAC-4356-8EA9-D234B0AFE605}"/>
              </a:ext>
            </a:extLst>
          </p:cNvPr>
          <p:cNvPicPr>
            <a:picLocks noChangeAspect="1"/>
          </p:cNvPicPr>
          <p:nvPr/>
        </p:nvPicPr>
        <p:blipFill rotWithShape="1">
          <a:blip r:embed="rId2" cstate="screen"/>
          <a:srcRect/>
          <a:stretch>
            <a:fillRect/>
          </a:stretch>
        </p:blipFill>
        <p:spPr>
          <a:xfrm>
            <a:off x="863761" y="2796095"/>
            <a:ext cx="2263295" cy="3827929"/>
          </a:xfrm>
          <a:prstGeom prst="rect">
            <a:avLst/>
          </a:prstGeom>
        </p:spPr>
      </p:pic>
      <p:sp>
        <p:nvSpPr>
          <p:cNvPr id="3" name="Thought Bubble: Cloud 2">
            <a:extLst>
              <a:ext uri="{FF2B5EF4-FFF2-40B4-BE49-F238E27FC236}">
                <a16:creationId xmlns:a16="http://schemas.microsoft.com/office/drawing/2014/main" id="{CD0DA8FD-4489-42CD-A261-46FB8B78C81B}"/>
              </a:ext>
            </a:extLst>
          </p:cNvPr>
          <p:cNvSpPr/>
          <p:nvPr/>
        </p:nvSpPr>
        <p:spPr>
          <a:xfrm>
            <a:off x="2681057" y="233976"/>
            <a:ext cx="6826927" cy="3195024"/>
          </a:xfrm>
          <a:prstGeom prst="cloudCallout">
            <a:avLst>
              <a:gd name="adj1" fmla="val -61701"/>
              <a:gd name="adj2" fmla="val 329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dirty="0">
                <a:solidFill>
                  <a:prstClr val="white"/>
                </a:solidFill>
                <a:latin typeface="Calibri" panose="020F0502020204030204"/>
              </a:rPr>
              <a:t>Chia sẻ về những điều em học được từ người thân</a:t>
            </a:r>
          </a:p>
        </p:txBody>
      </p:sp>
    </p:spTree>
    <p:extLst>
      <p:ext uri="{BB962C8B-B14F-4D97-AF65-F5344CB8AC3E}">
        <p14:creationId xmlns:p14="http://schemas.microsoft.com/office/powerpoint/2010/main" val="159676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98DFD5A-F26A-4657-A87B-CFA2E142C91F}"/>
              </a:ext>
            </a:extLst>
          </p:cNvPr>
          <p:cNvSpPr/>
          <p:nvPr/>
        </p:nvSpPr>
        <p:spPr>
          <a:xfrm>
            <a:off x="1091953" y="152399"/>
            <a:ext cx="9423647" cy="9129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500" dirty="0">
                <a:solidFill>
                  <a:prstClr val="white"/>
                </a:solidFill>
                <a:latin typeface="MinionPro-Regular"/>
              </a:rPr>
              <a:t>Chia sẻ về những điều em học được từ người thân</a:t>
            </a:r>
            <a:endParaRPr kumimoji="0" lang="en-US" sz="3500" b="0" i="0" u="none" strike="noStrike" kern="1200" cap="none" spc="0" normalizeH="0" baseline="0" noProof="0" dirty="0">
              <a:ln>
                <a:noFill/>
              </a:ln>
              <a:solidFill>
                <a:prstClr val="white"/>
              </a:solidFill>
              <a:effectLst/>
              <a:uLnTx/>
              <a:uFillTx/>
              <a:latin typeface="Calibri"/>
            </a:endParaRPr>
          </a:p>
        </p:txBody>
      </p:sp>
      <p:pic>
        <p:nvPicPr>
          <p:cNvPr id="5" name="图片 2" descr="2">
            <a:extLst>
              <a:ext uri="{FF2B5EF4-FFF2-40B4-BE49-F238E27FC236}">
                <a16:creationId xmlns:a16="http://schemas.microsoft.com/office/drawing/2014/main" id="{147CB0C5-DE23-40EF-B911-6D03047F427C}"/>
              </a:ext>
            </a:extLst>
          </p:cNvPr>
          <p:cNvPicPr>
            <a:picLocks noChangeAspect="1"/>
          </p:cNvPicPr>
          <p:nvPr/>
        </p:nvPicPr>
        <p:blipFill>
          <a:blip r:embed="rId2"/>
          <a:stretch>
            <a:fillRect/>
          </a:stretch>
        </p:blipFill>
        <p:spPr>
          <a:xfrm>
            <a:off x="4054092" y="2547097"/>
            <a:ext cx="3689350" cy="3127375"/>
          </a:xfrm>
          <a:prstGeom prst="rect">
            <a:avLst/>
          </a:prstGeom>
        </p:spPr>
      </p:pic>
      <p:sp>
        <p:nvSpPr>
          <p:cNvPr id="3" name="Thought Bubble: Cloud 2">
            <a:extLst>
              <a:ext uri="{FF2B5EF4-FFF2-40B4-BE49-F238E27FC236}">
                <a16:creationId xmlns:a16="http://schemas.microsoft.com/office/drawing/2014/main" id="{7455129C-4CF9-4102-A8A2-6DE8B62DD6ED}"/>
              </a:ext>
            </a:extLst>
          </p:cNvPr>
          <p:cNvSpPr/>
          <p:nvPr/>
        </p:nvSpPr>
        <p:spPr>
          <a:xfrm>
            <a:off x="7261935" y="1266824"/>
            <a:ext cx="4714042" cy="1884749"/>
          </a:xfrm>
          <a:prstGeom prst="cloudCallout">
            <a:avLst>
              <a:gd name="adj1" fmla="val -54130"/>
              <a:gd name="adj2" fmla="val 6111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bố</a:t>
            </a:r>
            <a:r>
              <a:rPr lang="en-US" sz="3200" dirty="0"/>
              <a:t> </a:t>
            </a:r>
            <a:r>
              <a:rPr lang="en-US" sz="3200" dirty="0" err="1"/>
              <a:t>vì</a:t>
            </a:r>
            <a:r>
              <a:rPr lang="en-US" sz="3200" dirty="0"/>
              <a:t> </a:t>
            </a:r>
            <a:r>
              <a:rPr lang="en-US" sz="3200" dirty="0" err="1"/>
              <a:t>bố</a:t>
            </a:r>
            <a:r>
              <a:rPr lang="en-US" sz="3200" dirty="0"/>
              <a:t> </a:t>
            </a:r>
            <a:r>
              <a:rPr lang="en-US" sz="3200" dirty="0" err="1"/>
              <a:t>giúp</a:t>
            </a:r>
            <a:r>
              <a:rPr lang="en-US" sz="3200" dirty="0"/>
              <a:t> </a:t>
            </a:r>
            <a:r>
              <a:rPr lang="en-US" sz="3200" dirty="0" err="1"/>
              <a:t>tớ</a:t>
            </a:r>
            <a:r>
              <a:rPr lang="en-US" sz="3200" dirty="0"/>
              <a:t> ham </a:t>
            </a:r>
            <a:r>
              <a:rPr lang="en-US" sz="3200" dirty="0" err="1"/>
              <a:t>thích</a:t>
            </a:r>
            <a:r>
              <a:rPr lang="en-US" sz="3200" dirty="0"/>
              <a:t> </a:t>
            </a:r>
            <a:r>
              <a:rPr lang="en-US" sz="3200" dirty="0" err="1"/>
              <a:t>đọc</a:t>
            </a:r>
            <a:r>
              <a:rPr lang="en-US" sz="3200" dirty="0"/>
              <a:t> </a:t>
            </a:r>
            <a:r>
              <a:rPr lang="en-US" sz="3200" dirty="0" err="1"/>
              <a:t>sách</a:t>
            </a:r>
            <a:endParaRPr lang="en-US" sz="3200" dirty="0"/>
          </a:p>
        </p:txBody>
      </p:sp>
      <p:sp>
        <p:nvSpPr>
          <p:cNvPr id="6" name="Thought Bubble: Cloud 5">
            <a:extLst>
              <a:ext uri="{FF2B5EF4-FFF2-40B4-BE49-F238E27FC236}">
                <a16:creationId xmlns:a16="http://schemas.microsoft.com/office/drawing/2014/main" id="{964DDCD8-C0A8-44DF-BA29-2E6854A331CD}"/>
              </a:ext>
            </a:extLst>
          </p:cNvPr>
          <p:cNvSpPr/>
          <p:nvPr/>
        </p:nvSpPr>
        <p:spPr>
          <a:xfrm>
            <a:off x="0" y="1266823"/>
            <a:ext cx="5122416" cy="1884749"/>
          </a:xfrm>
          <a:prstGeom prst="cloudCallout">
            <a:avLst>
              <a:gd name="adj1" fmla="val 45870"/>
              <a:gd name="adj2" fmla="val 77133"/>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dirty="0" err="1"/>
              <a:t>Tớ</a:t>
            </a:r>
            <a:r>
              <a:rPr lang="en-US" sz="3200" dirty="0"/>
              <a:t> </a:t>
            </a:r>
            <a:r>
              <a:rPr lang="en-US" sz="3200" dirty="0" err="1"/>
              <a:t>biết</a:t>
            </a:r>
            <a:r>
              <a:rPr lang="en-US" sz="3200" dirty="0"/>
              <a:t> </a:t>
            </a:r>
            <a:r>
              <a:rPr lang="en-US" sz="3200" dirty="0" err="1"/>
              <a:t>ơn</a:t>
            </a:r>
            <a:r>
              <a:rPr lang="en-US" sz="3200" dirty="0"/>
              <a:t> </a:t>
            </a:r>
            <a:r>
              <a:rPr lang="en-US" sz="3200" dirty="0" err="1"/>
              <a:t>mẹ</a:t>
            </a:r>
            <a:r>
              <a:rPr lang="en-US" sz="3200" dirty="0"/>
              <a:t> </a:t>
            </a:r>
            <a:r>
              <a:rPr lang="en-US" sz="3200" dirty="0" err="1"/>
              <a:t>vì</a:t>
            </a:r>
            <a:r>
              <a:rPr lang="en-US" sz="3200" dirty="0"/>
              <a:t> </a:t>
            </a:r>
            <a:r>
              <a:rPr lang="en-US" sz="3200" dirty="0" err="1"/>
              <a:t>mẹ</a:t>
            </a:r>
            <a:r>
              <a:rPr lang="en-US" sz="3200" dirty="0"/>
              <a:t> </a:t>
            </a:r>
            <a:r>
              <a:rPr lang="en-US" sz="3200" dirty="0" err="1"/>
              <a:t>luôn</a:t>
            </a:r>
            <a:r>
              <a:rPr lang="en-US" sz="3200" dirty="0"/>
              <a:t> </a:t>
            </a:r>
            <a:r>
              <a:rPr lang="en-US" sz="3200" dirty="0" err="1"/>
              <a:t>chăm</a:t>
            </a:r>
            <a:r>
              <a:rPr lang="en-US" sz="3200" dirty="0"/>
              <a:t> </a:t>
            </a:r>
            <a:r>
              <a:rPr lang="en-US" sz="3200" dirty="0" err="1"/>
              <a:t>sóc</a:t>
            </a:r>
            <a:r>
              <a:rPr lang="en-US" sz="3200" dirty="0"/>
              <a:t>, </a:t>
            </a:r>
            <a:r>
              <a:rPr lang="en-US" sz="3200" dirty="0" err="1"/>
              <a:t>yêu</a:t>
            </a:r>
            <a:r>
              <a:rPr lang="en-US" sz="3200" dirty="0"/>
              <a:t> </a:t>
            </a:r>
            <a:r>
              <a:rPr lang="en-US" sz="3200" dirty="0" err="1"/>
              <a:t>thương</a:t>
            </a:r>
            <a:r>
              <a:rPr lang="en-US" sz="3200" dirty="0"/>
              <a:t> </a:t>
            </a:r>
            <a:r>
              <a:rPr lang="en-US" sz="3200" dirty="0" err="1"/>
              <a:t>tớ</a:t>
            </a:r>
            <a:r>
              <a:rPr lang="en-US" sz="3200" dirty="0"/>
              <a:t>.</a:t>
            </a:r>
          </a:p>
        </p:txBody>
      </p:sp>
    </p:spTree>
    <p:extLst>
      <p:ext uri="{BB962C8B-B14F-4D97-AF65-F5344CB8AC3E}">
        <p14:creationId xmlns:p14="http://schemas.microsoft.com/office/powerpoint/2010/main" val="207794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6792" y="365125"/>
            <a:ext cx="7276180" cy="4092851"/>
          </a:xfrm>
        </p:spPr>
      </p:pic>
      <p:sp>
        <p:nvSpPr>
          <p:cNvPr id="6" name="Luyện đọc từ khó"/>
          <p:cNvSpPr txBox="1"/>
          <p:nvPr/>
        </p:nvSpPr>
        <p:spPr>
          <a:xfrm>
            <a:off x="2192533" y="4870499"/>
            <a:ext cx="7806945"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Thảo</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luận</a:t>
            </a:r>
            <a:r>
              <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 </a:t>
            </a:r>
            <a:r>
              <a:rPr kumimoji="0" lang="en-US" sz="8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rPr>
              <a:t>nhóm</a:t>
            </a:r>
            <a:endParaRPr kumimoji="0" lang="en-US" sz="8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iCiel Cucho" pitchFamily="50" charset="0"/>
            </a:endParaRPr>
          </a:p>
        </p:txBody>
      </p:sp>
    </p:spTree>
    <p:extLst>
      <p:ext uri="{BB962C8B-B14F-4D97-AF65-F5344CB8AC3E}">
        <p14:creationId xmlns:p14="http://schemas.microsoft.com/office/powerpoint/2010/main" val="366412805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kgr 2">
            <a:extLst>
              <a:ext uri="{FF2B5EF4-FFF2-40B4-BE49-F238E27FC236}">
                <a16:creationId xmlns:a16="http://schemas.microsoft.com/office/drawing/2014/main" id="{A6891109-3BEE-4379-BBA4-773EFE69BA23}"/>
              </a:ext>
            </a:extLst>
          </p:cNvPr>
          <p:cNvPicPr>
            <a:picLocks noChangeAspect="1"/>
          </p:cNvPicPr>
          <p:nvPr/>
        </p:nvPicPr>
        <p:blipFill rotWithShape="1">
          <a:blip r:embed="rId3">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2CFB906B-C86E-4F7B-8561-CCFA1F145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 y="1737705"/>
            <a:ext cx="12191999" cy="3967171"/>
          </a:xfrm>
          <a:prstGeom prst="rect">
            <a:avLst/>
          </a:prstGeom>
        </p:spPr>
      </p:pic>
      <p:pic>
        <p:nvPicPr>
          <p:cNvPr id="23" name="Mây 3">
            <a:extLst>
              <a:ext uri="{FF2B5EF4-FFF2-40B4-BE49-F238E27FC236}">
                <a16:creationId xmlns:a16="http://schemas.microsoft.com/office/drawing/2014/main" id="{AE93FE02-DB59-4C79-9595-BDB2139181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27" name="Mặt trời">
            <a:extLst>
              <a:ext uri="{FF2B5EF4-FFF2-40B4-BE49-F238E27FC236}">
                <a16:creationId xmlns:a16="http://schemas.microsoft.com/office/drawing/2014/main" id="{6636E5CD-B3A7-4E53-948D-E3AEF61E33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8" name="Bảng">
            <a:extLst>
              <a:ext uri="{FF2B5EF4-FFF2-40B4-BE49-F238E27FC236}">
                <a16:creationId xmlns:a16="http://schemas.microsoft.com/office/drawing/2014/main" id="{B01E563B-2B5B-42EE-8427-356BDB4C79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7959" y="1308292"/>
            <a:ext cx="8808709" cy="4570649"/>
          </a:xfrm>
          <a:prstGeom prst="rect">
            <a:avLst/>
          </a:prstGeom>
        </p:spPr>
      </p:pic>
      <p:pic>
        <p:nvPicPr>
          <p:cNvPr id="5" name="bkgr 1">
            <a:extLst>
              <a:ext uri="{FF2B5EF4-FFF2-40B4-BE49-F238E27FC236}">
                <a16:creationId xmlns:a16="http://schemas.microsoft.com/office/drawing/2014/main" id="{EE608529-74D9-400B-8DBC-8AA55BF44F4C}"/>
              </a:ext>
            </a:extLst>
          </p:cNvPr>
          <p:cNvPicPr>
            <a:picLocks noChangeAspect="1"/>
          </p:cNvPicPr>
          <p:nvPr/>
        </p:nvPicPr>
        <p:blipFill rotWithShape="1">
          <a:blip r:embed="rId8">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1" name="bóng bay 1">
            <a:extLst>
              <a:ext uri="{FF2B5EF4-FFF2-40B4-BE49-F238E27FC236}">
                <a16:creationId xmlns:a16="http://schemas.microsoft.com/office/drawing/2014/main" id="{7A93F8E8-0282-4159-B1C7-00A9F2E978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3" name="bóng bay 2">
            <a:extLst>
              <a:ext uri="{FF2B5EF4-FFF2-40B4-BE49-F238E27FC236}">
                <a16:creationId xmlns:a16="http://schemas.microsoft.com/office/drawing/2014/main" id="{22C5EFB3-49C0-4658-A0CA-CD0E4F34678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5" name="bóng bay 3">
            <a:extLst>
              <a:ext uri="{FF2B5EF4-FFF2-40B4-BE49-F238E27FC236}">
                <a16:creationId xmlns:a16="http://schemas.microsoft.com/office/drawing/2014/main" id="{BBB5CE74-F31D-4B7D-BF2E-90F5B2E105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D89CA989-BC85-4D67-8058-6CFC5AEDBA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21" name="Mây 1">
            <a:extLst>
              <a:ext uri="{FF2B5EF4-FFF2-40B4-BE49-F238E27FC236}">
                <a16:creationId xmlns:a16="http://schemas.microsoft.com/office/drawing/2014/main" id="{7D6F8ED2-3AEC-4783-9D72-751F5781114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52AF4C38-29F5-4402-B531-270D2EBA04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5" name="Mây 4">
            <a:extLst>
              <a:ext uri="{FF2B5EF4-FFF2-40B4-BE49-F238E27FC236}">
                <a16:creationId xmlns:a16="http://schemas.microsoft.com/office/drawing/2014/main" id="{440933B4-60B6-471D-9839-79BAFAC76CB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16" name="Luyện đọc từ khó">
            <a:extLst>
              <a:ext uri="{FF2B5EF4-FFF2-40B4-BE49-F238E27FC236}">
                <a16:creationId xmlns:a16="http://schemas.microsoft.com/office/drawing/2014/main" id="{7CB46224-7161-4940-BE99-82083C11CA6E}"/>
              </a:ext>
            </a:extLst>
          </p:cNvPr>
          <p:cNvSpPr txBox="1"/>
          <p:nvPr/>
        </p:nvSpPr>
        <p:spPr>
          <a:xfrm>
            <a:off x="2436737" y="1650113"/>
            <a:ext cx="7621331" cy="3046988"/>
          </a:xfrm>
          <a:prstGeom prst="rect">
            <a:avLst/>
          </a:prstGeom>
          <a:noFill/>
        </p:spPr>
        <p:txBody>
          <a:bodyPr wrap="square" rtlCol="0">
            <a:spAutoFit/>
          </a:bodyPr>
          <a:lstStyle/>
          <a:p>
            <a:pPr lvl="0" algn="ctr" defTabSz="914377">
              <a:defRPr/>
            </a:pPr>
            <a:r>
              <a:rPr lang="vi-VN" sz="4800" b="1" dirty="0">
                <a:solidFill>
                  <a:srgbClr val="FFFF00"/>
                </a:solidFill>
                <a:effectLst>
                  <a:outerShdw blurRad="38100" dist="38100" dir="2700000" algn="tl">
                    <a:srgbClr val="000000">
                      <a:alpha val="43137"/>
                    </a:srgbClr>
                  </a:outerShdw>
                </a:effectLst>
                <a:latin typeface="Calibri" panose="020F0502020204030204"/>
                <a:cs typeface="iCiel Cucho" pitchFamily="50" charset="0"/>
              </a:rPr>
              <a:t>Hoá ra, chúng ta đang được thừa hưởng rất nhiều tính cách tốt đẹp từ người thân trong gia đình.</a:t>
            </a:r>
            <a:endParaRPr kumimoji="0" lang="en-US"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cs typeface="iCiel Cucho" pitchFamily="50" charset="0"/>
            </a:endParaRPr>
          </a:p>
        </p:txBody>
      </p:sp>
    </p:spTree>
    <p:extLst>
      <p:ext uri="{BB962C8B-B14F-4D97-AF65-F5344CB8AC3E}">
        <p14:creationId xmlns:p14="http://schemas.microsoft.com/office/powerpoint/2010/main" val="353962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ED0FFCF-3E53-42FF-9222-DFED2C33A17A}"/>
              </a:ext>
            </a:extLst>
          </p:cNvPr>
          <p:cNvSpPr/>
          <p:nvPr/>
        </p:nvSpPr>
        <p:spPr>
          <a:xfrm>
            <a:off x="3585398" y="338435"/>
            <a:ext cx="5859425" cy="280076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Mở</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rộng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và</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tổng</a:t>
            </a:r>
            <a:r>
              <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 </a:t>
            </a:r>
            <a:r>
              <a:rPr kumimoji="0" lang="en-US" sz="88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rPr>
              <a:t>kết</a:t>
            </a:r>
            <a:endParaRPr kumimoji="0" lang="en-US" sz="88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0B34C">
                    <a:lumMod val="60000"/>
                    <a:lumOff val="40000"/>
                  </a:srgbClr>
                </a:outerShdw>
              </a:effectLst>
              <a:uLnTx/>
              <a:uFillTx/>
              <a:latin typeface="Calibri"/>
              <a:ea typeface="+mn-ea"/>
              <a:cs typeface="+mn-cs"/>
            </a:endParaRPr>
          </a:p>
        </p:txBody>
      </p:sp>
    </p:spTree>
    <p:extLst>
      <p:ext uri="{BB962C8B-B14F-4D97-AF65-F5344CB8AC3E}">
        <p14:creationId xmlns:p14="http://schemas.microsoft.com/office/powerpoint/2010/main" val="4104009737"/>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4DD56DDC-484D-4C67-9C78-4732D62DA4BC}:25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Words>
  <Application>Microsoft Office PowerPoint</Application>
  <PresentationFormat>Widescreen</PresentationFormat>
  <Paragraphs>42</Paragraphs>
  <Slides>14</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宋体</vt:lpstr>
      <vt:lpstr>Arial</vt:lpstr>
      <vt:lpstr>Arial-Rounded</vt:lpstr>
      <vt:lpstr>Calibri</vt:lpstr>
      <vt:lpstr>Calibri Light</vt:lpstr>
      <vt:lpstr>等线</vt:lpstr>
      <vt:lpstr>iCiel Cucho</vt:lpstr>
      <vt:lpstr>MinionPro-Regular</vt:lpstr>
      <vt:lpstr>Quicksand Medium</vt:lpstr>
      <vt:lpstr>Times New Roman</vt:lpstr>
      <vt:lpstr>华康海报体W12(P)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PhuongLoi</dc:creator>
  <cp:lastModifiedBy>PhuongLoi</cp:lastModifiedBy>
  <cp:revision>2</cp:revision>
  <dcterms:created xsi:type="dcterms:W3CDTF">2022-01-10T02:33:31Z</dcterms:created>
  <dcterms:modified xsi:type="dcterms:W3CDTF">2022-01-10T02:39:40Z</dcterms:modified>
</cp:coreProperties>
</file>