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algn="ctr" rtl="0" fontAlgn="base">
      <a:spcBef>
        <a:spcPct val="0"/>
      </a:spcBef>
      <a:spcAft>
        <a:spcPct val="0"/>
      </a:spcAft>
      <a:defRPr sz="2400" kern="1200">
        <a:solidFill>
          <a:schemeClr val="tx1"/>
        </a:solidFill>
        <a:latin typeface="Times New Roman" pitchFamily="18" charset="0"/>
        <a:ea typeface="+mn-ea"/>
        <a:cs typeface="+mn-cs"/>
      </a:defRPr>
    </a:lvl1pPr>
    <a:lvl2pPr marL="457200" algn="ctr" rtl="0" fontAlgn="base">
      <a:spcBef>
        <a:spcPct val="0"/>
      </a:spcBef>
      <a:spcAft>
        <a:spcPct val="0"/>
      </a:spcAft>
      <a:defRPr sz="2400" kern="1200">
        <a:solidFill>
          <a:schemeClr val="tx1"/>
        </a:solidFill>
        <a:latin typeface="Times New Roman" pitchFamily="18" charset="0"/>
        <a:ea typeface="+mn-ea"/>
        <a:cs typeface="+mn-cs"/>
      </a:defRPr>
    </a:lvl2pPr>
    <a:lvl3pPr marL="914400" algn="ctr" rtl="0" fontAlgn="base">
      <a:spcBef>
        <a:spcPct val="0"/>
      </a:spcBef>
      <a:spcAft>
        <a:spcPct val="0"/>
      </a:spcAft>
      <a:defRPr sz="2400" kern="1200">
        <a:solidFill>
          <a:schemeClr val="tx1"/>
        </a:solidFill>
        <a:latin typeface="Times New Roman" pitchFamily="18" charset="0"/>
        <a:ea typeface="+mn-ea"/>
        <a:cs typeface="+mn-cs"/>
      </a:defRPr>
    </a:lvl3pPr>
    <a:lvl4pPr marL="1371600" algn="ctr" rtl="0" fontAlgn="base">
      <a:spcBef>
        <a:spcPct val="0"/>
      </a:spcBef>
      <a:spcAft>
        <a:spcPct val="0"/>
      </a:spcAft>
      <a:defRPr sz="2400" kern="1200">
        <a:solidFill>
          <a:schemeClr val="tx1"/>
        </a:solidFill>
        <a:latin typeface="Times New Roman" pitchFamily="18" charset="0"/>
        <a:ea typeface="+mn-ea"/>
        <a:cs typeface="+mn-cs"/>
      </a:defRPr>
    </a:lvl4pPr>
    <a:lvl5pPr marL="1828800" algn="ctr"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C7F10"/>
    <a:srgbClr val="CC00CC"/>
    <a:srgbClr val="FFFF00"/>
    <a:srgbClr val="FF00FF"/>
    <a:srgbClr val="0000FF"/>
    <a:srgbClr val="FF0000"/>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2B1C39-DCA5-4ECC-A9B8-44F03953884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AFB8BAF-838A-4F74-B20E-34113CE6C87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09C51AC-7DE8-4531-9328-DE3A6069424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87A02B5-7A7D-4140-AC3B-17F11E561EC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4F371D-A7F6-4847-A31C-2E7301DE017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BD6F19F-4855-4B6C-85BB-18BD6DAF3CB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7D0ADF7-3ECF-44C7-A1FA-016B6ACEC79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1DE9464-DE64-434A-9BA5-B3328A377A4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6911402-B650-4132-B0B5-04C9292EBFF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421948A-3900-4ECC-9674-69D67526C53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95E40B7-BEA2-42CA-8947-D54300499AF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66FFCC"/>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smtClean="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mn-lt"/>
              </a:defRPr>
            </a:lvl1pPr>
          </a:lstStyle>
          <a:p>
            <a:pPr>
              <a:defRPr/>
            </a:pPr>
            <a:fld id="{DB643577-1064-4F71-846D-3C9CBE0BD99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5"/>
          <p:cNvSpPr txBox="1">
            <a:spLocks noChangeArrowheads="1"/>
          </p:cNvSpPr>
          <p:nvPr/>
        </p:nvSpPr>
        <p:spPr bwMode="auto">
          <a:xfrm>
            <a:off x="3657600" y="533400"/>
            <a:ext cx="2590800" cy="396875"/>
          </a:xfrm>
          <a:prstGeom prst="rect">
            <a:avLst/>
          </a:prstGeom>
          <a:noFill/>
          <a:ln w="9525">
            <a:noFill/>
            <a:miter lim="800000"/>
            <a:headEnd/>
            <a:tailEnd/>
          </a:ln>
        </p:spPr>
        <p:txBody>
          <a:bodyPr>
            <a:spAutoFit/>
          </a:bodyPr>
          <a:lstStyle/>
          <a:p>
            <a:pPr>
              <a:spcBef>
                <a:spcPct val="50000"/>
              </a:spcBef>
            </a:pPr>
            <a:r>
              <a:rPr lang="en-US" sz="2000" b="1">
                <a:latin typeface="Arial" charset="0"/>
              </a:rPr>
              <a:t>TẬP LÀM VĂN</a:t>
            </a:r>
          </a:p>
        </p:txBody>
      </p:sp>
      <p:sp>
        <p:nvSpPr>
          <p:cNvPr id="2054" name="Text Box 6"/>
          <p:cNvSpPr txBox="1">
            <a:spLocks noChangeArrowheads="1"/>
          </p:cNvSpPr>
          <p:nvPr/>
        </p:nvSpPr>
        <p:spPr bwMode="auto">
          <a:xfrm>
            <a:off x="1219200" y="914400"/>
            <a:ext cx="7162800" cy="457200"/>
          </a:xfrm>
          <a:prstGeom prst="rect">
            <a:avLst/>
          </a:prstGeom>
          <a:noFill/>
          <a:ln w="9525">
            <a:noFill/>
            <a:miter lim="800000"/>
            <a:headEnd/>
            <a:tailEnd/>
          </a:ln>
        </p:spPr>
        <p:txBody>
          <a:bodyPr>
            <a:spAutoFit/>
          </a:bodyPr>
          <a:lstStyle/>
          <a:p>
            <a:pPr algn="l">
              <a:spcBef>
                <a:spcPct val="50000"/>
              </a:spcBef>
            </a:pPr>
            <a:r>
              <a:rPr lang="en-US" b="1">
                <a:solidFill>
                  <a:srgbClr val="FF0000"/>
                </a:solidFill>
                <a:latin typeface="Arial" charset="0"/>
              </a:rPr>
              <a:t>ĐOẠN VĂN TRONG BÀI VĂN MIÊU TẢ ĐỒ VẬT</a:t>
            </a:r>
          </a:p>
        </p:txBody>
      </p:sp>
      <p:sp>
        <p:nvSpPr>
          <p:cNvPr id="2056" name="Text Box 8"/>
          <p:cNvSpPr txBox="1">
            <a:spLocks noChangeArrowheads="1"/>
          </p:cNvSpPr>
          <p:nvPr/>
        </p:nvSpPr>
        <p:spPr bwMode="auto">
          <a:xfrm>
            <a:off x="609600" y="1371600"/>
            <a:ext cx="1752600" cy="457200"/>
          </a:xfrm>
          <a:prstGeom prst="rect">
            <a:avLst/>
          </a:prstGeom>
          <a:noFill/>
          <a:ln w="9525">
            <a:noFill/>
            <a:miter lim="800000"/>
            <a:headEnd/>
            <a:tailEnd/>
          </a:ln>
        </p:spPr>
        <p:txBody>
          <a:bodyPr>
            <a:spAutoFit/>
          </a:bodyPr>
          <a:lstStyle/>
          <a:p>
            <a:pPr algn="l">
              <a:spcBef>
                <a:spcPct val="50000"/>
              </a:spcBef>
            </a:pPr>
            <a:r>
              <a:rPr lang="en-US" b="1">
                <a:solidFill>
                  <a:srgbClr val="0000FF"/>
                </a:solidFill>
              </a:rPr>
              <a:t>I/ Nhận xét:</a:t>
            </a:r>
          </a:p>
        </p:txBody>
      </p:sp>
      <p:sp>
        <p:nvSpPr>
          <p:cNvPr id="2057" name="Text Box 9"/>
          <p:cNvSpPr txBox="1">
            <a:spLocks noChangeArrowheads="1"/>
          </p:cNvSpPr>
          <p:nvPr/>
        </p:nvSpPr>
        <p:spPr bwMode="auto">
          <a:xfrm>
            <a:off x="228600" y="1828800"/>
            <a:ext cx="8153400" cy="457200"/>
          </a:xfrm>
          <a:prstGeom prst="rect">
            <a:avLst/>
          </a:prstGeom>
          <a:noFill/>
          <a:ln w="9525">
            <a:noFill/>
            <a:miter lim="800000"/>
            <a:headEnd/>
            <a:tailEnd/>
          </a:ln>
        </p:spPr>
        <p:txBody>
          <a:bodyPr>
            <a:spAutoFit/>
          </a:bodyPr>
          <a:lstStyle/>
          <a:p>
            <a:pPr algn="l">
              <a:spcBef>
                <a:spcPct val="50000"/>
              </a:spcBef>
            </a:pPr>
            <a:r>
              <a:rPr lang="en-US"/>
              <a:t>1/ Đọc lại bài </a:t>
            </a:r>
            <a:r>
              <a:rPr lang="en-US" b="1"/>
              <a:t>Cái cối tân</a:t>
            </a:r>
            <a:r>
              <a:rPr lang="en-US"/>
              <a:t> (Tiếng việt 4, tập một, trang 143, 144)</a:t>
            </a:r>
          </a:p>
        </p:txBody>
      </p:sp>
      <p:sp>
        <p:nvSpPr>
          <p:cNvPr id="2058" name="Text Box 10"/>
          <p:cNvSpPr txBox="1">
            <a:spLocks noChangeArrowheads="1"/>
          </p:cNvSpPr>
          <p:nvPr/>
        </p:nvSpPr>
        <p:spPr bwMode="auto">
          <a:xfrm>
            <a:off x="228600" y="2271713"/>
            <a:ext cx="7239000" cy="457200"/>
          </a:xfrm>
          <a:prstGeom prst="rect">
            <a:avLst/>
          </a:prstGeom>
          <a:noFill/>
          <a:ln w="9525">
            <a:noFill/>
            <a:miter lim="800000"/>
            <a:headEnd/>
            <a:tailEnd/>
          </a:ln>
        </p:spPr>
        <p:txBody>
          <a:bodyPr>
            <a:spAutoFit/>
          </a:bodyPr>
          <a:lstStyle/>
          <a:p>
            <a:pPr algn="l">
              <a:spcBef>
                <a:spcPct val="50000"/>
              </a:spcBef>
            </a:pPr>
            <a:r>
              <a:rPr lang="en-US"/>
              <a:t>2/ Tìm các đoạn văn trong bài văn nói trên.</a:t>
            </a:r>
          </a:p>
        </p:txBody>
      </p:sp>
      <p:sp>
        <p:nvSpPr>
          <p:cNvPr id="2059" name="Text Box 11"/>
          <p:cNvSpPr txBox="1">
            <a:spLocks noChangeArrowheads="1"/>
          </p:cNvSpPr>
          <p:nvPr/>
        </p:nvSpPr>
        <p:spPr bwMode="auto">
          <a:xfrm>
            <a:off x="304800" y="2743200"/>
            <a:ext cx="8077200" cy="457200"/>
          </a:xfrm>
          <a:prstGeom prst="rect">
            <a:avLst/>
          </a:prstGeom>
          <a:noFill/>
          <a:ln w="9525">
            <a:noFill/>
            <a:miter lim="800000"/>
            <a:headEnd/>
            <a:tailEnd/>
          </a:ln>
        </p:spPr>
        <p:txBody>
          <a:bodyPr>
            <a:spAutoFit/>
          </a:bodyPr>
          <a:lstStyle/>
          <a:p>
            <a:pPr algn="l">
              <a:spcBef>
                <a:spcPct val="50000"/>
              </a:spcBef>
            </a:pPr>
            <a:r>
              <a:rPr lang="en-US">
                <a:solidFill>
                  <a:srgbClr val="0000FF"/>
                </a:solidFill>
              </a:rPr>
              <a:t>- Đoạn 1: (Mở bài): Cái cối xinh xinh … đến gian nhà trống.</a:t>
            </a:r>
          </a:p>
        </p:txBody>
      </p:sp>
      <p:sp>
        <p:nvSpPr>
          <p:cNvPr id="2060" name="Text Box 12"/>
          <p:cNvSpPr txBox="1">
            <a:spLocks noChangeArrowheads="1"/>
          </p:cNvSpPr>
          <p:nvPr/>
        </p:nvSpPr>
        <p:spPr bwMode="auto">
          <a:xfrm>
            <a:off x="304800" y="3657600"/>
            <a:ext cx="8153400" cy="457200"/>
          </a:xfrm>
          <a:prstGeom prst="rect">
            <a:avLst/>
          </a:prstGeom>
          <a:noFill/>
          <a:ln w="9525">
            <a:noFill/>
            <a:miter lim="800000"/>
            <a:headEnd/>
            <a:tailEnd/>
          </a:ln>
        </p:spPr>
        <p:txBody>
          <a:bodyPr>
            <a:spAutoFit/>
          </a:bodyPr>
          <a:lstStyle/>
          <a:p>
            <a:pPr algn="l">
              <a:spcBef>
                <a:spcPct val="50000"/>
              </a:spcBef>
            </a:pPr>
            <a:r>
              <a:rPr lang="en-US">
                <a:solidFill>
                  <a:srgbClr val="0000FF"/>
                </a:solidFill>
              </a:rPr>
              <a:t>- Đoạn 2: (Thân bài): U gọi nó là cái cối tân … đến cối kêu ù ù.</a:t>
            </a:r>
          </a:p>
        </p:txBody>
      </p:sp>
      <p:sp>
        <p:nvSpPr>
          <p:cNvPr id="2061" name="Text Box 13"/>
          <p:cNvSpPr txBox="1">
            <a:spLocks noChangeArrowheads="1"/>
          </p:cNvSpPr>
          <p:nvPr/>
        </p:nvSpPr>
        <p:spPr bwMode="auto">
          <a:xfrm>
            <a:off x="228600" y="4572000"/>
            <a:ext cx="8686800" cy="442913"/>
          </a:xfrm>
          <a:prstGeom prst="rect">
            <a:avLst/>
          </a:prstGeom>
          <a:noFill/>
          <a:ln w="9525">
            <a:noFill/>
            <a:miter lim="800000"/>
            <a:headEnd/>
            <a:tailEnd/>
          </a:ln>
        </p:spPr>
        <p:txBody>
          <a:bodyPr>
            <a:spAutoFit/>
          </a:bodyPr>
          <a:lstStyle/>
          <a:p>
            <a:pPr algn="l">
              <a:spcBef>
                <a:spcPct val="50000"/>
              </a:spcBef>
            </a:pPr>
            <a:r>
              <a:rPr lang="en-US" sz="2300">
                <a:solidFill>
                  <a:srgbClr val="0000FF"/>
                </a:solidFill>
              </a:rPr>
              <a:t>- Đoạn 3: (Thân bài): Chọn được ngày lành tháng tốt … đến vui cả xóm.</a:t>
            </a:r>
          </a:p>
        </p:txBody>
      </p:sp>
      <p:sp>
        <p:nvSpPr>
          <p:cNvPr id="2062" name="Text Box 14"/>
          <p:cNvSpPr txBox="1">
            <a:spLocks noChangeArrowheads="1"/>
          </p:cNvSpPr>
          <p:nvPr/>
        </p:nvSpPr>
        <p:spPr bwMode="auto">
          <a:xfrm>
            <a:off x="228600" y="5486400"/>
            <a:ext cx="8686800" cy="442913"/>
          </a:xfrm>
          <a:prstGeom prst="rect">
            <a:avLst/>
          </a:prstGeom>
          <a:noFill/>
          <a:ln w="9525">
            <a:noFill/>
            <a:miter lim="800000"/>
            <a:headEnd/>
            <a:tailEnd/>
          </a:ln>
        </p:spPr>
        <p:txBody>
          <a:bodyPr>
            <a:spAutoFit/>
          </a:bodyPr>
          <a:lstStyle/>
          <a:p>
            <a:pPr algn="l">
              <a:spcBef>
                <a:spcPct val="50000"/>
              </a:spcBef>
            </a:pPr>
            <a:r>
              <a:rPr lang="en-US" sz="2300">
                <a:solidFill>
                  <a:srgbClr val="0000FF"/>
                </a:solidFill>
              </a:rPr>
              <a:t>- Đoạn 4: (Kết bài): Cái cối xay cũng như … đến dõi từng bước anh đi.</a:t>
            </a:r>
          </a:p>
        </p:txBody>
      </p:sp>
      <p:sp>
        <p:nvSpPr>
          <p:cNvPr id="2063" name="Text Box 15"/>
          <p:cNvSpPr txBox="1">
            <a:spLocks noChangeArrowheads="1"/>
          </p:cNvSpPr>
          <p:nvPr/>
        </p:nvSpPr>
        <p:spPr bwMode="auto">
          <a:xfrm>
            <a:off x="1219200" y="3200400"/>
            <a:ext cx="4572000" cy="457200"/>
          </a:xfrm>
          <a:prstGeom prst="rect">
            <a:avLst/>
          </a:prstGeom>
          <a:noFill/>
          <a:ln w="9525">
            <a:noFill/>
            <a:miter lim="800000"/>
            <a:headEnd/>
            <a:tailEnd/>
          </a:ln>
        </p:spPr>
        <p:txBody>
          <a:bodyPr>
            <a:spAutoFit/>
          </a:bodyPr>
          <a:lstStyle/>
          <a:p>
            <a:pPr algn="l">
              <a:spcBef>
                <a:spcPct val="50000"/>
              </a:spcBef>
            </a:pPr>
            <a:r>
              <a:rPr lang="en-US">
                <a:solidFill>
                  <a:srgbClr val="FF0000"/>
                </a:solidFill>
              </a:rPr>
              <a:t>=&gt; Giới thiệu về cái cối </a:t>
            </a:r>
          </a:p>
        </p:txBody>
      </p:sp>
      <p:sp>
        <p:nvSpPr>
          <p:cNvPr id="2064" name="Text Box 16"/>
          <p:cNvSpPr txBox="1">
            <a:spLocks noChangeArrowheads="1"/>
          </p:cNvSpPr>
          <p:nvPr/>
        </p:nvSpPr>
        <p:spPr bwMode="auto">
          <a:xfrm>
            <a:off x="1157288" y="4067175"/>
            <a:ext cx="5029200" cy="457200"/>
          </a:xfrm>
          <a:prstGeom prst="rect">
            <a:avLst/>
          </a:prstGeom>
          <a:noFill/>
          <a:ln w="9525">
            <a:noFill/>
            <a:miter lim="800000"/>
            <a:headEnd/>
            <a:tailEnd/>
          </a:ln>
        </p:spPr>
        <p:txBody>
          <a:bodyPr>
            <a:spAutoFit/>
          </a:bodyPr>
          <a:lstStyle/>
          <a:p>
            <a:pPr algn="l">
              <a:spcBef>
                <a:spcPct val="50000"/>
              </a:spcBef>
            </a:pPr>
            <a:r>
              <a:rPr lang="en-US">
                <a:solidFill>
                  <a:srgbClr val="FF0000"/>
                </a:solidFill>
              </a:rPr>
              <a:t>=&gt; Tả hình dáng bên ngoài của cái cối.</a:t>
            </a:r>
          </a:p>
        </p:txBody>
      </p:sp>
      <p:sp>
        <p:nvSpPr>
          <p:cNvPr id="2065" name="Text Box 17"/>
          <p:cNvSpPr txBox="1">
            <a:spLocks noChangeArrowheads="1"/>
          </p:cNvSpPr>
          <p:nvPr/>
        </p:nvSpPr>
        <p:spPr bwMode="auto">
          <a:xfrm>
            <a:off x="1219200" y="5029200"/>
            <a:ext cx="4267200" cy="457200"/>
          </a:xfrm>
          <a:prstGeom prst="rect">
            <a:avLst/>
          </a:prstGeom>
          <a:noFill/>
          <a:ln w="9525">
            <a:noFill/>
            <a:miter lim="800000"/>
            <a:headEnd/>
            <a:tailEnd/>
          </a:ln>
        </p:spPr>
        <p:txBody>
          <a:bodyPr>
            <a:spAutoFit/>
          </a:bodyPr>
          <a:lstStyle/>
          <a:p>
            <a:pPr algn="l">
              <a:spcBef>
                <a:spcPct val="50000"/>
              </a:spcBef>
            </a:pPr>
            <a:r>
              <a:rPr lang="en-US">
                <a:solidFill>
                  <a:srgbClr val="FF0000"/>
                </a:solidFill>
              </a:rPr>
              <a:t>=&gt; Tả hoạt động của cái cối.</a:t>
            </a:r>
          </a:p>
        </p:txBody>
      </p:sp>
      <p:sp>
        <p:nvSpPr>
          <p:cNvPr id="2066" name="Text Box 18"/>
          <p:cNvSpPr txBox="1">
            <a:spLocks noChangeArrowheads="1"/>
          </p:cNvSpPr>
          <p:nvPr/>
        </p:nvSpPr>
        <p:spPr bwMode="auto">
          <a:xfrm>
            <a:off x="1219200" y="5943600"/>
            <a:ext cx="5562600" cy="457200"/>
          </a:xfrm>
          <a:prstGeom prst="rect">
            <a:avLst/>
          </a:prstGeom>
          <a:noFill/>
          <a:ln w="9525">
            <a:noFill/>
            <a:miter lim="800000"/>
            <a:headEnd/>
            <a:tailEnd/>
          </a:ln>
        </p:spPr>
        <p:txBody>
          <a:bodyPr>
            <a:spAutoFit/>
          </a:bodyPr>
          <a:lstStyle/>
          <a:p>
            <a:pPr algn="l">
              <a:spcBef>
                <a:spcPct val="50000"/>
              </a:spcBef>
            </a:pPr>
            <a:r>
              <a:rPr lang="en-US">
                <a:solidFill>
                  <a:srgbClr val="FF0000"/>
                </a:solidFill>
              </a:rPr>
              <a:t>=&gt; Nêu cảm nghĩ về cái cối.</a:t>
            </a:r>
          </a:p>
        </p:txBody>
      </p:sp>
      <p:sp>
        <p:nvSpPr>
          <p:cNvPr id="2067" name="Text Box 19"/>
          <p:cNvSpPr txBox="1">
            <a:spLocks noChangeArrowheads="1"/>
          </p:cNvSpPr>
          <p:nvPr/>
        </p:nvSpPr>
        <p:spPr bwMode="auto">
          <a:xfrm>
            <a:off x="228600" y="2271713"/>
            <a:ext cx="8686800" cy="457200"/>
          </a:xfrm>
          <a:prstGeom prst="rect">
            <a:avLst/>
          </a:prstGeom>
          <a:noFill/>
          <a:ln w="9525">
            <a:noFill/>
            <a:miter lim="800000"/>
            <a:headEnd/>
            <a:tailEnd/>
          </a:ln>
        </p:spPr>
        <p:txBody>
          <a:bodyPr>
            <a:spAutoFit/>
          </a:bodyPr>
          <a:lstStyle/>
          <a:p>
            <a:pPr algn="l">
              <a:spcBef>
                <a:spcPct val="50000"/>
              </a:spcBef>
            </a:pPr>
            <a:r>
              <a:rPr lang="en-US">
                <a:solidFill>
                  <a:srgbClr val="FF0000"/>
                </a:solidFill>
              </a:rPr>
              <a:t>3/ Cho biết nội dung chính của mỗi đoạn văn em vừa tìm được là gì?</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054"/>
                                        </p:tgtEl>
                                        <p:attrNameLst>
                                          <p:attrName>style.visibility</p:attrName>
                                        </p:attrNameLst>
                                      </p:cBhvr>
                                      <p:to>
                                        <p:strVal val="visible"/>
                                      </p:to>
                                    </p:set>
                                    <p:animEffect transition="in" filter="box(in)">
                                      <p:cBhvr>
                                        <p:cTn id="7" dur="500"/>
                                        <p:tgtEl>
                                          <p:spTgt spid="205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56"/>
                                        </p:tgtEl>
                                        <p:attrNameLst>
                                          <p:attrName>style.visibility</p:attrName>
                                        </p:attrNameLst>
                                      </p:cBhvr>
                                      <p:to>
                                        <p:strVal val="visible"/>
                                      </p:to>
                                    </p:set>
                                    <p:animEffect transition="in" filter="box(in)">
                                      <p:cBhvr>
                                        <p:cTn id="12" dur="500"/>
                                        <p:tgtEl>
                                          <p:spTgt spid="205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057"/>
                                        </p:tgtEl>
                                        <p:attrNameLst>
                                          <p:attrName>style.visibility</p:attrName>
                                        </p:attrNameLst>
                                      </p:cBhvr>
                                      <p:to>
                                        <p:strVal val="visible"/>
                                      </p:to>
                                    </p:set>
                                    <p:animEffect transition="in" filter="box(in)">
                                      <p:cBhvr>
                                        <p:cTn id="17" dur="500"/>
                                        <p:tgtEl>
                                          <p:spTgt spid="205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058"/>
                                        </p:tgtEl>
                                        <p:attrNameLst>
                                          <p:attrName>style.visibility</p:attrName>
                                        </p:attrNameLst>
                                      </p:cBhvr>
                                      <p:to>
                                        <p:strVal val="visible"/>
                                      </p:to>
                                    </p:set>
                                    <p:animEffect transition="in" filter="box(in)">
                                      <p:cBhvr>
                                        <p:cTn id="22" dur="500"/>
                                        <p:tgtEl>
                                          <p:spTgt spid="2058"/>
                                        </p:tgtEl>
                                      </p:cBhvr>
                                    </p:animEffect>
                                  </p:childTnLst>
                                </p:cTn>
                              </p:par>
                            </p:childTnLst>
                          </p:cTn>
                        </p:par>
                      </p:childTnLst>
                    </p:cTn>
                  </p:par>
                  <p:par>
                    <p:cTn id="23" fill="hold">
                      <p:stCondLst>
                        <p:cond delay="indefinite"/>
                      </p:stCondLst>
                      <p:childTnLst>
                        <p:par>
                          <p:cTn id="24" fill="hold">
                            <p:stCondLst>
                              <p:cond delay="0"/>
                            </p:stCondLst>
                            <p:childTnLst>
                              <p:par>
                                <p:cTn id="25" presetID="13" presetClass="entr" presetSubtype="16" fill="hold" grpId="0" nodeType="clickEffect">
                                  <p:stCondLst>
                                    <p:cond delay="0"/>
                                  </p:stCondLst>
                                  <p:childTnLst>
                                    <p:set>
                                      <p:cBhvr>
                                        <p:cTn id="26" dur="1" fill="hold">
                                          <p:stCondLst>
                                            <p:cond delay="0"/>
                                          </p:stCondLst>
                                        </p:cTn>
                                        <p:tgtEl>
                                          <p:spTgt spid="2059"/>
                                        </p:tgtEl>
                                        <p:attrNameLst>
                                          <p:attrName>style.visibility</p:attrName>
                                        </p:attrNameLst>
                                      </p:cBhvr>
                                      <p:to>
                                        <p:strVal val="visible"/>
                                      </p:to>
                                    </p:set>
                                    <p:animEffect transition="in" filter="plus(in)">
                                      <p:cBhvr>
                                        <p:cTn id="27" dur="500"/>
                                        <p:tgtEl>
                                          <p:spTgt spid="2059"/>
                                        </p:tgtEl>
                                      </p:cBhvr>
                                    </p:animEffect>
                                  </p:childTnLst>
                                </p:cTn>
                              </p:par>
                            </p:childTnLst>
                          </p:cTn>
                        </p:par>
                      </p:childTnLst>
                    </p:cTn>
                  </p:par>
                  <p:par>
                    <p:cTn id="28" fill="hold">
                      <p:stCondLst>
                        <p:cond delay="indefinite"/>
                      </p:stCondLst>
                      <p:childTnLst>
                        <p:par>
                          <p:cTn id="29" fill="hold">
                            <p:stCondLst>
                              <p:cond delay="0"/>
                            </p:stCondLst>
                            <p:childTnLst>
                              <p:par>
                                <p:cTn id="30" presetID="13" presetClass="entr" presetSubtype="16" fill="hold" grpId="0" nodeType="clickEffect">
                                  <p:stCondLst>
                                    <p:cond delay="0"/>
                                  </p:stCondLst>
                                  <p:childTnLst>
                                    <p:set>
                                      <p:cBhvr>
                                        <p:cTn id="31" dur="1" fill="hold">
                                          <p:stCondLst>
                                            <p:cond delay="0"/>
                                          </p:stCondLst>
                                        </p:cTn>
                                        <p:tgtEl>
                                          <p:spTgt spid="2060"/>
                                        </p:tgtEl>
                                        <p:attrNameLst>
                                          <p:attrName>style.visibility</p:attrName>
                                        </p:attrNameLst>
                                      </p:cBhvr>
                                      <p:to>
                                        <p:strVal val="visible"/>
                                      </p:to>
                                    </p:set>
                                    <p:animEffect transition="in" filter="plus(in)">
                                      <p:cBhvr>
                                        <p:cTn id="32" dur="500"/>
                                        <p:tgtEl>
                                          <p:spTgt spid="2060"/>
                                        </p:tgtEl>
                                      </p:cBhvr>
                                    </p:animEffect>
                                  </p:childTnLst>
                                </p:cTn>
                              </p:par>
                            </p:childTnLst>
                          </p:cTn>
                        </p:par>
                      </p:childTnLst>
                    </p:cTn>
                  </p:par>
                  <p:par>
                    <p:cTn id="33" fill="hold">
                      <p:stCondLst>
                        <p:cond delay="indefinite"/>
                      </p:stCondLst>
                      <p:childTnLst>
                        <p:par>
                          <p:cTn id="34" fill="hold">
                            <p:stCondLst>
                              <p:cond delay="0"/>
                            </p:stCondLst>
                            <p:childTnLst>
                              <p:par>
                                <p:cTn id="35" presetID="13" presetClass="entr" presetSubtype="16" fill="hold" grpId="0" nodeType="clickEffect">
                                  <p:stCondLst>
                                    <p:cond delay="0"/>
                                  </p:stCondLst>
                                  <p:childTnLst>
                                    <p:set>
                                      <p:cBhvr>
                                        <p:cTn id="36" dur="1" fill="hold">
                                          <p:stCondLst>
                                            <p:cond delay="0"/>
                                          </p:stCondLst>
                                        </p:cTn>
                                        <p:tgtEl>
                                          <p:spTgt spid="2061"/>
                                        </p:tgtEl>
                                        <p:attrNameLst>
                                          <p:attrName>style.visibility</p:attrName>
                                        </p:attrNameLst>
                                      </p:cBhvr>
                                      <p:to>
                                        <p:strVal val="visible"/>
                                      </p:to>
                                    </p:set>
                                    <p:animEffect transition="in" filter="plus(in)">
                                      <p:cBhvr>
                                        <p:cTn id="37" dur="500"/>
                                        <p:tgtEl>
                                          <p:spTgt spid="2061"/>
                                        </p:tgtEl>
                                      </p:cBhvr>
                                    </p:animEffect>
                                  </p:childTnLst>
                                </p:cTn>
                              </p:par>
                            </p:childTnLst>
                          </p:cTn>
                        </p:par>
                      </p:childTnLst>
                    </p:cTn>
                  </p:par>
                  <p:par>
                    <p:cTn id="38" fill="hold">
                      <p:stCondLst>
                        <p:cond delay="indefinite"/>
                      </p:stCondLst>
                      <p:childTnLst>
                        <p:par>
                          <p:cTn id="39" fill="hold">
                            <p:stCondLst>
                              <p:cond delay="0"/>
                            </p:stCondLst>
                            <p:childTnLst>
                              <p:par>
                                <p:cTn id="40" presetID="13" presetClass="entr" presetSubtype="16" fill="hold" grpId="0" nodeType="clickEffect">
                                  <p:stCondLst>
                                    <p:cond delay="0"/>
                                  </p:stCondLst>
                                  <p:childTnLst>
                                    <p:set>
                                      <p:cBhvr>
                                        <p:cTn id="41" dur="1" fill="hold">
                                          <p:stCondLst>
                                            <p:cond delay="0"/>
                                          </p:stCondLst>
                                        </p:cTn>
                                        <p:tgtEl>
                                          <p:spTgt spid="2062"/>
                                        </p:tgtEl>
                                        <p:attrNameLst>
                                          <p:attrName>style.visibility</p:attrName>
                                        </p:attrNameLst>
                                      </p:cBhvr>
                                      <p:to>
                                        <p:strVal val="visible"/>
                                      </p:to>
                                    </p:set>
                                    <p:animEffect transition="in" filter="plus(in)">
                                      <p:cBhvr>
                                        <p:cTn id="42" dur="500"/>
                                        <p:tgtEl>
                                          <p:spTgt spid="2062"/>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2067"/>
                                        </p:tgtEl>
                                        <p:attrNameLst>
                                          <p:attrName>style.visibility</p:attrName>
                                        </p:attrNameLst>
                                      </p:cBhvr>
                                      <p:to>
                                        <p:strVal val="visible"/>
                                      </p:to>
                                    </p:set>
                                    <p:animEffect transition="in" filter="box(in)">
                                      <p:cBhvr>
                                        <p:cTn id="47" dur="500"/>
                                        <p:tgtEl>
                                          <p:spTgt spid="2067"/>
                                        </p:tgtEl>
                                      </p:cBhvr>
                                    </p:animEffect>
                                  </p:childTnLst>
                                </p:cTn>
                              </p:par>
                              <p:par>
                                <p:cTn id="48" presetID="4" presetClass="exit" presetSubtype="16" fill="hold" grpId="1" nodeType="withEffect">
                                  <p:stCondLst>
                                    <p:cond delay="0"/>
                                  </p:stCondLst>
                                  <p:childTnLst>
                                    <p:animEffect transition="out" filter="box(in)">
                                      <p:cBhvr>
                                        <p:cTn id="49" dur="500"/>
                                        <p:tgtEl>
                                          <p:spTgt spid="2058"/>
                                        </p:tgtEl>
                                      </p:cBhvr>
                                    </p:animEffect>
                                    <p:set>
                                      <p:cBhvr>
                                        <p:cTn id="50" dur="1" fill="hold">
                                          <p:stCondLst>
                                            <p:cond delay="499"/>
                                          </p:stCondLst>
                                        </p:cTn>
                                        <p:tgtEl>
                                          <p:spTgt spid="2058"/>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2063"/>
                                        </p:tgtEl>
                                        <p:attrNameLst>
                                          <p:attrName>style.visibility</p:attrName>
                                        </p:attrNameLst>
                                      </p:cBhvr>
                                      <p:to>
                                        <p:strVal val="visible"/>
                                      </p:to>
                                    </p:set>
                                    <p:animEffect transition="in" filter="blinds(horizontal)">
                                      <p:cBhvr>
                                        <p:cTn id="55" dur="500"/>
                                        <p:tgtEl>
                                          <p:spTgt spid="2063"/>
                                        </p:tgtEl>
                                      </p:cBhvr>
                                    </p:animEffect>
                                  </p:childTnLst>
                                </p:cTn>
                              </p:par>
                            </p:childTnLst>
                          </p:cTn>
                        </p:par>
                      </p:childTnLst>
                    </p:cTn>
                  </p:par>
                  <p:par>
                    <p:cTn id="56" fill="hold">
                      <p:stCondLst>
                        <p:cond delay="indefinite"/>
                      </p:stCondLst>
                      <p:childTnLst>
                        <p:par>
                          <p:cTn id="57" fill="hold">
                            <p:stCondLst>
                              <p:cond delay="0"/>
                            </p:stCondLst>
                            <p:childTnLst>
                              <p:par>
                                <p:cTn id="58" presetID="8" presetClass="entr" presetSubtype="16" fill="hold" grpId="0" nodeType="clickEffect">
                                  <p:stCondLst>
                                    <p:cond delay="0"/>
                                  </p:stCondLst>
                                  <p:childTnLst>
                                    <p:set>
                                      <p:cBhvr>
                                        <p:cTn id="59" dur="1" fill="hold">
                                          <p:stCondLst>
                                            <p:cond delay="0"/>
                                          </p:stCondLst>
                                        </p:cTn>
                                        <p:tgtEl>
                                          <p:spTgt spid="2064"/>
                                        </p:tgtEl>
                                        <p:attrNameLst>
                                          <p:attrName>style.visibility</p:attrName>
                                        </p:attrNameLst>
                                      </p:cBhvr>
                                      <p:to>
                                        <p:strVal val="visible"/>
                                      </p:to>
                                    </p:set>
                                    <p:animEffect transition="in" filter="diamond(in)">
                                      <p:cBhvr>
                                        <p:cTn id="60" dur="500"/>
                                        <p:tgtEl>
                                          <p:spTgt spid="2064"/>
                                        </p:tgtEl>
                                      </p:cBhvr>
                                    </p:animEffect>
                                  </p:childTnLst>
                                </p:cTn>
                              </p:par>
                            </p:childTnLst>
                          </p:cTn>
                        </p:par>
                      </p:childTnLst>
                    </p:cTn>
                  </p:par>
                  <p:par>
                    <p:cTn id="61" fill="hold">
                      <p:stCondLst>
                        <p:cond delay="indefinite"/>
                      </p:stCondLst>
                      <p:childTnLst>
                        <p:par>
                          <p:cTn id="62" fill="hold">
                            <p:stCondLst>
                              <p:cond delay="0"/>
                            </p:stCondLst>
                            <p:childTnLst>
                              <p:par>
                                <p:cTn id="63" presetID="18" presetClass="entr" presetSubtype="12" fill="hold" grpId="0" nodeType="clickEffect">
                                  <p:stCondLst>
                                    <p:cond delay="0"/>
                                  </p:stCondLst>
                                  <p:childTnLst>
                                    <p:set>
                                      <p:cBhvr>
                                        <p:cTn id="64" dur="1" fill="hold">
                                          <p:stCondLst>
                                            <p:cond delay="0"/>
                                          </p:stCondLst>
                                        </p:cTn>
                                        <p:tgtEl>
                                          <p:spTgt spid="2065"/>
                                        </p:tgtEl>
                                        <p:attrNameLst>
                                          <p:attrName>style.visibility</p:attrName>
                                        </p:attrNameLst>
                                      </p:cBhvr>
                                      <p:to>
                                        <p:strVal val="visible"/>
                                      </p:to>
                                    </p:set>
                                    <p:animEffect transition="in" filter="strips(downLeft)">
                                      <p:cBhvr>
                                        <p:cTn id="65" dur="500"/>
                                        <p:tgtEl>
                                          <p:spTgt spid="2065"/>
                                        </p:tgtEl>
                                      </p:cBhvr>
                                    </p:animEffect>
                                  </p:childTnLst>
                                </p:cTn>
                              </p:par>
                            </p:childTnLst>
                          </p:cTn>
                        </p:par>
                      </p:childTnLst>
                    </p:cTn>
                  </p:par>
                  <p:par>
                    <p:cTn id="66" fill="hold">
                      <p:stCondLst>
                        <p:cond delay="indefinite"/>
                      </p:stCondLst>
                      <p:childTnLst>
                        <p:par>
                          <p:cTn id="67" fill="hold">
                            <p:stCondLst>
                              <p:cond delay="0"/>
                            </p:stCondLst>
                            <p:childTnLst>
                              <p:par>
                                <p:cTn id="68" presetID="21" presetClass="entr" presetSubtype="4" fill="hold" grpId="0" nodeType="clickEffect">
                                  <p:stCondLst>
                                    <p:cond delay="0"/>
                                  </p:stCondLst>
                                  <p:childTnLst>
                                    <p:set>
                                      <p:cBhvr>
                                        <p:cTn id="69" dur="1" fill="hold">
                                          <p:stCondLst>
                                            <p:cond delay="0"/>
                                          </p:stCondLst>
                                        </p:cTn>
                                        <p:tgtEl>
                                          <p:spTgt spid="2066"/>
                                        </p:tgtEl>
                                        <p:attrNameLst>
                                          <p:attrName>style.visibility</p:attrName>
                                        </p:attrNameLst>
                                      </p:cBhvr>
                                      <p:to>
                                        <p:strVal val="visible"/>
                                      </p:to>
                                    </p:set>
                                    <p:animEffect transition="in" filter="wheel(4)">
                                      <p:cBhvr>
                                        <p:cTn id="70" dur="500"/>
                                        <p:tgtEl>
                                          <p:spTgt spid="20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6" grpId="0"/>
      <p:bldP spid="2057" grpId="0"/>
      <p:bldP spid="2058" grpId="0"/>
      <p:bldP spid="2058" grpId="1"/>
      <p:bldP spid="2059" grpId="0"/>
      <p:bldP spid="2060" grpId="0"/>
      <p:bldP spid="2061" grpId="0"/>
      <p:bldP spid="2062" grpId="0"/>
      <p:bldP spid="2063" grpId="0"/>
      <p:bldP spid="2064" grpId="0"/>
      <p:bldP spid="2065" grpId="0"/>
      <p:bldP spid="2066" grpId="0"/>
      <p:bldP spid="206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5"/>
          <p:cNvSpPr txBox="1">
            <a:spLocks noChangeArrowheads="1"/>
          </p:cNvSpPr>
          <p:nvPr/>
        </p:nvSpPr>
        <p:spPr bwMode="auto">
          <a:xfrm>
            <a:off x="3657600" y="533400"/>
            <a:ext cx="2590800" cy="396875"/>
          </a:xfrm>
          <a:prstGeom prst="rect">
            <a:avLst/>
          </a:prstGeom>
          <a:noFill/>
          <a:ln w="9525">
            <a:noFill/>
            <a:miter lim="800000"/>
            <a:headEnd/>
            <a:tailEnd/>
          </a:ln>
        </p:spPr>
        <p:txBody>
          <a:bodyPr>
            <a:spAutoFit/>
          </a:bodyPr>
          <a:lstStyle/>
          <a:p>
            <a:pPr>
              <a:spcBef>
                <a:spcPct val="50000"/>
              </a:spcBef>
            </a:pPr>
            <a:r>
              <a:rPr lang="en-US" sz="2000" b="1">
                <a:latin typeface="Arial" charset="0"/>
              </a:rPr>
              <a:t>TẬP LÀM VĂN</a:t>
            </a:r>
          </a:p>
        </p:txBody>
      </p:sp>
      <p:sp>
        <p:nvSpPr>
          <p:cNvPr id="3075" name="Text Box 6"/>
          <p:cNvSpPr txBox="1">
            <a:spLocks noChangeArrowheads="1"/>
          </p:cNvSpPr>
          <p:nvPr/>
        </p:nvSpPr>
        <p:spPr bwMode="auto">
          <a:xfrm>
            <a:off x="1219200" y="914400"/>
            <a:ext cx="7162800" cy="457200"/>
          </a:xfrm>
          <a:prstGeom prst="rect">
            <a:avLst/>
          </a:prstGeom>
          <a:noFill/>
          <a:ln w="9525">
            <a:noFill/>
            <a:miter lim="800000"/>
            <a:headEnd/>
            <a:tailEnd/>
          </a:ln>
        </p:spPr>
        <p:txBody>
          <a:bodyPr>
            <a:spAutoFit/>
          </a:bodyPr>
          <a:lstStyle/>
          <a:p>
            <a:pPr algn="l">
              <a:spcBef>
                <a:spcPct val="50000"/>
              </a:spcBef>
            </a:pPr>
            <a:r>
              <a:rPr lang="en-US" b="1">
                <a:solidFill>
                  <a:srgbClr val="FF0000"/>
                </a:solidFill>
                <a:latin typeface="Arial" charset="0"/>
              </a:rPr>
              <a:t>ĐOẠN VĂN TRONG BÀI VĂN MIÊU TẢ ĐỒ VẬT</a:t>
            </a:r>
          </a:p>
        </p:txBody>
      </p:sp>
      <p:sp>
        <p:nvSpPr>
          <p:cNvPr id="3079" name="Text Box 7"/>
          <p:cNvSpPr txBox="1">
            <a:spLocks noChangeArrowheads="1"/>
          </p:cNvSpPr>
          <p:nvPr/>
        </p:nvSpPr>
        <p:spPr bwMode="auto">
          <a:xfrm>
            <a:off x="3657600" y="1524000"/>
            <a:ext cx="1752600" cy="519113"/>
          </a:xfrm>
          <a:prstGeom prst="rect">
            <a:avLst/>
          </a:prstGeom>
          <a:noFill/>
          <a:ln w="9525">
            <a:noFill/>
            <a:miter lim="800000"/>
            <a:headEnd/>
            <a:tailEnd/>
          </a:ln>
        </p:spPr>
        <p:txBody>
          <a:bodyPr>
            <a:spAutoFit/>
          </a:bodyPr>
          <a:lstStyle/>
          <a:p>
            <a:pPr algn="l">
              <a:spcBef>
                <a:spcPct val="50000"/>
              </a:spcBef>
            </a:pPr>
            <a:r>
              <a:rPr lang="en-US" sz="2800" b="1" u="sng">
                <a:solidFill>
                  <a:srgbClr val="0000FF"/>
                </a:solidFill>
              </a:rPr>
              <a:t> Ghi nhớ:</a:t>
            </a:r>
          </a:p>
        </p:txBody>
      </p:sp>
      <p:grpSp>
        <p:nvGrpSpPr>
          <p:cNvPr id="3077" name="Group 13"/>
          <p:cNvGrpSpPr>
            <a:grpSpLocks/>
          </p:cNvGrpSpPr>
          <p:nvPr/>
        </p:nvGrpSpPr>
        <p:grpSpPr bwMode="auto">
          <a:xfrm>
            <a:off x="381000" y="1447800"/>
            <a:ext cx="8305800" cy="2895600"/>
            <a:chOff x="240" y="912"/>
            <a:chExt cx="5232" cy="1824"/>
          </a:xfrm>
        </p:grpSpPr>
        <p:sp>
          <p:nvSpPr>
            <p:cNvPr id="3078" name="Text Box 8"/>
            <p:cNvSpPr txBox="1">
              <a:spLocks noChangeArrowheads="1"/>
            </p:cNvSpPr>
            <p:nvPr/>
          </p:nvSpPr>
          <p:spPr bwMode="auto">
            <a:xfrm>
              <a:off x="240" y="1288"/>
              <a:ext cx="5232" cy="1323"/>
            </a:xfrm>
            <a:prstGeom prst="rect">
              <a:avLst/>
            </a:prstGeom>
            <a:noFill/>
            <a:ln w="9525">
              <a:noFill/>
              <a:miter lim="800000"/>
              <a:headEnd/>
              <a:tailEnd/>
            </a:ln>
          </p:spPr>
          <p:txBody>
            <a:bodyPr>
              <a:spAutoFit/>
            </a:bodyPr>
            <a:lstStyle/>
            <a:p>
              <a:pPr marL="342900" indent="-342900" algn="l">
                <a:spcBef>
                  <a:spcPct val="50000"/>
                </a:spcBef>
              </a:pPr>
              <a:r>
                <a:rPr lang="en-US">
                  <a:solidFill>
                    <a:srgbClr val="FF00FF"/>
                  </a:solidFill>
                </a:rPr>
                <a:t>           1. Mỗi đoạn văn miêu tả đồ vật có một nội dung nhất định, chẳng hạn: giới thiệu về đồ vật, tả bao quát đồ vật, tả từng bộ phận của đồ vật hoặc nêu lên tình cảm, thái độ của người viết về đồ vật …</a:t>
              </a:r>
            </a:p>
            <a:p>
              <a:pPr marL="342900" indent="-342900" algn="l">
                <a:spcBef>
                  <a:spcPct val="50000"/>
                </a:spcBef>
              </a:pPr>
              <a:r>
                <a:rPr lang="en-US">
                  <a:solidFill>
                    <a:srgbClr val="FF00FF"/>
                  </a:solidFill>
                </a:rPr>
                <a:t>            2. Khi viết, hết mỗi đoạn văn cần xuống dòng.</a:t>
              </a:r>
            </a:p>
          </p:txBody>
        </p:sp>
        <p:sp>
          <p:nvSpPr>
            <p:cNvPr id="2" name="Rectangle 12"/>
            <p:cNvSpPr>
              <a:spLocks noChangeArrowheads="1"/>
            </p:cNvSpPr>
            <p:nvPr/>
          </p:nvSpPr>
          <p:spPr bwMode="auto">
            <a:xfrm>
              <a:off x="432" y="912"/>
              <a:ext cx="4992" cy="1824"/>
            </a:xfrm>
            <a:prstGeom prst="rect">
              <a:avLst/>
            </a:prstGeom>
            <a:noFill/>
            <a:ln w="57150" cmpd="thickThin">
              <a:solidFill>
                <a:srgbClr val="FF0000"/>
              </a:solidFill>
              <a:miter lim="800000"/>
              <a:headEnd/>
              <a:tailEnd/>
            </a:ln>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3079"/>
                                        </p:tgtEl>
                                        <p:attrNameLst>
                                          <p:attrName>style.visibility</p:attrName>
                                        </p:attrNameLst>
                                      </p:cBhvr>
                                      <p:to>
                                        <p:strVal val="visible"/>
                                      </p:to>
                                    </p:set>
                                    <p:animEffect transition="in" filter="box(in)">
                                      <p:cBhvr>
                                        <p:cTn id="7" dur="500"/>
                                        <p:tgtEl>
                                          <p:spTgt spid="3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2" name="Rectangle 26"/>
          <p:cNvSpPr>
            <a:spLocks noChangeArrowheads="1"/>
          </p:cNvSpPr>
          <p:nvPr/>
        </p:nvSpPr>
        <p:spPr bwMode="auto">
          <a:xfrm>
            <a:off x="609600" y="1905000"/>
            <a:ext cx="8534400" cy="1006475"/>
          </a:xfrm>
          <a:prstGeom prst="rect">
            <a:avLst/>
          </a:prstGeom>
          <a:noFill/>
          <a:ln w="57150" cmpd="thickThin" algn="ctr">
            <a:noFill/>
            <a:miter lim="800000"/>
            <a:headEnd/>
            <a:tailEnd/>
          </a:ln>
        </p:spPr>
        <p:txBody>
          <a:bodyPr>
            <a:spAutoFit/>
          </a:bodyPr>
          <a:lstStyle/>
          <a:p>
            <a:pPr algn="l"/>
            <a:r>
              <a:rPr lang="en-US" sz="2000"/>
              <a:t>            Cây bút dài gần một gang tay. Thân bút tròn, nhỏ nhắn, bằng ngón tay trỏ. Chất nhựa bút vẫn còn thơm, nom nhẵn bóng. Nắp bút màu hồng, có cái cài bằng sắt mạ bóng loáng.</a:t>
            </a:r>
          </a:p>
        </p:txBody>
      </p:sp>
      <p:sp>
        <p:nvSpPr>
          <p:cNvPr id="4123" name="Rectangle 27"/>
          <p:cNvSpPr>
            <a:spLocks noChangeArrowheads="1"/>
          </p:cNvSpPr>
          <p:nvPr/>
        </p:nvSpPr>
        <p:spPr bwMode="auto">
          <a:xfrm>
            <a:off x="533400" y="2819400"/>
            <a:ext cx="8610600" cy="1920875"/>
          </a:xfrm>
          <a:prstGeom prst="rect">
            <a:avLst/>
          </a:prstGeom>
          <a:noFill/>
          <a:ln w="57150" cmpd="thickThin" algn="ctr">
            <a:noFill/>
            <a:miter lim="800000"/>
            <a:headEnd/>
            <a:tailEnd/>
          </a:ln>
        </p:spPr>
        <p:txBody>
          <a:bodyPr>
            <a:spAutoFit/>
          </a:bodyPr>
          <a:lstStyle/>
          <a:p>
            <a:pPr algn="l"/>
            <a:r>
              <a:rPr lang="en-US" sz="2000"/>
              <a:t>             Mở nắp ra, em thấy ngòi bút sáng loáng, hình lá tre, có mấy chữ rất nhỏ, nhìn không rõ. Mỗi khi lấy mực, một nửa ngòi bút đẫm màu mực tím. Em viết lên trang giấy, nét bút trơn tạo những dòng chữ đều đặn, mềm mại. Khi viết xong, em lấy giẻ lau nhẹ ngòi cho mực khỏi két vào. Rồi em tra bút cho ngòi khỏi bị tòe trước khi cất vào cặp.</a:t>
            </a:r>
            <a:br>
              <a:rPr lang="en-US" sz="2000"/>
            </a:br>
            <a:endParaRPr lang="en-US" sz="2000"/>
          </a:p>
        </p:txBody>
      </p:sp>
      <p:sp>
        <p:nvSpPr>
          <p:cNvPr id="4100" name="Text Box 7"/>
          <p:cNvSpPr txBox="1">
            <a:spLocks noChangeArrowheads="1"/>
          </p:cNvSpPr>
          <p:nvPr/>
        </p:nvSpPr>
        <p:spPr bwMode="auto">
          <a:xfrm>
            <a:off x="381000" y="0"/>
            <a:ext cx="2743200" cy="457200"/>
          </a:xfrm>
          <a:prstGeom prst="rect">
            <a:avLst/>
          </a:prstGeom>
          <a:noFill/>
          <a:ln w="57150" cmpd="thickThin" algn="ctr">
            <a:noFill/>
            <a:miter lim="800000"/>
            <a:headEnd/>
            <a:tailEnd/>
          </a:ln>
        </p:spPr>
        <p:txBody>
          <a:bodyPr>
            <a:spAutoFit/>
          </a:bodyPr>
          <a:lstStyle/>
          <a:p>
            <a:pPr>
              <a:spcBef>
                <a:spcPct val="50000"/>
              </a:spcBef>
            </a:pPr>
            <a:r>
              <a:rPr lang="en-US" b="1">
                <a:solidFill>
                  <a:srgbClr val="0000FF"/>
                </a:solidFill>
              </a:rPr>
              <a:t>III/ Luyện tập:</a:t>
            </a:r>
          </a:p>
        </p:txBody>
      </p:sp>
      <p:sp>
        <p:nvSpPr>
          <p:cNvPr id="4101" name="Text Box 8"/>
          <p:cNvSpPr txBox="1">
            <a:spLocks noChangeArrowheads="1"/>
          </p:cNvSpPr>
          <p:nvPr/>
        </p:nvSpPr>
        <p:spPr bwMode="auto">
          <a:xfrm>
            <a:off x="609600" y="304800"/>
            <a:ext cx="7162800" cy="457200"/>
          </a:xfrm>
          <a:prstGeom prst="rect">
            <a:avLst/>
          </a:prstGeom>
          <a:noFill/>
          <a:ln w="57150" cmpd="thickThin" algn="ctr">
            <a:noFill/>
            <a:miter lim="800000"/>
            <a:headEnd/>
            <a:tailEnd/>
          </a:ln>
        </p:spPr>
        <p:txBody>
          <a:bodyPr>
            <a:spAutoFit/>
          </a:bodyPr>
          <a:lstStyle/>
          <a:p>
            <a:pPr algn="l">
              <a:spcBef>
                <a:spcPct val="50000"/>
              </a:spcBef>
            </a:pPr>
            <a:r>
              <a:rPr lang="en-US">
                <a:solidFill>
                  <a:srgbClr val="FF0000"/>
                </a:solidFill>
              </a:rPr>
              <a:t>1) Đọc đoạn văn dưới đây và trả lời câu hỏi:</a:t>
            </a:r>
          </a:p>
        </p:txBody>
      </p:sp>
      <p:sp>
        <p:nvSpPr>
          <p:cNvPr id="4102" name="Text Box 9"/>
          <p:cNvSpPr txBox="1">
            <a:spLocks noChangeArrowheads="1"/>
          </p:cNvSpPr>
          <p:nvPr/>
        </p:nvSpPr>
        <p:spPr bwMode="auto">
          <a:xfrm>
            <a:off x="609600" y="685800"/>
            <a:ext cx="8534400" cy="1311275"/>
          </a:xfrm>
          <a:prstGeom prst="rect">
            <a:avLst/>
          </a:prstGeom>
          <a:noFill/>
          <a:ln w="57150" cmpd="thickThin" algn="ctr">
            <a:noFill/>
            <a:miter lim="800000"/>
            <a:headEnd/>
            <a:tailEnd/>
          </a:ln>
        </p:spPr>
        <p:txBody>
          <a:bodyPr>
            <a:spAutoFit/>
          </a:bodyPr>
          <a:lstStyle/>
          <a:p>
            <a:pPr algn="l">
              <a:spcBef>
                <a:spcPct val="50000"/>
              </a:spcBef>
            </a:pPr>
            <a:r>
              <a:rPr lang="en-US" sz="2000"/>
              <a:t>                                            </a:t>
            </a:r>
            <a:r>
              <a:rPr lang="en-US" sz="2000" b="1"/>
              <a:t>Cái bút máy</a:t>
            </a:r>
            <a:br>
              <a:rPr lang="en-US" sz="2000" b="1"/>
            </a:br>
            <a:r>
              <a:rPr lang="en-US" sz="2000"/>
              <a:t>             Hồi học lớp 2, em thường ao ước có một cái bút máy nhưng bố em bảo:    “Bao giờ lên lớp 4 hãy dùng, con ạ! Rồi ngày khai giảng lớp 4 đã đến, bố em mua cho em một cây bút máy bằng nhựa.</a:t>
            </a:r>
          </a:p>
        </p:txBody>
      </p:sp>
      <p:sp>
        <p:nvSpPr>
          <p:cNvPr id="4106" name="Text Box 10"/>
          <p:cNvSpPr txBox="1">
            <a:spLocks noChangeArrowheads="1"/>
          </p:cNvSpPr>
          <p:nvPr/>
        </p:nvSpPr>
        <p:spPr bwMode="auto">
          <a:xfrm>
            <a:off x="914400" y="5105400"/>
            <a:ext cx="4267200" cy="457200"/>
          </a:xfrm>
          <a:prstGeom prst="rect">
            <a:avLst/>
          </a:prstGeom>
          <a:noFill/>
          <a:ln w="57150" cmpd="thickThin" algn="ctr">
            <a:noFill/>
            <a:miter lim="800000"/>
            <a:headEnd/>
            <a:tailEnd/>
          </a:ln>
        </p:spPr>
        <p:txBody>
          <a:bodyPr>
            <a:spAutoFit/>
          </a:bodyPr>
          <a:lstStyle/>
          <a:p>
            <a:pPr>
              <a:spcBef>
                <a:spcPct val="50000"/>
              </a:spcBef>
            </a:pPr>
            <a:r>
              <a:rPr lang="en-US">
                <a:solidFill>
                  <a:srgbClr val="FF0000"/>
                </a:solidFill>
              </a:rPr>
              <a:t>a) Bài văn gồm mấy đoạn?</a:t>
            </a:r>
          </a:p>
        </p:txBody>
      </p:sp>
      <p:sp>
        <p:nvSpPr>
          <p:cNvPr id="4107" name="Text Box 11"/>
          <p:cNvSpPr txBox="1">
            <a:spLocks noChangeArrowheads="1"/>
          </p:cNvSpPr>
          <p:nvPr/>
        </p:nvSpPr>
        <p:spPr bwMode="auto">
          <a:xfrm>
            <a:off x="-14288" y="962025"/>
            <a:ext cx="1295401" cy="427038"/>
          </a:xfrm>
          <a:prstGeom prst="rect">
            <a:avLst/>
          </a:prstGeom>
          <a:noFill/>
          <a:ln w="57150" cmpd="thickThin" algn="ctr">
            <a:noFill/>
            <a:miter lim="800000"/>
            <a:headEnd/>
            <a:tailEnd/>
          </a:ln>
        </p:spPr>
        <p:txBody>
          <a:bodyPr>
            <a:spAutoFit/>
          </a:bodyPr>
          <a:lstStyle/>
          <a:p>
            <a:pPr>
              <a:spcBef>
                <a:spcPct val="50000"/>
              </a:spcBef>
            </a:pPr>
            <a:r>
              <a:rPr lang="en-US" sz="2200">
                <a:solidFill>
                  <a:srgbClr val="FF0000"/>
                </a:solidFill>
              </a:rPr>
              <a:t>Đoạn 1:</a:t>
            </a:r>
          </a:p>
        </p:txBody>
      </p:sp>
      <p:sp>
        <p:nvSpPr>
          <p:cNvPr id="4108" name="Text Box 12"/>
          <p:cNvSpPr txBox="1">
            <a:spLocks noChangeArrowheads="1"/>
          </p:cNvSpPr>
          <p:nvPr/>
        </p:nvSpPr>
        <p:spPr bwMode="auto">
          <a:xfrm>
            <a:off x="947738" y="990600"/>
            <a:ext cx="381000" cy="457200"/>
          </a:xfrm>
          <a:prstGeom prst="rect">
            <a:avLst/>
          </a:prstGeom>
          <a:noFill/>
          <a:ln w="57150" cmpd="thickThin" algn="ctr">
            <a:noFill/>
            <a:miter lim="800000"/>
            <a:headEnd/>
            <a:tailEnd/>
          </a:ln>
        </p:spPr>
        <p:txBody>
          <a:bodyPr>
            <a:spAutoFit/>
          </a:bodyPr>
          <a:lstStyle/>
          <a:p>
            <a:pPr>
              <a:spcBef>
                <a:spcPct val="50000"/>
              </a:spcBef>
            </a:pPr>
            <a:r>
              <a:rPr lang="en-US" b="1">
                <a:sym typeface="Wingdings 2" pitchFamily="18" charset="2"/>
              </a:rPr>
              <a:t></a:t>
            </a:r>
          </a:p>
        </p:txBody>
      </p:sp>
      <p:sp>
        <p:nvSpPr>
          <p:cNvPr id="4109" name="Line 13"/>
          <p:cNvSpPr>
            <a:spLocks noChangeShapeType="1"/>
          </p:cNvSpPr>
          <p:nvPr/>
        </p:nvSpPr>
        <p:spPr bwMode="auto">
          <a:xfrm flipH="1">
            <a:off x="4419600" y="1676400"/>
            <a:ext cx="152400" cy="304800"/>
          </a:xfrm>
          <a:prstGeom prst="line">
            <a:avLst/>
          </a:prstGeom>
          <a:noFill/>
          <a:ln w="38100" cmpd="dbl">
            <a:solidFill>
              <a:srgbClr val="FF0000"/>
            </a:solidFill>
            <a:round/>
            <a:headEnd/>
            <a:tailEnd/>
          </a:ln>
        </p:spPr>
        <p:txBody>
          <a:bodyPr wrap="none" anchor="ctr"/>
          <a:lstStyle/>
          <a:p>
            <a:endParaRPr lang="en-US"/>
          </a:p>
        </p:txBody>
      </p:sp>
      <p:sp>
        <p:nvSpPr>
          <p:cNvPr id="4112" name="Text Box 16"/>
          <p:cNvSpPr txBox="1">
            <a:spLocks noChangeArrowheads="1"/>
          </p:cNvSpPr>
          <p:nvPr/>
        </p:nvSpPr>
        <p:spPr bwMode="auto">
          <a:xfrm>
            <a:off x="0" y="1843088"/>
            <a:ext cx="1295400" cy="427037"/>
          </a:xfrm>
          <a:prstGeom prst="rect">
            <a:avLst/>
          </a:prstGeom>
          <a:noFill/>
          <a:ln w="57150" cmpd="thickThin" algn="ctr">
            <a:noFill/>
            <a:miter lim="800000"/>
            <a:headEnd/>
            <a:tailEnd/>
          </a:ln>
        </p:spPr>
        <p:txBody>
          <a:bodyPr>
            <a:spAutoFit/>
          </a:bodyPr>
          <a:lstStyle/>
          <a:p>
            <a:pPr>
              <a:spcBef>
                <a:spcPct val="50000"/>
              </a:spcBef>
            </a:pPr>
            <a:r>
              <a:rPr lang="en-US" sz="2200">
                <a:solidFill>
                  <a:srgbClr val="FF0000"/>
                </a:solidFill>
              </a:rPr>
              <a:t>Đoạn 2:</a:t>
            </a:r>
          </a:p>
        </p:txBody>
      </p:sp>
      <p:sp>
        <p:nvSpPr>
          <p:cNvPr id="4113" name="Text Box 17"/>
          <p:cNvSpPr txBox="1">
            <a:spLocks noChangeArrowheads="1"/>
          </p:cNvSpPr>
          <p:nvPr/>
        </p:nvSpPr>
        <p:spPr bwMode="auto">
          <a:xfrm>
            <a:off x="962025" y="1871663"/>
            <a:ext cx="381000" cy="457200"/>
          </a:xfrm>
          <a:prstGeom prst="rect">
            <a:avLst/>
          </a:prstGeom>
          <a:noFill/>
          <a:ln w="57150" cmpd="thickThin" algn="ctr">
            <a:noFill/>
            <a:miter lim="800000"/>
            <a:headEnd/>
            <a:tailEnd/>
          </a:ln>
        </p:spPr>
        <p:txBody>
          <a:bodyPr>
            <a:spAutoFit/>
          </a:bodyPr>
          <a:lstStyle/>
          <a:p>
            <a:pPr>
              <a:spcBef>
                <a:spcPct val="50000"/>
              </a:spcBef>
            </a:pPr>
            <a:r>
              <a:rPr lang="en-US" b="1">
                <a:sym typeface="Wingdings 2" pitchFamily="18" charset="2"/>
              </a:rPr>
              <a:t></a:t>
            </a:r>
          </a:p>
        </p:txBody>
      </p:sp>
      <p:sp>
        <p:nvSpPr>
          <p:cNvPr id="4114" name="Text Box 18"/>
          <p:cNvSpPr txBox="1">
            <a:spLocks noChangeArrowheads="1"/>
          </p:cNvSpPr>
          <p:nvPr/>
        </p:nvSpPr>
        <p:spPr bwMode="auto">
          <a:xfrm>
            <a:off x="0" y="2790825"/>
            <a:ext cx="1295400" cy="427038"/>
          </a:xfrm>
          <a:prstGeom prst="rect">
            <a:avLst/>
          </a:prstGeom>
          <a:noFill/>
          <a:ln w="57150" cmpd="thickThin" algn="ctr">
            <a:noFill/>
            <a:miter lim="800000"/>
            <a:headEnd/>
            <a:tailEnd/>
          </a:ln>
        </p:spPr>
        <p:txBody>
          <a:bodyPr>
            <a:spAutoFit/>
          </a:bodyPr>
          <a:lstStyle/>
          <a:p>
            <a:pPr>
              <a:spcBef>
                <a:spcPct val="50000"/>
              </a:spcBef>
            </a:pPr>
            <a:r>
              <a:rPr lang="en-US" sz="2200">
                <a:solidFill>
                  <a:srgbClr val="FF0000"/>
                </a:solidFill>
              </a:rPr>
              <a:t>Đoạn 3:</a:t>
            </a:r>
          </a:p>
        </p:txBody>
      </p:sp>
      <p:sp>
        <p:nvSpPr>
          <p:cNvPr id="4115" name="Text Box 19"/>
          <p:cNvSpPr txBox="1">
            <a:spLocks noChangeArrowheads="1"/>
          </p:cNvSpPr>
          <p:nvPr/>
        </p:nvSpPr>
        <p:spPr bwMode="auto">
          <a:xfrm>
            <a:off x="962025" y="2819400"/>
            <a:ext cx="381000" cy="457200"/>
          </a:xfrm>
          <a:prstGeom prst="rect">
            <a:avLst/>
          </a:prstGeom>
          <a:noFill/>
          <a:ln w="57150" cmpd="thickThin" algn="ctr">
            <a:noFill/>
            <a:miter lim="800000"/>
            <a:headEnd/>
            <a:tailEnd/>
          </a:ln>
        </p:spPr>
        <p:txBody>
          <a:bodyPr>
            <a:spAutoFit/>
          </a:bodyPr>
          <a:lstStyle/>
          <a:p>
            <a:pPr>
              <a:spcBef>
                <a:spcPct val="50000"/>
              </a:spcBef>
            </a:pPr>
            <a:r>
              <a:rPr lang="en-US" b="1">
                <a:sym typeface="Wingdings 2" pitchFamily="18" charset="2"/>
              </a:rPr>
              <a:t></a:t>
            </a:r>
          </a:p>
        </p:txBody>
      </p:sp>
      <p:sp>
        <p:nvSpPr>
          <p:cNvPr id="4116" name="Text Box 20"/>
          <p:cNvSpPr txBox="1">
            <a:spLocks noChangeArrowheads="1"/>
          </p:cNvSpPr>
          <p:nvPr/>
        </p:nvSpPr>
        <p:spPr bwMode="auto">
          <a:xfrm>
            <a:off x="76200" y="4314825"/>
            <a:ext cx="1295400" cy="427038"/>
          </a:xfrm>
          <a:prstGeom prst="rect">
            <a:avLst/>
          </a:prstGeom>
          <a:noFill/>
          <a:ln w="57150" cmpd="thickThin" algn="ctr">
            <a:noFill/>
            <a:miter lim="800000"/>
            <a:headEnd/>
            <a:tailEnd/>
          </a:ln>
        </p:spPr>
        <p:txBody>
          <a:bodyPr>
            <a:spAutoFit/>
          </a:bodyPr>
          <a:lstStyle/>
          <a:p>
            <a:pPr>
              <a:spcBef>
                <a:spcPct val="50000"/>
              </a:spcBef>
            </a:pPr>
            <a:r>
              <a:rPr lang="en-US" sz="2200">
                <a:solidFill>
                  <a:srgbClr val="FF0000"/>
                </a:solidFill>
              </a:rPr>
              <a:t>Đoạn 4:</a:t>
            </a:r>
          </a:p>
        </p:txBody>
      </p:sp>
      <p:sp>
        <p:nvSpPr>
          <p:cNvPr id="4117" name="Text Box 21"/>
          <p:cNvSpPr txBox="1">
            <a:spLocks noChangeArrowheads="1"/>
          </p:cNvSpPr>
          <p:nvPr/>
        </p:nvSpPr>
        <p:spPr bwMode="auto">
          <a:xfrm>
            <a:off x="1038225" y="4343400"/>
            <a:ext cx="381000" cy="457200"/>
          </a:xfrm>
          <a:prstGeom prst="rect">
            <a:avLst/>
          </a:prstGeom>
          <a:noFill/>
          <a:ln w="57150" cmpd="thickThin" algn="ctr">
            <a:noFill/>
            <a:miter lim="800000"/>
            <a:headEnd/>
            <a:tailEnd/>
          </a:ln>
        </p:spPr>
        <p:txBody>
          <a:bodyPr>
            <a:spAutoFit/>
          </a:bodyPr>
          <a:lstStyle/>
          <a:p>
            <a:pPr>
              <a:spcBef>
                <a:spcPct val="50000"/>
              </a:spcBef>
            </a:pPr>
            <a:r>
              <a:rPr lang="en-US" b="1">
                <a:sym typeface="Wingdings 2" pitchFamily="18" charset="2"/>
              </a:rPr>
              <a:t></a:t>
            </a:r>
          </a:p>
        </p:txBody>
      </p:sp>
      <p:sp>
        <p:nvSpPr>
          <p:cNvPr id="4118" name="Line 22"/>
          <p:cNvSpPr>
            <a:spLocks noChangeShapeType="1"/>
          </p:cNvSpPr>
          <p:nvPr/>
        </p:nvSpPr>
        <p:spPr bwMode="auto">
          <a:xfrm flipH="1">
            <a:off x="2667000" y="2590800"/>
            <a:ext cx="152400" cy="304800"/>
          </a:xfrm>
          <a:prstGeom prst="line">
            <a:avLst/>
          </a:prstGeom>
          <a:noFill/>
          <a:ln w="38100" cmpd="dbl">
            <a:solidFill>
              <a:srgbClr val="FF0000"/>
            </a:solidFill>
            <a:round/>
            <a:headEnd/>
            <a:tailEnd/>
          </a:ln>
        </p:spPr>
        <p:txBody>
          <a:bodyPr wrap="none" anchor="ctr"/>
          <a:lstStyle/>
          <a:p>
            <a:endParaRPr lang="en-US"/>
          </a:p>
        </p:txBody>
      </p:sp>
      <p:sp>
        <p:nvSpPr>
          <p:cNvPr id="4119" name="Line 23"/>
          <p:cNvSpPr>
            <a:spLocks noChangeShapeType="1"/>
          </p:cNvSpPr>
          <p:nvPr/>
        </p:nvSpPr>
        <p:spPr bwMode="auto">
          <a:xfrm flipH="1">
            <a:off x="2895600" y="4114800"/>
            <a:ext cx="152400" cy="304800"/>
          </a:xfrm>
          <a:prstGeom prst="line">
            <a:avLst/>
          </a:prstGeom>
          <a:noFill/>
          <a:ln w="38100" cmpd="dbl">
            <a:solidFill>
              <a:srgbClr val="FF0000"/>
            </a:solidFill>
            <a:round/>
            <a:headEnd/>
            <a:tailEnd/>
          </a:ln>
        </p:spPr>
        <p:txBody>
          <a:bodyPr wrap="none" anchor="ctr"/>
          <a:lstStyle/>
          <a:p>
            <a:endParaRPr lang="en-US"/>
          </a:p>
        </p:txBody>
      </p:sp>
      <p:sp>
        <p:nvSpPr>
          <p:cNvPr id="4120" name="Line 24"/>
          <p:cNvSpPr>
            <a:spLocks noChangeShapeType="1"/>
          </p:cNvSpPr>
          <p:nvPr/>
        </p:nvSpPr>
        <p:spPr bwMode="auto">
          <a:xfrm flipH="1">
            <a:off x="8562975" y="4724400"/>
            <a:ext cx="152400" cy="304800"/>
          </a:xfrm>
          <a:prstGeom prst="line">
            <a:avLst/>
          </a:prstGeom>
          <a:noFill/>
          <a:ln w="38100" cmpd="dbl">
            <a:solidFill>
              <a:srgbClr val="FF0000"/>
            </a:solidFill>
            <a:round/>
            <a:headEnd/>
            <a:tailEnd/>
          </a:ln>
        </p:spPr>
        <p:txBody>
          <a:bodyPr wrap="none" anchor="ctr"/>
          <a:lstStyle/>
          <a:p>
            <a:endParaRPr lang="en-US"/>
          </a:p>
        </p:txBody>
      </p:sp>
      <p:sp>
        <p:nvSpPr>
          <p:cNvPr id="4121" name="Text Box 25"/>
          <p:cNvSpPr txBox="1">
            <a:spLocks noChangeArrowheads="1"/>
          </p:cNvSpPr>
          <p:nvPr/>
        </p:nvSpPr>
        <p:spPr bwMode="auto">
          <a:xfrm>
            <a:off x="457200" y="5029200"/>
            <a:ext cx="7620000" cy="457200"/>
          </a:xfrm>
          <a:prstGeom prst="rect">
            <a:avLst/>
          </a:prstGeom>
          <a:noFill/>
          <a:ln w="57150" cmpd="thickThin" algn="ctr">
            <a:noFill/>
            <a:miter lim="800000"/>
            <a:headEnd/>
            <a:tailEnd/>
          </a:ln>
        </p:spPr>
        <p:txBody>
          <a:bodyPr>
            <a:spAutoFit/>
          </a:bodyPr>
          <a:lstStyle/>
          <a:p>
            <a:pPr>
              <a:spcBef>
                <a:spcPct val="50000"/>
              </a:spcBef>
            </a:pPr>
            <a:r>
              <a:rPr lang="en-US">
                <a:solidFill>
                  <a:srgbClr val="0000FF"/>
                </a:solidFill>
              </a:rPr>
              <a:t>b) Tìm đoạn văn tả hình dáng bên ngoài của cây bút máy.</a:t>
            </a:r>
          </a:p>
        </p:txBody>
      </p:sp>
      <p:sp>
        <p:nvSpPr>
          <p:cNvPr id="2" name="Rectangle 28"/>
          <p:cNvSpPr>
            <a:spLocks noChangeArrowheads="1"/>
          </p:cNvSpPr>
          <p:nvPr/>
        </p:nvSpPr>
        <p:spPr bwMode="auto">
          <a:xfrm>
            <a:off x="381000" y="4343400"/>
            <a:ext cx="8382000" cy="701675"/>
          </a:xfrm>
          <a:prstGeom prst="rect">
            <a:avLst/>
          </a:prstGeom>
          <a:noFill/>
          <a:ln w="57150" cmpd="thickThin" algn="ctr">
            <a:noFill/>
            <a:miter lim="800000"/>
            <a:headEnd/>
            <a:tailEnd/>
          </a:ln>
        </p:spPr>
        <p:txBody>
          <a:bodyPr>
            <a:spAutoFit/>
          </a:bodyPr>
          <a:lstStyle/>
          <a:p>
            <a:pPr>
              <a:spcBef>
                <a:spcPct val="50000"/>
              </a:spcBef>
            </a:pPr>
            <a:r>
              <a:rPr lang="en-US" sz="2000"/>
              <a:t>             Đã mấy tháng rồi mà cây bút của em vẫn còn mới. Bút cùng em làm việc chăm chỉ ngày ngày như chiếc cày của bác nông dân cày trên đồng ruộng.</a:t>
            </a:r>
          </a:p>
        </p:txBody>
      </p:sp>
      <p:sp>
        <p:nvSpPr>
          <p:cNvPr id="4125" name="Text Box 29"/>
          <p:cNvSpPr txBox="1">
            <a:spLocks noChangeArrowheads="1"/>
          </p:cNvSpPr>
          <p:nvPr/>
        </p:nvSpPr>
        <p:spPr bwMode="auto">
          <a:xfrm>
            <a:off x="685800" y="5486400"/>
            <a:ext cx="4876800" cy="457200"/>
          </a:xfrm>
          <a:prstGeom prst="rect">
            <a:avLst/>
          </a:prstGeom>
          <a:noFill/>
          <a:ln w="57150" cmpd="thickThin" algn="ctr">
            <a:noFill/>
            <a:miter lim="800000"/>
            <a:headEnd/>
            <a:tailEnd/>
          </a:ln>
        </p:spPr>
        <p:txBody>
          <a:bodyPr>
            <a:spAutoFit/>
          </a:bodyPr>
          <a:lstStyle/>
          <a:p>
            <a:pPr algn="l">
              <a:spcBef>
                <a:spcPct val="50000"/>
              </a:spcBef>
            </a:pPr>
            <a:r>
              <a:rPr lang="en-US">
                <a:solidFill>
                  <a:srgbClr val="FF00FF"/>
                </a:solidFill>
              </a:rPr>
              <a:t>c) Tìm đoạn văn tả cái ngòi bút.</a:t>
            </a:r>
          </a:p>
        </p:txBody>
      </p:sp>
      <p:sp>
        <p:nvSpPr>
          <p:cNvPr id="4126" name="Text Box 30"/>
          <p:cNvSpPr txBox="1">
            <a:spLocks noChangeArrowheads="1"/>
          </p:cNvSpPr>
          <p:nvPr/>
        </p:nvSpPr>
        <p:spPr bwMode="auto">
          <a:xfrm>
            <a:off x="685800" y="5929313"/>
            <a:ext cx="8305800" cy="457200"/>
          </a:xfrm>
          <a:prstGeom prst="rect">
            <a:avLst/>
          </a:prstGeom>
          <a:noFill/>
          <a:ln w="57150" cmpd="thickThin" algn="ctr">
            <a:noFill/>
            <a:miter lim="800000"/>
            <a:headEnd/>
            <a:tailEnd/>
          </a:ln>
        </p:spPr>
        <p:txBody>
          <a:bodyPr>
            <a:spAutoFit/>
          </a:bodyPr>
          <a:lstStyle/>
          <a:p>
            <a:pPr algn="l">
              <a:spcBef>
                <a:spcPct val="50000"/>
              </a:spcBef>
            </a:pPr>
            <a:r>
              <a:rPr lang="en-US">
                <a:solidFill>
                  <a:srgbClr val="BC7F10"/>
                </a:solidFill>
              </a:rPr>
              <a:t>d) Hãy tìm câu mở đầu đoạn và câu kết đoạn của đoạn văn thứ ba.</a:t>
            </a:r>
          </a:p>
        </p:txBody>
      </p:sp>
      <p:sp>
        <p:nvSpPr>
          <p:cNvPr id="4127" name="Line 31"/>
          <p:cNvSpPr>
            <a:spLocks noChangeShapeType="1"/>
          </p:cNvSpPr>
          <p:nvPr/>
        </p:nvSpPr>
        <p:spPr bwMode="auto">
          <a:xfrm>
            <a:off x="1524000" y="3138488"/>
            <a:ext cx="7162800" cy="0"/>
          </a:xfrm>
          <a:prstGeom prst="line">
            <a:avLst/>
          </a:prstGeom>
          <a:noFill/>
          <a:ln w="19050">
            <a:solidFill>
              <a:srgbClr val="BC7F10"/>
            </a:solidFill>
            <a:round/>
            <a:headEnd/>
            <a:tailEnd/>
          </a:ln>
        </p:spPr>
        <p:txBody>
          <a:bodyPr wrap="none" anchor="ctr"/>
          <a:lstStyle/>
          <a:p>
            <a:endParaRPr lang="en-US"/>
          </a:p>
        </p:txBody>
      </p:sp>
      <p:sp>
        <p:nvSpPr>
          <p:cNvPr id="4128" name="Line 32"/>
          <p:cNvSpPr>
            <a:spLocks noChangeShapeType="1"/>
          </p:cNvSpPr>
          <p:nvPr/>
        </p:nvSpPr>
        <p:spPr bwMode="auto">
          <a:xfrm>
            <a:off x="685800" y="3429000"/>
            <a:ext cx="1295400" cy="0"/>
          </a:xfrm>
          <a:prstGeom prst="line">
            <a:avLst/>
          </a:prstGeom>
          <a:noFill/>
          <a:ln w="19050">
            <a:solidFill>
              <a:srgbClr val="BC7F10"/>
            </a:solidFill>
            <a:round/>
            <a:headEnd/>
            <a:tailEnd/>
          </a:ln>
        </p:spPr>
        <p:txBody>
          <a:bodyPr wrap="none" anchor="ctr"/>
          <a:lstStyle/>
          <a:p>
            <a:endParaRPr lang="en-US"/>
          </a:p>
        </p:txBody>
      </p:sp>
      <p:sp>
        <p:nvSpPr>
          <p:cNvPr id="4129" name="Line 33"/>
          <p:cNvSpPr>
            <a:spLocks noChangeShapeType="1"/>
          </p:cNvSpPr>
          <p:nvPr/>
        </p:nvSpPr>
        <p:spPr bwMode="auto">
          <a:xfrm>
            <a:off x="5029200" y="4038600"/>
            <a:ext cx="3505200" cy="0"/>
          </a:xfrm>
          <a:prstGeom prst="line">
            <a:avLst/>
          </a:prstGeom>
          <a:noFill/>
          <a:ln w="19050">
            <a:solidFill>
              <a:srgbClr val="BC7F10"/>
            </a:solidFill>
            <a:round/>
            <a:headEnd/>
            <a:tailEnd/>
          </a:ln>
        </p:spPr>
        <p:txBody>
          <a:bodyPr wrap="none" anchor="ctr"/>
          <a:lstStyle/>
          <a:p>
            <a:endParaRPr lang="en-US"/>
          </a:p>
        </p:txBody>
      </p:sp>
      <p:sp>
        <p:nvSpPr>
          <p:cNvPr id="4130" name="Line 34"/>
          <p:cNvSpPr>
            <a:spLocks noChangeShapeType="1"/>
          </p:cNvSpPr>
          <p:nvPr/>
        </p:nvSpPr>
        <p:spPr bwMode="auto">
          <a:xfrm>
            <a:off x="609600" y="4357688"/>
            <a:ext cx="2133600" cy="0"/>
          </a:xfrm>
          <a:prstGeom prst="line">
            <a:avLst/>
          </a:prstGeom>
          <a:noFill/>
          <a:ln w="19050">
            <a:solidFill>
              <a:srgbClr val="BC7F10"/>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106"/>
                                        </p:tgtEl>
                                        <p:attrNameLst>
                                          <p:attrName>style.visibility</p:attrName>
                                        </p:attrNameLst>
                                      </p:cBhvr>
                                      <p:to>
                                        <p:strVal val="visible"/>
                                      </p:to>
                                    </p:set>
                                    <p:animEffect transition="in" filter="box(in)">
                                      <p:cBhvr>
                                        <p:cTn id="7" dur="500"/>
                                        <p:tgtEl>
                                          <p:spTgt spid="4106"/>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4108"/>
                                        </p:tgtEl>
                                        <p:attrNameLst>
                                          <p:attrName>style.visibility</p:attrName>
                                        </p:attrNameLst>
                                      </p:cBhvr>
                                      <p:to>
                                        <p:strVal val="visible"/>
                                      </p:to>
                                    </p:set>
                                    <p:animEffect transition="in" filter="plus(in)">
                                      <p:cBhvr>
                                        <p:cTn id="12" dur="500"/>
                                        <p:tgtEl>
                                          <p:spTgt spid="4108"/>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4107"/>
                                        </p:tgtEl>
                                        <p:attrNameLst>
                                          <p:attrName>style.visibility</p:attrName>
                                        </p:attrNameLst>
                                      </p:cBhvr>
                                      <p:to>
                                        <p:strVal val="visible"/>
                                      </p:to>
                                    </p:set>
                                    <p:animEffect transition="in" filter="box(in)">
                                      <p:cBhvr>
                                        <p:cTn id="15" dur="500"/>
                                        <p:tgtEl>
                                          <p:spTgt spid="4107"/>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4109"/>
                                        </p:tgtEl>
                                        <p:attrNameLst>
                                          <p:attrName>style.visibility</p:attrName>
                                        </p:attrNameLst>
                                      </p:cBhvr>
                                      <p:to>
                                        <p:strVal val="visible"/>
                                      </p:to>
                                    </p:set>
                                    <p:animEffect transition="in" filter="box(in)">
                                      <p:cBhvr>
                                        <p:cTn id="18" dur="500"/>
                                        <p:tgtEl>
                                          <p:spTgt spid="4109"/>
                                        </p:tgtEl>
                                      </p:cBhvr>
                                    </p:animEffect>
                                  </p:childTnLst>
                                </p:cTn>
                              </p:par>
                              <p:par>
                                <p:cTn id="19" presetID="0" presetClass="path" presetSubtype="0" repeatCount="5000" accel="50000" decel="50000" fill="hold" grpId="1" nodeType="withEffect">
                                  <p:stCondLst>
                                    <p:cond delay="0"/>
                                  </p:stCondLst>
                                  <p:childTnLst>
                                    <p:animMotion origin="layout" path="M -0.0276 -0.00786 C -0.01632 -0.01087 -0.02222 -0.0111 -0.01007 -0.00578 C -0.0026 -0.00255 0.00573 -0.00578 0.01372 -0.00578 " pathEditMode="relative" rAng="0" ptsTypes="ffA">
                                      <p:cBhvr>
                                        <p:cTn id="20" dur="2000" fill="hold"/>
                                        <p:tgtEl>
                                          <p:spTgt spid="4108"/>
                                        </p:tgtEl>
                                        <p:attrNameLst>
                                          <p:attrName>ppt_x</p:attrName>
                                          <p:attrName>ppt_y</p:attrName>
                                        </p:attrNameLst>
                                      </p:cBhvr>
                                      <p:rCtr x="2100" y="100"/>
                                    </p:animMotion>
                                  </p:childTnLst>
                                </p:cTn>
                              </p:par>
                            </p:childTnLst>
                          </p:cTn>
                        </p:par>
                      </p:childTnLst>
                    </p:cTn>
                  </p:par>
                  <p:par>
                    <p:cTn id="21" fill="hold">
                      <p:stCondLst>
                        <p:cond delay="indefinite"/>
                      </p:stCondLst>
                      <p:childTnLst>
                        <p:par>
                          <p:cTn id="22" fill="hold">
                            <p:stCondLst>
                              <p:cond delay="0"/>
                            </p:stCondLst>
                            <p:childTnLst>
                              <p:par>
                                <p:cTn id="23" presetID="13" presetClass="entr" presetSubtype="16" fill="hold" grpId="0" nodeType="clickEffect">
                                  <p:stCondLst>
                                    <p:cond delay="0"/>
                                  </p:stCondLst>
                                  <p:childTnLst>
                                    <p:set>
                                      <p:cBhvr>
                                        <p:cTn id="24" dur="1" fill="hold">
                                          <p:stCondLst>
                                            <p:cond delay="0"/>
                                          </p:stCondLst>
                                        </p:cTn>
                                        <p:tgtEl>
                                          <p:spTgt spid="4113"/>
                                        </p:tgtEl>
                                        <p:attrNameLst>
                                          <p:attrName>style.visibility</p:attrName>
                                        </p:attrNameLst>
                                      </p:cBhvr>
                                      <p:to>
                                        <p:strVal val="visible"/>
                                      </p:to>
                                    </p:set>
                                    <p:animEffect transition="in" filter="plus(in)">
                                      <p:cBhvr>
                                        <p:cTn id="25" dur="500"/>
                                        <p:tgtEl>
                                          <p:spTgt spid="4113"/>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4112"/>
                                        </p:tgtEl>
                                        <p:attrNameLst>
                                          <p:attrName>style.visibility</p:attrName>
                                        </p:attrNameLst>
                                      </p:cBhvr>
                                      <p:to>
                                        <p:strVal val="visible"/>
                                      </p:to>
                                    </p:set>
                                    <p:animEffect transition="in" filter="box(in)">
                                      <p:cBhvr>
                                        <p:cTn id="28" dur="500"/>
                                        <p:tgtEl>
                                          <p:spTgt spid="4112"/>
                                        </p:tgtEl>
                                      </p:cBhvr>
                                    </p:animEffect>
                                  </p:childTnLst>
                                </p:cTn>
                              </p:par>
                              <p:par>
                                <p:cTn id="29" presetID="0" presetClass="path" presetSubtype="0" repeatCount="5000" accel="50000" decel="50000" fill="hold" grpId="1" nodeType="withEffect">
                                  <p:stCondLst>
                                    <p:cond delay="0"/>
                                  </p:stCondLst>
                                  <p:childTnLst>
                                    <p:animMotion origin="layout" path="M -0.0276 -0.00786 C -0.01632 -0.01087 -0.02222 -0.0111 -0.01007 -0.00578 C -0.0026 -0.00255 0.00573 -0.00578 0.01372 -0.00578 " pathEditMode="relative" rAng="0" ptsTypes="ffA">
                                      <p:cBhvr>
                                        <p:cTn id="30" dur="2000" fill="hold"/>
                                        <p:tgtEl>
                                          <p:spTgt spid="4113"/>
                                        </p:tgtEl>
                                        <p:attrNameLst>
                                          <p:attrName>ppt_x</p:attrName>
                                          <p:attrName>ppt_y</p:attrName>
                                        </p:attrNameLst>
                                      </p:cBhvr>
                                      <p:rCtr x="2100" y="100"/>
                                    </p:animMotion>
                                  </p:childTnLst>
                                </p:cTn>
                              </p:par>
                              <p:par>
                                <p:cTn id="31" presetID="4" presetClass="entr" presetSubtype="16" fill="hold" grpId="0" nodeType="withEffect">
                                  <p:stCondLst>
                                    <p:cond delay="0"/>
                                  </p:stCondLst>
                                  <p:childTnLst>
                                    <p:set>
                                      <p:cBhvr>
                                        <p:cTn id="32" dur="1" fill="hold">
                                          <p:stCondLst>
                                            <p:cond delay="0"/>
                                          </p:stCondLst>
                                        </p:cTn>
                                        <p:tgtEl>
                                          <p:spTgt spid="4118"/>
                                        </p:tgtEl>
                                        <p:attrNameLst>
                                          <p:attrName>style.visibility</p:attrName>
                                        </p:attrNameLst>
                                      </p:cBhvr>
                                      <p:to>
                                        <p:strVal val="visible"/>
                                      </p:to>
                                    </p:set>
                                    <p:animEffect transition="in" filter="box(in)">
                                      <p:cBhvr>
                                        <p:cTn id="33" dur="500"/>
                                        <p:tgtEl>
                                          <p:spTgt spid="4118"/>
                                        </p:tgtEl>
                                      </p:cBhvr>
                                    </p:animEffect>
                                  </p:childTnLst>
                                </p:cTn>
                              </p:par>
                            </p:childTnLst>
                          </p:cTn>
                        </p:par>
                      </p:childTnLst>
                    </p:cTn>
                  </p:par>
                  <p:par>
                    <p:cTn id="34" fill="hold">
                      <p:stCondLst>
                        <p:cond delay="indefinite"/>
                      </p:stCondLst>
                      <p:childTnLst>
                        <p:par>
                          <p:cTn id="35" fill="hold">
                            <p:stCondLst>
                              <p:cond delay="0"/>
                            </p:stCondLst>
                            <p:childTnLst>
                              <p:par>
                                <p:cTn id="36" presetID="13" presetClass="entr" presetSubtype="16" fill="hold" grpId="0" nodeType="clickEffect">
                                  <p:stCondLst>
                                    <p:cond delay="0"/>
                                  </p:stCondLst>
                                  <p:childTnLst>
                                    <p:set>
                                      <p:cBhvr>
                                        <p:cTn id="37" dur="1" fill="hold">
                                          <p:stCondLst>
                                            <p:cond delay="0"/>
                                          </p:stCondLst>
                                        </p:cTn>
                                        <p:tgtEl>
                                          <p:spTgt spid="4115"/>
                                        </p:tgtEl>
                                        <p:attrNameLst>
                                          <p:attrName>style.visibility</p:attrName>
                                        </p:attrNameLst>
                                      </p:cBhvr>
                                      <p:to>
                                        <p:strVal val="visible"/>
                                      </p:to>
                                    </p:set>
                                    <p:animEffect transition="in" filter="plus(in)">
                                      <p:cBhvr>
                                        <p:cTn id="38" dur="500"/>
                                        <p:tgtEl>
                                          <p:spTgt spid="4115"/>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4114"/>
                                        </p:tgtEl>
                                        <p:attrNameLst>
                                          <p:attrName>style.visibility</p:attrName>
                                        </p:attrNameLst>
                                      </p:cBhvr>
                                      <p:to>
                                        <p:strVal val="visible"/>
                                      </p:to>
                                    </p:set>
                                    <p:animEffect transition="in" filter="box(in)">
                                      <p:cBhvr>
                                        <p:cTn id="41" dur="500"/>
                                        <p:tgtEl>
                                          <p:spTgt spid="4114"/>
                                        </p:tgtEl>
                                      </p:cBhvr>
                                    </p:animEffect>
                                  </p:childTnLst>
                                </p:cTn>
                              </p:par>
                              <p:par>
                                <p:cTn id="42" presetID="0" presetClass="path" presetSubtype="0" repeatCount="5000" accel="50000" decel="50000" fill="hold" grpId="1" nodeType="withEffect">
                                  <p:stCondLst>
                                    <p:cond delay="0"/>
                                  </p:stCondLst>
                                  <p:childTnLst>
                                    <p:animMotion origin="layout" path="M -0.0276 -0.00786 C -0.01632 -0.01087 -0.02222 -0.0111 -0.01007 -0.00578 C -0.0026 -0.00255 0.00573 -0.00578 0.01372 -0.00578 " pathEditMode="relative" rAng="0" ptsTypes="ffA">
                                      <p:cBhvr>
                                        <p:cTn id="43" dur="2000" fill="hold"/>
                                        <p:tgtEl>
                                          <p:spTgt spid="4115"/>
                                        </p:tgtEl>
                                        <p:attrNameLst>
                                          <p:attrName>ppt_x</p:attrName>
                                          <p:attrName>ppt_y</p:attrName>
                                        </p:attrNameLst>
                                      </p:cBhvr>
                                      <p:rCtr x="2100" y="100"/>
                                    </p:animMotion>
                                  </p:childTnLst>
                                </p:cTn>
                              </p:par>
                              <p:par>
                                <p:cTn id="44" presetID="4" presetClass="entr" presetSubtype="16" fill="hold" grpId="0" nodeType="withEffect">
                                  <p:stCondLst>
                                    <p:cond delay="0"/>
                                  </p:stCondLst>
                                  <p:childTnLst>
                                    <p:set>
                                      <p:cBhvr>
                                        <p:cTn id="45" dur="1" fill="hold">
                                          <p:stCondLst>
                                            <p:cond delay="0"/>
                                          </p:stCondLst>
                                        </p:cTn>
                                        <p:tgtEl>
                                          <p:spTgt spid="4119"/>
                                        </p:tgtEl>
                                        <p:attrNameLst>
                                          <p:attrName>style.visibility</p:attrName>
                                        </p:attrNameLst>
                                      </p:cBhvr>
                                      <p:to>
                                        <p:strVal val="visible"/>
                                      </p:to>
                                    </p:set>
                                    <p:animEffect transition="in" filter="box(in)">
                                      <p:cBhvr>
                                        <p:cTn id="46" dur="500"/>
                                        <p:tgtEl>
                                          <p:spTgt spid="4119"/>
                                        </p:tgtEl>
                                      </p:cBhvr>
                                    </p:animEffect>
                                  </p:childTnLst>
                                </p:cTn>
                              </p:par>
                            </p:childTnLst>
                          </p:cTn>
                        </p:par>
                      </p:childTnLst>
                    </p:cTn>
                  </p:par>
                  <p:par>
                    <p:cTn id="47" fill="hold">
                      <p:stCondLst>
                        <p:cond delay="indefinite"/>
                      </p:stCondLst>
                      <p:childTnLst>
                        <p:par>
                          <p:cTn id="48" fill="hold">
                            <p:stCondLst>
                              <p:cond delay="0"/>
                            </p:stCondLst>
                            <p:childTnLst>
                              <p:par>
                                <p:cTn id="49" presetID="13" presetClass="entr" presetSubtype="16" fill="hold" grpId="0" nodeType="clickEffect">
                                  <p:stCondLst>
                                    <p:cond delay="0"/>
                                  </p:stCondLst>
                                  <p:childTnLst>
                                    <p:set>
                                      <p:cBhvr>
                                        <p:cTn id="50" dur="1" fill="hold">
                                          <p:stCondLst>
                                            <p:cond delay="0"/>
                                          </p:stCondLst>
                                        </p:cTn>
                                        <p:tgtEl>
                                          <p:spTgt spid="4117"/>
                                        </p:tgtEl>
                                        <p:attrNameLst>
                                          <p:attrName>style.visibility</p:attrName>
                                        </p:attrNameLst>
                                      </p:cBhvr>
                                      <p:to>
                                        <p:strVal val="visible"/>
                                      </p:to>
                                    </p:set>
                                    <p:animEffect transition="in" filter="plus(in)">
                                      <p:cBhvr>
                                        <p:cTn id="51" dur="500"/>
                                        <p:tgtEl>
                                          <p:spTgt spid="4117"/>
                                        </p:tgtEl>
                                      </p:cBhvr>
                                    </p:animEffect>
                                  </p:childTnLst>
                                </p:cTn>
                              </p:par>
                              <p:par>
                                <p:cTn id="52" presetID="4" presetClass="entr" presetSubtype="16" fill="hold" grpId="0" nodeType="withEffect">
                                  <p:stCondLst>
                                    <p:cond delay="0"/>
                                  </p:stCondLst>
                                  <p:childTnLst>
                                    <p:set>
                                      <p:cBhvr>
                                        <p:cTn id="53" dur="1" fill="hold">
                                          <p:stCondLst>
                                            <p:cond delay="0"/>
                                          </p:stCondLst>
                                        </p:cTn>
                                        <p:tgtEl>
                                          <p:spTgt spid="4116"/>
                                        </p:tgtEl>
                                        <p:attrNameLst>
                                          <p:attrName>style.visibility</p:attrName>
                                        </p:attrNameLst>
                                      </p:cBhvr>
                                      <p:to>
                                        <p:strVal val="visible"/>
                                      </p:to>
                                    </p:set>
                                    <p:animEffect transition="in" filter="box(in)">
                                      <p:cBhvr>
                                        <p:cTn id="54" dur="500"/>
                                        <p:tgtEl>
                                          <p:spTgt spid="4116"/>
                                        </p:tgtEl>
                                      </p:cBhvr>
                                    </p:animEffect>
                                  </p:childTnLst>
                                </p:cTn>
                              </p:par>
                              <p:par>
                                <p:cTn id="55" presetID="0" presetClass="path" presetSubtype="0" repeatCount="5000" accel="50000" decel="50000" fill="hold" grpId="1" nodeType="withEffect">
                                  <p:stCondLst>
                                    <p:cond delay="0"/>
                                  </p:stCondLst>
                                  <p:childTnLst>
                                    <p:animMotion origin="layout" path="M -0.0276 -0.00786 C -0.01632 -0.01087 -0.02222 -0.0111 -0.01007 -0.00578 C -0.0026 -0.00255 0.00573 -0.00578 0.01372 -0.00578 " pathEditMode="relative" rAng="0" ptsTypes="ffA">
                                      <p:cBhvr>
                                        <p:cTn id="56" dur="2000" fill="hold"/>
                                        <p:tgtEl>
                                          <p:spTgt spid="4117"/>
                                        </p:tgtEl>
                                        <p:attrNameLst>
                                          <p:attrName>ppt_x</p:attrName>
                                          <p:attrName>ppt_y</p:attrName>
                                        </p:attrNameLst>
                                      </p:cBhvr>
                                      <p:rCtr x="2100" y="100"/>
                                    </p:animMotion>
                                  </p:childTnLst>
                                </p:cTn>
                              </p:par>
                              <p:par>
                                <p:cTn id="57" presetID="4" presetClass="entr" presetSubtype="16" fill="hold" grpId="0" nodeType="withEffect">
                                  <p:stCondLst>
                                    <p:cond delay="0"/>
                                  </p:stCondLst>
                                  <p:childTnLst>
                                    <p:set>
                                      <p:cBhvr>
                                        <p:cTn id="58" dur="1" fill="hold">
                                          <p:stCondLst>
                                            <p:cond delay="0"/>
                                          </p:stCondLst>
                                        </p:cTn>
                                        <p:tgtEl>
                                          <p:spTgt spid="4120"/>
                                        </p:tgtEl>
                                        <p:attrNameLst>
                                          <p:attrName>style.visibility</p:attrName>
                                        </p:attrNameLst>
                                      </p:cBhvr>
                                      <p:to>
                                        <p:strVal val="visible"/>
                                      </p:to>
                                    </p:set>
                                    <p:animEffect transition="in" filter="box(in)">
                                      <p:cBhvr>
                                        <p:cTn id="59" dur="500"/>
                                        <p:tgtEl>
                                          <p:spTgt spid="4120"/>
                                        </p:tgtEl>
                                      </p:cBhvr>
                                    </p:animEffect>
                                  </p:childTnLst>
                                </p:cTn>
                              </p:par>
                            </p:childTnLst>
                          </p:cTn>
                        </p:par>
                      </p:childTnLst>
                    </p:cTn>
                  </p:par>
                  <p:par>
                    <p:cTn id="60" fill="hold">
                      <p:stCondLst>
                        <p:cond delay="indefinite"/>
                      </p:stCondLst>
                      <p:childTnLst>
                        <p:par>
                          <p:cTn id="61" fill="hold">
                            <p:stCondLst>
                              <p:cond delay="0"/>
                            </p:stCondLst>
                            <p:childTnLst>
                              <p:par>
                                <p:cTn id="62" presetID="5" presetClass="exit" presetSubtype="10" fill="hold" grpId="1" nodeType="clickEffect">
                                  <p:stCondLst>
                                    <p:cond delay="0"/>
                                  </p:stCondLst>
                                  <p:childTnLst>
                                    <p:animEffect transition="out" filter="checkerboard(across)">
                                      <p:cBhvr>
                                        <p:cTn id="63" dur="500"/>
                                        <p:tgtEl>
                                          <p:spTgt spid="4106"/>
                                        </p:tgtEl>
                                      </p:cBhvr>
                                    </p:animEffect>
                                    <p:set>
                                      <p:cBhvr>
                                        <p:cTn id="64" dur="1" fill="hold">
                                          <p:stCondLst>
                                            <p:cond delay="499"/>
                                          </p:stCondLst>
                                        </p:cTn>
                                        <p:tgtEl>
                                          <p:spTgt spid="4106"/>
                                        </p:tgtEl>
                                        <p:attrNameLst>
                                          <p:attrName>style.visibility</p:attrName>
                                        </p:attrNameLst>
                                      </p:cBhvr>
                                      <p:to>
                                        <p:strVal val="hidden"/>
                                      </p:to>
                                    </p:set>
                                  </p:childTnLst>
                                </p:cTn>
                              </p:par>
                              <p:par>
                                <p:cTn id="65" presetID="4" presetClass="entr" presetSubtype="16" fill="hold" grpId="0" nodeType="withEffect">
                                  <p:stCondLst>
                                    <p:cond delay="0"/>
                                  </p:stCondLst>
                                  <p:childTnLst>
                                    <p:set>
                                      <p:cBhvr>
                                        <p:cTn id="66" dur="1" fill="hold">
                                          <p:stCondLst>
                                            <p:cond delay="0"/>
                                          </p:stCondLst>
                                        </p:cTn>
                                        <p:tgtEl>
                                          <p:spTgt spid="4121"/>
                                        </p:tgtEl>
                                        <p:attrNameLst>
                                          <p:attrName>style.visibility</p:attrName>
                                        </p:attrNameLst>
                                      </p:cBhvr>
                                      <p:to>
                                        <p:strVal val="visible"/>
                                      </p:to>
                                    </p:set>
                                    <p:animEffect transition="in" filter="box(in)">
                                      <p:cBhvr>
                                        <p:cTn id="67" dur="500"/>
                                        <p:tgtEl>
                                          <p:spTgt spid="4121"/>
                                        </p:tgtEl>
                                      </p:cBhvr>
                                    </p:animEffect>
                                  </p:childTnLst>
                                </p:cTn>
                              </p:par>
                            </p:childTnLst>
                          </p:cTn>
                        </p:par>
                      </p:childTnLst>
                    </p:cTn>
                  </p:par>
                  <p:par>
                    <p:cTn id="68" fill="hold">
                      <p:stCondLst>
                        <p:cond delay="indefinite"/>
                      </p:stCondLst>
                      <p:childTnLst>
                        <p:par>
                          <p:cTn id="69" fill="hold">
                            <p:stCondLst>
                              <p:cond delay="0"/>
                            </p:stCondLst>
                            <p:childTnLst>
                              <p:par>
                                <p:cTn id="70" presetID="20" presetClass="emph" presetSubtype="0" fill="hold" grpId="0" nodeType="clickEffect">
                                  <p:stCondLst>
                                    <p:cond delay="0"/>
                                  </p:stCondLst>
                                  <p:iterate type="lt">
                                    <p:tmPct val="10000"/>
                                  </p:iterate>
                                  <p:childTnLst>
                                    <p:set>
                                      <p:cBhvr override="childStyle">
                                        <p:cTn id="71" dur="250" autoRev="1" fill="hold"/>
                                        <p:tgtEl>
                                          <p:spTgt spid="4122"/>
                                        </p:tgtEl>
                                        <p:attrNameLst>
                                          <p:attrName>style.color</p:attrName>
                                        </p:attrNameLst>
                                      </p:cBhvr>
                                      <p:to>
                                        <p:clrVal>
                                          <a:srgbClr val="0000FF"/>
                                        </p:clrVal>
                                      </p:to>
                                    </p:set>
                                    <p:set>
                                      <p:cBhvr>
                                        <p:cTn id="72" dur="250" autoRev="1" fill="hold"/>
                                        <p:tgtEl>
                                          <p:spTgt spid="4122"/>
                                        </p:tgtEl>
                                        <p:attrNameLst>
                                          <p:attrName>fillcolor</p:attrName>
                                        </p:attrNameLst>
                                      </p:cBhvr>
                                      <p:to>
                                        <p:clrVal>
                                          <a:srgbClr val="0000FF"/>
                                        </p:clrVal>
                                      </p:to>
                                    </p:set>
                                    <p:set>
                                      <p:cBhvr>
                                        <p:cTn id="73" dur="250" autoRev="1" fill="hold"/>
                                        <p:tgtEl>
                                          <p:spTgt spid="4122"/>
                                        </p:tgtEl>
                                        <p:attrNameLst>
                                          <p:attrName>fill.type</p:attrName>
                                        </p:attrNameLst>
                                      </p:cBhvr>
                                      <p:to>
                                        <p:strVal val="solid"/>
                                      </p:to>
                                    </p:set>
                                  </p:childTnLst>
                                </p:cTn>
                              </p:par>
                            </p:childTnLst>
                          </p:cTn>
                        </p:par>
                      </p:childTnLst>
                    </p:cTn>
                  </p:par>
                  <p:par>
                    <p:cTn id="74" fill="hold">
                      <p:stCondLst>
                        <p:cond delay="indefinite"/>
                      </p:stCondLst>
                      <p:childTnLst>
                        <p:par>
                          <p:cTn id="75" fill="hold">
                            <p:stCondLst>
                              <p:cond delay="0"/>
                            </p:stCondLst>
                            <p:childTnLst>
                              <p:par>
                                <p:cTn id="76" presetID="4" presetClass="entr" presetSubtype="16" fill="hold" grpId="0" nodeType="clickEffect">
                                  <p:stCondLst>
                                    <p:cond delay="0"/>
                                  </p:stCondLst>
                                  <p:childTnLst>
                                    <p:set>
                                      <p:cBhvr>
                                        <p:cTn id="77" dur="1" fill="hold">
                                          <p:stCondLst>
                                            <p:cond delay="0"/>
                                          </p:stCondLst>
                                        </p:cTn>
                                        <p:tgtEl>
                                          <p:spTgt spid="4125"/>
                                        </p:tgtEl>
                                        <p:attrNameLst>
                                          <p:attrName>style.visibility</p:attrName>
                                        </p:attrNameLst>
                                      </p:cBhvr>
                                      <p:to>
                                        <p:strVal val="visible"/>
                                      </p:to>
                                    </p:set>
                                    <p:animEffect transition="in" filter="box(in)">
                                      <p:cBhvr>
                                        <p:cTn id="78" dur="500"/>
                                        <p:tgtEl>
                                          <p:spTgt spid="4125"/>
                                        </p:tgtEl>
                                      </p:cBhvr>
                                    </p:animEffect>
                                  </p:childTnLst>
                                </p:cTn>
                              </p:par>
                            </p:childTnLst>
                          </p:cTn>
                        </p:par>
                      </p:childTnLst>
                    </p:cTn>
                  </p:par>
                  <p:par>
                    <p:cTn id="79" fill="hold">
                      <p:stCondLst>
                        <p:cond delay="indefinite"/>
                      </p:stCondLst>
                      <p:childTnLst>
                        <p:par>
                          <p:cTn id="80" fill="hold">
                            <p:stCondLst>
                              <p:cond delay="0"/>
                            </p:stCondLst>
                            <p:childTnLst>
                              <p:par>
                                <p:cTn id="81" presetID="20" presetClass="emph" presetSubtype="0" fill="hold" grpId="0" nodeType="clickEffect">
                                  <p:stCondLst>
                                    <p:cond delay="0"/>
                                  </p:stCondLst>
                                  <p:iterate type="lt">
                                    <p:tmPct val="10000"/>
                                  </p:iterate>
                                  <p:childTnLst>
                                    <p:set>
                                      <p:cBhvr override="childStyle">
                                        <p:cTn id="82" dur="250" autoRev="1" fill="hold"/>
                                        <p:tgtEl>
                                          <p:spTgt spid="4123"/>
                                        </p:tgtEl>
                                        <p:attrNameLst>
                                          <p:attrName>style.color</p:attrName>
                                        </p:attrNameLst>
                                      </p:cBhvr>
                                      <p:to>
                                        <p:clrVal>
                                          <a:srgbClr val="FF00FF"/>
                                        </p:clrVal>
                                      </p:to>
                                    </p:set>
                                    <p:set>
                                      <p:cBhvr>
                                        <p:cTn id="83" dur="250" autoRev="1" fill="hold"/>
                                        <p:tgtEl>
                                          <p:spTgt spid="4123"/>
                                        </p:tgtEl>
                                        <p:attrNameLst>
                                          <p:attrName>fillcolor</p:attrName>
                                        </p:attrNameLst>
                                      </p:cBhvr>
                                      <p:to>
                                        <p:clrVal>
                                          <a:srgbClr val="FF00FF"/>
                                        </p:clrVal>
                                      </p:to>
                                    </p:set>
                                    <p:set>
                                      <p:cBhvr>
                                        <p:cTn id="84" dur="250" autoRev="1" fill="hold"/>
                                        <p:tgtEl>
                                          <p:spTgt spid="4123"/>
                                        </p:tgtEl>
                                        <p:attrNameLst>
                                          <p:attrName>fill.type</p:attrName>
                                        </p:attrNameLst>
                                      </p:cBhvr>
                                      <p:to>
                                        <p:strVal val="solid"/>
                                      </p:to>
                                    </p:set>
                                  </p:childTnLst>
                                </p:cTn>
                              </p:par>
                            </p:childTnLst>
                          </p:cTn>
                        </p:par>
                      </p:childTnLst>
                    </p:cTn>
                  </p:par>
                  <p:par>
                    <p:cTn id="85" fill="hold">
                      <p:stCondLst>
                        <p:cond delay="indefinite"/>
                      </p:stCondLst>
                      <p:childTnLst>
                        <p:par>
                          <p:cTn id="86" fill="hold">
                            <p:stCondLst>
                              <p:cond delay="0"/>
                            </p:stCondLst>
                            <p:childTnLst>
                              <p:par>
                                <p:cTn id="87" presetID="5" presetClass="entr" presetSubtype="10" fill="hold" grpId="0" nodeType="clickEffect">
                                  <p:stCondLst>
                                    <p:cond delay="0"/>
                                  </p:stCondLst>
                                  <p:childTnLst>
                                    <p:set>
                                      <p:cBhvr>
                                        <p:cTn id="88" dur="1" fill="hold">
                                          <p:stCondLst>
                                            <p:cond delay="0"/>
                                          </p:stCondLst>
                                        </p:cTn>
                                        <p:tgtEl>
                                          <p:spTgt spid="4126"/>
                                        </p:tgtEl>
                                        <p:attrNameLst>
                                          <p:attrName>style.visibility</p:attrName>
                                        </p:attrNameLst>
                                      </p:cBhvr>
                                      <p:to>
                                        <p:strVal val="visible"/>
                                      </p:to>
                                    </p:set>
                                    <p:animEffect transition="in" filter="checkerboard(across)">
                                      <p:cBhvr>
                                        <p:cTn id="89" dur="500"/>
                                        <p:tgtEl>
                                          <p:spTgt spid="4126"/>
                                        </p:tgtEl>
                                      </p:cBhvr>
                                    </p:animEffect>
                                  </p:childTnLst>
                                </p:cTn>
                              </p:par>
                            </p:childTnLst>
                          </p:cTn>
                        </p:par>
                      </p:childTnLst>
                    </p:cTn>
                  </p:par>
                  <p:par>
                    <p:cTn id="90" fill="hold">
                      <p:stCondLst>
                        <p:cond delay="indefinite"/>
                      </p:stCondLst>
                      <p:childTnLst>
                        <p:par>
                          <p:cTn id="91" fill="hold">
                            <p:stCondLst>
                              <p:cond delay="0"/>
                            </p:stCondLst>
                            <p:childTnLst>
                              <p:par>
                                <p:cTn id="92" presetID="4" presetClass="entr" presetSubtype="16" fill="hold" grpId="0" nodeType="clickEffect">
                                  <p:stCondLst>
                                    <p:cond delay="0"/>
                                  </p:stCondLst>
                                  <p:childTnLst>
                                    <p:set>
                                      <p:cBhvr>
                                        <p:cTn id="93" dur="1" fill="hold">
                                          <p:stCondLst>
                                            <p:cond delay="0"/>
                                          </p:stCondLst>
                                        </p:cTn>
                                        <p:tgtEl>
                                          <p:spTgt spid="4127"/>
                                        </p:tgtEl>
                                        <p:attrNameLst>
                                          <p:attrName>style.visibility</p:attrName>
                                        </p:attrNameLst>
                                      </p:cBhvr>
                                      <p:to>
                                        <p:strVal val="visible"/>
                                      </p:to>
                                    </p:set>
                                    <p:animEffect transition="in" filter="box(in)">
                                      <p:cBhvr>
                                        <p:cTn id="94" dur="500"/>
                                        <p:tgtEl>
                                          <p:spTgt spid="4127"/>
                                        </p:tgtEl>
                                      </p:cBhvr>
                                    </p:animEffect>
                                  </p:childTnLst>
                                </p:cTn>
                              </p:par>
                              <p:par>
                                <p:cTn id="95" presetID="4" presetClass="entr" presetSubtype="16" fill="hold" grpId="0" nodeType="withEffect">
                                  <p:stCondLst>
                                    <p:cond delay="0"/>
                                  </p:stCondLst>
                                  <p:childTnLst>
                                    <p:set>
                                      <p:cBhvr>
                                        <p:cTn id="96" dur="1" fill="hold">
                                          <p:stCondLst>
                                            <p:cond delay="0"/>
                                          </p:stCondLst>
                                        </p:cTn>
                                        <p:tgtEl>
                                          <p:spTgt spid="4128"/>
                                        </p:tgtEl>
                                        <p:attrNameLst>
                                          <p:attrName>style.visibility</p:attrName>
                                        </p:attrNameLst>
                                      </p:cBhvr>
                                      <p:to>
                                        <p:strVal val="visible"/>
                                      </p:to>
                                    </p:set>
                                    <p:animEffect transition="in" filter="box(in)">
                                      <p:cBhvr>
                                        <p:cTn id="97" dur="500"/>
                                        <p:tgtEl>
                                          <p:spTgt spid="4128"/>
                                        </p:tgtEl>
                                      </p:cBhvr>
                                    </p:animEffect>
                                  </p:childTnLst>
                                </p:cTn>
                              </p:par>
                            </p:childTnLst>
                          </p:cTn>
                        </p:par>
                      </p:childTnLst>
                    </p:cTn>
                  </p:par>
                  <p:par>
                    <p:cTn id="98" fill="hold">
                      <p:stCondLst>
                        <p:cond delay="indefinite"/>
                      </p:stCondLst>
                      <p:childTnLst>
                        <p:par>
                          <p:cTn id="99" fill="hold">
                            <p:stCondLst>
                              <p:cond delay="0"/>
                            </p:stCondLst>
                            <p:childTnLst>
                              <p:par>
                                <p:cTn id="100" presetID="5" presetClass="entr" presetSubtype="10" fill="hold" grpId="0" nodeType="clickEffect">
                                  <p:stCondLst>
                                    <p:cond delay="0"/>
                                  </p:stCondLst>
                                  <p:childTnLst>
                                    <p:set>
                                      <p:cBhvr>
                                        <p:cTn id="101" dur="1" fill="hold">
                                          <p:stCondLst>
                                            <p:cond delay="0"/>
                                          </p:stCondLst>
                                        </p:cTn>
                                        <p:tgtEl>
                                          <p:spTgt spid="4130"/>
                                        </p:tgtEl>
                                        <p:attrNameLst>
                                          <p:attrName>style.visibility</p:attrName>
                                        </p:attrNameLst>
                                      </p:cBhvr>
                                      <p:to>
                                        <p:strVal val="visible"/>
                                      </p:to>
                                    </p:set>
                                    <p:animEffect transition="in" filter="checkerboard(across)">
                                      <p:cBhvr>
                                        <p:cTn id="102" dur="500"/>
                                        <p:tgtEl>
                                          <p:spTgt spid="4130"/>
                                        </p:tgtEl>
                                      </p:cBhvr>
                                    </p:animEffect>
                                  </p:childTnLst>
                                </p:cTn>
                              </p:par>
                              <p:par>
                                <p:cTn id="103" presetID="5" presetClass="entr" presetSubtype="10" fill="hold" grpId="0" nodeType="withEffect">
                                  <p:stCondLst>
                                    <p:cond delay="0"/>
                                  </p:stCondLst>
                                  <p:childTnLst>
                                    <p:set>
                                      <p:cBhvr>
                                        <p:cTn id="104" dur="1" fill="hold">
                                          <p:stCondLst>
                                            <p:cond delay="0"/>
                                          </p:stCondLst>
                                        </p:cTn>
                                        <p:tgtEl>
                                          <p:spTgt spid="4129"/>
                                        </p:tgtEl>
                                        <p:attrNameLst>
                                          <p:attrName>style.visibility</p:attrName>
                                        </p:attrNameLst>
                                      </p:cBhvr>
                                      <p:to>
                                        <p:strVal val="visible"/>
                                      </p:to>
                                    </p:set>
                                    <p:animEffect transition="in" filter="checkerboard(across)">
                                      <p:cBhvr>
                                        <p:cTn id="105" dur="500"/>
                                        <p:tgtEl>
                                          <p:spTgt spid="4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22" grpId="0"/>
      <p:bldP spid="4123" grpId="0"/>
      <p:bldP spid="4106" grpId="0"/>
      <p:bldP spid="4106" grpId="1"/>
      <p:bldP spid="4107" grpId="0"/>
      <p:bldP spid="4108" grpId="0"/>
      <p:bldP spid="4108" grpId="1"/>
      <p:bldP spid="4109" grpId="0" animBg="1"/>
      <p:bldP spid="4112" grpId="0"/>
      <p:bldP spid="4113" grpId="0"/>
      <p:bldP spid="4113" grpId="1"/>
      <p:bldP spid="4114" grpId="0"/>
      <p:bldP spid="4115" grpId="0"/>
      <p:bldP spid="4115" grpId="1"/>
      <p:bldP spid="4116" grpId="0"/>
      <p:bldP spid="4117" grpId="0"/>
      <p:bldP spid="4117" grpId="1"/>
      <p:bldP spid="4118" grpId="0" animBg="1"/>
      <p:bldP spid="4119" grpId="0" animBg="1"/>
      <p:bldP spid="4120" grpId="0" animBg="1"/>
      <p:bldP spid="4121" grpId="0"/>
      <p:bldP spid="4125" grpId="0"/>
      <p:bldP spid="4126" grpId="0"/>
      <p:bldP spid="4127" grpId="0" animBg="1"/>
      <p:bldP spid="4128" grpId="0" animBg="1"/>
      <p:bldP spid="4129" grpId="0" animBg="1"/>
      <p:bldP spid="413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5"/>
          <p:cNvSpPr txBox="1">
            <a:spLocks noChangeArrowheads="1"/>
          </p:cNvSpPr>
          <p:nvPr/>
        </p:nvSpPr>
        <p:spPr bwMode="auto">
          <a:xfrm>
            <a:off x="3657600" y="533400"/>
            <a:ext cx="2590800" cy="396875"/>
          </a:xfrm>
          <a:prstGeom prst="rect">
            <a:avLst/>
          </a:prstGeom>
          <a:noFill/>
          <a:ln w="9525">
            <a:noFill/>
            <a:miter lim="800000"/>
            <a:headEnd/>
            <a:tailEnd/>
          </a:ln>
        </p:spPr>
        <p:txBody>
          <a:bodyPr>
            <a:spAutoFit/>
          </a:bodyPr>
          <a:lstStyle/>
          <a:p>
            <a:pPr>
              <a:spcBef>
                <a:spcPct val="50000"/>
              </a:spcBef>
            </a:pPr>
            <a:r>
              <a:rPr lang="en-US" sz="2000" b="1">
                <a:latin typeface="Arial" charset="0"/>
              </a:rPr>
              <a:t>TẬP LÀM VĂN</a:t>
            </a:r>
          </a:p>
        </p:txBody>
      </p:sp>
      <p:sp>
        <p:nvSpPr>
          <p:cNvPr id="5123" name="Text Box 6"/>
          <p:cNvSpPr txBox="1">
            <a:spLocks noChangeArrowheads="1"/>
          </p:cNvSpPr>
          <p:nvPr/>
        </p:nvSpPr>
        <p:spPr bwMode="auto">
          <a:xfrm>
            <a:off x="1219200" y="914400"/>
            <a:ext cx="7162800" cy="457200"/>
          </a:xfrm>
          <a:prstGeom prst="rect">
            <a:avLst/>
          </a:prstGeom>
          <a:noFill/>
          <a:ln w="9525">
            <a:noFill/>
            <a:miter lim="800000"/>
            <a:headEnd/>
            <a:tailEnd/>
          </a:ln>
        </p:spPr>
        <p:txBody>
          <a:bodyPr>
            <a:spAutoFit/>
          </a:bodyPr>
          <a:lstStyle/>
          <a:p>
            <a:pPr algn="l">
              <a:spcBef>
                <a:spcPct val="50000"/>
              </a:spcBef>
            </a:pPr>
            <a:r>
              <a:rPr lang="en-US" b="1">
                <a:solidFill>
                  <a:srgbClr val="FF0000"/>
                </a:solidFill>
                <a:latin typeface="Arial" charset="0"/>
              </a:rPr>
              <a:t>ĐOẠN VĂN TRONG BÀI VĂN MIÊU TẢ ĐỒ VẬT</a:t>
            </a:r>
          </a:p>
        </p:txBody>
      </p:sp>
      <p:sp>
        <p:nvSpPr>
          <p:cNvPr id="5124" name="Text Box 7"/>
          <p:cNvSpPr txBox="1">
            <a:spLocks noChangeArrowheads="1"/>
          </p:cNvSpPr>
          <p:nvPr/>
        </p:nvSpPr>
        <p:spPr bwMode="auto">
          <a:xfrm>
            <a:off x="304800" y="1447800"/>
            <a:ext cx="2743200" cy="457200"/>
          </a:xfrm>
          <a:prstGeom prst="rect">
            <a:avLst/>
          </a:prstGeom>
          <a:noFill/>
          <a:ln w="57150" cmpd="thickThin" algn="ctr">
            <a:noFill/>
            <a:miter lim="800000"/>
            <a:headEnd/>
            <a:tailEnd/>
          </a:ln>
        </p:spPr>
        <p:txBody>
          <a:bodyPr>
            <a:spAutoFit/>
          </a:bodyPr>
          <a:lstStyle/>
          <a:p>
            <a:pPr>
              <a:spcBef>
                <a:spcPct val="50000"/>
              </a:spcBef>
            </a:pPr>
            <a:r>
              <a:rPr lang="en-US" b="1">
                <a:solidFill>
                  <a:srgbClr val="0000FF"/>
                </a:solidFill>
              </a:rPr>
              <a:t>III/ Luyện tập:</a:t>
            </a:r>
          </a:p>
        </p:txBody>
      </p:sp>
      <p:sp>
        <p:nvSpPr>
          <p:cNvPr id="5125" name="Text Box 8"/>
          <p:cNvSpPr txBox="1">
            <a:spLocks noChangeArrowheads="1"/>
          </p:cNvSpPr>
          <p:nvPr/>
        </p:nvSpPr>
        <p:spPr bwMode="auto">
          <a:xfrm>
            <a:off x="685800" y="1905000"/>
            <a:ext cx="7467600" cy="457200"/>
          </a:xfrm>
          <a:prstGeom prst="rect">
            <a:avLst/>
          </a:prstGeom>
          <a:noFill/>
          <a:ln w="57150" cmpd="thickThin" algn="ctr">
            <a:noFill/>
            <a:miter lim="800000"/>
            <a:headEnd/>
            <a:tailEnd/>
          </a:ln>
        </p:spPr>
        <p:txBody>
          <a:bodyPr>
            <a:spAutoFit/>
          </a:bodyPr>
          <a:lstStyle/>
          <a:p>
            <a:pPr>
              <a:spcBef>
                <a:spcPct val="50000"/>
              </a:spcBef>
            </a:pPr>
            <a:r>
              <a:rPr lang="en-US">
                <a:solidFill>
                  <a:srgbClr val="FF0000"/>
                </a:solidFill>
              </a:rPr>
              <a:t>2. Em hãy viết một đoạn văn tả bao quát chiếc bút của em.</a:t>
            </a:r>
          </a:p>
        </p:txBody>
      </p:sp>
      <p:sp>
        <p:nvSpPr>
          <p:cNvPr id="5129" name="Line 9"/>
          <p:cNvSpPr>
            <a:spLocks noChangeShapeType="1"/>
          </p:cNvSpPr>
          <p:nvPr/>
        </p:nvSpPr>
        <p:spPr bwMode="auto">
          <a:xfrm>
            <a:off x="2286000" y="2286000"/>
            <a:ext cx="2057400" cy="0"/>
          </a:xfrm>
          <a:prstGeom prst="line">
            <a:avLst/>
          </a:prstGeom>
          <a:noFill/>
          <a:ln w="19050">
            <a:solidFill>
              <a:srgbClr val="0000FF"/>
            </a:solidFill>
            <a:round/>
            <a:headEnd/>
            <a:tailEnd/>
          </a:ln>
        </p:spPr>
        <p:txBody>
          <a:bodyPr wrap="none" anchor="ctr"/>
          <a:lstStyle/>
          <a:p>
            <a:endParaRPr lang="en-US"/>
          </a:p>
        </p:txBody>
      </p:sp>
      <p:sp>
        <p:nvSpPr>
          <p:cNvPr id="5130" name="Line 10"/>
          <p:cNvSpPr>
            <a:spLocks noChangeShapeType="1"/>
          </p:cNvSpPr>
          <p:nvPr/>
        </p:nvSpPr>
        <p:spPr bwMode="auto">
          <a:xfrm>
            <a:off x="4572000" y="2286000"/>
            <a:ext cx="1219200" cy="0"/>
          </a:xfrm>
          <a:prstGeom prst="line">
            <a:avLst/>
          </a:prstGeom>
          <a:noFill/>
          <a:ln w="19050">
            <a:solidFill>
              <a:srgbClr val="0000FF"/>
            </a:solidFill>
            <a:round/>
            <a:headEnd/>
            <a:tailEnd/>
          </a:ln>
        </p:spPr>
        <p:txBody>
          <a:bodyPr wrap="none" anchor="ctr"/>
          <a:lstStyle/>
          <a:p>
            <a:endParaRPr lang="en-US"/>
          </a:p>
        </p:txBody>
      </p:sp>
      <p:sp>
        <p:nvSpPr>
          <p:cNvPr id="5131" name="Line 11"/>
          <p:cNvSpPr>
            <a:spLocks noChangeShapeType="1"/>
          </p:cNvSpPr>
          <p:nvPr/>
        </p:nvSpPr>
        <p:spPr bwMode="auto">
          <a:xfrm>
            <a:off x="6019800" y="2286000"/>
            <a:ext cx="1828800" cy="0"/>
          </a:xfrm>
          <a:prstGeom prst="line">
            <a:avLst/>
          </a:prstGeom>
          <a:noFill/>
          <a:ln w="19050">
            <a:solidFill>
              <a:srgbClr val="0000FF"/>
            </a:solidFill>
            <a:round/>
            <a:headEnd/>
            <a:tailEnd/>
          </a:ln>
        </p:spPr>
        <p:txBody>
          <a:bodyPr wrap="none" anchor="ctr"/>
          <a:lstStyle/>
          <a:p>
            <a:endParaRPr lang="en-US"/>
          </a:p>
        </p:txBody>
      </p:sp>
      <p:sp>
        <p:nvSpPr>
          <p:cNvPr id="5132" name="Text Box 12"/>
          <p:cNvSpPr txBox="1">
            <a:spLocks noChangeArrowheads="1"/>
          </p:cNvSpPr>
          <p:nvPr/>
        </p:nvSpPr>
        <p:spPr bwMode="auto">
          <a:xfrm>
            <a:off x="228600" y="2438400"/>
            <a:ext cx="8915400" cy="2647950"/>
          </a:xfrm>
          <a:prstGeom prst="rect">
            <a:avLst/>
          </a:prstGeom>
          <a:noFill/>
          <a:ln w="57150" cmpd="thickThin" algn="ctr">
            <a:noFill/>
            <a:miter lim="800000"/>
            <a:headEnd/>
            <a:tailEnd/>
          </a:ln>
        </p:spPr>
        <p:txBody>
          <a:bodyPr>
            <a:spAutoFit/>
          </a:bodyPr>
          <a:lstStyle/>
          <a:p>
            <a:pPr algn="l">
              <a:spcBef>
                <a:spcPct val="50000"/>
              </a:spcBef>
            </a:pPr>
            <a:r>
              <a:rPr lang="en-US" b="1"/>
              <a:t>                                                  </a:t>
            </a:r>
            <a:r>
              <a:rPr lang="en-US" b="1" u="sng"/>
              <a:t>Lưu ý:</a:t>
            </a:r>
            <a:r>
              <a:rPr lang="en-US"/>
              <a:t>  </a:t>
            </a:r>
            <a:br>
              <a:rPr lang="en-US"/>
            </a:br>
            <a:r>
              <a:rPr lang="en-US"/>
              <a:t>- Chỉ viết đoạn văn tả bao quát chiếc bút, không tả chi tiết từng bộ phận, không viết cả bài.</a:t>
            </a:r>
          </a:p>
          <a:p>
            <a:pPr algn="l">
              <a:spcBef>
                <a:spcPct val="50000"/>
              </a:spcBef>
              <a:buFontTx/>
              <a:buChar char="-"/>
            </a:pPr>
            <a:r>
              <a:rPr lang="en-US"/>
              <a:t> Quan sát kỹ về hình dáng, kích thước, màu sắc, chất liệu, cấu tạo, những đặc điểm riêng mà cái bút cuả em không giống cái bút của bạn.</a:t>
            </a:r>
          </a:p>
          <a:p>
            <a:pPr algn="l">
              <a:spcBef>
                <a:spcPct val="50000"/>
              </a:spcBef>
              <a:buFontTx/>
              <a:buChar char="-"/>
            </a:pPr>
            <a:r>
              <a:rPr lang="en-US"/>
              <a:t> Khi miêu tả cần bộc lộ cảm xúc, tình cảm của mình đối với cái bút.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131"/>
                                        </p:tgtEl>
                                        <p:attrNameLst>
                                          <p:attrName>style.visibility</p:attrName>
                                        </p:attrNameLst>
                                      </p:cBhvr>
                                      <p:to>
                                        <p:strVal val="visible"/>
                                      </p:to>
                                    </p:set>
                                    <p:animEffect transition="in" filter="checkerboard(across)">
                                      <p:cBhvr>
                                        <p:cTn id="7" dur="500"/>
                                        <p:tgtEl>
                                          <p:spTgt spid="5131"/>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129"/>
                                        </p:tgtEl>
                                        <p:attrNameLst>
                                          <p:attrName>style.visibility</p:attrName>
                                        </p:attrNameLst>
                                      </p:cBhvr>
                                      <p:to>
                                        <p:strVal val="visible"/>
                                      </p:to>
                                    </p:set>
                                    <p:animEffect transition="in" filter="checkerboard(across)">
                                      <p:cBhvr>
                                        <p:cTn id="10" dur="500"/>
                                        <p:tgtEl>
                                          <p:spTgt spid="5129"/>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5130"/>
                                        </p:tgtEl>
                                        <p:attrNameLst>
                                          <p:attrName>style.visibility</p:attrName>
                                        </p:attrNameLst>
                                      </p:cBhvr>
                                      <p:to>
                                        <p:strVal val="visible"/>
                                      </p:to>
                                    </p:set>
                                    <p:animEffect transition="in" filter="checkerboard(across)">
                                      <p:cBhvr>
                                        <p:cTn id="13" dur="500"/>
                                        <p:tgtEl>
                                          <p:spTgt spid="5130"/>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5132"/>
                                        </p:tgtEl>
                                        <p:attrNameLst>
                                          <p:attrName>style.visibility</p:attrName>
                                        </p:attrNameLst>
                                      </p:cBhvr>
                                      <p:to>
                                        <p:strVal val="visible"/>
                                      </p:to>
                                    </p:set>
                                    <p:animEffect transition="in" filter="blinds(horizontal)">
                                      <p:cBhvr>
                                        <p:cTn id="18" dur="500"/>
                                        <p:tgtEl>
                                          <p:spTgt spid="5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9" grpId="0" animBg="1"/>
      <p:bldP spid="5130" grpId="0" animBg="1"/>
      <p:bldP spid="5131" grpId="0" animBg="1"/>
      <p:bldP spid="513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3657600" y="533400"/>
            <a:ext cx="2590800" cy="396875"/>
          </a:xfrm>
          <a:prstGeom prst="rect">
            <a:avLst/>
          </a:prstGeom>
          <a:noFill/>
          <a:ln w="9525">
            <a:noFill/>
            <a:miter lim="800000"/>
            <a:headEnd/>
            <a:tailEnd/>
          </a:ln>
        </p:spPr>
        <p:txBody>
          <a:bodyPr>
            <a:spAutoFit/>
          </a:bodyPr>
          <a:lstStyle/>
          <a:p>
            <a:pPr>
              <a:spcBef>
                <a:spcPct val="50000"/>
              </a:spcBef>
            </a:pPr>
            <a:r>
              <a:rPr lang="en-US" sz="2000" b="1">
                <a:latin typeface="Arial" charset="0"/>
              </a:rPr>
              <a:t>TẬP LÀM VĂN</a:t>
            </a:r>
          </a:p>
        </p:txBody>
      </p:sp>
      <p:sp>
        <p:nvSpPr>
          <p:cNvPr id="6147" name="Text Box 6"/>
          <p:cNvSpPr txBox="1">
            <a:spLocks noChangeArrowheads="1"/>
          </p:cNvSpPr>
          <p:nvPr/>
        </p:nvSpPr>
        <p:spPr bwMode="auto">
          <a:xfrm>
            <a:off x="1219200" y="914400"/>
            <a:ext cx="7162800" cy="457200"/>
          </a:xfrm>
          <a:prstGeom prst="rect">
            <a:avLst/>
          </a:prstGeom>
          <a:noFill/>
          <a:ln w="9525">
            <a:noFill/>
            <a:miter lim="800000"/>
            <a:headEnd/>
            <a:tailEnd/>
          </a:ln>
        </p:spPr>
        <p:txBody>
          <a:bodyPr>
            <a:spAutoFit/>
          </a:bodyPr>
          <a:lstStyle/>
          <a:p>
            <a:pPr algn="l">
              <a:spcBef>
                <a:spcPct val="50000"/>
              </a:spcBef>
            </a:pPr>
            <a:r>
              <a:rPr lang="en-US" b="1">
                <a:solidFill>
                  <a:srgbClr val="FF0000"/>
                </a:solidFill>
                <a:latin typeface="Arial" charset="0"/>
              </a:rPr>
              <a:t>ĐOẠN VĂN TRONG BÀI VĂN MIÊU TẢ ĐỒ VẬT</a:t>
            </a:r>
          </a:p>
        </p:txBody>
      </p:sp>
      <p:sp>
        <p:nvSpPr>
          <p:cNvPr id="6152" name="Text Box 8"/>
          <p:cNvSpPr txBox="1">
            <a:spLocks noChangeArrowheads="1"/>
          </p:cNvSpPr>
          <p:nvPr/>
        </p:nvSpPr>
        <p:spPr bwMode="auto">
          <a:xfrm>
            <a:off x="838200" y="1905000"/>
            <a:ext cx="6019800" cy="457200"/>
          </a:xfrm>
          <a:prstGeom prst="rect">
            <a:avLst/>
          </a:prstGeom>
          <a:noFill/>
          <a:ln w="57150" cmpd="thickThin" algn="ctr">
            <a:noFill/>
            <a:miter lim="800000"/>
            <a:headEnd/>
            <a:tailEnd/>
          </a:ln>
        </p:spPr>
        <p:txBody>
          <a:bodyPr>
            <a:spAutoFit/>
          </a:bodyPr>
          <a:lstStyle/>
          <a:p>
            <a:pPr>
              <a:spcBef>
                <a:spcPct val="50000"/>
              </a:spcBef>
              <a:buFontTx/>
              <a:buChar char="-"/>
            </a:pPr>
            <a:r>
              <a:rPr lang="en-US"/>
              <a:t> Mỗi đoạn văn miêu tả có ý nghĩa gì? </a:t>
            </a:r>
          </a:p>
        </p:txBody>
      </p:sp>
      <p:sp>
        <p:nvSpPr>
          <p:cNvPr id="6153" name="Text Box 9"/>
          <p:cNvSpPr txBox="1">
            <a:spLocks noChangeArrowheads="1"/>
          </p:cNvSpPr>
          <p:nvPr/>
        </p:nvSpPr>
        <p:spPr bwMode="auto">
          <a:xfrm>
            <a:off x="1295400" y="2514600"/>
            <a:ext cx="5715000" cy="457200"/>
          </a:xfrm>
          <a:prstGeom prst="rect">
            <a:avLst/>
          </a:prstGeom>
          <a:noFill/>
          <a:ln w="57150" cmpd="thickThin" algn="ctr">
            <a:noFill/>
            <a:miter lim="800000"/>
            <a:headEnd/>
            <a:tailEnd/>
          </a:ln>
        </p:spPr>
        <p:txBody>
          <a:bodyPr>
            <a:spAutoFit/>
          </a:bodyPr>
          <a:lstStyle/>
          <a:p>
            <a:pPr>
              <a:spcBef>
                <a:spcPct val="50000"/>
              </a:spcBef>
            </a:pPr>
            <a:r>
              <a:rPr lang="en-US"/>
              <a:t>- Khi viết mỗi đoạn văn cần chú ý điều gì?</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152"/>
                                        </p:tgtEl>
                                        <p:attrNameLst>
                                          <p:attrName>style.visibility</p:attrName>
                                        </p:attrNameLst>
                                      </p:cBhvr>
                                      <p:to>
                                        <p:strVal val="visible"/>
                                      </p:to>
                                    </p:set>
                                    <p:animEffect transition="in" filter="box(in)">
                                      <p:cBhvr>
                                        <p:cTn id="7" dur="500"/>
                                        <p:tgtEl>
                                          <p:spTgt spid="615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53"/>
                                        </p:tgtEl>
                                        <p:attrNameLst>
                                          <p:attrName>style.visibility</p:attrName>
                                        </p:attrNameLst>
                                      </p:cBhvr>
                                      <p:to>
                                        <p:strVal val="visible"/>
                                      </p:to>
                                    </p:set>
                                    <p:animEffect transition="in" filter="box(in)">
                                      <p:cBhvr>
                                        <p:cTn id="12" dur="500"/>
                                        <p:tgtEl>
                                          <p:spTgt spid="6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2" grpId="0"/>
      <p:bldP spid="6153"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57150" cap="flat" cmpd="thickThin"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57150" cap="flat" cmpd="thickThin"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158</TotalTime>
  <Words>597</Words>
  <Application>Microsoft Office PowerPoint</Application>
  <PresentationFormat>On-screen Show (4:3)</PresentationFormat>
  <Paragraphs>48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vector>
  </TitlesOfParts>
  <Company>Mobile: 0772470547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YlmF</dc:creator>
  <cp:lastModifiedBy>Admin</cp:lastModifiedBy>
  <cp:revision>30</cp:revision>
  <dcterms:created xsi:type="dcterms:W3CDTF">2009-12-08T02:27:48Z</dcterms:created>
  <dcterms:modified xsi:type="dcterms:W3CDTF">2021-12-29T02:30:32Z</dcterms:modified>
</cp:coreProperties>
</file>