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58" r:id="rId8"/>
    <p:sldId id="285" r:id="rId9"/>
    <p:sldId id="286" r:id="rId10"/>
    <p:sldId id="287" r:id="rId11"/>
    <p:sldId id="288" r:id="rId12"/>
    <p:sldId id="262" r:id="rId13"/>
    <p:sldId id="290" r:id="rId14"/>
    <p:sldId id="289" r:id="rId15"/>
    <p:sldId id="292" r:id="rId16"/>
    <p:sldId id="293" r:id="rId17"/>
    <p:sldId id="294" r:id="rId18"/>
    <p:sldId id="296" r:id="rId19"/>
    <p:sldId id="259" r:id="rId20"/>
    <p:sldId id="267" r:id="rId21"/>
    <p:sldId id="261" r:id="rId22"/>
    <p:sldId id="265" r:id="rId23"/>
    <p:sldId id="280" r:id="rId24"/>
  </p:sldIdLst>
  <p:sldSz cx="12192000" cy="6858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DEA"/>
    <a:srgbClr val="FDDDEA"/>
    <a:srgbClr val="FCAADB"/>
    <a:srgbClr val="FFD0F3"/>
    <a:srgbClr val="FD7499"/>
    <a:srgbClr val="98E4B1"/>
    <a:srgbClr val="4472C4"/>
    <a:srgbClr val="A6E8BC"/>
    <a:srgbClr val="C9F1D6"/>
    <a:srgbClr val="A4B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6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D45CF43-5C5F-45BA-8410-A8AFD472DB2A}"/>
              </a:ext>
            </a:extLst>
          </p:cNvPr>
          <p:cNvSpPr/>
          <p:nvPr userDrawn="1"/>
        </p:nvSpPr>
        <p:spPr>
          <a:xfrm>
            <a:off x="535484" y="442912"/>
            <a:ext cx="11121034" cy="597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E12049C-A801-468A-AE76-831F85175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28" y="1365266"/>
            <a:ext cx="5491760" cy="49357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E7158E4-084D-45A8-966D-5690DACC9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44" y="5238750"/>
            <a:ext cx="1085856" cy="108585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9FFD8F8-7C7C-4DE0-B25B-078499346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66133" cy="27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3A61938-312F-460A-89BE-CF3D6D0AB3E6}"/>
              </a:ext>
            </a:extLst>
          </p:cNvPr>
          <p:cNvSpPr/>
          <p:nvPr userDrawn="1"/>
        </p:nvSpPr>
        <p:spPr>
          <a:xfrm>
            <a:off x="1219814" y="646778"/>
            <a:ext cx="5564444" cy="556444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73D672-0442-4EC8-B18C-3DDFBDBD1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20712" r="4534" b="20712"/>
          <a:stretch/>
        </p:blipFill>
        <p:spPr>
          <a:xfrm>
            <a:off x="6096000" y="-1"/>
            <a:ext cx="6096000" cy="6858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73BBF3-1F8D-420F-AEAE-80F75FF69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158" y="1439202"/>
            <a:ext cx="3610707" cy="29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D2812B8-D80A-43FF-805E-26DEFE685074}"/>
              </a:ext>
            </a:extLst>
          </p:cNvPr>
          <p:cNvSpPr/>
          <p:nvPr userDrawn="1"/>
        </p:nvSpPr>
        <p:spPr>
          <a:xfrm>
            <a:off x="323850" y="352425"/>
            <a:ext cx="11544300" cy="61531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9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94FDE8-C4EA-4ABB-8FCC-B6BF28BA07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35669" y="-28281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DD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ktuts</a:t>
            </a:r>
            <a:endParaRPr lang="en-US" b="1" dirty="0">
              <a:solidFill>
                <a:srgbClr val="FDDD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484990" y="-56562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9AA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ktuts</a:t>
            </a:r>
            <a:endParaRPr lang="en-US" b="1" dirty="0">
              <a:solidFill>
                <a:srgbClr val="9AAD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9BA7E2-39D0-42C2-A3D3-40AA11DA13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52B223-2E1E-40AB-89B0-E12570C5CE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385A25-E80D-4DF2-9807-A3D0D85204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4C7499-097C-49EE-A96E-2CCE22409B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9B8B83-FDA8-4179-B516-6B34A067D73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F43084-7E0F-4768-B358-A94C3D972C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873244"/>
            <a:ext cx="12192000" cy="2540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9208" y="1074992"/>
            <a:ext cx="469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>
                  <a:noFill/>
                </a:ln>
                <a:solidFill>
                  <a:srgbClr val="FCAA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</a:rPr>
              <a:t>KHOA HỌC </a:t>
            </a:r>
          </a:p>
        </p:txBody>
      </p:sp>
      <p:pic>
        <p:nvPicPr>
          <p:cNvPr id="27" name="图片 3" descr="d778c19fc14fd02a3b81a9c6f16f61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9260732" y="-380836"/>
            <a:ext cx="2931268" cy="581859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59085" y="1873244"/>
            <a:ext cx="8673829" cy="2557159"/>
            <a:chOff x="1720175" y="1861618"/>
            <a:chExt cx="8673829" cy="2557159"/>
          </a:xfrm>
        </p:grpSpPr>
        <p:sp>
          <p:nvSpPr>
            <p:cNvPr id="19" name="Rectangle 18"/>
            <p:cNvSpPr/>
            <p:nvPr/>
          </p:nvSpPr>
          <p:spPr>
            <a:xfrm>
              <a:off x="1797995" y="1864232"/>
              <a:ext cx="859600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7388D0"/>
                  </a:solidFill>
                  <a:latin typeface="UTM Kabel KT" panose="02040603050506020204" pitchFamily="18" charset="0"/>
                </a:rPr>
                <a:t>KHÔNG KHÍ </a:t>
              </a:r>
            </a:p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7388D0"/>
                  </a:solidFill>
                  <a:latin typeface="UTM Kabel KT" panose="02040603050506020204" pitchFamily="18" charset="0"/>
                </a:rPr>
                <a:t>CẦN CHO SỰ SỐNG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20175" y="1861618"/>
              <a:ext cx="859600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91CAFF"/>
                  </a:solidFill>
                  <a:latin typeface="UTM Kabel KT" panose="02040603050506020204" pitchFamily="18" charset="0"/>
                </a:rPr>
                <a:t>KHÔNG KHÍ </a:t>
              </a:r>
            </a:p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91CAFF"/>
                  </a:solidFill>
                  <a:latin typeface="UTM Kabel KT" panose="02040603050506020204" pitchFamily="18" charset="0"/>
                </a:rPr>
                <a:t>CẦN CHO SỰ SỐNG</a:t>
              </a:r>
            </a:p>
          </p:txBody>
        </p:sp>
      </p:grpSp>
      <p:pic>
        <p:nvPicPr>
          <p:cNvPr id="24" name="图片 1" descr="---"/>
          <p:cNvPicPr/>
          <p:nvPr/>
        </p:nvPicPr>
        <p:blipFill rotWithShape="1">
          <a:blip r:embed="rId3"/>
          <a:srcRect t="3855" r="3451"/>
          <a:stretch/>
        </p:blipFill>
        <p:spPr>
          <a:xfrm>
            <a:off x="-269212" y="0"/>
            <a:ext cx="2531020" cy="68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/>
          <p:nvPr/>
        </p:nvSpPr>
        <p:spPr>
          <a:xfrm>
            <a:off x="5332712" y="1693571"/>
            <a:ext cx="6442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Lấy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tay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bịt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mũi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ngậm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miệng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thấy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thế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lang="zh-CN" altLang="en-US" sz="54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98" y="808036"/>
            <a:ext cx="4464889" cy="5187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6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53" y="-812824"/>
            <a:ext cx="7316341" cy="7316341"/>
          </a:xfrm>
          <a:prstGeom prst="rect">
            <a:avLst/>
          </a:prstGeom>
        </p:spPr>
      </p:pic>
      <p:sp>
        <p:nvSpPr>
          <p:cNvPr id="4" name="文本框 10"/>
          <p:cNvSpPr txBox="1"/>
          <p:nvPr/>
        </p:nvSpPr>
        <p:spPr>
          <a:xfrm>
            <a:off x="751285" y="911146"/>
            <a:ext cx="59323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thấy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tức</a:t>
            </a:r>
            <a:r>
              <a:rPr lang="en-US" altLang="zh-CN" sz="60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ngực</a:t>
            </a:r>
            <a:r>
              <a:rPr lang="en-US" altLang="zh-CN" sz="60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60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khó</a:t>
            </a:r>
            <a:r>
              <a:rPr lang="en-US" altLang="zh-CN" sz="60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chịu</a:t>
            </a:r>
            <a:r>
              <a:rPr lang="en-US" altLang="zh-CN" sz="60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chịu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đựng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lâu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6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phút</a:t>
            </a:r>
            <a:r>
              <a:rPr lang="en-US" altLang="zh-CN" sz="6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60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6"/>
          <p:cNvSpPr/>
          <p:nvPr/>
        </p:nvSpPr>
        <p:spPr>
          <a:xfrm>
            <a:off x="732565" y="597644"/>
            <a:ext cx="10804517" cy="5661465"/>
          </a:xfrm>
          <a:prstGeom prst="roundRect">
            <a:avLst>
              <a:gd name="adj" fmla="val 2042"/>
            </a:avLst>
          </a:prstGeom>
          <a:solidFill>
            <a:schemeClr val="bg1"/>
          </a:solidFill>
          <a:ln w="28575">
            <a:solidFill>
              <a:srgbClr val="FD7499"/>
            </a:solidFill>
          </a:ln>
          <a:effectLst>
            <a:glow rad="228600">
              <a:srgbClr val="FD74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文本框 2"/>
          <p:cNvSpPr txBox="1"/>
          <p:nvPr/>
        </p:nvSpPr>
        <p:spPr>
          <a:xfrm>
            <a:off x="3036711" y="785637"/>
            <a:ext cx="564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1500" dirty="0">
                <a:solidFill>
                  <a:srgbClr val="F6589F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KẾT LUẬN</a:t>
            </a:r>
            <a:endParaRPr lang="zh-CN" altLang="en-US" sz="11500" dirty="0">
              <a:solidFill>
                <a:srgbClr val="9AAD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601955" y="2835678"/>
            <a:ext cx="11065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vai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trò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rất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quan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trọng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đối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với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đời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sống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54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6DF258F-3F1F-42D0-A869-338A560327E4}"/>
              </a:ext>
            </a:extLst>
          </p:cNvPr>
          <p:cNvSpPr txBox="1"/>
          <p:nvPr/>
        </p:nvSpPr>
        <p:spPr>
          <a:xfrm>
            <a:off x="1412166" y="1487443"/>
            <a:ext cx="51219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dirty="0">
                <a:solidFill>
                  <a:srgbClr val="F6589F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KHÔNG KHÍ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dirty="0">
                <a:solidFill>
                  <a:srgbClr val="98E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VỚI ĐỜI SỐNG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dirty="0">
                <a:solidFill>
                  <a:srgbClr val="98E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THỰC VẬT VÀ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dirty="0">
                <a:solidFill>
                  <a:srgbClr val="98E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ĐỘNG VẬT</a:t>
            </a:r>
            <a:endParaRPr lang="zh-CN" altLang="en-US" sz="6000" dirty="0">
              <a:solidFill>
                <a:srgbClr val="98E4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36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/>
          <p:nvPr/>
        </p:nvSpPr>
        <p:spPr>
          <a:xfrm>
            <a:off x="716437" y="4964239"/>
            <a:ext cx="10667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Quan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sát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nhận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xét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đặc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cây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đậu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trên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40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94549" y="651265"/>
            <a:ext cx="3072418" cy="4231820"/>
            <a:chOff x="4694549" y="651265"/>
            <a:chExt cx="3072418" cy="4231820"/>
          </a:xfrm>
        </p:grpSpPr>
        <p:pic>
          <p:nvPicPr>
            <p:cNvPr id="2" name="Picture 3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49" y="651265"/>
              <a:ext cx="3072418" cy="42318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802748" y="4176075"/>
              <a:ext cx="612742" cy="6127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2060"/>
                  </a:solidFill>
                  <a:latin typeface="UTM Erie Black" panose="020406030505060202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35387" y="651265"/>
            <a:ext cx="3246327" cy="4231820"/>
            <a:chOff x="9001514" y="556997"/>
            <a:chExt cx="3246327" cy="4231820"/>
          </a:xfrm>
        </p:grpSpPr>
        <p:pic>
          <p:nvPicPr>
            <p:cNvPr id="3" name="Picture 4" descr="h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514" y="556997"/>
              <a:ext cx="3246327" cy="42318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1527202" y="4102232"/>
              <a:ext cx="612742" cy="6127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2060"/>
                  </a:solidFill>
                  <a:latin typeface="UTM Erie Black" panose="02040603050506020204" pitchFamily="18" charset="0"/>
                </a:rPr>
                <a:t>2</a:t>
              </a:r>
            </a:p>
          </p:txBody>
        </p:sp>
      </p:grpSp>
      <p:sp>
        <p:nvSpPr>
          <p:cNvPr id="5" name="文本框 10"/>
          <p:cNvSpPr txBox="1"/>
          <p:nvPr/>
        </p:nvSpPr>
        <p:spPr>
          <a:xfrm>
            <a:off x="896966" y="5272015"/>
            <a:ext cx="1066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Tại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sao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cây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đậu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chết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lang="zh-CN" altLang="en-US" sz="40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20274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6"/>
          <p:cNvSpPr/>
          <p:nvPr/>
        </p:nvSpPr>
        <p:spPr>
          <a:xfrm>
            <a:off x="564788" y="569363"/>
            <a:ext cx="11119212" cy="5661465"/>
          </a:xfrm>
          <a:prstGeom prst="roundRect">
            <a:avLst>
              <a:gd name="adj" fmla="val 2042"/>
            </a:avLst>
          </a:prstGeom>
          <a:solidFill>
            <a:schemeClr val="bg1"/>
          </a:solidFill>
          <a:ln w="28575">
            <a:solidFill>
              <a:srgbClr val="98E4B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文本框 2"/>
          <p:cNvSpPr txBox="1"/>
          <p:nvPr/>
        </p:nvSpPr>
        <p:spPr>
          <a:xfrm>
            <a:off x="3303878" y="1013198"/>
            <a:ext cx="564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1500" dirty="0">
                <a:solidFill>
                  <a:srgbClr val="98E4B1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KẾT LUẬN</a:t>
            </a:r>
            <a:endParaRPr lang="zh-CN" altLang="en-US" sz="11500" dirty="0">
              <a:solidFill>
                <a:srgbClr val="98E4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1100878" y="3319081"/>
            <a:ext cx="9452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vật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cũng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rất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cần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cho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sự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sống</a:t>
            </a:r>
            <a:r>
              <a:rPr lang="en-US" altLang="zh-CN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54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/>
          <p:nvPr/>
        </p:nvSpPr>
        <p:spPr>
          <a:xfrm>
            <a:off x="878113" y="5234308"/>
            <a:ext cx="1066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Tại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sao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sâu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bọ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chết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lang="zh-CN" altLang="en-US" sz="40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10"/>
          <p:cNvSpPr txBox="1"/>
          <p:nvPr/>
        </p:nvSpPr>
        <p:spPr>
          <a:xfrm>
            <a:off x="878113" y="5015846"/>
            <a:ext cx="10667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Con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bọ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chết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vì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thở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40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0804" y="943467"/>
            <a:ext cx="3350400" cy="3996179"/>
            <a:chOff x="6990804" y="943467"/>
            <a:chExt cx="3350400" cy="3996179"/>
          </a:xfrm>
        </p:grpSpPr>
        <p:pic>
          <p:nvPicPr>
            <p:cNvPr id="3" name="Picture 4" descr="h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5"/>
            <a:stretch/>
          </p:blipFill>
          <p:spPr bwMode="auto">
            <a:xfrm>
              <a:off x="6990804" y="943467"/>
              <a:ext cx="3350400" cy="39961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9652840" y="1019667"/>
              <a:ext cx="612742" cy="6127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2060"/>
                  </a:solidFill>
                  <a:latin typeface="UTM Erie Black" panose="02040603050506020204" pitchFamily="18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97632" y="943467"/>
            <a:ext cx="3290572" cy="3996179"/>
            <a:chOff x="2097632" y="943467"/>
            <a:chExt cx="3290572" cy="3996179"/>
          </a:xfrm>
        </p:grpSpPr>
        <p:pic>
          <p:nvPicPr>
            <p:cNvPr id="2" name="Picture 3" descr="h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5"/>
            <a:stretch/>
          </p:blipFill>
          <p:spPr bwMode="auto">
            <a:xfrm>
              <a:off x="2097632" y="943467"/>
              <a:ext cx="3290572" cy="39961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174241" y="1010240"/>
              <a:ext cx="612742" cy="6127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2060"/>
                  </a:solidFill>
                  <a:latin typeface="UTM Erie Black" panose="0204060305050602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6"/>
          <p:cNvSpPr/>
          <p:nvPr/>
        </p:nvSpPr>
        <p:spPr>
          <a:xfrm>
            <a:off x="673521" y="597643"/>
            <a:ext cx="10976684" cy="5661465"/>
          </a:xfrm>
          <a:prstGeom prst="roundRect">
            <a:avLst>
              <a:gd name="adj" fmla="val 2042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文本框 2"/>
          <p:cNvSpPr txBox="1"/>
          <p:nvPr/>
        </p:nvSpPr>
        <p:spPr>
          <a:xfrm>
            <a:off x="3275484" y="752478"/>
            <a:ext cx="564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1500" dirty="0">
                <a:solidFill>
                  <a:srgbClr val="FFC000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KẾT LUẬN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781260" y="2769361"/>
            <a:ext cx="1062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vi-VN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Sinh vật phải có không khí để thở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thì mới sống được.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Ô-xi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41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6DF258F-3F1F-42D0-A869-338A560327E4}"/>
              </a:ext>
            </a:extLst>
          </p:cNvPr>
          <p:cNvSpPr txBox="1"/>
          <p:nvPr/>
        </p:nvSpPr>
        <p:spPr>
          <a:xfrm>
            <a:off x="1262559" y="1468590"/>
            <a:ext cx="555312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5400" dirty="0">
                <a:solidFill>
                  <a:srgbClr val="F6589F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ỨNG DỤNG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5400" dirty="0">
                <a:solidFill>
                  <a:srgbClr val="9AA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CỦA KHÔNG KHÍ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5400" dirty="0">
                <a:solidFill>
                  <a:srgbClr val="9AA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TRONG ĐỜI SỐNG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5400" dirty="0">
                <a:solidFill>
                  <a:srgbClr val="9AA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HẰNG NGÀY </a:t>
            </a:r>
          </a:p>
        </p:txBody>
      </p:sp>
    </p:spTree>
    <p:extLst>
      <p:ext uri="{BB962C8B-B14F-4D97-AF65-F5344CB8AC3E}">
        <p14:creationId xmlns:p14="http://schemas.microsoft.com/office/powerpoint/2010/main" val="8412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89" y="853173"/>
            <a:ext cx="8239217" cy="4312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本框 10"/>
          <p:cNvSpPr txBox="1"/>
          <p:nvPr/>
        </p:nvSpPr>
        <p:spPr>
          <a:xfrm>
            <a:off x="1473722" y="5310592"/>
            <a:ext cx="952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Vì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sao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sống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nước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7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E4CB7460-9741-4F29-861F-B345559D04EE}"/>
              </a:ext>
            </a:extLst>
          </p:cNvPr>
          <p:cNvSpPr txBox="1"/>
          <p:nvPr userDrawn="1"/>
        </p:nvSpPr>
        <p:spPr>
          <a:xfrm>
            <a:off x="7326658" y="889620"/>
            <a:ext cx="3243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i="0" dirty="0" err="1">
                <a:solidFill>
                  <a:srgbClr val="FCAA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Trò</a:t>
            </a:r>
            <a:r>
              <a:rPr lang="en-US" altLang="zh-CN" sz="7200" i="0" dirty="0">
                <a:solidFill>
                  <a:srgbClr val="FCAA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 </a:t>
            </a:r>
            <a:r>
              <a:rPr lang="en-US" altLang="zh-CN" sz="7200" i="0" dirty="0" err="1">
                <a:solidFill>
                  <a:srgbClr val="FCAA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chơi</a:t>
            </a:r>
            <a:endParaRPr lang="zh-CN" altLang="en-US" sz="7200" i="0" dirty="0">
              <a:solidFill>
                <a:srgbClr val="FCAA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13134" r="16563" b="14030"/>
          <a:stretch/>
        </p:blipFill>
        <p:spPr>
          <a:xfrm>
            <a:off x="710045" y="228856"/>
            <a:ext cx="4173792" cy="632549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460535" y="1575724"/>
            <a:ext cx="7607594" cy="3651219"/>
            <a:chOff x="4353531" y="1412606"/>
            <a:chExt cx="7607594" cy="3651219"/>
          </a:xfrm>
        </p:grpSpPr>
        <p:sp>
          <p:nvSpPr>
            <p:cNvPr id="18" name="文本框 10"/>
            <p:cNvSpPr txBox="1"/>
            <p:nvPr/>
          </p:nvSpPr>
          <p:spPr>
            <a:xfrm>
              <a:off x="4444324" y="1432062"/>
              <a:ext cx="7516801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500" i="0" dirty="0">
                  <a:solidFill>
                    <a:srgbClr val="7388D0"/>
                  </a:solidFill>
                  <a:latin typeface="UTM Kabel KT" panose="02040603050506020204" pitchFamily="18" charset="0"/>
                  <a:ea typeface="字魂7号-温暖童稚体" panose="00000500000000000000" pitchFamily="2" charset="-122"/>
                </a:rPr>
                <a:t>BÓNG BAY </a:t>
              </a:r>
            </a:p>
            <a:p>
              <a:pPr algn="ctr"/>
              <a:r>
                <a:rPr lang="en-US" altLang="zh-CN" sz="11500" i="0" dirty="0">
                  <a:solidFill>
                    <a:srgbClr val="7388D0"/>
                  </a:solidFill>
                  <a:latin typeface="UTM Kabel KT" panose="02040603050506020204" pitchFamily="18" charset="0"/>
                  <a:ea typeface="字魂7号-温暖童稚体" panose="00000500000000000000" pitchFamily="2" charset="-122"/>
                </a:rPr>
                <a:t>CỦA BÉ</a:t>
              </a:r>
              <a:endParaRPr lang="zh-CN" altLang="en-US" sz="11500" i="0" dirty="0">
                <a:solidFill>
                  <a:srgbClr val="7388D0"/>
                </a:solidFill>
                <a:latin typeface="UTM Kabel KT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sp>
          <p:nvSpPr>
            <p:cNvPr id="19" name="文本框 10"/>
            <p:cNvSpPr txBox="1"/>
            <p:nvPr/>
          </p:nvSpPr>
          <p:spPr>
            <a:xfrm>
              <a:off x="4353531" y="1412606"/>
              <a:ext cx="7516801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500" i="0" dirty="0">
                  <a:solidFill>
                    <a:srgbClr val="A4E9EC"/>
                  </a:solidFill>
                  <a:latin typeface="UTM Kabel KT" panose="02040603050506020204" pitchFamily="18" charset="0"/>
                  <a:ea typeface="字魂7号-温暖童稚体" panose="00000500000000000000" pitchFamily="2" charset="-122"/>
                </a:rPr>
                <a:t>BÓNG BAY </a:t>
              </a:r>
            </a:p>
            <a:p>
              <a:pPr algn="ctr"/>
              <a:r>
                <a:rPr lang="en-US" altLang="zh-CN" sz="11500" i="0" dirty="0">
                  <a:solidFill>
                    <a:srgbClr val="A4E9EC"/>
                  </a:solidFill>
                  <a:latin typeface="UTM Kabel KT" panose="02040603050506020204" pitchFamily="18" charset="0"/>
                  <a:ea typeface="字魂7号-温暖童稚体" panose="00000500000000000000" pitchFamily="2" charset="-122"/>
                </a:rPr>
                <a:t>CỦA BÉ</a:t>
              </a:r>
              <a:endParaRPr lang="zh-CN" altLang="en-US" sz="11500" i="0" dirty="0">
                <a:solidFill>
                  <a:srgbClr val="A4E9EC"/>
                </a:solidFill>
                <a:latin typeface="UTM Kabel KT" panose="02040603050506020204" pitchFamily="18" charset="0"/>
                <a:ea typeface="字魂7号-温暖童稚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1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6"/>
          <p:cNvSpPr/>
          <p:nvPr/>
        </p:nvSpPr>
        <p:spPr>
          <a:xfrm>
            <a:off x="753068" y="598517"/>
            <a:ext cx="10829332" cy="5661465"/>
          </a:xfrm>
          <a:prstGeom prst="roundRect">
            <a:avLst>
              <a:gd name="adj" fmla="val 2042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2" name="文本框 2"/>
          <p:cNvSpPr txBox="1"/>
          <p:nvPr/>
        </p:nvSpPr>
        <p:spPr>
          <a:xfrm>
            <a:off x="3256150" y="825540"/>
            <a:ext cx="564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1500" dirty="0">
                <a:solidFill>
                  <a:srgbClr val="00B0F0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KẾT LUẬN</a:t>
            </a:r>
            <a:endParaRPr lang="zh-CN" altLang="en-US" sz="11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20" name="文本框 10"/>
          <p:cNvSpPr txBox="1"/>
          <p:nvPr/>
        </p:nvSpPr>
        <p:spPr>
          <a:xfrm>
            <a:off x="837633" y="2761623"/>
            <a:ext cx="10478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vi-VN" altLang="en-US" sz="4000" b="1" dirty="0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 khí có thể hoà tan trong nước.</a:t>
            </a:r>
            <a:r>
              <a:rPr lang="en-US" altLang="en-US" sz="4000" b="1" dirty="0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số động vật,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thực vật có khả năng lấy ô-xi hoà tan trong nước để thở.</a:t>
            </a:r>
            <a:endParaRPr lang="en-US" alt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39" y="-299425"/>
            <a:ext cx="12286857" cy="7289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11" y="847048"/>
            <a:ext cx="5830587" cy="58305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1" y="681011"/>
            <a:ext cx="6176990" cy="6176990"/>
          </a:xfrm>
          <a:prstGeom prst="rect">
            <a:avLst/>
          </a:prstGeom>
        </p:spPr>
      </p:pic>
      <p:sp>
        <p:nvSpPr>
          <p:cNvPr id="12" name="文本框 10"/>
          <p:cNvSpPr txBox="1"/>
          <p:nvPr/>
        </p:nvSpPr>
        <p:spPr>
          <a:xfrm>
            <a:off x="2006560" y="461483"/>
            <a:ext cx="8010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Con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người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cần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gì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lặn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sâu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dưới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nước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loài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lang="en-US" alt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>
            <a:extLst>
              <a:ext uri="{FF2B5EF4-FFF2-40B4-BE49-F238E27FC236}">
                <a16:creationId xmlns:a16="http://schemas.microsoft.com/office/drawing/2014/main" id="{4A36680E-7F55-48E6-98EB-8F7F3770BCC6}"/>
              </a:ext>
            </a:extLst>
          </p:cNvPr>
          <p:cNvSpPr/>
          <p:nvPr/>
        </p:nvSpPr>
        <p:spPr>
          <a:xfrm>
            <a:off x="753068" y="598517"/>
            <a:ext cx="10829332" cy="5661465"/>
          </a:xfrm>
          <a:prstGeom prst="roundRect">
            <a:avLst>
              <a:gd name="adj" fmla="val 2042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文本框 2"/>
          <p:cNvSpPr txBox="1"/>
          <p:nvPr/>
        </p:nvSpPr>
        <p:spPr>
          <a:xfrm>
            <a:off x="3288092" y="461805"/>
            <a:ext cx="56493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1500" dirty="0">
                <a:solidFill>
                  <a:srgbClr val="FD7499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GHI NHỚ</a:t>
            </a:r>
            <a:endParaRPr lang="zh-CN" altLang="en-US" sz="11500" dirty="0">
              <a:solidFill>
                <a:srgbClr val="FD7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905339" y="2175088"/>
            <a:ext cx="10384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vi-VN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Sinh vật phải có không khí để thở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thì mới sống được.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Ô-xi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911687" y="4373903"/>
            <a:ext cx="1040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	</a:t>
            </a:r>
            <a:r>
              <a:rPr lang="vi-VN" altLang="en-US" sz="3200" b="1" dirty="0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 khí có thể hoà tan trong nước.</a:t>
            </a:r>
            <a:r>
              <a:rPr lang="en-US" altLang="en-US" sz="3200" b="1" dirty="0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số động vật,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thực vật có khả năng lấy ô-xi hoà tan trong nước để thở.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2" y="1649690"/>
            <a:ext cx="10759096" cy="36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251070"/>
            <a:ext cx="12192000" cy="1254869"/>
            <a:chOff x="0" y="251070"/>
            <a:chExt cx="12192000" cy="1254869"/>
          </a:xfrm>
        </p:grpSpPr>
        <p:sp>
          <p:nvSpPr>
            <p:cNvPr id="2" name="Rectangle 1"/>
            <p:cNvSpPr/>
            <p:nvPr/>
          </p:nvSpPr>
          <p:spPr>
            <a:xfrm>
              <a:off x="0" y="251070"/>
              <a:ext cx="12192000" cy="125486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文本框 10"/>
            <p:cNvSpPr txBox="1"/>
            <p:nvPr/>
          </p:nvSpPr>
          <p:spPr>
            <a:xfrm>
              <a:off x="368310" y="485479"/>
              <a:ext cx="11455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Không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gồm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những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thành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phần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chính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nào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?</a:t>
              </a:r>
              <a:endParaRPr lang="zh-CN" altLang="en-US" sz="40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4847" y="1888281"/>
            <a:ext cx="5526651" cy="966282"/>
            <a:chOff x="442615" y="2594042"/>
            <a:chExt cx="4374963" cy="966282"/>
          </a:xfrm>
        </p:grpSpPr>
        <p:sp>
          <p:nvSpPr>
            <p:cNvPr id="4" name="Rectangle 3"/>
            <p:cNvSpPr/>
            <p:nvPr/>
          </p:nvSpPr>
          <p:spPr>
            <a:xfrm>
              <a:off x="535021" y="2594042"/>
              <a:ext cx="4190585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文本框 10"/>
            <p:cNvSpPr txBox="1"/>
            <p:nvPr/>
          </p:nvSpPr>
          <p:spPr>
            <a:xfrm>
              <a:off x="442615" y="2784795"/>
              <a:ext cx="4374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ô-xi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các-bô-níc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579" y="3161037"/>
            <a:ext cx="5293736" cy="966282"/>
            <a:chOff x="535022" y="2469257"/>
            <a:chExt cx="5293736" cy="966282"/>
          </a:xfrm>
        </p:grpSpPr>
        <p:sp>
          <p:nvSpPr>
            <p:cNvPr id="8" name="Rectangle 7"/>
            <p:cNvSpPr/>
            <p:nvPr/>
          </p:nvSpPr>
          <p:spPr>
            <a:xfrm>
              <a:off x="535022" y="2469257"/>
              <a:ext cx="5293736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文本框 10"/>
            <p:cNvSpPr txBox="1"/>
            <p:nvPr/>
          </p:nvSpPr>
          <p:spPr>
            <a:xfrm>
              <a:off x="1180105" y="2660008"/>
              <a:ext cx="40030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ô-xi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ni-tơ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49102" y="1889396"/>
            <a:ext cx="6230229" cy="966282"/>
            <a:chOff x="535021" y="2469257"/>
            <a:chExt cx="6230229" cy="966282"/>
          </a:xfrm>
        </p:grpSpPr>
        <p:sp>
          <p:nvSpPr>
            <p:cNvPr id="11" name="Rectangle 10"/>
            <p:cNvSpPr/>
            <p:nvPr/>
          </p:nvSpPr>
          <p:spPr>
            <a:xfrm>
              <a:off x="535021" y="2469257"/>
              <a:ext cx="6230229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1090000" y="2656210"/>
              <a:ext cx="53222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ni-tơ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các-bô-níc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49103" y="3161036"/>
            <a:ext cx="6230229" cy="966282"/>
            <a:chOff x="535021" y="2469257"/>
            <a:chExt cx="6230229" cy="966282"/>
          </a:xfrm>
        </p:grpSpPr>
        <p:sp>
          <p:nvSpPr>
            <p:cNvPr id="14" name="Rectangle 13"/>
            <p:cNvSpPr/>
            <p:nvPr/>
          </p:nvSpPr>
          <p:spPr>
            <a:xfrm>
              <a:off x="535021" y="2469257"/>
              <a:ext cx="6230229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文本框 10"/>
            <p:cNvSpPr txBox="1"/>
            <p:nvPr/>
          </p:nvSpPr>
          <p:spPr>
            <a:xfrm>
              <a:off x="765186" y="2646027"/>
              <a:ext cx="5804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ô-xi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bụi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siêu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vi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khuẩn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0" b="23972"/>
          <a:stretch/>
        </p:blipFill>
        <p:spPr>
          <a:xfrm>
            <a:off x="4927539" y="203774"/>
            <a:ext cx="2653309" cy="4329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3684818"/>
            <a:ext cx="3581528" cy="31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251070"/>
            <a:ext cx="12192000" cy="1529092"/>
            <a:chOff x="0" y="251070"/>
            <a:chExt cx="12192000" cy="1351816"/>
          </a:xfrm>
        </p:grpSpPr>
        <p:sp>
          <p:nvSpPr>
            <p:cNvPr id="2" name="Rectangle 1"/>
            <p:cNvSpPr/>
            <p:nvPr/>
          </p:nvSpPr>
          <p:spPr>
            <a:xfrm>
              <a:off x="0" y="251070"/>
              <a:ext cx="12192000" cy="125486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文本框 10"/>
            <p:cNvSpPr txBox="1"/>
            <p:nvPr/>
          </p:nvSpPr>
          <p:spPr>
            <a:xfrm>
              <a:off x="2602896" y="279447"/>
              <a:ext cx="698620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nào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cho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con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người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trong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quá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trình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hô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hấp</a:t>
              </a:r>
              <a:r>
                <a:rPr lang="en-US" altLang="zh-CN" sz="40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?</a:t>
              </a:r>
              <a:endParaRPr lang="zh-CN" altLang="en-US" sz="40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4847" y="1888281"/>
            <a:ext cx="5526651" cy="966282"/>
            <a:chOff x="442615" y="2594042"/>
            <a:chExt cx="4374963" cy="966282"/>
          </a:xfrm>
        </p:grpSpPr>
        <p:sp>
          <p:nvSpPr>
            <p:cNvPr id="4" name="Rectangle 3"/>
            <p:cNvSpPr/>
            <p:nvPr/>
          </p:nvSpPr>
          <p:spPr>
            <a:xfrm>
              <a:off x="535021" y="2594042"/>
              <a:ext cx="4190585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文本框 10"/>
            <p:cNvSpPr txBox="1"/>
            <p:nvPr/>
          </p:nvSpPr>
          <p:spPr>
            <a:xfrm>
              <a:off x="442615" y="2784795"/>
              <a:ext cx="4374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các-bô-níc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579" y="3161037"/>
            <a:ext cx="5293736" cy="966282"/>
            <a:chOff x="535022" y="2469257"/>
            <a:chExt cx="5293736" cy="966282"/>
          </a:xfrm>
        </p:grpSpPr>
        <p:sp>
          <p:nvSpPr>
            <p:cNvPr id="8" name="Rectangle 7"/>
            <p:cNvSpPr/>
            <p:nvPr/>
          </p:nvSpPr>
          <p:spPr>
            <a:xfrm>
              <a:off x="535022" y="2469257"/>
              <a:ext cx="5293736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文本框 10"/>
            <p:cNvSpPr txBox="1"/>
            <p:nvPr/>
          </p:nvSpPr>
          <p:spPr>
            <a:xfrm>
              <a:off x="2238087" y="2660008"/>
              <a:ext cx="18870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ni-tơ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49102" y="1889396"/>
            <a:ext cx="6230229" cy="966282"/>
            <a:chOff x="535021" y="2469257"/>
            <a:chExt cx="6230229" cy="966282"/>
          </a:xfrm>
        </p:grpSpPr>
        <p:sp>
          <p:nvSpPr>
            <p:cNvPr id="11" name="Rectangle 10"/>
            <p:cNvSpPr/>
            <p:nvPr/>
          </p:nvSpPr>
          <p:spPr>
            <a:xfrm>
              <a:off x="535021" y="2469257"/>
              <a:ext cx="6230229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2907806" y="2656210"/>
              <a:ext cx="1686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ô-xi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49103" y="3161036"/>
            <a:ext cx="6230229" cy="966282"/>
            <a:chOff x="535021" y="2469257"/>
            <a:chExt cx="6230229" cy="966282"/>
          </a:xfrm>
        </p:grpSpPr>
        <p:sp>
          <p:nvSpPr>
            <p:cNvPr id="14" name="Rectangle 13"/>
            <p:cNvSpPr/>
            <p:nvPr/>
          </p:nvSpPr>
          <p:spPr>
            <a:xfrm>
              <a:off x="535021" y="2469257"/>
              <a:ext cx="6230229" cy="966282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文本框 10"/>
            <p:cNvSpPr txBox="1"/>
            <p:nvPr/>
          </p:nvSpPr>
          <p:spPr>
            <a:xfrm>
              <a:off x="1006442" y="2646027"/>
              <a:ext cx="53222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các-bô-níc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khí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字魂7号-温暖童稚体" panose="00000500000000000000" pitchFamily="2" charset="-122"/>
                  <a:cs typeface="Arial" panose="020B0604020202020204" pitchFamily="34" charset="0"/>
                </a:rPr>
                <a:t>ni-tơ</a:t>
              </a:r>
              <a:endParaRPr lang="zh-CN" altLang="en-US" sz="3200" b="1" i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0" b="23972"/>
          <a:stretch/>
        </p:blipFill>
        <p:spPr>
          <a:xfrm>
            <a:off x="4869524" y="194046"/>
            <a:ext cx="2653309" cy="4329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3684818"/>
            <a:ext cx="3581528" cy="31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/>
          <p:cNvSpPr txBox="1"/>
          <p:nvPr/>
        </p:nvSpPr>
        <p:spPr>
          <a:xfrm>
            <a:off x="4694357" y="1491571"/>
            <a:ext cx="6842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Sinh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vật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trên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thế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nếu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ngày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4800" b="1" dirty="0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còn</a:t>
            </a:r>
            <a:r>
              <a:rPr lang="en-US" altLang="zh-CN" sz="4800" b="1" dirty="0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lang="zh-CN" altLang="en-US" sz="48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873244"/>
            <a:ext cx="12192000" cy="2540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7925" y="1126751"/>
            <a:ext cx="3836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>
                  <a:noFill/>
                </a:ln>
                <a:solidFill>
                  <a:srgbClr val="FCAA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</a:rPr>
              <a:t>KHOA HỌC </a:t>
            </a:r>
          </a:p>
        </p:txBody>
      </p:sp>
      <p:pic>
        <p:nvPicPr>
          <p:cNvPr id="27" name="图片 3" descr="d778c19fc14fd02a3b81a9c6f16f61"/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9260732" y="-380836"/>
            <a:ext cx="2931268" cy="581859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59085" y="1873244"/>
            <a:ext cx="8673829" cy="2557159"/>
            <a:chOff x="1720175" y="1861618"/>
            <a:chExt cx="8673829" cy="2557159"/>
          </a:xfrm>
        </p:grpSpPr>
        <p:sp>
          <p:nvSpPr>
            <p:cNvPr id="19" name="Rectangle 18"/>
            <p:cNvSpPr/>
            <p:nvPr/>
          </p:nvSpPr>
          <p:spPr>
            <a:xfrm>
              <a:off x="1797995" y="1864232"/>
              <a:ext cx="859600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7388D0"/>
                  </a:solidFill>
                  <a:latin typeface="UTM Kabel KT" panose="02040603050506020204" pitchFamily="18" charset="0"/>
                </a:rPr>
                <a:t>KHÔNG KHÍ </a:t>
              </a:r>
            </a:p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7388D0"/>
                  </a:solidFill>
                  <a:latin typeface="UTM Kabel KT" panose="02040603050506020204" pitchFamily="18" charset="0"/>
                </a:rPr>
                <a:t>CẦN CHO SỰ SỐNG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20175" y="1861618"/>
              <a:ext cx="859600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91CAFF"/>
                  </a:solidFill>
                  <a:latin typeface="UTM Kabel KT" panose="02040603050506020204" pitchFamily="18" charset="0"/>
                </a:rPr>
                <a:t>KHÔNG KHÍ </a:t>
              </a:r>
            </a:p>
            <a:p>
              <a:pPr algn="ctr"/>
              <a:r>
                <a:rPr lang="en-US" sz="8000" dirty="0">
                  <a:ln w="0">
                    <a:noFill/>
                  </a:ln>
                  <a:solidFill>
                    <a:srgbClr val="91CAFF"/>
                  </a:solidFill>
                  <a:latin typeface="UTM Kabel KT" panose="02040603050506020204" pitchFamily="18" charset="0"/>
                </a:rPr>
                <a:t>CẦN CHO SỰ SỐNG</a:t>
              </a:r>
            </a:p>
          </p:txBody>
        </p:sp>
      </p:grpSp>
      <p:pic>
        <p:nvPicPr>
          <p:cNvPr id="24" name="图片 1" descr="---"/>
          <p:cNvPicPr/>
          <p:nvPr/>
        </p:nvPicPr>
        <p:blipFill rotWithShape="1">
          <a:blip r:embed="rId3"/>
          <a:srcRect t="3855" r="3451"/>
          <a:stretch/>
        </p:blipFill>
        <p:spPr>
          <a:xfrm>
            <a:off x="-269212" y="0"/>
            <a:ext cx="2531020" cy="68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6DF258F-3F1F-42D0-A869-338A560327E4}"/>
              </a:ext>
            </a:extLst>
          </p:cNvPr>
          <p:cNvSpPr txBox="1"/>
          <p:nvPr/>
        </p:nvSpPr>
        <p:spPr>
          <a:xfrm>
            <a:off x="1431016" y="1911649"/>
            <a:ext cx="51219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dirty="0">
                <a:solidFill>
                  <a:srgbClr val="F6589F"/>
                </a:solidFill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KHÔNG KHÍ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dirty="0">
                <a:solidFill>
                  <a:srgbClr val="9AA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VỚI ĐỜI SỐNG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dirty="0">
                <a:solidFill>
                  <a:srgbClr val="9AA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  <a:ea typeface="字魂7号-温暖童稚体" panose="00000500000000000000" pitchFamily="2" charset="-122"/>
              </a:rPr>
              <a:t>CON NGƯỜI</a:t>
            </a:r>
            <a:endParaRPr lang="zh-CN" altLang="en-US" sz="6000" dirty="0">
              <a:solidFill>
                <a:srgbClr val="9AAD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ba Matter" panose="02040603050506020204" pitchFamily="18" charset="0"/>
              <a:ea typeface="字魂7号-温暖童稚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39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7" y="810561"/>
            <a:ext cx="4488899" cy="5217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本框 10"/>
          <p:cNvSpPr txBox="1"/>
          <p:nvPr/>
        </p:nvSpPr>
        <p:spPr>
          <a:xfrm>
            <a:off x="5505240" y="2104047"/>
            <a:ext cx="6269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tay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mũi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thở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ra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hít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nhận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xét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gì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?</a:t>
            </a:r>
            <a:endParaRPr lang="zh-CN" altLang="en-US" sz="48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1" y="-209911"/>
            <a:ext cx="6705600" cy="6705600"/>
          </a:xfrm>
          <a:prstGeom prst="rect">
            <a:avLst/>
          </a:prstGeom>
        </p:spPr>
      </p:pic>
      <p:sp>
        <p:nvSpPr>
          <p:cNvPr id="4" name="文本框 10"/>
          <p:cNvSpPr txBox="1"/>
          <p:nvPr/>
        </p:nvSpPr>
        <p:spPr>
          <a:xfrm>
            <a:off x="777962" y="732447"/>
            <a:ext cx="64423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Để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tay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mũi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khi</a:t>
            </a:r>
            <a:r>
              <a:rPr lang="en-US" altLang="zh-CN" sz="4800" b="1" dirty="0">
                <a:solidFill>
                  <a:srgbClr val="FD7499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thở</a:t>
            </a:r>
            <a:r>
              <a:rPr lang="en-US" altLang="zh-CN" sz="48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ra</a:t>
            </a:r>
            <a:r>
              <a:rPr lang="en-US" altLang="zh-CN" sz="48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thấy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luồng</a:t>
            </a:r>
            <a:r>
              <a:rPr lang="en-US" altLang="zh-CN" sz="48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48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48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ấm</a:t>
            </a:r>
            <a:r>
              <a:rPr lang="en-US" altLang="zh-CN" sz="4800" b="1" dirty="0">
                <a:solidFill>
                  <a:srgbClr val="FD7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chạm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tay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khi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hít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,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thấy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luồng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mát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tràn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mũi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4800" b="1" i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0686">
            <a:off x="677733" y="145113"/>
            <a:ext cx="3882671" cy="2458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596605" y="3670958"/>
            <a:ext cx="3882671" cy="2458184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234242" y="2311892"/>
            <a:ext cx="322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ô-xi</a:t>
            </a:r>
            <a:endParaRPr lang="zh-CN" altLang="en-US" sz="4800" b="1" i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7418492" y="2979215"/>
            <a:ext cx="4963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Khí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các-bô-níc</a:t>
            </a:r>
            <a:endParaRPr lang="zh-CN" altLang="en-US" sz="4400" b="1" i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8567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482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UTM Kabel KT</vt:lpstr>
      <vt:lpstr>等线 Light</vt:lpstr>
      <vt:lpstr>UTM Alba Matter</vt:lpstr>
      <vt:lpstr>等线</vt:lpstr>
      <vt:lpstr>UTM Erie Black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Khong khi can cho su song</dc:title>
  <dc:subject>Khoa hoc 4</dc:subject>
  <dc:creator>KTUTS</dc:creator>
  <cp:keywords>VIETBAO</cp:keywords>
  <cp:lastModifiedBy>Hiệu Phạm Huy</cp:lastModifiedBy>
  <cp:revision>72</cp:revision>
  <dcterms:created xsi:type="dcterms:W3CDTF">2021-05-13T01:58:18Z</dcterms:created>
  <dcterms:modified xsi:type="dcterms:W3CDTF">2022-01-10T03:14:49Z</dcterms:modified>
  <cp:version>A10</cp:version>
</cp:coreProperties>
</file>