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284" r:id="rId4"/>
    <p:sldId id="257" r:id="rId5"/>
    <p:sldId id="282" r:id="rId6"/>
    <p:sldId id="318" r:id="rId7"/>
    <p:sldId id="320" r:id="rId8"/>
    <p:sldId id="319" r:id="rId9"/>
    <p:sldId id="321" r:id="rId10"/>
    <p:sldId id="322" r:id="rId11"/>
    <p:sldId id="323" r:id="rId12"/>
    <p:sldId id="325" r:id="rId13"/>
    <p:sldId id="326" r:id="rId14"/>
    <p:sldId id="324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</p:sldIdLst>
  <p:sldSz cx="9144000" cy="5715000" type="screen16x10"/>
  <p:notesSz cx="6858000" cy="9144000"/>
  <p:embeddedFontLst>
    <p:embeddedFont>
      <p:font typeface=".VnTifani Heavy" panose="020B7200000000000000" pitchFamily="3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000099"/>
    <a:srgbClr val="000066"/>
    <a:srgbClr val="00CCFF"/>
    <a:srgbClr val="FF6600"/>
    <a:srgbClr val="FF9393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02" y="25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2021/9/6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6.xml"/><Relationship Id="rId7" Type="http://schemas.openxmlformats.org/officeDocument/2006/relationships/image" Target="../media/image14.gi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7" Type="http://schemas.openxmlformats.org/officeDocument/2006/relationships/image" Target="../media/image3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3.xml"/><Relationship Id="rId7" Type="http://schemas.openxmlformats.org/officeDocument/2006/relationships/image" Target="../media/image14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799" y="3518223"/>
            <a:ext cx="8490858" cy="1228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6600"/>
                </a:solidFill>
              </a:rPr>
              <a:t>- </a:t>
            </a:r>
            <a:r>
              <a:rPr lang="vi-VN" sz="2600" dirty="0">
                <a:solidFill>
                  <a:srgbClr val="006600"/>
                </a:solidFill>
              </a:rPr>
              <a:t>Gia đình bạn An có ông, bà, bố, mẹ, bạn An và em gái.</a:t>
            </a:r>
          </a:p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rgbClr val="006600"/>
                </a:solidFill>
              </a:rPr>
              <a:t>- </a:t>
            </a:r>
            <a:r>
              <a:rPr lang="vi-VN" sz="2600" dirty="0">
                <a:solidFill>
                  <a:srgbClr val="006600"/>
                </a:solidFill>
              </a:rPr>
              <a:t>Gia đình bạn An đang ở nhà cùng nhau.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17" y="807905"/>
            <a:ext cx="3992765" cy="25211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5278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84515" y="1808264"/>
            <a:ext cx="50872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C00000"/>
                </a:solidFill>
              </a:rPr>
              <a:t>- Theo em, các thành viên trong gia đình bạn Hà, gia đình bạn An có vui vẻ, yêu thương nhau không?  </a:t>
            </a:r>
          </a:p>
          <a:p>
            <a:pPr algn="just"/>
            <a:r>
              <a:rPr lang="vi-VN" sz="2800" dirty="0">
                <a:solidFill>
                  <a:srgbClr val="C00000"/>
                </a:solidFill>
              </a:rPr>
              <a:t>- Hành động nào thể hiện các thành viên yêu thương và quan tâm nhau?</a:t>
            </a:r>
          </a:p>
        </p:txBody>
      </p:sp>
    </p:spTree>
    <p:extLst>
      <p:ext uri="{BB962C8B-B14F-4D97-AF65-F5344CB8AC3E}">
        <p14:creationId xmlns:p14="http://schemas.microsoft.com/office/powerpoint/2010/main" val="42461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Hãy giới thiệu với bạn về em và gia đình em.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Những lúc nghỉ ngơi, gia đình em thường làm gì?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3152" y="3855576"/>
            <a:ext cx="85066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Gợi ý: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Gia đình bạn có mấy người? Đó là những ai?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Trong những lúc nghỉ ngơi gia đình bạn thường làm gì? Những lúc đó bạn cảm thấy như thế nào?</a:t>
            </a:r>
          </a:p>
        </p:txBody>
      </p:sp>
    </p:spTree>
    <p:extLst>
      <p:ext uri="{BB962C8B-B14F-4D97-AF65-F5344CB8AC3E}">
        <p14:creationId xmlns:p14="http://schemas.microsoft.com/office/powerpoint/2010/main" val="54020393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926" y="3649311"/>
            <a:ext cx="80554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bản thân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Giới thiệu về gia đình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Đặt câu hỏi và nhận xét phần giới thiệu của bạn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69" y="264432"/>
            <a:ext cx="3399745" cy="312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2570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chia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sẻ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1019098"/>
            <a:ext cx="7024914" cy="3959695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42936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6797" y="70056"/>
            <a:ext cx="5416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566" y="1067595"/>
            <a:ext cx="3937234" cy="2999625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Rectangle 6"/>
          <p:cNvSpPr/>
          <p:nvPr/>
        </p:nvSpPr>
        <p:spPr>
          <a:xfrm>
            <a:off x="228365" y="823062"/>
            <a:ext cx="4242035" cy="3244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/>
              <a:t>1. Hình vẽ những thành viên nào trong gia đình bạn Hà?</a:t>
            </a:r>
          </a:p>
          <a:p>
            <a:pPr algn="just">
              <a:lnSpc>
                <a:spcPct val="150000"/>
              </a:lnSpc>
            </a:pPr>
            <a:r>
              <a:rPr lang="vi-VN" sz="2800" dirty="0"/>
              <a:t>2. Từng thành viên đó đang làm gì?</a:t>
            </a:r>
          </a:p>
        </p:txBody>
      </p:sp>
    </p:spTree>
    <p:extLst>
      <p:ext uri="{BB962C8B-B14F-4D97-AF65-F5344CB8AC3E}">
        <p14:creationId xmlns:p14="http://schemas.microsoft.com/office/powerpoint/2010/main" val="992050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48612" y="435427"/>
            <a:ext cx="67709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u="sng" dirty="0">
                <a:solidFill>
                  <a:srgbClr val="FF0000"/>
                </a:solidFill>
              </a:rPr>
              <a:t>Nhận xét: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Hình vẽ bố, mẹ, Hà và anh trai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Bố đang nấu cơm, mẹ đi chợ về, Hà lau bàn, anh trai lau nhà </a:t>
            </a:r>
          </a:p>
        </p:txBody>
      </p:sp>
      <p:sp>
        <p:nvSpPr>
          <p:cNvPr id="5" name="Rectangle 4"/>
          <p:cNvSpPr/>
          <p:nvPr/>
        </p:nvSpPr>
        <p:spPr>
          <a:xfrm>
            <a:off x="1748611" y="2599849"/>
            <a:ext cx="691641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Em thấy bạn Hà có vui vẻ khi tham gia làm việc nhà không? Tại sao em lại cho là như vậy?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1" y="2380447"/>
            <a:ext cx="885825" cy="962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9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21646" y="715155"/>
            <a:ext cx="5064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Cùng nhau trao đổi và chia sẻ:</a:t>
            </a:r>
          </a:p>
        </p:txBody>
      </p:sp>
      <p:sp>
        <p:nvSpPr>
          <p:cNvPr id="5" name="Rectangle 4"/>
          <p:cNvSpPr/>
          <p:nvPr/>
        </p:nvSpPr>
        <p:spPr>
          <a:xfrm>
            <a:off x="130630" y="1354489"/>
            <a:ext cx="8940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006600"/>
                </a:solidFill>
              </a:rPr>
              <a:t>- Trong gia đình bạn, ai thường tham gia làm việc nhà?</a:t>
            </a:r>
          </a:p>
          <a:p>
            <a:pPr algn="just"/>
            <a:r>
              <a:rPr lang="vi-VN" sz="2800" dirty="0">
                <a:solidFill>
                  <a:srgbClr val="006600"/>
                </a:solidFill>
              </a:rPr>
              <a:t>- Hãy kể về công việc nhà của từng thành viên (bố/mẹ/anh/chị...)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4" y="445082"/>
            <a:ext cx="1076325" cy="781050"/>
          </a:xfrm>
          <a:prstGeom prst="rect">
            <a:avLst/>
          </a:prstGeom>
        </p:spPr>
      </p:pic>
      <p:pic>
        <p:nvPicPr>
          <p:cNvPr id="1026" name="Picture 2" descr="D:\LOP 1 CANH DIEU\TNXH\Bai 1. Gia dinh em\Data\download_20_4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43" y="2761335"/>
            <a:ext cx="2668587" cy="280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25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8914" y="1669143"/>
            <a:ext cx="7242629" cy="2380343"/>
            <a:chOff x="928914" y="1669143"/>
            <a:chExt cx="7242629" cy="2380343"/>
          </a:xfrm>
        </p:grpSpPr>
        <p:sp>
          <p:nvSpPr>
            <p:cNvPr id="3" name="Rounded Rectangle 2"/>
            <p:cNvSpPr/>
            <p:nvPr/>
          </p:nvSpPr>
          <p:spPr>
            <a:xfrm>
              <a:off x="928914" y="1669143"/>
              <a:ext cx="7242629" cy="2380343"/>
            </a:xfrm>
            <a:prstGeom prst="roundRect">
              <a:avLst/>
            </a:prstGeom>
            <a:solidFill>
              <a:srgbClr val="0000CC"/>
            </a:solidFill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1012371" y="1744906"/>
              <a:ext cx="7075714" cy="2228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3200" b="1" dirty="0">
                  <a:solidFill>
                    <a:schemeClr val="bg1"/>
                  </a:solidFill>
                </a:rPr>
                <a:t> Cùng chia sẻ việc nhà là thể hiện sự quan tâm giữa các thành viên trong gia đình.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4" y="199139"/>
            <a:ext cx="1388219" cy="114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89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2232" y="151037"/>
            <a:ext cx="4921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836" y="151037"/>
            <a:ext cx="690397" cy="644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38" y="847227"/>
            <a:ext cx="2128243" cy="21695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51" y="835436"/>
            <a:ext cx="2193093" cy="21813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447" y="2256392"/>
            <a:ext cx="2169511" cy="2181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78" y="3521907"/>
            <a:ext cx="2169511" cy="21930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618" y="3521907"/>
            <a:ext cx="2169511" cy="219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78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7" y="1010444"/>
            <a:ext cx="6853237" cy="369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9898" y="250446"/>
            <a:ext cx="809524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/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An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vẻ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tham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333" y="1190380"/>
            <a:ext cx="9006362" cy="2888343"/>
            <a:chOff x="83333" y="1190380"/>
            <a:chExt cx="9006362" cy="2888343"/>
          </a:xfrm>
        </p:grpSpPr>
        <p:sp>
          <p:nvSpPr>
            <p:cNvPr id="7" name="Rounded Rectangle 6"/>
            <p:cNvSpPr/>
            <p:nvPr/>
          </p:nvSpPr>
          <p:spPr>
            <a:xfrm>
              <a:off x="83333" y="1190380"/>
              <a:ext cx="9006362" cy="2888343"/>
            </a:xfrm>
            <a:prstGeom prst="roundRect">
              <a:avLst/>
            </a:prstGeom>
            <a:solidFill>
              <a:srgbClr val="00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9486" y="1190380"/>
              <a:ext cx="8694056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Khi ở nhà, bạn An làm những công việc như: lau bàn, tưới cây, gấp quần áo, chơi với em, đưa nước cho bà,...</a:t>
              </a:r>
            </a:p>
            <a:p>
              <a:pPr algn="just"/>
              <a:endParaRPr lang="vi-VN" sz="2800" dirty="0">
                <a:solidFill>
                  <a:schemeClr val="bg1"/>
                </a:solidFill>
              </a:endParaRPr>
            </a:p>
            <a:p>
              <a:pPr algn="just"/>
              <a:r>
                <a:rPr lang="vi-VN" sz="2800" dirty="0">
                  <a:solidFill>
                    <a:schemeClr val="bg1"/>
                  </a:solidFill>
                </a:rPr>
                <a:t> + Nhìn nét mặt cho thấy bạn An rất vui vẻ khi tham gia làm việc nhà.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38" y="182437"/>
            <a:ext cx="88582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26455" y="889103"/>
            <a:ext cx="7728857" cy="1305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Ở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thấy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thế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30" y="835018"/>
            <a:ext cx="885825" cy="96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44" y="2559231"/>
            <a:ext cx="4248912" cy="277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31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96113" y="2115691"/>
            <a:ext cx="3338287" cy="2217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nhé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700680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7592" y="294241"/>
            <a:ext cx="78229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</a:rPr>
              <a:t>Tự đánh giá sự tham gia công việc nhà của em: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6" y="831976"/>
            <a:ext cx="6097793" cy="385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9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228600" y="254000"/>
            <a:ext cx="8610600" cy="5207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3" name="Picture 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41" y="435429"/>
            <a:ext cx="8258629" cy="480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ao Duc 1 moi\Package - Lesson\Data\dd1b001tr003h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113" y="128599"/>
            <a:ext cx="899887" cy="56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251399" y="128599"/>
            <a:ext cx="5427538" cy="441352"/>
          </a:xfrm>
          <a:prstGeom prst="rect">
            <a:avLst/>
          </a:prstGeom>
        </p:spPr>
        <p:txBody>
          <a:bodyPr wrap="none" lIns="71323" tIns="35662" rIns="71323" bIns="35662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hát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nhau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"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63284" y="1547830"/>
            <a:ext cx="5386388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vi-VN" sz="2400" dirty="0">
                <a:solidFill>
                  <a:srgbClr val="FFFF00"/>
                </a:solidFill>
              </a:rPr>
              <a:t>1. Bài hát nhắc đến những ai trong gia đình?</a:t>
            </a:r>
          </a:p>
          <a:p>
            <a:pPr algn="just"/>
            <a:endParaRPr lang="vi-VN" sz="2400" dirty="0">
              <a:solidFill>
                <a:srgbClr val="FFFF00"/>
              </a:solidFill>
            </a:endParaRPr>
          </a:p>
          <a:p>
            <a:pPr algn="just"/>
            <a:r>
              <a:rPr lang="vi-VN" sz="2400" dirty="0">
                <a:solidFill>
                  <a:srgbClr val="FFFF00"/>
                </a:solidFill>
              </a:rPr>
              <a:t>2. Từ nào nói về tình cảm của những người trong gia đình?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D:\LOP 1 CANH DIEU\TNXH\Bai 1. Gia dinh em\Data\tx1b001tr006h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835" y="1655574"/>
            <a:ext cx="3148012" cy="2170049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5"/>
            <a:ext cx="9144000" cy="56785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152628"/>
            <a:ext cx="577215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98285" y="2052739"/>
            <a:ext cx="7823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1. Thành viên và tình cảm giữa các thành viên trong gia đình.</a:t>
            </a:r>
          </a:p>
          <a:p>
            <a:pPr algn="just"/>
            <a:r>
              <a:rPr lang="vi-VN" sz="2800" dirty="0">
                <a:solidFill>
                  <a:srgbClr val="FF0000"/>
                </a:solidFill>
              </a:rPr>
              <a:t>2. Công việc nhà và chia sẻ công việc nhà.</a:t>
            </a:r>
          </a:p>
        </p:txBody>
      </p:sp>
    </p:spTree>
    <p:extLst>
      <p:ext uri="{BB962C8B-B14F-4D97-AF65-F5344CB8AC3E}">
        <p14:creationId xmlns:p14="http://schemas.microsoft.com/office/powerpoint/2010/main" val="1029469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2570"/>
            <a:ext cx="91439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dirty="0">
                <a:solidFill>
                  <a:srgbClr val="FF0000"/>
                </a:solidFill>
              </a:rPr>
              <a:t>Thành viên và tình cảm giữa các thành viên trong gia đình</a:t>
            </a: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721" y="752930"/>
            <a:ext cx="5348562" cy="47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26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77634" y="70056"/>
            <a:ext cx="449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trả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58949" y="3764961"/>
            <a:ext cx="67141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dirty="0"/>
              <a:t>1. Gia đình bạn Hà, bạn An có những ai?</a:t>
            </a:r>
          </a:p>
          <a:p>
            <a:pPr algn="just"/>
            <a:endParaRPr lang="vi-VN" sz="2800" dirty="0"/>
          </a:p>
          <a:p>
            <a:pPr algn="just"/>
            <a:r>
              <a:rPr lang="vi-VN" sz="2800" dirty="0"/>
              <a:t>2. Họ đang làm gì và ở đâu?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1" y="3764961"/>
            <a:ext cx="709159" cy="6624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10" y="924020"/>
            <a:ext cx="4383889" cy="24920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34" y="894992"/>
            <a:ext cx="3992765" cy="2521118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6420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4284" y="3764960"/>
            <a:ext cx="8055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Gia đ</a:t>
            </a:r>
            <a:r>
              <a:rPr lang="en-US" sz="2800" dirty="0">
                <a:solidFill>
                  <a:srgbClr val="006600"/>
                </a:solidFill>
              </a:rPr>
              <a:t>ì</a:t>
            </a:r>
            <a:r>
              <a:rPr lang="vi-VN" sz="2800" dirty="0">
                <a:solidFill>
                  <a:srgbClr val="006600"/>
                </a:solidFill>
              </a:rPr>
              <a:t>nh bạn Hà có bố, mẹ, anh trai và bạn Hà.</a:t>
            </a:r>
          </a:p>
          <a:p>
            <a:pPr algn="just"/>
            <a:endParaRPr lang="vi-VN" sz="2800" dirty="0">
              <a:solidFill>
                <a:srgbClr val="006600"/>
              </a:solidFill>
            </a:endParaRPr>
          </a:p>
          <a:p>
            <a:pPr algn="just"/>
            <a:r>
              <a:rPr lang="en-US" sz="2800" dirty="0">
                <a:solidFill>
                  <a:srgbClr val="006600"/>
                </a:solidFill>
              </a:rPr>
              <a:t>- </a:t>
            </a:r>
            <a:r>
              <a:rPr lang="vi-VN" sz="2800" dirty="0">
                <a:solidFill>
                  <a:srgbClr val="006600"/>
                </a:solidFill>
              </a:rPr>
              <a:t>Gia đình bạn Hà đang đi chơi ở công viên.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054" y="924020"/>
            <a:ext cx="4383889" cy="249209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8722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673</Words>
  <Application>Microsoft Office PowerPoint</Application>
  <PresentationFormat>On-screen Show (16:10)</PresentationFormat>
  <Paragraphs>110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.VnTifani Heavy</vt:lpstr>
      <vt:lpstr>Arial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133</cp:revision>
  <dcterms:created xsi:type="dcterms:W3CDTF">2020-02-10T09:35:50Z</dcterms:created>
  <dcterms:modified xsi:type="dcterms:W3CDTF">2021-09-06T07:35:21Z</dcterms:modified>
</cp:coreProperties>
</file>