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256" r:id="rId2"/>
    <p:sldId id="369" r:id="rId3"/>
    <p:sldId id="257" r:id="rId4"/>
    <p:sldId id="371" r:id="rId5"/>
    <p:sldId id="355" r:id="rId6"/>
    <p:sldId id="351" r:id="rId7"/>
    <p:sldId id="359" r:id="rId8"/>
    <p:sldId id="370" r:id="rId9"/>
    <p:sldId id="323" r:id="rId10"/>
    <p:sldId id="376" r:id="rId11"/>
    <p:sldId id="372" r:id="rId12"/>
    <p:sldId id="373" r:id="rId13"/>
    <p:sldId id="374" r:id="rId14"/>
    <p:sldId id="375" r:id="rId15"/>
    <p:sldId id="364" r:id="rId16"/>
    <p:sldId id="365" r:id="rId17"/>
    <p:sldId id="366" r:id="rId18"/>
    <p:sldId id="367" r:id="rId19"/>
    <p:sldId id="368" r:id="rId20"/>
    <p:sldId id="308" r:id="rId21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宋体" panose="02010600030101010101" pitchFamily="2" charset="-122"/>
      <p:regular r:id="rId29"/>
    </p:embeddedFont>
    <p:embeddedFont>
      <p:font typeface="Arial-SGK-TV" pitchFamily="2" charset="0"/>
      <p:regular r:id="rId30"/>
      <p:bold r:id="rId31"/>
      <p:italic r:id="rId32"/>
    </p:embeddedFont>
    <p:embeddedFont>
      <p:font typeface="VNI-Thufap2" pitchFamily="2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99"/>
    <a:srgbClr val="0066CC"/>
    <a:srgbClr val="CCFFCC"/>
    <a:srgbClr val="99FFCC"/>
    <a:srgbClr val="FFFFCC"/>
    <a:srgbClr val="CCFFFF"/>
    <a:srgbClr val="3333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134" d="100"/>
          <a:sy n="134" d="100"/>
        </p:scale>
        <p:origin x="690" y="11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it­.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it­.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gif"/><Relationship Id="rId12" Type="http://schemas.openxmlformats.org/officeDocument/2006/relationships/image" Target="../media/image18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gif"/><Relationship Id="rId18" Type="http://schemas.openxmlformats.org/officeDocument/2006/relationships/image" Target="../media/image29.jpeg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12" Type="http://schemas.openxmlformats.org/officeDocument/2006/relationships/image" Target="../media/image25.gif"/><Relationship Id="rId17" Type="http://schemas.openxmlformats.org/officeDocument/2006/relationships/image" Target="../media/image28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4.gif"/><Relationship Id="rId5" Type="http://schemas.openxmlformats.org/officeDocument/2006/relationships/audio" Target="../media/audio4.wav"/><Relationship Id="rId15" Type="http://schemas.microsoft.com/office/2007/relationships/hdphoto" Target="../media/hdphoto3.wdp"/><Relationship Id="rId10" Type="http://schemas.openxmlformats.org/officeDocument/2006/relationships/image" Target="../media/image12.gif"/><Relationship Id="rId4" Type="http://schemas.openxmlformats.org/officeDocument/2006/relationships/audio" Target="../media/audio3.wav"/><Relationship Id="rId9" Type="http://schemas.openxmlformats.org/officeDocument/2006/relationships/image" Target="../media/image13.gif"/><Relationship Id="rId1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13" Type="http://schemas.openxmlformats.org/officeDocument/2006/relationships/image" Target="../media/image26.gif"/><Relationship Id="rId3" Type="http://schemas.openxmlformats.org/officeDocument/2006/relationships/audio" Target="../media/audio4.wav"/><Relationship Id="rId7" Type="http://schemas.microsoft.com/office/2007/relationships/hdphoto" Target="../media/hdphoto2.wdp"/><Relationship Id="rId12" Type="http://schemas.openxmlformats.org/officeDocument/2006/relationships/image" Target="../media/image25.gif"/><Relationship Id="rId17" Type="http://schemas.openxmlformats.org/officeDocument/2006/relationships/image" Target="../media/image30.gif"/><Relationship Id="rId2" Type="http://schemas.openxmlformats.org/officeDocument/2006/relationships/audio" Target="../media/audio1.wav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24.gif"/><Relationship Id="rId5" Type="http://schemas.openxmlformats.org/officeDocument/2006/relationships/audio" Target="../media/audio3.wav"/><Relationship Id="rId15" Type="http://schemas.microsoft.com/office/2007/relationships/hdphoto" Target="../media/hdphoto3.wdp"/><Relationship Id="rId10" Type="http://schemas.openxmlformats.org/officeDocument/2006/relationships/image" Target="../media/image12.gif"/><Relationship Id="rId4" Type="http://schemas.openxmlformats.org/officeDocument/2006/relationships/audio" Target="../media/audio2.wav"/><Relationship Id="rId9" Type="http://schemas.openxmlformats.org/officeDocument/2006/relationships/image" Target="../media/image13.gif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64</a:t>
            </a: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in - it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249" t="53181" r="25868" b="4256"/>
          <a:stretch/>
        </p:blipFill>
        <p:spPr>
          <a:xfrm>
            <a:off x="1493044" y="2307432"/>
            <a:ext cx="6322729" cy="26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49" t="53181" r="25868" b="4256"/>
          <a:stretch/>
        </p:blipFill>
        <p:spPr>
          <a:xfrm>
            <a:off x="1078706" y="657225"/>
            <a:ext cx="6993731" cy="395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2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9" y="900113"/>
            <a:ext cx="8372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sen</a:t>
            </a:r>
            <a:endParaRPr lang="en-US" sz="32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07557" y="1800225"/>
            <a:ext cx="1014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473994" y="2252662"/>
            <a:ext cx="1090612" cy="47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83382" y="2669381"/>
            <a:ext cx="952499" cy="9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31357" y="2700338"/>
            <a:ext cx="93344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383382" y="3121819"/>
            <a:ext cx="1545431" cy="11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24249" t="53181" r="25868" b="4256"/>
          <a:stretch/>
        </p:blipFill>
        <p:spPr>
          <a:xfrm>
            <a:off x="2293145" y="3402807"/>
            <a:ext cx="54102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0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9" y="900113"/>
            <a:ext cx="8372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sen</a:t>
            </a:r>
            <a:endParaRPr lang="en-US" sz="32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450" y="1364456"/>
            <a:ext cx="32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1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7369" y="1309687"/>
            <a:ext cx="32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2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1412" y="1788319"/>
            <a:ext cx="32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9050" y="1788319"/>
            <a:ext cx="32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4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1944" y="2231231"/>
            <a:ext cx="32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5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4249" t="53181" r="25868" b="4256"/>
          <a:stretch/>
        </p:blipFill>
        <p:spPr>
          <a:xfrm>
            <a:off x="2235995" y="3402807"/>
            <a:ext cx="546735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319" y="900113"/>
            <a:ext cx="8372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32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sen</a:t>
            </a:r>
            <a:endParaRPr lang="en-US" sz="32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  <a:p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Từ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sổ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thể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nhìn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rõ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búp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Chỉ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ít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gió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về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thơm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ngát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.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249" t="53181" r="25868" b="4256"/>
          <a:stretch/>
        </p:blipFill>
        <p:spPr>
          <a:xfrm>
            <a:off x="2286001" y="3402807"/>
            <a:ext cx="5417344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43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1744" y="807244"/>
            <a:ext cx="2414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? Ý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err="1" smtClean="0">
                <a:latin typeface="Arial-SGK-TV" pitchFamily="2" charset="0"/>
                <a:cs typeface="Arial-SGK-TV" pitchFamily="2" charset="0"/>
              </a:rPr>
              <a:t>đúng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57388" y="1635919"/>
            <a:ext cx="5407818" cy="7643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a)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Gần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Ngân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cá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lắm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57400" y="2945606"/>
            <a:ext cx="5307806" cy="7643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b)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hè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sen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nở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kín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</a:t>
            </a:r>
            <a:r>
              <a:rPr lang="en-US" sz="2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28826" y="3081336"/>
            <a:ext cx="492918" cy="49291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33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Káº¿t quáº£ hÃ¬nh áº£nh cho ná»n Äáº¹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1"/>
            <a:ext cx="9144000" cy="57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938" y="92937"/>
            <a:ext cx="2708752" cy="4397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108" y="2368198"/>
            <a:ext cx="1196895" cy="7727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672167"/>
            <a:ext cx="2039956" cy="18543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97" y="2776370"/>
            <a:ext cx="1485873" cy="17298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0" name="nhac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612666" y="2114198"/>
            <a:ext cx="609600" cy="50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56"/>
          <a:stretch/>
        </p:blipFill>
        <p:spPr>
          <a:xfrm>
            <a:off x="-13290" y="5045369"/>
            <a:ext cx="9157290" cy="6829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200" y="317500"/>
            <a:ext cx="7480300" cy="14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695145" y="5042065"/>
            <a:ext cx="7941154" cy="686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2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  <a:endParaRPr lang="en-US" sz="32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0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1889" cy="57150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2672" y="1164167"/>
            <a:ext cx="7810499" cy="41275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nhổ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rốt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Cuối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nông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dân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án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800" b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Bấm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màn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qua slide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8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807" y="317500"/>
            <a:ext cx="5102225" cy="1781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0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611" y="2819404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355398" y="3300456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602" y="275339"/>
            <a:ext cx="1661009" cy="26967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719" y="3622558"/>
            <a:ext cx="1061850" cy="10917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0" y="3654248"/>
            <a:ext cx="1581495" cy="119688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1763242" y="4515402"/>
            <a:ext cx="685859" cy="61253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/>
          <p:cNvSpPr/>
          <p:nvPr/>
        </p:nvSpPr>
        <p:spPr>
          <a:xfrm>
            <a:off x="703688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</a:rPr>
              <a:t>Tìm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tiếng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có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vần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“in</a:t>
            </a:r>
            <a:r>
              <a:rPr lang="en-US" sz="3200" b="1" dirty="0">
                <a:solidFill>
                  <a:srgbClr val="FFFF00"/>
                </a:solidFill>
              </a:rPr>
              <a:t>"</a:t>
            </a:r>
          </a:p>
        </p:txBody>
      </p:sp>
      <p:sp>
        <p:nvSpPr>
          <p:cNvPr id="39" name="Bevel 38"/>
          <p:cNvSpPr/>
          <p:nvPr/>
        </p:nvSpPr>
        <p:spPr>
          <a:xfrm>
            <a:off x="2179422" y="1219911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A. Ng¾m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0" name="Bevel 39"/>
          <p:cNvSpPr/>
          <p:nvPr/>
        </p:nvSpPr>
        <p:spPr>
          <a:xfrm>
            <a:off x="6036332" y="1219910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</a:rPr>
              <a:t>Nhìn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1" name="Bevel 40"/>
          <p:cNvSpPr/>
          <p:nvPr/>
        </p:nvSpPr>
        <p:spPr>
          <a:xfrm>
            <a:off x="2162247" y="199975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Tr«ng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42" name="Bevel 41"/>
          <p:cNvSpPr/>
          <p:nvPr/>
        </p:nvSpPr>
        <p:spPr>
          <a:xfrm>
            <a:off x="6046993" y="2062635"/>
            <a:ext cx="1719301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D.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Ngãng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35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9" grpId="0" animBg="1"/>
      <p:bldP spid="40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144000" cy="5704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025" y="3796235"/>
            <a:ext cx="1249999" cy="111350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16" y="3741291"/>
            <a:ext cx="1249999" cy="11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721" y="2846685"/>
            <a:ext cx="1196895" cy="772739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190751" y="3318229"/>
            <a:ext cx="2162493" cy="173593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148167"/>
            <a:ext cx="1929501" cy="31326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45519" y="1841138"/>
            <a:ext cx="1958679" cy="1559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4341"/>
            <a:ext cx="1060934" cy="105602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54" y="3741291"/>
            <a:ext cx="1249999" cy="111350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746" y="3796236"/>
            <a:ext cx="1442555" cy="10917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8293371" y="4515403"/>
            <a:ext cx="685859" cy="6125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340975" y="4514868"/>
            <a:ext cx="850901" cy="10610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137" y="3741292"/>
            <a:ext cx="1442555" cy="10917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6071762" y="4460459"/>
            <a:ext cx="685859" cy="61253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5119366" y="4514868"/>
            <a:ext cx="850901" cy="10610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35" y="3773042"/>
            <a:ext cx="1442555" cy="10917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216" y="3773041"/>
            <a:ext cx="1249999" cy="1113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901" b="49505" l="10370" r="90370">
                        <a14:backgroundMark x1="38519" y1="48020" x2="42963" y2="47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/>
        </p:blipFill>
        <p:spPr>
          <a:xfrm rot="3519568">
            <a:off x="3836562" y="4492209"/>
            <a:ext cx="685859" cy="6125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2884166" y="4514868"/>
            <a:ext cx="850901" cy="10610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" y="3619423"/>
            <a:ext cx="1102519" cy="11335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728704" y="4514868"/>
            <a:ext cx="850901" cy="10610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738"/>
          <a:stretch/>
        </p:blipFill>
        <p:spPr>
          <a:xfrm>
            <a:off x="0" y="5143500"/>
            <a:ext cx="9144000" cy="5662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/>
          <p:cNvSpPr/>
          <p:nvPr/>
        </p:nvSpPr>
        <p:spPr>
          <a:xfrm>
            <a:off x="766090" y="5228167"/>
            <a:ext cx="7920710" cy="43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28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08029"/>
            <a:ext cx="7915407" cy="886804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219200" y="148167"/>
            <a:ext cx="7735614" cy="7620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Tìm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tiếng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có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vần</a:t>
            </a:r>
            <a:r>
              <a:rPr lang="en-US" sz="2800" b="1" dirty="0">
                <a:solidFill>
                  <a:srgbClr val="FFFF00"/>
                </a:solidFill>
              </a:rPr>
              <a:t> “</a:t>
            </a:r>
            <a:r>
              <a:rPr lang="en-US" sz="2800" b="1" dirty="0" smtClean="0">
                <a:solidFill>
                  <a:srgbClr val="FFFF00"/>
                </a:solidFill>
              </a:rPr>
              <a:t>it"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35" name="Bevel 34"/>
          <p:cNvSpPr/>
          <p:nvPr/>
        </p:nvSpPr>
        <p:spPr>
          <a:xfrm>
            <a:off x="1558854" y="1219910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A. </a:t>
            </a:r>
            <a:r>
              <a:rPr lang="en-US" sz="2000" b="1" dirty="0" err="1" smtClean="0">
                <a:solidFill>
                  <a:schemeClr val="bg1"/>
                </a:solidFill>
              </a:rPr>
              <a:t>Vịt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Bevel 35"/>
          <p:cNvSpPr/>
          <p:nvPr/>
        </p:nvSpPr>
        <p:spPr>
          <a:xfrm>
            <a:off x="6420013" y="1182891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B.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ChÝn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7" name="Bevel 36"/>
          <p:cNvSpPr/>
          <p:nvPr/>
        </p:nvSpPr>
        <p:spPr>
          <a:xfrm>
            <a:off x="1545986" y="1947020"/>
            <a:ext cx="2374517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.VnAvant" pitchFamily="34" charset="0"/>
              </a:rPr>
              <a:t>C. </a:t>
            </a:r>
            <a:r>
              <a:rPr lang="en-US" sz="2000" b="1" dirty="0" err="1" smtClean="0">
                <a:solidFill>
                  <a:schemeClr val="bg1"/>
                </a:solidFill>
                <a:latin typeface=".VnAvant" pitchFamily="34" charset="0"/>
              </a:rPr>
              <a:t>NÝn</a:t>
            </a:r>
            <a:endParaRPr lang="en-US" sz="2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38" name="Bevel 37"/>
          <p:cNvSpPr/>
          <p:nvPr/>
        </p:nvSpPr>
        <p:spPr>
          <a:xfrm>
            <a:off x="6420013" y="1976048"/>
            <a:ext cx="2491756" cy="62122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D. </a:t>
            </a:r>
            <a:r>
              <a:rPr lang="en-US" sz="2000" b="1" dirty="0">
                <a:solidFill>
                  <a:schemeClr val="bg1"/>
                </a:solidFill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</a:rPr>
              <a:t>in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2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>
                      <p:stCondLst>
                        <p:cond delay="0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86038" y="2353850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i</a:t>
            </a:r>
            <a:endParaRPr lang="en-US" sz="6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6954" y="2353850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endParaRPr lang="en-US" sz="5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36031" y="996537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64: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in - it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92048" y="1268825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00CC"/>
                </a:solidFill>
                <a:latin typeface=".VnAvant" pitchFamily="34" charset="0"/>
              </a:rPr>
              <a:t>pin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6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658376" y="1879959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p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7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635044" y="1832086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in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41" y="1195195"/>
            <a:ext cx="3512232" cy="20986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0797" y="3744494"/>
            <a:ext cx="3033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>
                <a:latin typeface=".VnAvant" pitchFamily="34" charset="0"/>
              </a:rPr>
              <a:t>đ</a:t>
            </a:r>
            <a:r>
              <a:rPr lang="en-US" sz="6000" b="1" dirty="0" err="1" smtClean="0">
                <a:latin typeface=".VnAvant" pitchFamily="34" charset="0"/>
              </a:rPr>
              <a:t>Ìn</a:t>
            </a:r>
            <a:r>
              <a:rPr lang="en-US" sz="6000" b="1" dirty="0" smtClean="0">
                <a:latin typeface=".VnAvant" pitchFamily="34" charset="0"/>
              </a:rPr>
              <a:t> p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in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86038" y="2353850"/>
            <a:ext cx="1593056" cy="13573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.VnAvant" panose="020B7200000000000000" pitchFamily="34" charset="0"/>
              </a:rPr>
              <a:t>i</a:t>
            </a:r>
            <a:endParaRPr lang="en-US" sz="66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96954" y="2353850"/>
            <a:ext cx="1593056" cy="13573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7200000000000000" pitchFamily="34" charset="0"/>
              </a:rPr>
              <a:t>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36031" y="996537"/>
            <a:ext cx="3186112" cy="135731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31108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47257" y="16280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64: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in - it</a:t>
            </a:r>
            <a:endParaRPr lang="en-US" sz="28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35378" y="1260707"/>
            <a:ext cx="2287282" cy="877344"/>
          </a:xfrm>
          <a:prstGeom prst="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00CC"/>
                </a:solidFill>
                <a:latin typeface=".VnAvant" pitchFamily="34" charset="0"/>
              </a:rPr>
              <a:t>mÝt</a:t>
            </a:r>
            <a:endParaRPr lang="en-US" sz="60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5" name="AutoShape 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5400000">
            <a:off x="5501706" y="1871841"/>
            <a:ext cx="730086" cy="1262743"/>
          </a:xfrm>
          <a:prstGeom prst="flowChartManualInput">
            <a:avLst/>
          </a:prstGeom>
          <a:solidFill>
            <a:srgbClr val="99FFCC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0066CC"/>
                </a:solidFill>
                <a:latin typeface=".VnAvant" pitchFamily="34" charset="0"/>
              </a:rPr>
              <a:t>m</a:t>
            </a:r>
            <a:endParaRPr lang="en-US" sz="5400" b="1" dirty="0">
              <a:solidFill>
                <a:srgbClr val="0066CC"/>
              </a:solidFill>
              <a:latin typeface=".VnAvant" pitchFamily="34" charset="0"/>
            </a:endParaRPr>
          </a:p>
        </p:txBody>
      </p:sp>
      <p:sp>
        <p:nvSpPr>
          <p:cNvPr id="16" name="AutoShape 11">
            <a:hlinkClick r:id="" action="ppaction://noaction"/>
          </p:cNvPr>
          <p:cNvSpPr>
            <a:spLocks noChangeArrowheads="1"/>
          </p:cNvSpPr>
          <p:nvPr/>
        </p:nvSpPr>
        <p:spPr bwMode="auto">
          <a:xfrm rot="16200000">
            <a:off x="6478374" y="1823968"/>
            <a:ext cx="730205" cy="1358368"/>
          </a:xfrm>
          <a:prstGeom prst="flowChartManualInput">
            <a:avLst/>
          </a:prstGeom>
          <a:solidFill>
            <a:srgbClr val="FFCCFF"/>
          </a:solidFill>
          <a:ln w="38100" cmpd="dbl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eaVert"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95" y="1234655"/>
            <a:ext cx="2770189" cy="30176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9317" y="4135852"/>
            <a:ext cx="30155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>
                <a:latin typeface=".VnAvant" pitchFamily="34" charset="0"/>
              </a:rPr>
              <a:t>q</a:t>
            </a:r>
            <a:r>
              <a:rPr lang="en-US" sz="6000" b="1" dirty="0" err="1" smtClean="0">
                <a:latin typeface=".VnAvant" pitchFamily="34" charset="0"/>
              </a:rPr>
              <a:t>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m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Ýt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H¸I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35" y="643966"/>
            <a:ext cx="7360899" cy="41980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2" y="4528611"/>
            <a:ext cx="4470400" cy="1133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H¸I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trªn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xÕp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hai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ræ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óng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7" y="607869"/>
            <a:ext cx="8117795" cy="462975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1393373" y="2922744"/>
            <a:ext cx="217714" cy="1148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93373" y="2133604"/>
            <a:ext cx="1422399" cy="1937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393373" y="1756232"/>
            <a:ext cx="2569028" cy="23150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502230" y="2641604"/>
            <a:ext cx="5304971" cy="14296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86516" y="2922744"/>
            <a:ext cx="2656113" cy="114851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14572" y="2133604"/>
            <a:ext cx="1248233" cy="19158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342" y="4642509"/>
            <a:ext cx="4078512" cy="103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>
            <p:custDataLst>
              <p:tags r:id="rId1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in 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it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3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" y="1373415"/>
            <a:ext cx="846772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2026</TotalTime>
  <Words>491</Words>
  <Application>Microsoft Office PowerPoint</Application>
  <PresentationFormat>On-screen Show (16:10)</PresentationFormat>
  <Paragraphs>67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.VnAvant</vt:lpstr>
      <vt:lpstr>Arial</vt:lpstr>
      <vt:lpstr>Tahoma</vt:lpstr>
      <vt:lpstr>宋体</vt:lpstr>
      <vt:lpstr>Arial-SGK-TV</vt:lpstr>
      <vt:lpstr>VNI-Thufap2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291</cp:revision>
  <dcterms:created xsi:type="dcterms:W3CDTF">2020-02-10T09:35:50Z</dcterms:created>
  <dcterms:modified xsi:type="dcterms:W3CDTF">2021-12-06T02:08:27Z</dcterms:modified>
</cp:coreProperties>
</file>