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36" r:id="rId2"/>
  </p:sldMasterIdLst>
  <p:notesMasterIdLst>
    <p:notesMasterId r:id="rId29"/>
  </p:notesMasterIdLst>
  <p:sldIdLst>
    <p:sldId id="523" r:id="rId3"/>
    <p:sldId id="283" r:id="rId4"/>
    <p:sldId id="528" r:id="rId5"/>
    <p:sldId id="269" r:id="rId6"/>
    <p:sldId id="529" r:id="rId7"/>
    <p:sldId id="530" r:id="rId8"/>
    <p:sldId id="532" r:id="rId9"/>
    <p:sldId id="533" r:id="rId10"/>
    <p:sldId id="7128" r:id="rId11"/>
    <p:sldId id="7129" r:id="rId12"/>
    <p:sldId id="7130" r:id="rId13"/>
    <p:sldId id="531" r:id="rId14"/>
    <p:sldId id="7131" r:id="rId15"/>
    <p:sldId id="7132" r:id="rId16"/>
    <p:sldId id="7133" r:id="rId17"/>
    <p:sldId id="7134" r:id="rId18"/>
    <p:sldId id="7145" r:id="rId19"/>
    <p:sldId id="7139" r:id="rId20"/>
    <p:sldId id="7140" r:id="rId21"/>
    <p:sldId id="7142" r:id="rId22"/>
    <p:sldId id="7141" r:id="rId23"/>
    <p:sldId id="7143" r:id="rId24"/>
    <p:sldId id="7144" r:id="rId25"/>
    <p:sldId id="286" r:id="rId26"/>
    <p:sldId id="279"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C5A3"/>
    <a:srgbClr val="FF8163"/>
    <a:srgbClr val="FFFFFF"/>
    <a:srgbClr val="FFC000"/>
    <a:srgbClr val="4472C4"/>
    <a:srgbClr val="FDB03F"/>
    <a:srgbClr val="70AD47"/>
    <a:srgbClr val="5765AE"/>
    <a:srgbClr val="FFBD36"/>
    <a:srgbClr val="9DE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4402C-1B5D-4FE8-9B9C-25EDFAFB8329}"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31A54-556A-471B-9323-892657F50F40}" type="slidenum">
              <a:rPr lang="en-US" smtClean="0"/>
              <a:t>‹#›</a:t>
            </a:fld>
            <a:endParaRPr lang="en-US"/>
          </a:p>
        </p:txBody>
      </p:sp>
    </p:spTree>
    <p:extLst>
      <p:ext uri="{BB962C8B-B14F-4D97-AF65-F5344CB8AC3E}">
        <p14:creationId xmlns:p14="http://schemas.microsoft.com/office/powerpoint/2010/main" val="61085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5E69CC7-BC9D-48BE-8215-7E0947D6F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3F91E7E-55ED-4D07-BFFA-4FCAD77253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FF220374-DCA0-489D-B563-37C4F70C85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82858F-F2B6-454B-99E8-0E83BFEECC1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053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cd6b4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cd6b4c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cd6b4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cd6b4c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35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cd6b4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cd6b4c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65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cd6b4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cd6b4c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09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b06ebce417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b06ebce417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339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0189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4499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940900"/>
            <a:ext cx="4041200" cy="3950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10666" b="1">
                <a:latin typeface="Londrina Solid" panose="00000500000000000000"/>
                <a:ea typeface="Londrina Solid" panose="00000500000000000000"/>
                <a:cs typeface="Londrina Solid" panose="00000500000000000000"/>
                <a:sym typeface="Londrina Solid" panose="0000050000000000000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60000" y="5251033"/>
            <a:ext cx="3924400" cy="889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400">
                <a:solidFill>
                  <a:srgbClr val="4D4D95"/>
                </a:solidFill>
                <a:latin typeface="Quicksand"/>
                <a:ea typeface="Quicksand"/>
                <a:cs typeface="Quicksand"/>
                <a:sym typeface="Quicksan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1162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606700" y="3269800"/>
            <a:ext cx="4625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6606700" y="4252433"/>
            <a:ext cx="3398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4" name="Google Shape;14;p3"/>
          <p:cNvSpPr txBox="1">
            <a:spLocks noGrp="1"/>
          </p:cNvSpPr>
          <p:nvPr>
            <p:ph type="title" idx="2" hasCustomPrompt="1"/>
          </p:nvPr>
        </p:nvSpPr>
        <p:spPr>
          <a:xfrm>
            <a:off x="960000" y="1822767"/>
            <a:ext cx="4822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3333">
                <a:solidFill>
                  <a:schemeClr val="l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47788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14467"/>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270963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254667"/>
            <a:ext cx="4989600" cy="3837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1333"/>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7"/>
          <p:cNvSpPr txBox="1">
            <a:spLocks noGrp="1"/>
          </p:cNvSpPr>
          <p:nvPr>
            <p:ph type="title"/>
          </p:nvPr>
        </p:nvSpPr>
        <p:spPr>
          <a:xfrm>
            <a:off x="960000" y="5144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Londrina Solid" panose="00000500000000000000"/>
              <a:buNone/>
              <a:defRPr sz="4267" b="1">
                <a:solidFill>
                  <a:srgbClr val="47C5A3"/>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Clr>
                <a:schemeClr val="dk1"/>
              </a:buClr>
              <a:buSzPts val="3200"/>
              <a:buFont typeface="Londrina Solid" panose="00000500000000000000"/>
              <a:buNone/>
              <a:defRPr sz="4267" b="1">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Tree>
    <p:extLst>
      <p:ext uri="{BB962C8B-B14F-4D97-AF65-F5344CB8AC3E}">
        <p14:creationId xmlns:p14="http://schemas.microsoft.com/office/powerpoint/2010/main" val="96065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4512400" y="2004017"/>
            <a:ext cx="6719600" cy="1754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8" name="Google Shape;38;p11"/>
          <p:cNvSpPr txBox="1">
            <a:spLocks noGrp="1"/>
          </p:cNvSpPr>
          <p:nvPr>
            <p:ph type="subTitle" idx="1"/>
          </p:nvPr>
        </p:nvSpPr>
        <p:spPr>
          <a:xfrm>
            <a:off x="4543500" y="3757984"/>
            <a:ext cx="5166800" cy="1096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23012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99638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000" y="514467"/>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5" name="Google Shape;75;p16"/>
          <p:cNvSpPr txBox="1">
            <a:spLocks noGrp="1"/>
          </p:cNvSpPr>
          <p:nvPr>
            <p:ph type="title" idx="2" hasCustomPrompt="1"/>
          </p:nvPr>
        </p:nvSpPr>
        <p:spPr>
          <a:xfrm>
            <a:off x="1124400" y="2007167"/>
            <a:ext cx="982400" cy="1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667">
                <a:solidFill>
                  <a:srgbClr val="FFFFFF"/>
                </a:solidFill>
              </a:defRPr>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76" name="Google Shape;76;p16"/>
          <p:cNvSpPr txBox="1">
            <a:spLocks noGrp="1"/>
          </p:cNvSpPr>
          <p:nvPr>
            <p:ph type="subTitle" idx="1"/>
          </p:nvPr>
        </p:nvSpPr>
        <p:spPr>
          <a:xfrm>
            <a:off x="2499800" y="2751700"/>
            <a:ext cx="3490800" cy="703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7" name="Google Shape;77;p16"/>
          <p:cNvSpPr txBox="1">
            <a:spLocks noGrp="1"/>
          </p:cNvSpPr>
          <p:nvPr>
            <p:ph type="subTitle" idx="3"/>
          </p:nvPr>
        </p:nvSpPr>
        <p:spPr>
          <a:xfrm>
            <a:off x="2499800" y="2007167"/>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3467">
                <a:solidFill>
                  <a:schemeClr val="lt2"/>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78" name="Google Shape;78;p16"/>
          <p:cNvSpPr txBox="1">
            <a:spLocks noGrp="1"/>
          </p:cNvSpPr>
          <p:nvPr>
            <p:ph type="title" idx="4" hasCustomPrompt="1"/>
          </p:nvPr>
        </p:nvSpPr>
        <p:spPr>
          <a:xfrm>
            <a:off x="1124400" y="4289467"/>
            <a:ext cx="982400" cy="1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667">
                <a:solidFill>
                  <a:srgbClr val="FFFFFF"/>
                </a:solidFill>
              </a:defRPr>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79" name="Google Shape;79;p16"/>
          <p:cNvSpPr txBox="1">
            <a:spLocks noGrp="1"/>
          </p:cNvSpPr>
          <p:nvPr>
            <p:ph type="subTitle" idx="5"/>
          </p:nvPr>
        </p:nvSpPr>
        <p:spPr>
          <a:xfrm>
            <a:off x="2499800" y="5034000"/>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0" name="Google Shape;80;p16"/>
          <p:cNvSpPr txBox="1">
            <a:spLocks noGrp="1"/>
          </p:cNvSpPr>
          <p:nvPr>
            <p:ph type="subTitle" idx="6"/>
          </p:nvPr>
        </p:nvSpPr>
        <p:spPr>
          <a:xfrm>
            <a:off x="2499800" y="4289467"/>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3467">
                <a:solidFill>
                  <a:schemeClr val="accent3"/>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81" name="Google Shape;81;p16"/>
          <p:cNvSpPr txBox="1">
            <a:spLocks noGrp="1"/>
          </p:cNvSpPr>
          <p:nvPr>
            <p:ph type="title" idx="7" hasCustomPrompt="1"/>
          </p:nvPr>
        </p:nvSpPr>
        <p:spPr>
          <a:xfrm>
            <a:off x="6374667" y="2007167"/>
            <a:ext cx="982400" cy="1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667">
                <a:solidFill>
                  <a:srgbClr val="FFFFFF"/>
                </a:solidFill>
              </a:defRPr>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82" name="Google Shape;82;p16"/>
          <p:cNvSpPr txBox="1">
            <a:spLocks noGrp="1"/>
          </p:cNvSpPr>
          <p:nvPr>
            <p:ph type="subTitle" idx="8"/>
          </p:nvPr>
        </p:nvSpPr>
        <p:spPr>
          <a:xfrm>
            <a:off x="7741133" y="2751700"/>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Google Shape;83;p16"/>
          <p:cNvSpPr txBox="1">
            <a:spLocks noGrp="1"/>
          </p:cNvSpPr>
          <p:nvPr>
            <p:ph type="subTitle" idx="9"/>
          </p:nvPr>
        </p:nvSpPr>
        <p:spPr>
          <a:xfrm>
            <a:off x="7741133" y="2007167"/>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3467">
                <a:solidFill>
                  <a:schemeClr val="accent1"/>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84" name="Google Shape;84;p16"/>
          <p:cNvSpPr txBox="1">
            <a:spLocks noGrp="1"/>
          </p:cNvSpPr>
          <p:nvPr>
            <p:ph type="title" idx="13" hasCustomPrompt="1"/>
          </p:nvPr>
        </p:nvSpPr>
        <p:spPr>
          <a:xfrm>
            <a:off x="6374667" y="4289467"/>
            <a:ext cx="982400" cy="1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667">
                <a:solidFill>
                  <a:srgbClr val="FFFFFF"/>
                </a:solidFill>
              </a:defRPr>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85" name="Google Shape;85;p16"/>
          <p:cNvSpPr txBox="1">
            <a:spLocks noGrp="1"/>
          </p:cNvSpPr>
          <p:nvPr>
            <p:ph type="subTitle" idx="14"/>
          </p:nvPr>
        </p:nvSpPr>
        <p:spPr>
          <a:xfrm>
            <a:off x="7741133" y="5034000"/>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 name="Google Shape;86;p16"/>
          <p:cNvSpPr txBox="1">
            <a:spLocks noGrp="1"/>
          </p:cNvSpPr>
          <p:nvPr>
            <p:ph type="subTitle" idx="15"/>
          </p:nvPr>
        </p:nvSpPr>
        <p:spPr>
          <a:xfrm>
            <a:off x="7741133" y="4289467"/>
            <a:ext cx="3490800" cy="7032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3467">
                <a:solidFill>
                  <a:schemeClr val="dk2"/>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8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Tree>
    <p:extLst>
      <p:ext uri="{BB962C8B-B14F-4D97-AF65-F5344CB8AC3E}">
        <p14:creationId xmlns:p14="http://schemas.microsoft.com/office/powerpoint/2010/main" val="244461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960000" y="5144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200"/>
              <a:buNone/>
              <a:defRPr>
                <a:solidFill>
                  <a:schemeClr val="lt2"/>
                </a:solidFill>
              </a:defRPr>
            </a:lvl1pPr>
            <a:lvl2pPr lvl="1" rtl="0">
              <a:spcBef>
                <a:spcPts val="0"/>
              </a:spcBef>
              <a:spcAft>
                <a:spcPts val="0"/>
              </a:spcAft>
              <a:buClr>
                <a:schemeClr val="lt2"/>
              </a:buClr>
              <a:buSzPts val="3200"/>
              <a:buNone/>
              <a:defRPr>
                <a:solidFill>
                  <a:schemeClr val="lt2"/>
                </a:solidFill>
              </a:defRPr>
            </a:lvl2pPr>
            <a:lvl3pPr lvl="2" rtl="0">
              <a:spcBef>
                <a:spcPts val="0"/>
              </a:spcBef>
              <a:spcAft>
                <a:spcPts val="0"/>
              </a:spcAft>
              <a:buClr>
                <a:schemeClr val="lt2"/>
              </a:buClr>
              <a:buSzPts val="3200"/>
              <a:buNone/>
              <a:defRPr>
                <a:solidFill>
                  <a:schemeClr val="lt2"/>
                </a:solidFill>
              </a:defRPr>
            </a:lvl3pPr>
            <a:lvl4pPr lvl="3" rtl="0">
              <a:spcBef>
                <a:spcPts val="0"/>
              </a:spcBef>
              <a:spcAft>
                <a:spcPts val="0"/>
              </a:spcAft>
              <a:buClr>
                <a:schemeClr val="lt2"/>
              </a:buClr>
              <a:buSzPts val="3200"/>
              <a:buNone/>
              <a:defRPr>
                <a:solidFill>
                  <a:schemeClr val="lt2"/>
                </a:solidFill>
              </a:defRPr>
            </a:lvl4pPr>
            <a:lvl5pPr lvl="4" rtl="0">
              <a:spcBef>
                <a:spcPts val="0"/>
              </a:spcBef>
              <a:spcAft>
                <a:spcPts val="0"/>
              </a:spcAft>
              <a:buClr>
                <a:schemeClr val="lt2"/>
              </a:buClr>
              <a:buSzPts val="3200"/>
              <a:buNone/>
              <a:defRPr>
                <a:solidFill>
                  <a:schemeClr val="lt2"/>
                </a:solidFill>
              </a:defRPr>
            </a:lvl5pPr>
            <a:lvl6pPr lvl="5" rtl="0">
              <a:spcBef>
                <a:spcPts val="0"/>
              </a:spcBef>
              <a:spcAft>
                <a:spcPts val="0"/>
              </a:spcAft>
              <a:buClr>
                <a:schemeClr val="lt2"/>
              </a:buClr>
              <a:buSzPts val="3200"/>
              <a:buNone/>
              <a:defRPr>
                <a:solidFill>
                  <a:schemeClr val="lt2"/>
                </a:solidFill>
              </a:defRPr>
            </a:lvl6pPr>
            <a:lvl7pPr lvl="6" rtl="0">
              <a:spcBef>
                <a:spcPts val="0"/>
              </a:spcBef>
              <a:spcAft>
                <a:spcPts val="0"/>
              </a:spcAft>
              <a:buClr>
                <a:schemeClr val="lt2"/>
              </a:buClr>
              <a:buSzPts val="3200"/>
              <a:buNone/>
              <a:defRPr>
                <a:solidFill>
                  <a:schemeClr val="lt2"/>
                </a:solidFill>
              </a:defRPr>
            </a:lvl7pPr>
            <a:lvl8pPr lvl="7" rtl="0">
              <a:spcBef>
                <a:spcPts val="0"/>
              </a:spcBef>
              <a:spcAft>
                <a:spcPts val="0"/>
              </a:spcAft>
              <a:buClr>
                <a:schemeClr val="lt2"/>
              </a:buClr>
              <a:buSzPts val="3200"/>
              <a:buNone/>
              <a:defRPr>
                <a:solidFill>
                  <a:schemeClr val="lt2"/>
                </a:solidFill>
              </a:defRPr>
            </a:lvl8pPr>
            <a:lvl9pPr lvl="8" rtl="0">
              <a:spcBef>
                <a:spcPts val="0"/>
              </a:spcBef>
              <a:spcAft>
                <a:spcPts val="0"/>
              </a:spcAft>
              <a:buClr>
                <a:schemeClr val="lt2"/>
              </a:buClr>
              <a:buSzPts val="3200"/>
              <a:buNone/>
              <a:defRPr>
                <a:solidFill>
                  <a:schemeClr val="lt2"/>
                </a:solidFill>
              </a:defRPr>
            </a:lvl9pPr>
          </a:lstStyle>
          <a:p>
            <a:endParaRPr/>
          </a:p>
        </p:txBody>
      </p:sp>
      <p:sp>
        <p:nvSpPr>
          <p:cNvPr id="122" name="Google Shape;122;p22"/>
          <p:cNvSpPr txBox="1">
            <a:spLocks noGrp="1"/>
          </p:cNvSpPr>
          <p:nvPr>
            <p:ph type="subTitle" idx="1"/>
          </p:nvPr>
        </p:nvSpPr>
        <p:spPr>
          <a:xfrm>
            <a:off x="1121233" y="2617733"/>
            <a:ext cx="4760000" cy="228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80705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82045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960000" y="3311500"/>
            <a:ext cx="4625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5" name="Google Shape;125;p23"/>
          <p:cNvSpPr txBox="1">
            <a:spLocks noGrp="1"/>
          </p:cNvSpPr>
          <p:nvPr>
            <p:ph type="subTitle" idx="1"/>
          </p:nvPr>
        </p:nvSpPr>
        <p:spPr>
          <a:xfrm>
            <a:off x="2187200" y="4252433"/>
            <a:ext cx="33980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solidFill>
                  <a:schemeClr val="dk1"/>
                </a:solidFil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26" name="Google Shape;126;p23"/>
          <p:cNvSpPr txBox="1">
            <a:spLocks noGrp="1"/>
          </p:cNvSpPr>
          <p:nvPr>
            <p:ph type="title" idx="2" hasCustomPrompt="1"/>
          </p:nvPr>
        </p:nvSpPr>
        <p:spPr>
          <a:xfrm>
            <a:off x="6409100" y="1822767"/>
            <a:ext cx="4822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3333">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6172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32440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p:txBody>
          <a:bodyPr/>
          <a:lstStyle>
            <a:lvl1pPr>
              <a:defRPr/>
            </a:lvl1pPr>
          </a:lstStyle>
          <a:p>
            <a:pPr>
              <a:defRPr/>
            </a:pPr>
            <a:endParaRPr lang="en-US"/>
          </a:p>
        </p:txBody>
      </p:sp>
      <p:sp>
        <p:nvSpPr>
          <p:cNvPr id="5" name="Rectangle 15"/>
          <p:cNvSpPr>
            <a:spLocks noGrp="1" noChangeArrowheads="1"/>
          </p:cNvSpPr>
          <p:nvPr>
            <p:ph type="ftr" sz="quarter" idx="11"/>
          </p:nvPr>
        </p:nvSpPr>
        <p:spPr/>
        <p:txBody>
          <a:bodyPr/>
          <a:lstStyle>
            <a:lvl1pPr>
              <a:defRPr/>
            </a:lvl1pPr>
          </a:lstStyle>
          <a:p>
            <a:pPr>
              <a:defRPr/>
            </a:pPr>
            <a:endParaRPr lang="en-US"/>
          </a:p>
        </p:txBody>
      </p:sp>
      <p:sp>
        <p:nvSpPr>
          <p:cNvPr id="6" name="Rectangle 16"/>
          <p:cNvSpPr>
            <a:spLocks noGrp="1" noChangeArrowheads="1"/>
          </p:cNvSpPr>
          <p:nvPr>
            <p:ph type="sldNum" sz="quarter" idx="12"/>
          </p:nvPr>
        </p:nvSpPr>
        <p:spPr/>
        <p:txBody>
          <a:bodyPr/>
          <a:lstStyle>
            <a:lvl1pPr>
              <a:defRPr smtClean="0"/>
            </a:lvl1pPr>
          </a:lstStyle>
          <a:p>
            <a:pPr>
              <a:defRPr/>
            </a:pPr>
            <a:fld id="{41E646B1-D6F2-4924-98C3-04715FE692FF}" type="slidenum">
              <a:rPr lang="en-US" altLang="en-US"/>
              <a:pPr>
                <a:defRPr/>
              </a:pPr>
              <a:t>‹#›</a:t>
            </a:fld>
            <a:endParaRPr lang="en-US" altLang="en-US"/>
          </a:p>
        </p:txBody>
      </p:sp>
    </p:spTree>
    <p:extLst>
      <p:ext uri="{BB962C8B-B14F-4D97-AF65-F5344CB8AC3E}">
        <p14:creationId xmlns:p14="http://schemas.microsoft.com/office/powerpoint/2010/main" val="1902728290"/>
      </p:ext>
    </p:extLst>
  </p:cSld>
  <p:clrMapOvr>
    <a:masterClrMapping/>
  </p:clrMapOvr>
  <p:transition spd="med">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376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8199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9348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1838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181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414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45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7636002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144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lvl="2">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lvl="3">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lvl="4">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lvl="5">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lvl="6">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lvl="7">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lvl="8">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7" name="Google Shape;7;p1"/>
          <p:cNvSpPr txBox="1">
            <a:spLocks noGrp="1"/>
          </p:cNvSpPr>
          <p:nvPr>
            <p:ph type="body" idx="1"/>
          </p:nvPr>
        </p:nvSpPr>
        <p:spPr>
          <a:xfrm>
            <a:off x="960000" y="1792700"/>
            <a:ext cx="10272000" cy="4299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1pPr>
            <a:lvl2pPr marL="914400" lvl="1"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2pPr>
            <a:lvl3pPr marL="1371600" lvl="2"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3pPr>
            <a:lvl4pPr marL="1828800" lvl="3"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4pPr>
            <a:lvl5pPr marL="2286000" lvl="4"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5pPr>
            <a:lvl6pPr marL="2743200" lvl="5"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6pPr>
            <a:lvl7pPr marL="3200400" lvl="6"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7pPr>
            <a:lvl8pPr marL="3657600" lvl="7"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8pPr>
            <a:lvl9pPr marL="4114800" lvl="8"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303102832"/>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19.e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9.emf"/><Relationship Id="rId7"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em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9.emf"/><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1571623" y="574070"/>
            <a:ext cx="9239250" cy="5540753"/>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2164441" y="4734751"/>
            <a:ext cx="8053615" cy="535724"/>
          </a:xfrm>
          <a:prstGeom prst="rect">
            <a:avLst/>
          </a:prstGeom>
          <a:noFill/>
        </p:spPr>
        <p:txBody>
          <a:bodyPr wrap="non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CÁC HOẠT ĐỘNG THÔNG TIN LIÊN LẠC</a:t>
            </a:r>
          </a:p>
        </p:txBody>
      </p:sp>
      <p:pic>
        <p:nvPicPr>
          <p:cNvPr id="13" name="Picture 12">
            <a:extLst>
              <a:ext uri="{FF2B5EF4-FFF2-40B4-BE49-F238E27FC236}">
                <a16:creationId xmlns:a16="http://schemas.microsoft.com/office/drawing/2014/main" id="{8BBF6EBD-27D1-4BB2-A077-F677EC81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17" y="254555"/>
            <a:ext cx="1166632" cy="3007268"/>
          </a:xfrm>
          <a:prstGeom prst="rect">
            <a:avLst/>
          </a:prstGeom>
        </p:spPr>
      </p:pic>
      <p:pic>
        <p:nvPicPr>
          <p:cNvPr id="16" name="Picture 15">
            <a:extLst>
              <a:ext uri="{FF2B5EF4-FFF2-40B4-BE49-F238E27FC236}">
                <a16:creationId xmlns:a16="http://schemas.microsoft.com/office/drawing/2014/main" id="{56B2FC77-A32C-400C-A08A-7EBB808D9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3288" y="4961090"/>
            <a:ext cx="2187195" cy="1910196"/>
          </a:xfrm>
          <a:prstGeom prst="rect">
            <a:avLst/>
          </a:prstGeom>
        </p:spPr>
      </p:pic>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6"/>
          <a:stretch>
            <a:fillRect/>
          </a:stretch>
        </p:blipFill>
        <p:spPr>
          <a:xfrm>
            <a:off x="11260668" y="1686079"/>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6"/>
          <a:stretch>
            <a:fillRect/>
          </a:stretch>
        </p:blipFill>
        <p:spPr>
          <a:xfrm rot="2640825">
            <a:off x="1478535" y="5411232"/>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6"/>
          <a:stretch>
            <a:fillRect/>
          </a:stretch>
        </p:blipFill>
        <p:spPr>
          <a:xfrm rot="20806844">
            <a:off x="9633355" y="13129"/>
            <a:ext cx="1825909" cy="1791457"/>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6"/>
          <a:stretch>
            <a:fillRect/>
          </a:stretch>
        </p:blipFill>
        <p:spPr>
          <a:xfrm rot="1629158">
            <a:off x="8698577" y="6210239"/>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6"/>
          <a:stretch>
            <a:fillRect/>
          </a:stretch>
        </p:blipFill>
        <p:spPr>
          <a:xfrm rot="1629158">
            <a:off x="7259" y="4304840"/>
            <a:ext cx="518668" cy="508882"/>
          </a:xfrm>
          <a:prstGeom prst="rect">
            <a:avLst/>
          </a:prstGeom>
        </p:spPr>
      </p:pic>
      <p:sp>
        <p:nvSpPr>
          <p:cNvPr id="15" name="Title 1">
            <a:extLst>
              <a:ext uri="{FF2B5EF4-FFF2-40B4-BE49-F238E27FC236}">
                <a16:creationId xmlns:a16="http://schemas.microsoft.com/office/drawing/2014/main" id="{88551318-8043-4F34-AA0E-73A1E1336924}"/>
              </a:ext>
            </a:extLst>
          </p:cNvPr>
          <p:cNvSpPr txBox="1">
            <a:spLocks/>
          </p:cNvSpPr>
          <p:nvPr/>
        </p:nvSpPr>
        <p:spPr>
          <a:xfrm>
            <a:off x="933450" y="955675"/>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rgbClr val="0070C0"/>
                </a:solidFill>
                <a:latin typeface="Times New Roman" panose="02020603050405020304" pitchFamily="18" charset="0"/>
                <a:cs typeface="Times New Roman" panose="02020603050405020304" pitchFamily="18" charset="0"/>
              </a:rPr>
              <a:t>TRƯỜNG TIỂU HỌC CỰ KHỐI</a:t>
            </a:r>
          </a:p>
        </p:txBody>
      </p:sp>
      <p:sp>
        <p:nvSpPr>
          <p:cNvPr id="25" name="Content Placeholder 2">
            <a:extLst>
              <a:ext uri="{FF2B5EF4-FFF2-40B4-BE49-F238E27FC236}">
                <a16:creationId xmlns:a16="http://schemas.microsoft.com/office/drawing/2014/main" id="{C34043C0-91BC-422E-AB80-68562DB5E7C3}"/>
              </a:ext>
            </a:extLst>
          </p:cNvPr>
          <p:cNvSpPr txBox="1">
            <a:spLocks/>
          </p:cNvSpPr>
          <p:nvPr/>
        </p:nvSpPr>
        <p:spPr>
          <a:xfrm>
            <a:off x="3260480" y="2908544"/>
            <a:ext cx="5861539" cy="706559"/>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solidFill>
                  <a:srgbClr val="FF0000"/>
                </a:solidFill>
                <a:latin typeface="Times New Roman" panose="02020603050405020304" pitchFamily="18" charset="0"/>
                <a:cs typeface="Times New Roman" panose="02020603050405020304" pitchFamily="18" charset="0"/>
              </a:rPr>
              <a:t>TỰ NHIÊN XÃ HỘI</a:t>
            </a:r>
          </a:p>
        </p:txBody>
      </p:sp>
      <p:sp>
        <p:nvSpPr>
          <p:cNvPr id="27" name="Content Placeholder 2">
            <a:extLst>
              <a:ext uri="{FF2B5EF4-FFF2-40B4-BE49-F238E27FC236}">
                <a16:creationId xmlns:a16="http://schemas.microsoft.com/office/drawing/2014/main" id="{B05417C8-7F67-415F-959A-B3C9CE0A3085}"/>
              </a:ext>
            </a:extLst>
          </p:cNvPr>
          <p:cNvSpPr txBox="1">
            <a:spLocks/>
          </p:cNvSpPr>
          <p:nvPr/>
        </p:nvSpPr>
        <p:spPr>
          <a:xfrm>
            <a:off x="3260480" y="3852722"/>
            <a:ext cx="5861539" cy="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a:solidFill>
                  <a:srgbClr val="70AD47"/>
                </a:solidFill>
                <a:latin typeface="Times New Roman" panose="02020603050405020304" pitchFamily="18" charset="0"/>
                <a:cs typeface="Times New Roman" panose="02020603050405020304" pitchFamily="18" charset="0"/>
              </a:rPr>
              <a:t>LỚP 3</a:t>
            </a:r>
          </a:p>
        </p:txBody>
      </p:sp>
    </p:spTree>
    <p:extLst>
      <p:ext uri="{BB962C8B-B14F-4D97-AF65-F5344CB8AC3E}">
        <p14:creationId xmlns:p14="http://schemas.microsoft.com/office/powerpoint/2010/main" val="1553250669"/>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2000">
                                          <p:cBhvr additive="base">
                                            <p:cTn id="11"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62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2000">
                                          <p:cBhvr additive="base">
                                            <p:cTn id="19"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2000">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14:bounceEnd="62000">
                                          <p:cBhvr additive="base">
                                            <p:cTn id="27"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62000">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14:bounceEnd="62000">
                                          <p:cBhvr additive="base">
                                            <p:cTn id="31"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25"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500" fill="hold"/>
                                            <p:tgtEl>
                                              <p:spTgt spid="22"/>
                                            </p:tgtEl>
                                            <p:attrNameLst>
                                              <p:attrName>ppt_x</p:attrName>
                                            </p:attrNameLst>
                                          </p:cBhvr>
                                          <p:tavLst>
                                            <p:tav tm="0">
                                              <p:val>
                                                <p:strVal val="1+#ppt_w/2"/>
                                              </p:val>
                                            </p:tav>
                                            <p:tav tm="100000">
                                              <p:val>
                                                <p:strVal val="#ppt_x"/>
                                              </p:val>
                                            </p:tav>
                                          </p:tavLst>
                                        </p:anim>
                                        <p:anim calcmode="lin" valueType="num">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1+#ppt_w/2"/>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25"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5" name="Picture 14">
            <a:extLst>
              <a:ext uri="{FF2B5EF4-FFF2-40B4-BE49-F238E27FC236}">
                <a16:creationId xmlns:a16="http://schemas.microsoft.com/office/drawing/2014/main" id="{C4E70051-3098-4541-B252-11B0CD422964}"/>
              </a:ext>
            </a:extLst>
          </p:cNvPr>
          <p:cNvPicPr>
            <a:picLocks noChangeAspect="1"/>
          </p:cNvPicPr>
          <p:nvPr/>
        </p:nvPicPr>
        <p:blipFill>
          <a:blip r:embed="rId3"/>
          <a:stretch>
            <a:fillRect/>
          </a:stretch>
        </p:blipFill>
        <p:spPr>
          <a:xfrm>
            <a:off x="696036" y="425330"/>
            <a:ext cx="11177516" cy="853268"/>
          </a:xfrm>
          <a:prstGeom prst="rect">
            <a:avLst/>
          </a:prstGeom>
        </p:spPr>
      </p:pic>
      <p:sp>
        <p:nvSpPr>
          <p:cNvPr id="16" name="TextBox 15">
            <a:extLst>
              <a:ext uri="{FF2B5EF4-FFF2-40B4-BE49-F238E27FC236}">
                <a16:creationId xmlns:a16="http://schemas.microsoft.com/office/drawing/2014/main" id="{AAE35848-45C6-4E79-A424-83198412529C}"/>
              </a:ext>
            </a:extLst>
          </p:cNvPr>
          <p:cNvSpPr txBox="1"/>
          <p:nvPr/>
        </p:nvSpPr>
        <p:spPr>
          <a:xfrm>
            <a:off x="1187356" y="551134"/>
            <a:ext cx="1007204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viễn thông: gọi điện thoại, truy cập internet…</a:t>
            </a:r>
          </a:p>
        </p:txBody>
      </p:sp>
      <p:sp>
        <p:nvSpPr>
          <p:cNvPr id="28" name="Google Shape;451;p46">
            <a:extLst>
              <a:ext uri="{FF2B5EF4-FFF2-40B4-BE49-F238E27FC236}">
                <a16:creationId xmlns:a16="http://schemas.microsoft.com/office/drawing/2014/main" id="{6068C630-FC54-47F4-BD64-67C66B4E5725}"/>
              </a:ext>
            </a:extLst>
          </p:cNvPr>
          <p:cNvSpPr/>
          <p:nvPr/>
        </p:nvSpPr>
        <p:spPr>
          <a:xfrm>
            <a:off x="1712040" y="5765028"/>
            <a:ext cx="3179278" cy="542544"/>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Truy cập internet</a:t>
            </a:r>
            <a:r>
              <a:rPr kumimoji="0" lang="en-US" sz="2667" b="1" i="0" u="none" strike="noStrike" kern="0" cap="none" spc="0" normalizeH="0" noProof="0">
                <a:ln>
                  <a:noFill/>
                </a:ln>
                <a:solidFill>
                  <a:srgbClr val="000000"/>
                </a:solidFill>
                <a:effectLst/>
                <a:uLnTx/>
                <a:uFillTx/>
                <a:latin typeface="Arial" panose="020B0604020202020204"/>
                <a:ea typeface="+mn-ea"/>
                <a:cs typeface="Arial" panose="020B0604020202020204"/>
                <a:sym typeface="Arial" panose="020B0604020202020204"/>
              </a:rPr>
              <a:t> </a:t>
            </a:r>
            <a:endParaRPr kumimoji="0"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452;p46">
            <a:extLst>
              <a:ext uri="{FF2B5EF4-FFF2-40B4-BE49-F238E27FC236}">
                <a16:creationId xmlns:a16="http://schemas.microsoft.com/office/drawing/2014/main" id="{775908C6-F510-4789-A6CE-3A8E6F612996}"/>
              </a:ext>
            </a:extLst>
          </p:cNvPr>
          <p:cNvSpPr/>
          <p:nvPr/>
        </p:nvSpPr>
        <p:spPr>
          <a:xfrm>
            <a:off x="7620000" y="5770854"/>
            <a:ext cx="2994109" cy="542544"/>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noProof="0">
                <a:solidFill>
                  <a:srgbClr val="000000"/>
                </a:solidFill>
                <a:latin typeface="Arial" panose="020B0604020202020204"/>
                <a:cs typeface="Arial" panose="020B0604020202020204"/>
                <a:sym typeface="Arial" panose="020B0604020202020204"/>
              </a:rPr>
              <a:t>Gọi điện thoại</a:t>
            </a:r>
            <a:endParaRPr kumimoji="0" lang="en-US"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31" name="Picture 2" descr="Người dùng còn bất cẩn khi lên Internet - Báo Người lao động">
            <a:extLst>
              <a:ext uri="{FF2B5EF4-FFF2-40B4-BE49-F238E27FC236}">
                <a16:creationId xmlns:a16="http://schemas.microsoft.com/office/drawing/2014/main" id="{52836058-6F50-4E38-A844-B930E9150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17" y="1945862"/>
            <a:ext cx="51435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Picture 4" descr="Telephone Booth - Ảnh của Bưu điện trung tâm Sài Gòn, Thành phố Hồ Chí Minh  - Tripadvisor">
            <a:extLst>
              <a:ext uri="{FF2B5EF4-FFF2-40B4-BE49-F238E27FC236}">
                <a16:creationId xmlns:a16="http://schemas.microsoft.com/office/drawing/2014/main" id="{9A3AC6D9-1854-493A-AEF0-289EF3081E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38" t="4295" r="13168" b="1907"/>
          <a:stretch/>
        </p:blipFill>
        <p:spPr bwMode="auto">
          <a:xfrm>
            <a:off x="6412700" y="1945863"/>
            <a:ext cx="5143500" cy="3428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35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DBE-4767-4B85-B50B-B3CB34DD6799}"/>
              </a:ext>
            </a:extLst>
          </p:cNvPr>
          <p:cNvSpPr txBox="1">
            <a:spLocks/>
          </p:cNvSpPr>
          <p:nvPr/>
        </p:nvSpPr>
        <p:spPr>
          <a:xfrm>
            <a:off x="1504950" y="168668"/>
            <a:ext cx="10096500" cy="1818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pPr algn="just"/>
            <a:r>
              <a:rPr lang="en-US" sz="4000" b="1" kern="0">
                <a:solidFill>
                  <a:srgbClr val="5765AE"/>
                </a:solidFill>
                <a:latin typeface="Tahoma" panose="020B0604030504040204" pitchFamily="34" charset="0"/>
                <a:ea typeface="Tahoma" panose="020B0604030504040204" pitchFamily="34" charset="0"/>
                <a:cs typeface="Tahoma" panose="020B0604030504040204" pitchFamily="34" charset="0"/>
              </a:rPr>
              <a:t>Nêu ích lợi của các hoạt động bưu điện trong đời sống.</a:t>
            </a:r>
            <a:endParaRPr lang="vi-VN" sz="4000" b="1" kern="0">
              <a:solidFill>
                <a:srgbClr val="5765AE"/>
              </a:solidFill>
              <a:latin typeface="Tahoma" panose="020B0604030504040204" pitchFamily="34" charset="0"/>
              <a:ea typeface="Tahoma" panose="020B0604030504040204" pitchFamily="34" charset="0"/>
              <a:cs typeface="Tahoma" panose="020B0604030504040204" pitchFamily="34" charset="0"/>
            </a:endParaRPr>
          </a:p>
          <a:p>
            <a:pPr algn="just"/>
            <a:br>
              <a:rPr lang="en-US" sz="4000" b="1" kern="0">
                <a:solidFill>
                  <a:srgbClr val="5765AE"/>
                </a:solidFill>
                <a:latin typeface="Tahoma" panose="020B0604030504040204" pitchFamily="34" charset="0"/>
                <a:ea typeface="Tahoma" panose="020B0604030504040204" pitchFamily="34" charset="0"/>
                <a:cs typeface="Tahoma" panose="020B0604030504040204" pitchFamily="34" charset="0"/>
              </a:rPr>
            </a:br>
            <a:endParaRPr lang="en-US" sz="4000" b="1" kern="0" dirty="0">
              <a:solidFill>
                <a:srgbClr val="5765AE"/>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Hình ảnh Dấu Hỏi Hoạt Hình Dễ Thương, Clipart Dễ Thương, Phim Hoạt Hình,  Câu Hỏi Clipart miễn phí tải tập tin PNG PSDComment và Vector">
            <a:extLst>
              <a:ext uri="{FF2B5EF4-FFF2-40B4-BE49-F238E27FC236}">
                <a16:creationId xmlns:a16="http://schemas.microsoft.com/office/drawing/2014/main" id="{1DBF74DF-0CD3-44D7-8A27-B3FBD1622B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4250" y1="22333" x2="58417" y2="27583"/>
                        <a14:foregroundMark x1="58417" y1="27583" x2="62583" y2="40667"/>
                        <a14:foregroundMark x1="62583" y1="40667" x2="50333" y2="51833"/>
                        <a14:foregroundMark x1="50333" y1="51833" x2="47750" y2="58667"/>
                        <a14:foregroundMark x1="46083" y1="74833" x2="50167" y2="77917"/>
                        <a14:foregroundMark x1="44250" y1="18583" x2="43000" y2="26667"/>
                        <a14:foregroundMark x1="43167" y1="16750" x2="55167" y2="20500"/>
                        <a14:foregroundMark x1="55167" y1="20500" x2="55583" y2="20917"/>
                        <a14:foregroundMark x1="56167" y1="16500" x2="41667" y2="17250"/>
                        <a14:foregroundMark x1="41667" y1="17250" x2="53583" y2="22250"/>
                        <a14:foregroundMark x1="53583" y1="22250" x2="56000" y2="15083"/>
                        <a14:foregroundMark x1="56167" y1="13000" x2="54750" y2="16750"/>
                        <a14:foregroundMark x1="54750" y1="14250" x2="56000" y2="20083"/>
                        <a14:foregroundMark x1="57000" y1="14500" x2="54167" y2="13833"/>
                        <a14:foregroundMark x1="55167" y1="13417" x2="58083" y2="16917"/>
                        <a14:foregroundMark x1="58083" y1="17167" x2="57833" y2="21667"/>
                        <a14:foregroundMark x1="44250" y1="13000" x2="47500" y2="19250"/>
                        <a14:foregroundMark x1="42333" y1="14083" x2="41917" y2="21083"/>
                      </a14:backgroundRemoval>
                    </a14:imgEffect>
                  </a14:imgLayer>
                </a14:imgProps>
              </a:ext>
              <a:ext uri="{28A0092B-C50C-407E-A947-70E740481C1C}">
                <a14:useLocalDpi xmlns:a14="http://schemas.microsoft.com/office/drawing/2010/main" val="0"/>
              </a:ext>
            </a:extLst>
          </a:blip>
          <a:srcRect/>
          <a:stretch>
            <a:fillRect/>
          </a:stretch>
        </p:blipFill>
        <p:spPr bwMode="auto">
          <a:xfrm>
            <a:off x="0" y="89891"/>
            <a:ext cx="1699816" cy="16998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a:extLst>
              <a:ext uri="{FF2B5EF4-FFF2-40B4-BE49-F238E27FC236}">
                <a16:creationId xmlns:a16="http://schemas.microsoft.com/office/drawing/2014/main" id="{79EC255F-3C92-401C-B9D7-BEF5EF6F3E27}"/>
              </a:ext>
            </a:extLst>
          </p:cNvPr>
          <p:cNvSpPr>
            <a:spLocks noChangeArrowheads="1"/>
          </p:cNvSpPr>
          <p:nvPr/>
        </p:nvSpPr>
        <p:spPr bwMode="auto">
          <a:xfrm>
            <a:off x="2030072" y="764235"/>
            <a:ext cx="82296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vi-VN" sz="4400" b="1">
                <a:solidFill>
                  <a:schemeClr val="accent2"/>
                </a:solidFill>
              </a:rPr>
              <a:t>	</a:t>
            </a:r>
            <a:r>
              <a:rPr lang="vi-VN" altLang="vi-VN" sz="4400" b="1">
                <a:solidFill>
                  <a:schemeClr val="accent2"/>
                </a:solidFill>
                <a:latin typeface="Times New Roman" panose="02020603050405020304" pitchFamily="18" charset="0"/>
                <a:cs typeface="Times New Roman" panose="02020603050405020304" pitchFamily="18" charset="0"/>
              </a:rPr>
              <a:t>Ích lợi của các hoạt động bưu điện trong đời sống:</a:t>
            </a:r>
          </a:p>
        </p:txBody>
      </p:sp>
      <p:grpSp>
        <p:nvGrpSpPr>
          <p:cNvPr id="5" name="Group 4">
            <a:extLst>
              <a:ext uri="{FF2B5EF4-FFF2-40B4-BE49-F238E27FC236}">
                <a16:creationId xmlns:a16="http://schemas.microsoft.com/office/drawing/2014/main" id="{E0383F60-4BA2-4AF8-B27E-47C6FF1B35FF}"/>
              </a:ext>
            </a:extLst>
          </p:cNvPr>
          <p:cNvGrpSpPr/>
          <p:nvPr/>
        </p:nvGrpSpPr>
        <p:grpSpPr>
          <a:xfrm>
            <a:off x="1256276" y="2254646"/>
            <a:ext cx="10096499" cy="3121753"/>
            <a:chOff x="2156178" y="2103034"/>
            <a:chExt cx="7879644" cy="2697566"/>
          </a:xfrm>
        </p:grpSpPr>
        <p:pic>
          <p:nvPicPr>
            <p:cNvPr id="6" name="Picture 5">
              <a:extLst>
                <a:ext uri="{FF2B5EF4-FFF2-40B4-BE49-F238E27FC236}">
                  <a16:creationId xmlns:a16="http://schemas.microsoft.com/office/drawing/2014/main" id="{B76F43A0-C060-4EB0-B4DE-6DC95AF5EF67}"/>
                </a:ext>
              </a:extLst>
            </p:cNvPr>
            <p:cNvPicPr>
              <a:picLocks noChangeAspect="1"/>
            </p:cNvPicPr>
            <p:nvPr/>
          </p:nvPicPr>
          <p:blipFill>
            <a:blip r:embed="rId5"/>
            <a:stretch>
              <a:fillRect/>
            </a:stretch>
          </p:blipFill>
          <p:spPr>
            <a:xfrm>
              <a:off x="2156178" y="2103034"/>
              <a:ext cx="7879644" cy="2697566"/>
            </a:xfrm>
            <a:prstGeom prst="rect">
              <a:avLst/>
            </a:prstGeom>
          </p:spPr>
        </p:pic>
        <p:sp>
          <p:nvSpPr>
            <p:cNvPr id="7" name="TextBox 6">
              <a:extLst>
                <a:ext uri="{FF2B5EF4-FFF2-40B4-BE49-F238E27FC236}">
                  <a16:creationId xmlns:a16="http://schemas.microsoft.com/office/drawing/2014/main" id="{D2320D38-21BA-448E-AB32-B0B523A956F2}"/>
                </a:ext>
              </a:extLst>
            </p:cNvPr>
            <p:cNvSpPr txBox="1"/>
            <p:nvPr/>
          </p:nvSpPr>
          <p:spPr>
            <a:xfrm>
              <a:off x="2502332" y="2529532"/>
              <a:ext cx="7208009" cy="1844568"/>
            </a:xfrm>
            <a:prstGeom prst="rect">
              <a:avLst/>
            </a:prstGeom>
            <a:noFill/>
          </p:spPr>
          <p:txBody>
            <a:bodyPr wrap="square" lIns="0" tIns="0" rIns="0" bIns="0" rtlCol="0">
              <a:spAutoFit/>
            </a:bodyPr>
            <a:lstStyle/>
            <a:p>
              <a:pPr algn="ctr">
                <a:lnSpc>
                  <a:spcPct val="119000"/>
                </a:lnSpc>
              </a:pPr>
              <a:r>
                <a:rPr lang="vi-VN" sz="4000" b="1">
                  <a:solidFill>
                    <a:srgbClr val="FF78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 chúng ta chuyển phát tin tức, thư tín, bưu phẩm giữa các địa phương trong và ngoài nước.</a:t>
              </a:r>
              <a:endParaRPr lang="vi-VN" sz="4000" b="1" dirty="0">
                <a:solidFill>
                  <a:srgbClr val="FF78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2005095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14:presetBounceEnd="62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62000">
                                          <p:cBhvr additive="base">
                                            <p:cTn id="28" dur="1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29"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500" fill="hold"/>
                                            <p:tgtEl>
                                              <p:spTgt spid="5"/>
                                            </p:tgtEl>
                                            <p:attrNameLst>
                                              <p:attrName>ppt_x</p:attrName>
                                            </p:attrNameLst>
                                          </p:cBhvr>
                                          <p:tavLst>
                                            <p:tav tm="0">
                                              <p:val>
                                                <p:strVal val="#ppt_x"/>
                                              </p:val>
                                            </p:tav>
                                            <p:tav tm="100000">
                                              <p:val>
                                                <p:strVal val="#ppt_x"/>
                                              </p:val>
                                            </p:tav>
                                          </p:tavLst>
                                        </p:anim>
                                        <p:anim calcmode="lin" valueType="num">
                                          <p:cBhvr additive="base">
                                            <p:cTn id="29"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Google Shape;452;p46">
            <a:extLst>
              <a:ext uri="{FF2B5EF4-FFF2-40B4-BE49-F238E27FC236}">
                <a16:creationId xmlns:a16="http://schemas.microsoft.com/office/drawing/2014/main" id="{F45E9572-A14F-4A00-9377-D977D7DC67FA}"/>
              </a:ext>
            </a:extLst>
          </p:cNvPr>
          <p:cNvSpPr/>
          <p:nvPr/>
        </p:nvSpPr>
        <p:spPr>
          <a:xfrm>
            <a:off x="551543" y="284454"/>
            <a:ext cx="11088914" cy="1123431"/>
          </a:xfrm>
          <a:prstGeom prst="roundRect">
            <a:avLst>
              <a:gd name="adj" fmla="val 50000"/>
            </a:avLst>
          </a:prstGeom>
          <a:solidFill>
            <a:srgbClr val="FF8163"/>
          </a:solidFill>
          <a:ln>
            <a:noFill/>
          </a:ln>
        </p:spPr>
        <p:txBody>
          <a:bodyPr spcFirstLastPara="1" wrap="square" lIns="121900" tIns="121900" rIns="121900" bIns="121900" anchor="ctr" anchorCtr="0">
            <a:noAutofit/>
          </a:bodyPr>
          <a:lstStyle/>
          <a:p>
            <a:pPr lvl="0" algn="ctr" defTabSz="1219170">
              <a:buClr>
                <a:srgbClr val="000000"/>
              </a:buClr>
              <a:defRPr/>
            </a:pPr>
            <a:r>
              <a:rPr lang="vi-VN" sz="2667" b="1" kern="0">
                <a:solidFill>
                  <a:srgbClr val="000000"/>
                </a:solidFill>
                <a:latin typeface="Arial" panose="020B0604020202020204"/>
                <a:cs typeface="Arial" panose="020B0604020202020204"/>
                <a:sym typeface="Arial" panose="020B0604020202020204"/>
              </a:rPr>
              <a:t>Ngoài những cách gửi thư và gọi điện ở bưu điện, chúng ta có thể gửi thư và gọi điện bằng cách nào?</a:t>
            </a:r>
          </a:p>
        </p:txBody>
      </p:sp>
      <p:pic>
        <p:nvPicPr>
          <p:cNvPr id="5" name="Picture 2" descr="D:\NỞ\HÌNH TNXH\20191205_103951.jpg">
            <a:extLst>
              <a:ext uri="{FF2B5EF4-FFF2-40B4-BE49-F238E27FC236}">
                <a16:creationId xmlns:a16="http://schemas.microsoft.com/office/drawing/2014/main" id="{7204C1DB-F91F-44C1-828D-AFBE21F49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9" y="1798942"/>
            <a:ext cx="4891314" cy="4086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P HCM khai tử bốt điện thoại công cộng - VnExpress Kinh doanh">
            <a:extLst>
              <a:ext uri="{FF2B5EF4-FFF2-40B4-BE49-F238E27FC236}">
                <a16:creationId xmlns:a16="http://schemas.microsoft.com/office/drawing/2014/main" id="{E3A49614-5574-4BFE-8D78-C6CC7A460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457" y="1798943"/>
            <a:ext cx="4891314" cy="4086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Google Shape;451;p46">
            <a:extLst>
              <a:ext uri="{FF2B5EF4-FFF2-40B4-BE49-F238E27FC236}">
                <a16:creationId xmlns:a16="http://schemas.microsoft.com/office/drawing/2014/main" id="{F7B5B9B3-CD4A-4C41-A84E-6C4D58581332}"/>
              </a:ext>
            </a:extLst>
          </p:cNvPr>
          <p:cNvSpPr/>
          <p:nvPr/>
        </p:nvSpPr>
        <p:spPr>
          <a:xfrm>
            <a:off x="2097315" y="6031002"/>
            <a:ext cx="2177142" cy="542544"/>
          </a:xfrm>
          <a:prstGeom prst="roundRect">
            <a:avLst>
              <a:gd name="adj" fmla="val 50000"/>
            </a:avLst>
          </a:prstGeom>
          <a:solidFill>
            <a:srgbClr val="47C5A3"/>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Thùng</a:t>
            </a:r>
            <a:r>
              <a:rPr kumimoji="0" lang="en-US" sz="2667" b="1" i="0" u="none" strike="noStrike" kern="0" cap="none" spc="0" normalizeH="0" noProof="0">
                <a:ln>
                  <a:noFill/>
                </a:ln>
                <a:solidFill>
                  <a:srgbClr val="000000"/>
                </a:solidFill>
                <a:effectLst/>
                <a:uLnTx/>
                <a:uFillTx/>
                <a:latin typeface="Arial" panose="020B0604020202020204"/>
                <a:cs typeface="Arial" panose="020B0604020202020204"/>
                <a:sym typeface="Arial" panose="020B0604020202020204"/>
              </a:rPr>
              <a:t> thư</a:t>
            </a:r>
            <a:endParaRPr kumimoji="0" sz="2667"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453;p46">
            <a:extLst>
              <a:ext uri="{FF2B5EF4-FFF2-40B4-BE49-F238E27FC236}">
                <a16:creationId xmlns:a16="http://schemas.microsoft.com/office/drawing/2014/main" id="{70A874C4-039E-4367-8CD8-FB952342E856}"/>
              </a:ext>
            </a:extLst>
          </p:cNvPr>
          <p:cNvSpPr/>
          <p:nvPr/>
        </p:nvSpPr>
        <p:spPr>
          <a:xfrm>
            <a:off x="6643587" y="6031002"/>
            <a:ext cx="4709885" cy="542544"/>
          </a:xfrm>
          <a:prstGeom prst="roundRect">
            <a:avLst>
              <a:gd name="adj" fmla="val 50000"/>
            </a:avLst>
          </a:prstGeom>
          <a:solidFill>
            <a:srgbClr val="FFD26D"/>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Hộp</a:t>
            </a:r>
            <a:r>
              <a:rPr kumimoji="0" lang="en-US" sz="2667" b="1" i="0" u="none" strike="noStrike" kern="0" cap="none" spc="0" normalizeH="0" noProof="0">
                <a:ln>
                  <a:noFill/>
                </a:ln>
                <a:solidFill>
                  <a:srgbClr val="000000"/>
                </a:solidFill>
                <a:effectLst/>
                <a:uLnTx/>
                <a:uFillTx/>
                <a:latin typeface="Arial" panose="020B0604020202020204"/>
                <a:cs typeface="Arial" panose="020B0604020202020204"/>
                <a:sym typeface="Arial" panose="020B0604020202020204"/>
              </a:rPr>
              <a:t> điện thoại công cộng</a:t>
            </a:r>
            <a:endParaRPr kumimoji="0" lang="en-US" sz="2667"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1746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8" name="Google Shape;451;p46">
            <a:extLst>
              <a:ext uri="{FF2B5EF4-FFF2-40B4-BE49-F238E27FC236}">
                <a16:creationId xmlns:a16="http://schemas.microsoft.com/office/drawing/2014/main" id="{6068C630-FC54-47F4-BD64-67C66B4E5725}"/>
              </a:ext>
            </a:extLst>
          </p:cNvPr>
          <p:cNvSpPr/>
          <p:nvPr/>
        </p:nvSpPr>
        <p:spPr>
          <a:xfrm>
            <a:off x="2394533" y="4585162"/>
            <a:ext cx="7587667" cy="542544"/>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rgbClr val="000000"/>
                </a:solidFill>
                <a:cs typeface="Arial" panose="020B0604020202020204"/>
                <a:sym typeface="Arial" panose="020B0604020202020204"/>
              </a:rPr>
              <a:t>Chúng ta cần làm gì với những tài sản này?</a:t>
            </a:r>
            <a:endParaRPr kumimoji="0"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452;p46">
            <a:extLst>
              <a:ext uri="{FF2B5EF4-FFF2-40B4-BE49-F238E27FC236}">
                <a16:creationId xmlns:a16="http://schemas.microsoft.com/office/drawing/2014/main" id="{775908C6-F510-4789-A6CE-3A8E6F612996}"/>
              </a:ext>
            </a:extLst>
          </p:cNvPr>
          <p:cNvSpPr/>
          <p:nvPr/>
        </p:nvSpPr>
        <p:spPr>
          <a:xfrm>
            <a:off x="1113129" y="3567564"/>
            <a:ext cx="1936048" cy="542544"/>
          </a:xfrm>
          <a:prstGeom prst="roundRect">
            <a:avLst>
              <a:gd name="adj" fmla="val 50000"/>
            </a:avLst>
          </a:prstGeom>
          <a:noFill/>
          <a:ln w="38100">
            <a:solidFill>
              <a:srgbClr val="FFBD36"/>
            </a:solidFill>
            <a:prstDash val="sysDash"/>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Thùng</a:t>
            </a:r>
            <a:r>
              <a:rPr kumimoji="0" lang="en-US" sz="2400" b="1" i="0" u="none" strike="noStrike" kern="0" cap="none" spc="0" normalizeH="0" noProof="0">
                <a:ln>
                  <a:noFill/>
                </a:ln>
                <a:solidFill>
                  <a:srgbClr val="000000"/>
                </a:solidFill>
                <a:effectLst/>
                <a:uLnTx/>
                <a:uFillTx/>
                <a:latin typeface="Arial" panose="020B0604020202020204"/>
                <a:ea typeface="+mn-ea"/>
                <a:cs typeface="Arial" panose="020B0604020202020204"/>
                <a:sym typeface="Arial" panose="020B0604020202020204"/>
              </a:rPr>
              <a:t> thư</a:t>
            </a:r>
            <a:endParaRPr kumimoji="0" lang="en-US" sz="2400"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8" name="Picture 4" descr="VNPost | Cuộc thi ảnh bưu điện trong tôi">
            <a:extLst>
              <a:ext uri="{FF2B5EF4-FFF2-40B4-BE49-F238E27FC236}">
                <a16:creationId xmlns:a16="http://schemas.microsoft.com/office/drawing/2014/main" id="{1573B57A-F35E-4298-B7DC-E8BA6992C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96" y="410048"/>
            <a:ext cx="2859314" cy="3066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7FB9650-FC03-4CEE-AF56-6254EEF1C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343" y="410049"/>
            <a:ext cx="2859314" cy="306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7" descr="Thap976581">
            <a:extLst>
              <a:ext uri="{FF2B5EF4-FFF2-40B4-BE49-F238E27FC236}">
                <a16:creationId xmlns:a16="http://schemas.microsoft.com/office/drawing/2014/main" id="{F67F8152-63AC-4EB7-AFAD-F52B6DA62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830" y="410049"/>
            <a:ext cx="2859314" cy="306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340C16AB-46EC-4602-9E72-1223D2804239}"/>
              </a:ext>
            </a:extLst>
          </p:cNvPr>
          <p:cNvGrpSpPr/>
          <p:nvPr/>
        </p:nvGrpSpPr>
        <p:grpSpPr>
          <a:xfrm>
            <a:off x="1856344" y="5372352"/>
            <a:ext cx="8695541" cy="1344509"/>
            <a:chOff x="5063134" y="3954069"/>
            <a:chExt cx="6843994" cy="1783314"/>
          </a:xfrm>
        </p:grpSpPr>
        <p:grpSp>
          <p:nvGrpSpPr>
            <p:cNvPr id="12" name="Group 11">
              <a:extLst>
                <a:ext uri="{FF2B5EF4-FFF2-40B4-BE49-F238E27FC236}">
                  <a16:creationId xmlns:a16="http://schemas.microsoft.com/office/drawing/2014/main" id="{BE2B6BAC-AC6C-450F-8AC5-AE65886FDA0B}"/>
                </a:ext>
              </a:extLst>
            </p:cNvPr>
            <p:cNvGrpSpPr/>
            <p:nvPr/>
          </p:nvGrpSpPr>
          <p:grpSpPr>
            <a:xfrm>
              <a:off x="5063134" y="3954069"/>
              <a:ext cx="6843994" cy="1783314"/>
              <a:chOff x="838202" y="737756"/>
              <a:chExt cx="7619998" cy="5282044"/>
            </a:xfrm>
          </p:grpSpPr>
          <p:sp>
            <p:nvSpPr>
              <p:cNvPr id="14" name="Rectangle: Rounded Corners 17">
                <a:extLst>
                  <a:ext uri="{FF2B5EF4-FFF2-40B4-BE49-F238E27FC236}">
                    <a16:creationId xmlns:a16="http://schemas.microsoft.com/office/drawing/2014/main" id="{3451AA01-1AA3-49D1-8C4C-9D505DF6A3C9}"/>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8">
                <a:extLst>
                  <a:ext uri="{FF2B5EF4-FFF2-40B4-BE49-F238E27FC236}">
                    <a16:creationId xmlns:a16="http://schemas.microsoft.com/office/drawing/2014/main" id="{D36F2785-1791-494F-B7B2-E58CD20262C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extBox 10">
              <a:extLst>
                <a:ext uri="{FF2B5EF4-FFF2-40B4-BE49-F238E27FC236}">
                  <a16:creationId xmlns:a16="http://schemas.microsoft.com/office/drawing/2014/main" id="{D7E56963-5D78-42DB-A46D-1F48E61D1677}"/>
                </a:ext>
              </a:extLst>
            </p:cNvPr>
            <p:cNvSpPr txBox="1"/>
            <p:nvPr/>
          </p:nvSpPr>
          <p:spPr>
            <a:xfrm>
              <a:off x="5319158" y="4116637"/>
              <a:ext cx="6331946" cy="130632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vi-VN" altLang="vi-VN" sz="3200" b="1">
                  <a:solidFill>
                    <a:prstClr val="black"/>
                  </a:solidFill>
                  <a:latin typeface="Times New Roman" panose="02020603050405020304" pitchFamily="18" charset="0"/>
                  <a:cs typeface="Times New Roman" panose="02020603050405020304" pitchFamily="18" charset="0"/>
                </a:rPr>
                <a:t>Chúng ta phải sử dụng cẩn thận, bảo vệ và giữ gìn các phương tiện thông tin liên lạc.</a:t>
              </a:r>
            </a:p>
          </p:txBody>
        </p:sp>
      </p:grpSp>
      <p:sp>
        <p:nvSpPr>
          <p:cNvPr id="18" name="Google Shape;452;p46">
            <a:extLst>
              <a:ext uri="{FF2B5EF4-FFF2-40B4-BE49-F238E27FC236}">
                <a16:creationId xmlns:a16="http://schemas.microsoft.com/office/drawing/2014/main" id="{A2B8169B-6EDE-4D2B-A54F-3AF16D69933C}"/>
              </a:ext>
            </a:extLst>
          </p:cNvPr>
          <p:cNvSpPr/>
          <p:nvPr/>
        </p:nvSpPr>
        <p:spPr>
          <a:xfrm>
            <a:off x="4666344" y="3569039"/>
            <a:ext cx="2677052" cy="542544"/>
          </a:xfrm>
          <a:prstGeom prst="roundRect">
            <a:avLst>
              <a:gd name="adj" fmla="val 50000"/>
            </a:avLst>
          </a:prstGeom>
          <a:noFill/>
          <a:ln w="38100">
            <a:solidFill>
              <a:srgbClr val="FFBD36"/>
            </a:solidFill>
            <a:prstDash val="sysDash"/>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kern="0">
                <a:solidFill>
                  <a:srgbClr val="000000"/>
                </a:solidFill>
                <a:latin typeface="Arial" panose="020B0604020202020204"/>
                <a:cs typeface="Arial" panose="020B0604020202020204"/>
                <a:sym typeface="Arial" panose="020B0604020202020204"/>
              </a:rPr>
              <a:t>Hộp</a:t>
            </a:r>
            <a:r>
              <a:rPr kumimoji="0" lang="en-US" sz="2400" b="1" i="0" u="none" strike="noStrike" kern="0" cap="none" spc="0" normalizeH="0" noProof="0">
                <a:ln>
                  <a:noFill/>
                </a:ln>
                <a:solidFill>
                  <a:srgbClr val="000000"/>
                </a:solidFill>
                <a:effectLst/>
                <a:uLnTx/>
                <a:uFillTx/>
                <a:latin typeface="Arial" panose="020B0604020202020204"/>
                <a:ea typeface="+mn-ea"/>
                <a:cs typeface="Arial" panose="020B0604020202020204"/>
                <a:sym typeface="Arial" panose="020B0604020202020204"/>
              </a:rPr>
              <a:t> điện thoại</a:t>
            </a:r>
            <a:endParaRPr kumimoji="0" lang="en-US" sz="2400"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452;p46">
            <a:extLst>
              <a:ext uri="{FF2B5EF4-FFF2-40B4-BE49-F238E27FC236}">
                <a16:creationId xmlns:a16="http://schemas.microsoft.com/office/drawing/2014/main" id="{5F9AA061-53C9-41F5-8045-407DD687128F}"/>
              </a:ext>
            </a:extLst>
          </p:cNvPr>
          <p:cNvSpPr/>
          <p:nvPr/>
        </p:nvSpPr>
        <p:spPr>
          <a:xfrm>
            <a:off x="8113486" y="3581140"/>
            <a:ext cx="3526972" cy="542544"/>
          </a:xfrm>
          <a:prstGeom prst="roundRect">
            <a:avLst>
              <a:gd name="adj" fmla="val 50000"/>
            </a:avLst>
          </a:prstGeom>
          <a:noFill/>
          <a:ln w="38100">
            <a:solidFill>
              <a:srgbClr val="FFBD36"/>
            </a:solidFill>
            <a:prstDash val="sysDash"/>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Cột</a:t>
            </a:r>
            <a:r>
              <a:rPr kumimoji="0" lang="en-US" sz="2400" b="1" i="0" u="none" strike="noStrike" kern="0" cap="none" spc="0" normalizeH="0" noProof="0">
                <a:ln>
                  <a:noFill/>
                </a:ln>
                <a:solidFill>
                  <a:srgbClr val="000000"/>
                </a:solidFill>
                <a:effectLst/>
                <a:uLnTx/>
                <a:uFillTx/>
                <a:latin typeface="Arial" panose="020B0604020202020204"/>
                <a:ea typeface="+mn-ea"/>
                <a:cs typeface="Arial" panose="020B0604020202020204"/>
                <a:sym typeface="Arial" panose="020B0604020202020204"/>
              </a:rPr>
              <a:t> tiếp và phát sóng</a:t>
            </a:r>
            <a:endParaRPr kumimoji="0" lang="en-US" sz="2400"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8139956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624114" y="930819"/>
            <a:ext cx="10807089" cy="524210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1259580" y="2047456"/>
            <a:ext cx="9536156" cy="3239798"/>
          </a:xfrm>
          <a:prstGeom prst="rect">
            <a:avLst/>
          </a:prstGeom>
          <a:noFill/>
        </p:spPr>
        <p:txBody>
          <a:bodyPr wrap="square" lIns="0" tIns="0" rIns="0" bIns="0" rtlCol="0">
            <a:spAutoFit/>
          </a:bodyPr>
          <a:lstStyle/>
          <a:p>
            <a:pPr marL="0" marR="0" lvl="0" indent="0" algn="just" defTabSz="914400" rtl="0" eaLnBrk="1" fontAlgn="auto" latinLnBrk="0" hangingPunct="1">
              <a:lnSpc>
                <a:spcPct val="119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a:ln>
                  <a:noFill/>
                </a:ln>
                <a:solidFill>
                  <a:schemeClr val="accent6">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Bưu điện giúp ta chuyển tin tức, thư tín, bưu phẩm giữa các địa phương trong nước và nước ngoài. </a:t>
            </a:r>
          </a:p>
          <a:p>
            <a:pPr marL="0" marR="0" lvl="0" indent="0" algn="just" defTabSz="914400" rtl="0" eaLnBrk="1" fontAlgn="auto" latinLnBrk="0" hangingPunct="1">
              <a:lnSpc>
                <a:spcPct val="119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a:ln>
                  <a:noFill/>
                </a:ln>
                <a:solidFill>
                  <a:schemeClr val="accent6">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Chúng ta phải sử dụng cẩn thận, bảo vệ và giữ gìn các phương tiện thông tin liên lạc. </a:t>
            </a:r>
            <a:endParaRPr kumimoji="0" lang="en-US" sz="36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8" name="Picture 17">
            <a:extLst>
              <a:ext uri="{FF2B5EF4-FFF2-40B4-BE49-F238E27FC236}">
                <a16:creationId xmlns:a16="http://schemas.microsoft.com/office/drawing/2014/main" id="{BAFFDF94-F6D9-468E-9542-7968DF5B4D1B}"/>
              </a:ext>
            </a:extLst>
          </p:cNvPr>
          <p:cNvPicPr>
            <a:picLocks noChangeAspect="1"/>
          </p:cNvPicPr>
          <p:nvPr/>
        </p:nvPicPr>
        <p:blipFill>
          <a:blip r:embed="rId4"/>
          <a:stretch>
            <a:fillRect/>
          </a:stretch>
        </p:blipFill>
        <p:spPr>
          <a:xfrm>
            <a:off x="3716737" y="927487"/>
            <a:ext cx="4932389" cy="853268"/>
          </a:xfrm>
          <a:prstGeom prst="rect">
            <a:avLst/>
          </a:prstGeom>
        </p:spPr>
      </p:pic>
      <p:sp>
        <p:nvSpPr>
          <p:cNvPr id="19" name="TextBox 18">
            <a:extLst>
              <a:ext uri="{FF2B5EF4-FFF2-40B4-BE49-F238E27FC236}">
                <a16:creationId xmlns:a16="http://schemas.microsoft.com/office/drawing/2014/main" id="{830AB0ED-660B-4572-A1A5-739F1782566B}"/>
              </a:ext>
            </a:extLst>
          </p:cNvPr>
          <p:cNvSpPr txBox="1"/>
          <p:nvPr/>
        </p:nvSpPr>
        <p:spPr>
          <a:xfrm>
            <a:off x="4363411" y="1053291"/>
            <a:ext cx="363904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KẾT LUẬN</a:t>
            </a:r>
            <a:endParaRPr kumimoji="0" lang="en-US" sz="40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5"/>
          <a:stretch>
            <a:fillRect/>
          </a:stretch>
        </p:blipFill>
        <p:spPr>
          <a:xfrm>
            <a:off x="11431203" y="770431"/>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5"/>
          <a:stretch>
            <a:fillRect/>
          </a:stretch>
        </p:blipFill>
        <p:spPr>
          <a:xfrm rot="2640825">
            <a:off x="1321552" y="5716178"/>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5"/>
          <a:stretch>
            <a:fillRect/>
          </a:stretch>
        </p:blipFill>
        <p:spPr>
          <a:xfrm rot="20806844">
            <a:off x="9424652" y="60949"/>
            <a:ext cx="1825909" cy="1791457"/>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5"/>
          <a:stretch>
            <a:fillRect/>
          </a:stretch>
        </p:blipFill>
        <p:spPr>
          <a:xfrm rot="1629158">
            <a:off x="10227629" y="6161544"/>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5"/>
          <a:stretch>
            <a:fillRect/>
          </a:stretch>
        </p:blipFill>
        <p:spPr>
          <a:xfrm rot="1629158">
            <a:off x="-143017" y="4662310"/>
            <a:ext cx="518668" cy="508882"/>
          </a:xfrm>
          <a:prstGeom prst="rect">
            <a:avLst/>
          </a:prstGeom>
        </p:spPr>
      </p:pic>
    </p:spTree>
    <p:extLst>
      <p:ext uri="{BB962C8B-B14F-4D97-AF65-F5344CB8AC3E}">
        <p14:creationId xmlns:p14="http://schemas.microsoft.com/office/powerpoint/2010/main" val="385551172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2000">
                                          <p:cBhvr additive="base">
                                            <p:cTn id="7"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2000">
                                          <p:cBhvr additive="base">
                                            <p:cTn id="11"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2000">
                                          <p:cBhvr additive="base">
                                            <p:cTn id="15"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62000">
                                          <p:cBhvr additive="base">
                                            <p:cTn id="19"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2000">
                                          <p:cBhvr additive="base">
                                            <p:cTn id="23"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1+#ppt_w/2"/>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1+#ppt_w/2"/>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3"/>
          <p:cNvPicPr>
            <a:picLocks noChangeAspect="1"/>
          </p:cNvPicPr>
          <p:nvPr/>
        </p:nvPicPr>
        <p:blipFill rotWithShape="1">
          <a:blip r:embed="rId3">
            <a:extLst>
              <a:ext uri="{96DAC541-7B7A-43D3-8B79-37D633B846F1}">
                <asvg:svgBlip xmlns:asvg="http://schemas.microsoft.com/office/drawing/2016/SVG/main" r:embed="rId4"/>
              </a:ext>
            </a:extLst>
          </a:blip>
          <a:srcRect l="23077"/>
          <a:stretch>
            <a:fillRect/>
          </a:stretch>
        </p:blipFill>
        <p:spPr>
          <a:xfrm>
            <a:off x="0" y="457200"/>
            <a:ext cx="3867150" cy="929640"/>
          </a:xfrm>
          <a:prstGeom prst="rect">
            <a:avLst/>
          </a:prstGeom>
          <a:effectLst>
            <a:outerShdw blurRad="50800" dist="38100" dir="2700000" algn="tl" rotWithShape="0">
              <a:prstClr val="black">
                <a:alpha val="40000"/>
              </a:prstClr>
            </a:outerShdw>
          </a:effectLst>
        </p:spPr>
      </p:pic>
      <p:sp>
        <p:nvSpPr>
          <p:cNvPr id="4" name="TextBox 4"/>
          <p:cNvSpPr txBox="1"/>
          <p:nvPr/>
        </p:nvSpPr>
        <p:spPr>
          <a:xfrm>
            <a:off x="161521" y="675798"/>
            <a:ext cx="2842701"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2</a:t>
            </a:r>
            <a:endParaRPr kumimoji="0" lang="en-US"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1373316" y="1844040"/>
            <a:ext cx="7417868" cy="3276601"/>
            <a:chOff x="1373316" y="1844040"/>
            <a:chExt cx="7417868" cy="3276601"/>
          </a:xfrm>
        </p:grpSpPr>
        <p:pic>
          <p:nvPicPr>
            <p:cNvPr id="7" name="Graphic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0"/>
              <a:ext cx="7417868" cy="3276601"/>
            </a:xfrm>
            <a:prstGeom prst="rect">
              <a:avLst/>
            </a:prstGeom>
          </p:spPr>
        </p:pic>
        <p:sp>
          <p:nvSpPr>
            <p:cNvPr id="8" name="TextBox 6"/>
            <p:cNvSpPr txBox="1"/>
            <p:nvPr/>
          </p:nvSpPr>
          <p:spPr>
            <a:xfrm>
              <a:off x="2231136" y="2487132"/>
              <a:ext cx="5955926" cy="167270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Tìm hiểu về phương tiện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phát thanh, truyền hình</a:t>
              </a:r>
            </a:p>
          </p:txBody>
        </p:sp>
      </p:grpSp>
      <p:pic>
        <p:nvPicPr>
          <p:cNvPr id="9" name="Picture 8">
            <a:extLst>
              <a:ext uri="{FF2B5EF4-FFF2-40B4-BE49-F238E27FC236}">
                <a16:creationId xmlns:a16="http://schemas.microsoft.com/office/drawing/2014/main" id="{5EE529F4-A09E-4D69-97A1-210D411E67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164" y="518886"/>
            <a:ext cx="2057400" cy="5303433"/>
          </a:xfrm>
          <a:prstGeom prst="rect">
            <a:avLst/>
          </a:prstGeom>
        </p:spPr>
      </p:pic>
    </p:spTree>
    <p:extLst>
      <p:ext uri="{BB962C8B-B14F-4D97-AF65-F5344CB8AC3E}">
        <p14:creationId xmlns:p14="http://schemas.microsoft.com/office/powerpoint/2010/main" val="61019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2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Google Shape;452;p46">
            <a:extLst>
              <a:ext uri="{FF2B5EF4-FFF2-40B4-BE49-F238E27FC236}">
                <a16:creationId xmlns:a16="http://schemas.microsoft.com/office/drawing/2014/main" id="{F45E9572-A14F-4A00-9377-D977D7DC67FA}"/>
              </a:ext>
            </a:extLst>
          </p:cNvPr>
          <p:cNvSpPr/>
          <p:nvPr/>
        </p:nvSpPr>
        <p:spPr>
          <a:xfrm>
            <a:off x="1967342" y="307651"/>
            <a:ext cx="8294914" cy="876688"/>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lvl="0" algn="ctr" defTabSz="1219170">
              <a:buClr>
                <a:srgbClr val="000000"/>
              </a:buClr>
              <a:defRPr/>
            </a:pPr>
            <a:r>
              <a:rPr lang="en-US" sz="3200" b="1" kern="0">
                <a:solidFill>
                  <a:srgbClr val="000000"/>
                </a:solidFill>
                <a:latin typeface="Arial" panose="020B0604020202020204"/>
                <a:cs typeface="Arial" panose="020B0604020202020204"/>
                <a:sym typeface="Arial" panose="020B0604020202020204"/>
              </a:rPr>
              <a:t>Quan sát các hình 3, 4, 5, 6. Hình vẽ gì?</a:t>
            </a:r>
          </a:p>
        </p:txBody>
      </p:sp>
      <p:grpSp>
        <p:nvGrpSpPr>
          <p:cNvPr id="7" name="Group 6">
            <a:extLst>
              <a:ext uri="{FF2B5EF4-FFF2-40B4-BE49-F238E27FC236}">
                <a16:creationId xmlns:a16="http://schemas.microsoft.com/office/drawing/2014/main" id="{64E2A034-AA65-4F5B-BA6E-EDBE3345EDB1}"/>
              </a:ext>
            </a:extLst>
          </p:cNvPr>
          <p:cNvGrpSpPr/>
          <p:nvPr/>
        </p:nvGrpSpPr>
        <p:grpSpPr>
          <a:xfrm>
            <a:off x="6306012" y="1356680"/>
            <a:ext cx="4543830" cy="2713616"/>
            <a:chOff x="6696351" y="1165802"/>
            <a:chExt cx="3676302" cy="2486816"/>
          </a:xfrm>
        </p:grpSpPr>
        <p:pic>
          <p:nvPicPr>
            <p:cNvPr id="8" name="Picture 7">
              <a:extLst>
                <a:ext uri="{FF2B5EF4-FFF2-40B4-BE49-F238E27FC236}">
                  <a16:creationId xmlns:a16="http://schemas.microsoft.com/office/drawing/2014/main" id="{D62D2BB2-733E-425E-9D11-6DD00B1FB504}"/>
                </a:ext>
              </a:extLst>
            </p:cNvPr>
            <p:cNvPicPr>
              <a:picLocks noChangeAspect="1"/>
            </p:cNvPicPr>
            <p:nvPr/>
          </p:nvPicPr>
          <p:blipFill>
            <a:blip r:embed="rId3"/>
            <a:stretch>
              <a:fillRect/>
            </a:stretch>
          </p:blipFill>
          <p:spPr>
            <a:xfrm>
              <a:off x="6696351" y="1165802"/>
              <a:ext cx="3676302" cy="2486816"/>
            </a:xfrm>
            <a:prstGeom prst="rect">
              <a:avLst/>
            </a:prstGeom>
          </p:spPr>
        </p:pic>
        <p:sp>
          <p:nvSpPr>
            <p:cNvPr id="11" name="Oval 10">
              <a:extLst>
                <a:ext uri="{FF2B5EF4-FFF2-40B4-BE49-F238E27FC236}">
                  <a16:creationId xmlns:a16="http://schemas.microsoft.com/office/drawing/2014/main" id="{44F2889A-8E7B-4FEF-A537-F68A1926FBE9}"/>
                </a:ext>
              </a:extLst>
            </p:cNvPr>
            <p:cNvSpPr/>
            <p:nvPr/>
          </p:nvSpPr>
          <p:spPr>
            <a:xfrm>
              <a:off x="6784333" y="1255683"/>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4</a:t>
              </a:r>
            </a:p>
          </p:txBody>
        </p:sp>
      </p:grpSp>
      <p:grpSp>
        <p:nvGrpSpPr>
          <p:cNvPr id="12" name="Group 11">
            <a:extLst>
              <a:ext uri="{FF2B5EF4-FFF2-40B4-BE49-F238E27FC236}">
                <a16:creationId xmlns:a16="http://schemas.microsoft.com/office/drawing/2014/main" id="{9A084DFD-766B-4935-93FC-F491DB340B88}"/>
              </a:ext>
            </a:extLst>
          </p:cNvPr>
          <p:cNvGrpSpPr/>
          <p:nvPr/>
        </p:nvGrpSpPr>
        <p:grpSpPr>
          <a:xfrm>
            <a:off x="6229061" y="4036149"/>
            <a:ext cx="4709898" cy="2723592"/>
            <a:chOff x="6674171" y="3846105"/>
            <a:chExt cx="3787598" cy="2495958"/>
          </a:xfrm>
        </p:grpSpPr>
        <p:pic>
          <p:nvPicPr>
            <p:cNvPr id="13" name="Picture 12">
              <a:extLst>
                <a:ext uri="{FF2B5EF4-FFF2-40B4-BE49-F238E27FC236}">
                  <a16:creationId xmlns:a16="http://schemas.microsoft.com/office/drawing/2014/main" id="{2256997F-18BF-4C30-9827-823640E8A847}"/>
                </a:ext>
              </a:extLst>
            </p:cNvPr>
            <p:cNvPicPr>
              <a:picLocks noChangeAspect="1"/>
            </p:cNvPicPr>
            <p:nvPr/>
          </p:nvPicPr>
          <p:blipFill>
            <a:blip r:embed="rId4"/>
            <a:stretch>
              <a:fillRect/>
            </a:stretch>
          </p:blipFill>
          <p:spPr>
            <a:xfrm>
              <a:off x="6674171" y="3846105"/>
              <a:ext cx="3787598" cy="2495958"/>
            </a:xfrm>
            <a:prstGeom prst="rect">
              <a:avLst/>
            </a:prstGeom>
          </p:spPr>
        </p:pic>
        <p:sp>
          <p:nvSpPr>
            <p:cNvPr id="14" name="Oval 13">
              <a:extLst>
                <a:ext uri="{FF2B5EF4-FFF2-40B4-BE49-F238E27FC236}">
                  <a16:creationId xmlns:a16="http://schemas.microsoft.com/office/drawing/2014/main" id="{CA696F72-3D2E-4CED-A5CE-C0DFDB57CD24}"/>
                </a:ext>
              </a:extLst>
            </p:cNvPr>
            <p:cNvSpPr/>
            <p:nvPr/>
          </p:nvSpPr>
          <p:spPr>
            <a:xfrm>
              <a:off x="6826618" y="3961376"/>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6</a:t>
              </a:r>
            </a:p>
          </p:txBody>
        </p:sp>
      </p:grpSp>
      <p:grpSp>
        <p:nvGrpSpPr>
          <p:cNvPr id="15" name="Group 14">
            <a:extLst>
              <a:ext uri="{FF2B5EF4-FFF2-40B4-BE49-F238E27FC236}">
                <a16:creationId xmlns:a16="http://schemas.microsoft.com/office/drawing/2014/main" id="{9C099F23-992D-4156-BC1A-AD3A92C21721}"/>
              </a:ext>
            </a:extLst>
          </p:cNvPr>
          <p:cNvGrpSpPr/>
          <p:nvPr/>
        </p:nvGrpSpPr>
        <p:grpSpPr>
          <a:xfrm>
            <a:off x="1554697" y="4056103"/>
            <a:ext cx="4543830" cy="2703638"/>
            <a:chOff x="1945036" y="3864391"/>
            <a:chExt cx="3676302" cy="2477672"/>
          </a:xfrm>
        </p:grpSpPr>
        <p:pic>
          <p:nvPicPr>
            <p:cNvPr id="16" name="Picture 15">
              <a:extLst>
                <a:ext uri="{FF2B5EF4-FFF2-40B4-BE49-F238E27FC236}">
                  <a16:creationId xmlns:a16="http://schemas.microsoft.com/office/drawing/2014/main" id="{577435D6-7C49-48B4-8DBC-1A323C95AD69}"/>
                </a:ext>
              </a:extLst>
            </p:cNvPr>
            <p:cNvPicPr>
              <a:picLocks noChangeAspect="1"/>
            </p:cNvPicPr>
            <p:nvPr/>
          </p:nvPicPr>
          <p:blipFill>
            <a:blip r:embed="rId5"/>
            <a:stretch>
              <a:fillRect/>
            </a:stretch>
          </p:blipFill>
          <p:spPr>
            <a:xfrm>
              <a:off x="1945036" y="3864391"/>
              <a:ext cx="3676302" cy="2477672"/>
            </a:xfrm>
            <a:prstGeom prst="rect">
              <a:avLst/>
            </a:prstGeom>
          </p:spPr>
        </p:pic>
        <p:sp>
          <p:nvSpPr>
            <p:cNvPr id="17" name="Oval 16">
              <a:extLst>
                <a:ext uri="{FF2B5EF4-FFF2-40B4-BE49-F238E27FC236}">
                  <a16:creationId xmlns:a16="http://schemas.microsoft.com/office/drawing/2014/main" id="{A57EB606-B0A5-45DE-8A38-DB55CE6FD612}"/>
                </a:ext>
              </a:extLst>
            </p:cNvPr>
            <p:cNvSpPr/>
            <p:nvPr/>
          </p:nvSpPr>
          <p:spPr>
            <a:xfrm>
              <a:off x="2014762" y="3954401"/>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5</a:t>
              </a:r>
            </a:p>
          </p:txBody>
        </p:sp>
      </p:grpSp>
      <p:grpSp>
        <p:nvGrpSpPr>
          <p:cNvPr id="18" name="Group 17">
            <a:extLst>
              <a:ext uri="{FF2B5EF4-FFF2-40B4-BE49-F238E27FC236}">
                <a16:creationId xmlns:a16="http://schemas.microsoft.com/office/drawing/2014/main" id="{5CEEFFA4-7F05-47A9-8413-E77CAA257246}"/>
              </a:ext>
            </a:extLst>
          </p:cNvPr>
          <p:cNvGrpSpPr/>
          <p:nvPr/>
        </p:nvGrpSpPr>
        <p:grpSpPr>
          <a:xfrm>
            <a:off x="1465331" y="1523807"/>
            <a:ext cx="4763729" cy="2551471"/>
            <a:chOff x="1897654" y="1319377"/>
            <a:chExt cx="3787493" cy="2186159"/>
          </a:xfrm>
        </p:grpSpPr>
        <p:pic>
          <p:nvPicPr>
            <p:cNvPr id="19" name="Picture 18">
              <a:extLst>
                <a:ext uri="{FF2B5EF4-FFF2-40B4-BE49-F238E27FC236}">
                  <a16:creationId xmlns:a16="http://schemas.microsoft.com/office/drawing/2014/main" id="{9D481515-E898-4287-AF51-C50FCC315C6F}"/>
                </a:ext>
              </a:extLst>
            </p:cNvPr>
            <p:cNvPicPr>
              <a:picLocks noChangeAspect="1"/>
            </p:cNvPicPr>
            <p:nvPr/>
          </p:nvPicPr>
          <p:blipFill>
            <a:blip r:embed="rId6"/>
            <a:stretch>
              <a:fillRect/>
            </a:stretch>
          </p:blipFill>
          <p:spPr>
            <a:xfrm>
              <a:off x="1897654" y="1319377"/>
              <a:ext cx="3787493" cy="2186159"/>
            </a:xfrm>
            <a:prstGeom prst="rect">
              <a:avLst/>
            </a:prstGeom>
          </p:spPr>
        </p:pic>
        <p:sp>
          <p:nvSpPr>
            <p:cNvPr id="20" name="Oval 19">
              <a:extLst>
                <a:ext uri="{FF2B5EF4-FFF2-40B4-BE49-F238E27FC236}">
                  <a16:creationId xmlns:a16="http://schemas.microsoft.com/office/drawing/2014/main" id="{2FAB116A-7C68-49DA-B4AC-A04DFF1B2D10}"/>
                </a:ext>
              </a:extLst>
            </p:cNvPr>
            <p:cNvSpPr/>
            <p:nvPr/>
          </p:nvSpPr>
          <p:spPr>
            <a:xfrm>
              <a:off x="2188664" y="1432318"/>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3</a:t>
              </a:r>
            </a:p>
          </p:txBody>
        </p:sp>
      </p:grpSp>
    </p:spTree>
    <p:extLst>
      <p:ext uri="{BB962C8B-B14F-4D97-AF65-F5344CB8AC3E}">
        <p14:creationId xmlns:p14="http://schemas.microsoft.com/office/powerpoint/2010/main" val="774328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AutoShape 9">
            <a:extLst>
              <a:ext uri="{FF2B5EF4-FFF2-40B4-BE49-F238E27FC236}">
                <a16:creationId xmlns:a16="http://schemas.microsoft.com/office/drawing/2014/main" id="{FA9E8492-84AB-46A7-8F54-EAF8E166F96B}"/>
              </a:ext>
            </a:extLst>
          </p:cNvPr>
          <p:cNvSpPr>
            <a:spLocks noChangeArrowheads="1"/>
          </p:cNvSpPr>
          <p:nvPr/>
        </p:nvSpPr>
        <p:spPr bwMode="auto">
          <a:xfrm>
            <a:off x="2529114" y="5461759"/>
            <a:ext cx="7133770" cy="723458"/>
          </a:xfrm>
          <a:prstGeom prst="flowChartAlternateProcess">
            <a:avLst/>
          </a:prstGeom>
          <a:ln w="57150">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GB" sz="3200">
                <a:solidFill>
                  <a:srgbClr val="FF0000"/>
                </a:solidFill>
                <a:latin typeface="Calibri"/>
              </a:rPr>
              <a:t> </a:t>
            </a:r>
            <a:r>
              <a:rPr lang="en-GB" sz="3200" b="1">
                <a:solidFill>
                  <a:srgbClr val="FF0000"/>
                </a:solidFill>
                <a:latin typeface="Times New Roman" pitchFamily="18" charset="0"/>
                <a:cs typeface="Times New Roman" pitchFamily="18" charset="0"/>
              </a:rPr>
              <a:t>Thu, phát các thông tin đến người nghe.</a:t>
            </a:r>
            <a:endParaRPr lang="en-US" sz="3200" b="1">
              <a:solidFill>
                <a:srgbClr val="FF0000"/>
              </a:solidFill>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A6BC90DC-8E36-4F79-B60E-3092806691DD}"/>
              </a:ext>
            </a:extLst>
          </p:cNvPr>
          <p:cNvGrpSpPr/>
          <p:nvPr/>
        </p:nvGrpSpPr>
        <p:grpSpPr>
          <a:xfrm>
            <a:off x="2708354" y="1731650"/>
            <a:ext cx="6775291" cy="3394700"/>
            <a:chOff x="1897654" y="1319377"/>
            <a:chExt cx="3787493" cy="2186159"/>
          </a:xfrm>
        </p:grpSpPr>
        <p:pic>
          <p:nvPicPr>
            <p:cNvPr id="11" name="Picture 10">
              <a:extLst>
                <a:ext uri="{FF2B5EF4-FFF2-40B4-BE49-F238E27FC236}">
                  <a16:creationId xmlns:a16="http://schemas.microsoft.com/office/drawing/2014/main" id="{4AAB3158-5274-489A-82F0-AF55701145E1}"/>
                </a:ext>
              </a:extLst>
            </p:cNvPr>
            <p:cNvPicPr>
              <a:picLocks noChangeAspect="1"/>
            </p:cNvPicPr>
            <p:nvPr/>
          </p:nvPicPr>
          <p:blipFill>
            <a:blip r:embed="rId3"/>
            <a:stretch>
              <a:fillRect/>
            </a:stretch>
          </p:blipFill>
          <p:spPr>
            <a:xfrm>
              <a:off x="1897654" y="1319377"/>
              <a:ext cx="3787493" cy="2186159"/>
            </a:xfrm>
            <a:prstGeom prst="rect">
              <a:avLst/>
            </a:prstGeom>
          </p:spPr>
        </p:pic>
        <p:sp>
          <p:nvSpPr>
            <p:cNvPr id="12" name="Oval 11">
              <a:extLst>
                <a:ext uri="{FF2B5EF4-FFF2-40B4-BE49-F238E27FC236}">
                  <a16:creationId xmlns:a16="http://schemas.microsoft.com/office/drawing/2014/main" id="{20D6DDB4-F35E-4DB7-9F08-2CF430770536}"/>
                </a:ext>
              </a:extLst>
            </p:cNvPr>
            <p:cNvSpPr/>
            <p:nvPr/>
          </p:nvSpPr>
          <p:spPr>
            <a:xfrm>
              <a:off x="4897354" y="1432318"/>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3</a:t>
              </a:r>
            </a:p>
          </p:txBody>
        </p:sp>
      </p:grpSp>
      <p:sp>
        <p:nvSpPr>
          <p:cNvPr id="13" name="Google Shape;451;p46">
            <a:extLst>
              <a:ext uri="{FF2B5EF4-FFF2-40B4-BE49-F238E27FC236}">
                <a16:creationId xmlns:a16="http://schemas.microsoft.com/office/drawing/2014/main" id="{DDCB18FA-11A5-4DA7-95F6-5291A9204C33}"/>
              </a:ext>
            </a:extLst>
          </p:cNvPr>
          <p:cNvSpPr/>
          <p:nvPr/>
        </p:nvSpPr>
        <p:spPr>
          <a:xfrm>
            <a:off x="3637354" y="1034512"/>
            <a:ext cx="4833581" cy="542544"/>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chemeClr val="bg1"/>
                </a:solidFill>
                <a:latin typeface="Arial"/>
                <a:cs typeface="Arial" panose="020B0604020202020204"/>
                <a:sym typeface="Arial" panose="020B0604020202020204"/>
              </a:rPr>
              <a:t>Máy thu thanh (Ra - đi – ô)</a:t>
            </a:r>
          </a:p>
        </p:txBody>
      </p:sp>
      <p:grpSp>
        <p:nvGrpSpPr>
          <p:cNvPr id="14" name="Group 13">
            <a:extLst>
              <a:ext uri="{FF2B5EF4-FFF2-40B4-BE49-F238E27FC236}">
                <a16:creationId xmlns:a16="http://schemas.microsoft.com/office/drawing/2014/main" id="{19E6D261-4597-42B2-847F-61688222EA75}"/>
              </a:ext>
            </a:extLst>
          </p:cNvPr>
          <p:cNvGrpSpPr/>
          <p:nvPr/>
        </p:nvGrpSpPr>
        <p:grpSpPr>
          <a:xfrm>
            <a:off x="3140253" y="1775395"/>
            <a:ext cx="5939198" cy="3517036"/>
            <a:chOff x="6696351" y="1165802"/>
            <a:chExt cx="3676302" cy="2486816"/>
          </a:xfrm>
        </p:grpSpPr>
        <p:pic>
          <p:nvPicPr>
            <p:cNvPr id="15" name="Picture 14">
              <a:extLst>
                <a:ext uri="{FF2B5EF4-FFF2-40B4-BE49-F238E27FC236}">
                  <a16:creationId xmlns:a16="http://schemas.microsoft.com/office/drawing/2014/main" id="{220484D8-4094-4A72-AB68-FB2F381330AA}"/>
                </a:ext>
              </a:extLst>
            </p:cNvPr>
            <p:cNvPicPr>
              <a:picLocks noChangeAspect="1"/>
            </p:cNvPicPr>
            <p:nvPr/>
          </p:nvPicPr>
          <p:blipFill>
            <a:blip r:embed="rId4"/>
            <a:stretch>
              <a:fillRect/>
            </a:stretch>
          </p:blipFill>
          <p:spPr>
            <a:xfrm>
              <a:off x="6696351" y="1165802"/>
              <a:ext cx="3676302" cy="2486816"/>
            </a:xfrm>
            <a:prstGeom prst="rect">
              <a:avLst/>
            </a:prstGeom>
          </p:spPr>
        </p:pic>
        <p:sp>
          <p:nvSpPr>
            <p:cNvPr id="16" name="Oval 15">
              <a:extLst>
                <a:ext uri="{FF2B5EF4-FFF2-40B4-BE49-F238E27FC236}">
                  <a16:creationId xmlns:a16="http://schemas.microsoft.com/office/drawing/2014/main" id="{8498F5FC-A26D-4914-A8DE-17705AF99E2B}"/>
                </a:ext>
              </a:extLst>
            </p:cNvPr>
            <p:cNvSpPr/>
            <p:nvPr/>
          </p:nvSpPr>
          <p:spPr>
            <a:xfrm>
              <a:off x="9851000" y="1242167"/>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4</a:t>
              </a:r>
            </a:p>
          </p:txBody>
        </p:sp>
      </p:grpSp>
      <p:sp>
        <p:nvSpPr>
          <p:cNvPr id="17" name="AutoShape 9">
            <a:extLst>
              <a:ext uri="{FF2B5EF4-FFF2-40B4-BE49-F238E27FC236}">
                <a16:creationId xmlns:a16="http://schemas.microsoft.com/office/drawing/2014/main" id="{2385F279-A6BB-45B5-B936-41EF5479AE43}"/>
              </a:ext>
            </a:extLst>
          </p:cNvPr>
          <p:cNvSpPr>
            <a:spLocks noChangeArrowheads="1"/>
          </p:cNvSpPr>
          <p:nvPr/>
        </p:nvSpPr>
        <p:spPr bwMode="auto">
          <a:xfrm>
            <a:off x="1976909" y="5461754"/>
            <a:ext cx="8109491" cy="723458"/>
          </a:xfrm>
          <a:prstGeom prst="flowChartAlternateProcess">
            <a:avLst/>
          </a:prstGeom>
          <a:ln w="57150">
            <a:solidFill>
              <a:schemeClr val="accent6">
                <a:lumMod val="50000"/>
              </a:schemeClr>
            </a:solidFill>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GB" sz="3200">
                <a:solidFill>
                  <a:srgbClr val="FF0000"/>
                </a:solidFill>
                <a:latin typeface="Calibri"/>
              </a:rPr>
              <a:t> </a:t>
            </a:r>
            <a:r>
              <a:rPr lang="vi-VN" sz="3200" b="1">
                <a:solidFill>
                  <a:srgbClr val="FF0000"/>
                </a:solidFill>
                <a:latin typeface="Times New Roman" pitchFamily="18" charset="0"/>
                <a:cs typeface="Times New Roman" pitchFamily="18" charset="0"/>
              </a:rPr>
              <a:t> Nơi phát sóng các chương trình truyền hình </a:t>
            </a:r>
          </a:p>
        </p:txBody>
      </p:sp>
      <p:sp>
        <p:nvSpPr>
          <p:cNvPr id="18" name="Google Shape;451;p46">
            <a:extLst>
              <a:ext uri="{FF2B5EF4-FFF2-40B4-BE49-F238E27FC236}">
                <a16:creationId xmlns:a16="http://schemas.microsoft.com/office/drawing/2014/main" id="{17C4DFE2-CCD5-451A-8B63-A3C833AC2CFA}"/>
              </a:ext>
            </a:extLst>
          </p:cNvPr>
          <p:cNvSpPr/>
          <p:nvPr/>
        </p:nvSpPr>
        <p:spPr>
          <a:xfrm>
            <a:off x="3651206" y="1034507"/>
            <a:ext cx="4833581" cy="542544"/>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chemeClr val="bg1"/>
                </a:solidFill>
                <a:latin typeface="Arial"/>
                <a:cs typeface="Arial" panose="020B0604020202020204"/>
                <a:sym typeface="Arial" panose="020B0604020202020204"/>
              </a:rPr>
              <a:t>Đài Truyền hình Việt Nam</a:t>
            </a:r>
          </a:p>
        </p:txBody>
      </p:sp>
      <p:grpSp>
        <p:nvGrpSpPr>
          <p:cNvPr id="19" name="Group 18">
            <a:extLst>
              <a:ext uri="{FF2B5EF4-FFF2-40B4-BE49-F238E27FC236}">
                <a16:creationId xmlns:a16="http://schemas.microsoft.com/office/drawing/2014/main" id="{C72B18A8-FD7C-406C-BC40-C6B2F7D0A596}"/>
              </a:ext>
            </a:extLst>
          </p:cNvPr>
          <p:cNvGrpSpPr/>
          <p:nvPr/>
        </p:nvGrpSpPr>
        <p:grpSpPr>
          <a:xfrm>
            <a:off x="3417230" y="1811345"/>
            <a:ext cx="5380411" cy="3723554"/>
            <a:chOff x="1945036" y="3864391"/>
            <a:chExt cx="3676302" cy="2477672"/>
          </a:xfrm>
        </p:grpSpPr>
        <p:pic>
          <p:nvPicPr>
            <p:cNvPr id="20" name="Picture 19">
              <a:extLst>
                <a:ext uri="{FF2B5EF4-FFF2-40B4-BE49-F238E27FC236}">
                  <a16:creationId xmlns:a16="http://schemas.microsoft.com/office/drawing/2014/main" id="{42A15757-EBC4-43BD-873F-5A4602633E9C}"/>
                </a:ext>
              </a:extLst>
            </p:cNvPr>
            <p:cNvPicPr>
              <a:picLocks noChangeAspect="1"/>
            </p:cNvPicPr>
            <p:nvPr/>
          </p:nvPicPr>
          <p:blipFill>
            <a:blip r:embed="rId5"/>
            <a:stretch>
              <a:fillRect/>
            </a:stretch>
          </p:blipFill>
          <p:spPr>
            <a:xfrm>
              <a:off x="1945036" y="3864391"/>
              <a:ext cx="3676302" cy="2477672"/>
            </a:xfrm>
            <a:prstGeom prst="rect">
              <a:avLst/>
            </a:prstGeom>
          </p:spPr>
        </p:pic>
        <p:sp>
          <p:nvSpPr>
            <p:cNvPr id="21" name="Oval 20">
              <a:extLst>
                <a:ext uri="{FF2B5EF4-FFF2-40B4-BE49-F238E27FC236}">
                  <a16:creationId xmlns:a16="http://schemas.microsoft.com/office/drawing/2014/main" id="{4B78C86C-6207-4202-B3C5-B3C3B000A187}"/>
                </a:ext>
              </a:extLst>
            </p:cNvPr>
            <p:cNvSpPr/>
            <p:nvPr/>
          </p:nvSpPr>
          <p:spPr>
            <a:xfrm>
              <a:off x="5081429" y="3954401"/>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5</a:t>
              </a:r>
            </a:p>
          </p:txBody>
        </p:sp>
      </p:grpSp>
      <p:sp>
        <p:nvSpPr>
          <p:cNvPr id="22" name="AutoShape 9">
            <a:extLst>
              <a:ext uri="{FF2B5EF4-FFF2-40B4-BE49-F238E27FC236}">
                <a16:creationId xmlns:a16="http://schemas.microsoft.com/office/drawing/2014/main" id="{1DFA4D52-436C-4C0D-925D-BC4F5A3E81CF}"/>
              </a:ext>
            </a:extLst>
          </p:cNvPr>
          <p:cNvSpPr>
            <a:spLocks noChangeArrowheads="1"/>
          </p:cNvSpPr>
          <p:nvPr/>
        </p:nvSpPr>
        <p:spPr bwMode="auto">
          <a:xfrm>
            <a:off x="4286078" y="5766951"/>
            <a:ext cx="4268239" cy="723458"/>
          </a:xfrm>
          <a:prstGeom prst="flowChartAlternateProcess">
            <a:avLst/>
          </a:prstGeom>
          <a:ln w="57150">
            <a:solidFill>
              <a:schemeClr val="accent4"/>
            </a:solidFill>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GB" sz="3200">
                <a:solidFill>
                  <a:srgbClr val="FF0000"/>
                </a:solidFill>
                <a:latin typeface="Calibri"/>
              </a:rPr>
              <a:t> </a:t>
            </a:r>
            <a:r>
              <a:rPr lang="vi-VN" sz="3200" b="1">
                <a:solidFill>
                  <a:srgbClr val="FF0000"/>
                </a:solidFill>
                <a:latin typeface="Times New Roman" pitchFamily="18" charset="0"/>
                <a:cs typeface="Times New Roman" pitchFamily="18" charset="0"/>
              </a:rPr>
              <a:t> Hai bạn đang làm gì?</a:t>
            </a:r>
          </a:p>
        </p:txBody>
      </p:sp>
      <p:sp>
        <p:nvSpPr>
          <p:cNvPr id="23" name="Google Shape;451;p46">
            <a:extLst>
              <a:ext uri="{FF2B5EF4-FFF2-40B4-BE49-F238E27FC236}">
                <a16:creationId xmlns:a16="http://schemas.microsoft.com/office/drawing/2014/main" id="{3391FFBB-DC26-42DE-9A66-F2856DEAA9CB}"/>
              </a:ext>
            </a:extLst>
          </p:cNvPr>
          <p:cNvSpPr/>
          <p:nvPr/>
        </p:nvSpPr>
        <p:spPr>
          <a:xfrm>
            <a:off x="4286078" y="1039593"/>
            <a:ext cx="3721385" cy="542544"/>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chemeClr val="bg1"/>
                </a:solidFill>
                <a:latin typeface="Arial"/>
                <a:cs typeface="Arial" panose="020B0604020202020204"/>
                <a:sym typeface="Arial" panose="020B0604020202020204"/>
              </a:rPr>
              <a:t>Máy thu hình (Ti vi)</a:t>
            </a:r>
          </a:p>
        </p:txBody>
      </p:sp>
      <p:grpSp>
        <p:nvGrpSpPr>
          <p:cNvPr id="24" name="Group 23">
            <a:extLst>
              <a:ext uri="{FF2B5EF4-FFF2-40B4-BE49-F238E27FC236}">
                <a16:creationId xmlns:a16="http://schemas.microsoft.com/office/drawing/2014/main" id="{CB046372-21F8-4431-955D-199D335C35FD}"/>
              </a:ext>
            </a:extLst>
          </p:cNvPr>
          <p:cNvGrpSpPr/>
          <p:nvPr/>
        </p:nvGrpSpPr>
        <p:grpSpPr>
          <a:xfrm>
            <a:off x="3227394" y="1328719"/>
            <a:ext cx="5737210" cy="4149106"/>
            <a:chOff x="6674171" y="3846105"/>
            <a:chExt cx="3787598" cy="2495958"/>
          </a:xfrm>
        </p:grpSpPr>
        <p:pic>
          <p:nvPicPr>
            <p:cNvPr id="25" name="Picture 24">
              <a:extLst>
                <a:ext uri="{FF2B5EF4-FFF2-40B4-BE49-F238E27FC236}">
                  <a16:creationId xmlns:a16="http://schemas.microsoft.com/office/drawing/2014/main" id="{151B37A0-2F11-482C-BB5A-384C58BD7E88}"/>
                </a:ext>
              </a:extLst>
            </p:cNvPr>
            <p:cNvPicPr>
              <a:picLocks noChangeAspect="1"/>
            </p:cNvPicPr>
            <p:nvPr/>
          </p:nvPicPr>
          <p:blipFill>
            <a:blip r:embed="rId6"/>
            <a:stretch>
              <a:fillRect/>
            </a:stretch>
          </p:blipFill>
          <p:spPr>
            <a:xfrm>
              <a:off x="6674171" y="3846105"/>
              <a:ext cx="3787598" cy="2495958"/>
            </a:xfrm>
            <a:prstGeom prst="rect">
              <a:avLst/>
            </a:prstGeom>
          </p:spPr>
        </p:pic>
        <p:sp>
          <p:nvSpPr>
            <p:cNvPr id="26" name="Oval 25">
              <a:extLst>
                <a:ext uri="{FF2B5EF4-FFF2-40B4-BE49-F238E27FC236}">
                  <a16:creationId xmlns:a16="http://schemas.microsoft.com/office/drawing/2014/main" id="{F32A17D7-F7AC-467E-AABA-D7FCEC9DE218}"/>
                </a:ext>
              </a:extLst>
            </p:cNvPr>
            <p:cNvSpPr/>
            <p:nvPr/>
          </p:nvSpPr>
          <p:spPr>
            <a:xfrm>
              <a:off x="9851000" y="3961376"/>
              <a:ext cx="443346" cy="4433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6</a:t>
              </a:r>
            </a:p>
          </p:txBody>
        </p:sp>
      </p:grpSp>
      <p:sp>
        <p:nvSpPr>
          <p:cNvPr id="27" name="AutoShape 9">
            <a:extLst>
              <a:ext uri="{FF2B5EF4-FFF2-40B4-BE49-F238E27FC236}">
                <a16:creationId xmlns:a16="http://schemas.microsoft.com/office/drawing/2014/main" id="{79FED733-169A-401B-B6AB-658E9C26F436}"/>
              </a:ext>
            </a:extLst>
          </p:cNvPr>
          <p:cNvSpPr>
            <a:spLocks noChangeArrowheads="1"/>
          </p:cNvSpPr>
          <p:nvPr/>
        </p:nvSpPr>
        <p:spPr bwMode="auto">
          <a:xfrm>
            <a:off x="2581488" y="5750316"/>
            <a:ext cx="7293154" cy="723458"/>
          </a:xfrm>
          <a:prstGeom prst="flowChartAlternateProcess">
            <a:avLst/>
          </a:prstGeom>
          <a:ln w="57150">
            <a:solidFill>
              <a:schemeClr val="accent5">
                <a:lumMod val="75000"/>
              </a:schemeClr>
            </a:solidFill>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GB" sz="3200">
                <a:solidFill>
                  <a:srgbClr val="FF0000"/>
                </a:solidFill>
                <a:latin typeface="Calibri"/>
              </a:rPr>
              <a:t> </a:t>
            </a:r>
            <a:r>
              <a:rPr lang="vi-VN" sz="3200" b="1">
                <a:solidFill>
                  <a:srgbClr val="FF0000"/>
                </a:solidFill>
                <a:latin typeface="Times New Roman" pitchFamily="18" charset="0"/>
                <a:cs typeface="Times New Roman" pitchFamily="18" charset="0"/>
              </a:rPr>
              <a:t>  Để liên lạc, trao đổi thông tin với nhau</a:t>
            </a:r>
          </a:p>
        </p:txBody>
      </p:sp>
      <p:sp>
        <p:nvSpPr>
          <p:cNvPr id="28" name="Google Shape;451;p46">
            <a:extLst>
              <a:ext uri="{FF2B5EF4-FFF2-40B4-BE49-F238E27FC236}">
                <a16:creationId xmlns:a16="http://schemas.microsoft.com/office/drawing/2014/main" id="{E59661E0-4832-4720-AF49-8096B0C2C657}"/>
              </a:ext>
            </a:extLst>
          </p:cNvPr>
          <p:cNvSpPr/>
          <p:nvPr/>
        </p:nvSpPr>
        <p:spPr>
          <a:xfrm>
            <a:off x="4852947" y="582580"/>
            <a:ext cx="2486105" cy="542544"/>
          </a:xfrm>
          <a:prstGeom prst="roundRect">
            <a:avLst>
              <a:gd name="adj" fmla="val 50000"/>
            </a:avLst>
          </a:prstGeom>
          <a:solidFill>
            <a:schemeClr val="accent1">
              <a:lumMod val="75000"/>
            </a:schemeClr>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chemeClr val="bg1"/>
                </a:solidFill>
                <a:latin typeface="Arial"/>
                <a:cs typeface="Arial" panose="020B0604020202020204"/>
                <a:sym typeface="Arial" panose="020B0604020202020204"/>
              </a:rPr>
              <a:t>Điện thoại</a:t>
            </a:r>
          </a:p>
        </p:txBody>
      </p:sp>
    </p:spTree>
    <p:extLst>
      <p:ext uri="{BB962C8B-B14F-4D97-AF65-F5344CB8AC3E}">
        <p14:creationId xmlns:p14="http://schemas.microsoft.com/office/powerpoint/2010/main" val="3351546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14"/>
                                        </p:tgtEl>
                                        <p:attrNameLst>
                                          <p:attrName>ppt_w</p:attrName>
                                        </p:attrNameLst>
                                      </p:cBhvr>
                                      <p:tavLst>
                                        <p:tav tm="0">
                                          <p:val>
                                            <p:strVal val="ppt_w"/>
                                          </p:val>
                                        </p:tav>
                                        <p:tav tm="100000">
                                          <p:val>
                                            <p:fltVal val="0"/>
                                          </p:val>
                                        </p:tav>
                                      </p:tavLst>
                                    </p:anim>
                                    <p:anim calcmode="lin" valueType="num">
                                      <p:cBhvr>
                                        <p:cTn id="43" dur="1000"/>
                                        <p:tgtEl>
                                          <p:spTgt spid="14"/>
                                        </p:tgtEl>
                                        <p:attrNameLst>
                                          <p:attrName>ppt_h</p:attrName>
                                        </p:attrNameLst>
                                      </p:cBhvr>
                                      <p:tavLst>
                                        <p:tav tm="0">
                                          <p:val>
                                            <p:strVal val="ppt_h"/>
                                          </p:val>
                                        </p:tav>
                                        <p:tav tm="100000">
                                          <p:val>
                                            <p:fltVal val="0"/>
                                          </p:val>
                                        </p:tav>
                                      </p:tavLst>
                                    </p:anim>
                                    <p:anim calcmode="lin" valueType="num">
                                      <p:cBhvr>
                                        <p:cTn id="44" dur="1000"/>
                                        <p:tgtEl>
                                          <p:spTgt spid="14"/>
                                        </p:tgtEl>
                                        <p:attrNameLst>
                                          <p:attrName>style.rotation</p:attrName>
                                        </p:attrNameLst>
                                      </p:cBhvr>
                                      <p:tavLst>
                                        <p:tav tm="0">
                                          <p:val>
                                            <p:fltVal val="0"/>
                                          </p:val>
                                        </p:tav>
                                        <p:tav tm="100000">
                                          <p:val>
                                            <p:fltVal val="90"/>
                                          </p:val>
                                        </p:tav>
                                      </p:tavLst>
                                    </p:anim>
                                    <p:animEffect transition="out" filter="fade">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par>
                                <p:cTn id="47" presetID="31" presetClass="exit" presetSubtype="0" fill="hold" grpId="1" nodeType="withEffect">
                                  <p:stCondLst>
                                    <p:cond delay="0"/>
                                  </p:stCondLst>
                                  <p:childTnLst>
                                    <p:anim calcmode="lin" valueType="num">
                                      <p:cBhvr>
                                        <p:cTn id="48" dur="1000"/>
                                        <p:tgtEl>
                                          <p:spTgt spid="18"/>
                                        </p:tgtEl>
                                        <p:attrNameLst>
                                          <p:attrName>ppt_w</p:attrName>
                                        </p:attrNameLst>
                                      </p:cBhvr>
                                      <p:tavLst>
                                        <p:tav tm="0">
                                          <p:val>
                                            <p:strVal val="ppt_w"/>
                                          </p:val>
                                        </p:tav>
                                        <p:tav tm="100000">
                                          <p:val>
                                            <p:fltVal val="0"/>
                                          </p:val>
                                        </p:tav>
                                      </p:tavLst>
                                    </p:anim>
                                    <p:anim calcmode="lin" valueType="num">
                                      <p:cBhvr>
                                        <p:cTn id="49" dur="1000"/>
                                        <p:tgtEl>
                                          <p:spTgt spid="18"/>
                                        </p:tgtEl>
                                        <p:attrNameLst>
                                          <p:attrName>ppt_h</p:attrName>
                                        </p:attrNameLst>
                                      </p:cBhvr>
                                      <p:tavLst>
                                        <p:tav tm="0">
                                          <p:val>
                                            <p:strVal val="ppt_h"/>
                                          </p:val>
                                        </p:tav>
                                        <p:tav tm="100000">
                                          <p:val>
                                            <p:fltVal val="0"/>
                                          </p:val>
                                        </p:tav>
                                      </p:tavLst>
                                    </p:anim>
                                    <p:anim calcmode="lin" valueType="num">
                                      <p:cBhvr>
                                        <p:cTn id="50" dur="1000"/>
                                        <p:tgtEl>
                                          <p:spTgt spid="18"/>
                                        </p:tgtEl>
                                        <p:attrNameLst>
                                          <p:attrName>style.rotation</p:attrName>
                                        </p:attrNameLst>
                                      </p:cBhvr>
                                      <p:tavLst>
                                        <p:tav tm="0">
                                          <p:val>
                                            <p:fltVal val="0"/>
                                          </p:val>
                                        </p:tav>
                                        <p:tav tm="100000">
                                          <p:val>
                                            <p:fltVal val="90"/>
                                          </p:val>
                                        </p:tav>
                                      </p:tavLst>
                                    </p:anim>
                                    <p:animEffect transition="out" filter="fad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par>
                                <p:cTn id="53" presetID="31" presetClass="exit" presetSubtype="0" fill="hold" grpId="1" nodeType="withEffect">
                                  <p:stCondLst>
                                    <p:cond delay="0"/>
                                  </p:stCondLst>
                                  <p:childTnLst>
                                    <p:anim calcmode="lin" valueType="num">
                                      <p:cBhvr>
                                        <p:cTn id="54" dur="1000"/>
                                        <p:tgtEl>
                                          <p:spTgt spid="17"/>
                                        </p:tgtEl>
                                        <p:attrNameLst>
                                          <p:attrName>ppt_w</p:attrName>
                                        </p:attrNameLst>
                                      </p:cBhvr>
                                      <p:tavLst>
                                        <p:tav tm="0">
                                          <p:val>
                                            <p:strVal val="ppt_w"/>
                                          </p:val>
                                        </p:tav>
                                        <p:tav tm="100000">
                                          <p:val>
                                            <p:fltVal val="0"/>
                                          </p:val>
                                        </p:tav>
                                      </p:tavLst>
                                    </p:anim>
                                    <p:anim calcmode="lin" valueType="num">
                                      <p:cBhvr>
                                        <p:cTn id="55" dur="1000"/>
                                        <p:tgtEl>
                                          <p:spTgt spid="17"/>
                                        </p:tgtEl>
                                        <p:attrNameLst>
                                          <p:attrName>ppt_h</p:attrName>
                                        </p:attrNameLst>
                                      </p:cBhvr>
                                      <p:tavLst>
                                        <p:tav tm="0">
                                          <p:val>
                                            <p:strVal val="ppt_h"/>
                                          </p:val>
                                        </p:tav>
                                        <p:tav tm="100000">
                                          <p:val>
                                            <p:fltVal val="0"/>
                                          </p:val>
                                        </p:tav>
                                      </p:tavLst>
                                    </p:anim>
                                    <p:anim calcmode="lin" valueType="num">
                                      <p:cBhvr>
                                        <p:cTn id="56" dur="1000"/>
                                        <p:tgtEl>
                                          <p:spTgt spid="17"/>
                                        </p:tgtEl>
                                        <p:attrNameLst>
                                          <p:attrName>style.rotation</p:attrName>
                                        </p:attrNameLst>
                                      </p:cBhvr>
                                      <p:tavLst>
                                        <p:tav tm="0">
                                          <p:val>
                                            <p:fltVal val="0"/>
                                          </p:val>
                                        </p:tav>
                                        <p:tav tm="100000">
                                          <p:val>
                                            <p:fltVal val="90"/>
                                          </p:val>
                                        </p:tav>
                                      </p:tavLst>
                                    </p:anim>
                                    <p:animEffect transition="out" filter="fad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childTnLst>
                                </p:cTn>
                              </p:par>
                              <p:par>
                                <p:cTn id="65" presetID="16" presetClass="entr" presetSubtype="21"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2" presetClass="entr" presetSubtype="4"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arn(inVertic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7" grpId="0" animBg="1"/>
      <p:bldP spid="17" grpId="1" animBg="1"/>
      <p:bldP spid="18" grpId="0" animBg="1"/>
      <p:bldP spid="18" grpId="1" animBg="1"/>
      <p:bldP spid="22" grpId="0" animBg="1"/>
      <p:bldP spid="22" grpId="1" animBg="1"/>
      <p:bldP spid="23" grpId="0" animBg="1"/>
      <p:bldP spid="23" grpId="1"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DC6D4-49FC-483B-8634-2A034F9A0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40" y="0"/>
            <a:ext cx="12189460" cy="6858000"/>
          </a:xfrm>
          <a:prstGeom prst="rect">
            <a:avLst/>
          </a:prstGeom>
        </p:spPr>
      </p:pic>
      <p:sp>
        <p:nvSpPr>
          <p:cNvPr id="3" name="Title 1">
            <a:extLst>
              <a:ext uri="{FF2B5EF4-FFF2-40B4-BE49-F238E27FC236}">
                <a16:creationId xmlns:a16="http://schemas.microsoft.com/office/drawing/2014/main" id="{9F7DB3BC-7E09-4728-B444-B035B8BC4FE7}"/>
              </a:ext>
            </a:extLst>
          </p:cNvPr>
          <p:cNvSpPr txBox="1">
            <a:spLocks/>
          </p:cNvSpPr>
          <p:nvPr/>
        </p:nvSpPr>
        <p:spPr>
          <a:xfrm>
            <a:off x="1504950" y="67070"/>
            <a:ext cx="10096500" cy="1818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pPr lvl="0" algn="just">
              <a:buClr>
                <a:prstClr val="black"/>
              </a:buClr>
            </a:pPr>
            <a:r>
              <a:rPr lang="vi-VN" sz="4000" b="1" kern="0">
                <a:solidFill>
                  <a:srgbClr val="5765AE"/>
                </a:solidFill>
                <a:latin typeface="Tahoma" panose="020B0604030504040204" pitchFamily="34" charset="0"/>
                <a:ea typeface="Tahoma" panose="020B0604030504040204" pitchFamily="34" charset="0"/>
                <a:cs typeface="Tahoma" panose="020B0604030504040204" pitchFamily="34" charset="0"/>
              </a:rPr>
              <a:t>Kể tên các hoạt động phát thanh và truyền hình mà em biết.</a:t>
            </a:r>
            <a:endParaRPr kumimoji="0" lang="vi-VN" sz="4000" b="1" i="0" u="none" strike="noStrike" kern="0" cap="none" spc="0" normalizeH="0" baseline="0" noProof="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endParaRPr>
          </a:p>
          <a:p>
            <a:pPr marL="0" marR="0" lvl="0" indent="0" algn="just" defTabSz="914400" rtl="0" eaLnBrk="1" fontAlgn="auto" latinLnBrk="0" hangingPunct="1">
              <a:lnSpc>
                <a:spcPct val="100000"/>
              </a:lnSpc>
              <a:spcBef>
                <a:spcPts val="0"/>
              </a:spcBef>
              <a:spcAft>
                <a:spcPts val="0"/>
              </a:spcAft>
              <a:buClr>
                <a:prstClr val="black"/>
              </a:buClr>
              <a:buSzPts val="3200"/>
              <a:buFont typeface="Londrina Solid" panose="00000500000000000000"/>
              <a:buNone/>
              <a:tabLst/>
              <a:defRPr/>
            </a:pPr>
            <a:br>
              <a:rPr kumimoji="0" lang="en-US" sz="4000" b="1" i="0" u="none" strike="noStrike" kern="0" cap="none" spc="0" normalizeH="0" baseline="0" noProof="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rPr>
            </a:br>
            <a:endParaRPr kumimoji="0" lang="en-US" sz="4000" b="1" i="0" u="none" strike="noStrike" kern="0" cap="none" spc="0" normalizeH="0" baseline="0" noProof="0" dirty="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endParaRPr>
          </a:p>
        </p:txBody>
      </p:sp>
      <p:pic>
        <p:nvPicPr>
          <p:cNvPr id="4" name="Picture 2" descr="Hình ảnh Dấu Hỏi Hoạt Hình Dễ Thương, Clipart Dễ Thương, Phim Hoạt Hình,  Câu Hỏi Clipart miễn phí tải tập tin PNG PSDComment và Vector">
            <a:extLst>
              <a:ext uri="{FF2B5EF4-FFF2-40B4-BE49-F238E27FC236}">
                <a16:creationId xmlns:a16="http://schemas.microsoft.com/office/drawing/2014/main" id="{D2E8F38B-18B0-49A7-8BEF-222B839B95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4250" y1="22333" x2="58417" y2="27583"/>
                        <a14:foregroundMark x1="58417" y1="27583" x2="62583" y2="40667"/>
                        <a14:foregroundMark x1="62583" y1="40667" x2="50333" y2="51833"/>
                        <a14:foregroundMark x1="50333" y1="51833" x2="47750" y2="58667"/>
                        <a14:foregroundMark x1="46083" y1="74833" x2="50167" y2="77917"/>
                        <a14:foregroundMark x1="44250" y1="18583" x2="43000" y2="26667"/>
                        <a14:foregroundMark x1="43167" y1="16750" x2="55167" y2="20500"/>
                        <a14:foregroundMark x1="55167" y1="20500" x2="55583" y2="20917"/>
                        <a14:foregroundMark x1="56167" y1="16500" x2="41667" y2="17250"/>
                        <a14:foregroundMark x1="41667" y1="17250" x2="53583" y2="22250"/>
                        <a14:foregroundMark x1="53583" y1="22250" x2="56000" y2="15083"/>
                        <a14:foregroundMark x1="56167" y1="13000" x2="54750" y2="16750"/>
                        <a14:foregroundMark x1="54750" y1="14250" x2="56000" y2="20083"/>
                        <a14:foregroundMark x1="57000" y1="14500" x2="54167" y2="13833"/>
                        <a14:foregroundMark x1="55167" y1="13417" x2="58083" y2="16917"/>
                        <a14:foregroundMark x1="58083" y1="17167" x2="57833" y2="21667"/>
                        <a14:foregroundMark x1="44250" y1="13000" x2="47500" y2="19250"/>
                        <a14:foregroundMark x1="42333" y1="14083" x2="41917" y2="21083"/>
                      </a14:backgroundRemoval>
                    </a14:imgEffect>
                  </a14:imgLayer>
                </a14:imgProps>
              </a:ext>
              <a:ext uri="{28A0092B-C50C-407E-A947-70E740481C1C}">
                <a14:useLocalDpi xmlns:a14="http://schemas.microsoft.com/office/drawing/2010/main" val="0"/>
              </a:ext>
            </a:extLst>
          </a:blip>
          <a:srcRect/>
          <a:stretch>
            <a:fillRect/>
          </a:stretch>
        </p:blipFill>
        <p:spPr bwMode="auto">
          <a:xfrm>
            <a:off x="9561" y="-1"/>
            <a:ext cx="1699816" cy="1699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5AA6BEB-CC00-489A-897D-BE0598526427}"/>
              </a:ext>
            </a:extLst>
          </p:cNvPr>
          <p:cNvPicPr>
            <a:picLocks noChangeAspect="1"/>
          </p:cNvPicPr>
          <p:nvPr/>
        </p:nvPicPr>
        <p:blipFill>
          <a:blip r:embed="rId5"/>
          <a:stretch>
            <a:fillRect/>
          </a:stretch>
        </p:blipFill>
        <p:spPr>
          <a:xfrm>
            <a:off x="3744685" y="367274"/>
            <a:ext cx="5080001" cy="853268"/>
          </a:xfrm>
          <a:prstGeom prst="rect">
            <a:avLst/>
          </a:prstGeom>
        </p:spPr>
      </p:pic>
      <p:sp>
        <p:nvSpPr>
          <p:cNvPr id="12" name="TextBox 11">
            <a:extLst>
              <a:ext uri="{FF2B5EF4-FFF2-40B4-BE49-F238E27FC236}">
                <a16:creationId xmlns:a16="http://schemas.microsoft.com/office/drawing/2014/main" id="{93AFAE3D-BF04-4FB9-9B5C-738DEF5D5B3C}"/>
              </a:ext>
            </a:extLst>
          </p:cNvPr>
          <p:cNvSpPr txBox="1"/>
          <p:nvPr/>
        </p:nvSpPr>
        <p:spPr>
          <a:xfrm>
            <a:off x="3614060" y="522106"/>
            <a:ext cx="5323061"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phát thanh</a:t>
            </a:r>
          </a:p>
        </p:txBody>
      </p:sp>
      <p:pic>
        <p:nvPicPr>
          <p:cNvPr id="15" name="Picture 2" descr="Người “giải tỏa” bức bối cho những “bác tài” - Baogiaothong.vn">
            <a:extLst>
              <a:ext uri="{FF2B5EF4-FFF2-40B4-BE49-F238E27FC236}">
                <a16:creationId xmlns:a16="http://schemas.microsoft.com/office/drawing/2014/main" id="{3D1037C4-6BF3-44AB-910E-21F910EFC7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436" y="1531140"/>
            <a:ext cx="4156364"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4" descr="VOH - &amp;quot;Người bạn&amp;quot; đồng hành với sự trưởng thành bao thế hệ">
            <a:extLst>
              <a:ext uri="{FF2B5EF4-FFF2-40B4-BE49-F238E27FC236}">
                <a16:creationId xmlns:a16="http://schemas.microsoft.com/office/drawing/2014/main" id="{F7314279-AE24-495E-9503-B003C967AC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531140"/>
            <a:ext cx="4156364"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Google Shape;451;p46">
            <a:extLst>
              <a:ext uri="{FF2B5EF4-FFF2-40B4-BE49-F238E27FC236}">
                <a16:creationId xmlns:a16="http://schemas.microsoft.com/office/drawing/2014/main" id="{BD1398A5-0C78-44A8-8465-98363AE2C552}"/>
              </a:ext>
            </a:extLst>
          </p:cNvPr>
          <p:cNvSpPr/>
          <p:nvPr/>
        </p:nvSpPr>
        <p:spPr>
          <a:xfrm>
            <a:off x="1433616" y="5862459"/>
            <a:ext cx="3727532" cy="542544"/>
          </a:xfrm>
          <a:prstGeom prst="roundRect">
            <a:avLst>
              <a:gd name="adj" fmla="val 50000"/>
            </a:avLst>
          </a:prstGeom>
          <a:solidFill>
            <a:srgbClr val="FF8163"/>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rgbClr val="000000"/>
                </a:solidFill>
                <a:latin typeface="Arial" panose="020B0604020202020204"/>
                <a:cs typeface="Arial" panose="020B0604020202020204"/>
                <a:sym typeface="Arial" panose="020B0604020202020204"/>
              </a:rPr>
              <a:t>Phát thanh trực tiếp</a:t>
            </a:r>
          </a:p>
        </p:txBody>
      </p:sp>
      <p:sp>
        <p:nvSpPr>
          <p:cNvPr id="19" name="Google Shape;452;p46">
            <a:extLst>
              <a:ext uri="{FF2B5EF4-FFF2-40B4-BE49-F238E27FC236}">
                <a16:creationId xmlns:a16="http://schemas.microsoft.com/office/drawing/2014/main" id="{CEA3555D-A99A-4D09-9AFB-6EB38AC99D5E}"/>
              </a:ext>
            </a:extLst>
          </p:cNvPr>
          <p:cNvSpPr/>
          <p:nvPr/>
        </p:nvSpPr>
        <p:spPr>
          <a:xfrm>
            <a:off x="8010587" y="5877137"/>
            <a:ext cx="1628198" cy="542022"/>
          </a:xfrm>
          <a:prstGeom prst="roundRect">
            <a:avLst>
              <a:gd name="adj" fmla="val 50000"/>
            </a:avLst>
          </a:prstGeom>
          <a:solidFill>
            <a:srgbClr val="47C5A3"/>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rgbClr val="000000"/>
                </a:solidFill>
                <a:latin typeface="Arial" panose="020B0604020202020204"/>
                <a:cs typeface="Arial" panose="020B0604020202020204"/>
                <a:sym typeface="Arial" panose="020B0604020202020204"/>
              </a:rPr>
              <a:t>Ghi âm</a:t>
            </a:r>
            <a:endParaRPr lang="vi-VN" sz="2667" b="1" kern="0">
              <a:solidFill>
                <a:srgbClr val="000000"/>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303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49F7D-355A-4980-A27B-772E6C3A5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pic>
        <p:nvPicPr>
          <p:cNvPr id="10" name="Picture 9">
            <a:extLst>
              <a:ext uri="{FF2B5EF4-FFF2-40B4-BE49-F238E27FC236}">
                <a16:creationId xmlns:a16="http://schemas.microsoft.com/office/drawing/2014/main" id="{69C8B8C4-5A91-49A5-A959-10D7560CB645}"/>
              </a:ext>
            </a:extLst>
          </p:cNvPr>
          <p:cNvPicPr>
            <a:picLocks noChangeAspect="1"/>
          </p:cNvPicPr>
          <p:nvPr/>
        </p:nvPicPr>
        <p:blipFill>
          <a:blip r:embed="rId3"/>
          <a:stretch>
            <a:fillRect/>
          </a:stretch>
        </p:blipFill>
        <p:spPr>
          <a:xfrm>
            <a:off x="3744685" y="367274"/>
            <a:ext cx="5080001" cy="853268"/>
          </a:xfrm>
          <a:prstGeom prst="rect">
            <a:avLst/>
          </a:prstGeom>
        </p:spPr>
      </p:pic>
      <p:sp>
        <p:nvSpPr>
          <p:cNvPr id="13" name="Google Shape;451;p46">
            <a:extLst>
              <a:ext uri="{FF2B5EF4-FFF2-40B4-BE49-F238E27FC236}">
                <a16:creationId xmlns:a16="http://schemas.microsoft.com/office/drawing/2014/main" id="{50ACCEB6-2E06-4781-881F-D681844C2DFA}"/>
              </a:ext>
            </a:extLst>
          </p:cNvPr>
          <p:cNvSpPr/>
          <p:nvPr/>
        </p:nvSpPr>
        <p:spPr>
          <a:xfrm>
            <a:off x="1433616" y="5862459"/>
            <a:ext cx="3727532" cy="542544"/>
          </a:xfrm>
          <a:prstGeom prst="roundRect">
            <a:avLst>
              <a:gd name="adj" fmla="val 50000"/>
            </a:avLst>
          </a:prstGeom>
          <a:solidFill>
            <a:srgbClr val="47C5A3"/>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rgbClr val="000000"/>
                </a:solidFill>
                <a:latin typeface="Arial" panose="020B0604020202020204"/>
                <a:cs typeface="Arial" panose="020B0604020202020204"/>
                <a:sym typeface="Arial" panose="020B0604020202020204"/>
              </a:rPr>
              <a:t>Dẫn chương trình</a:t>
            </a:r>
          </a:p>
        </p:txBody>
      </p:sp>
      <p:sp>
        <p:nvSpPr>
          <p:cNvPr id="14" name="Google Shape;452;p46">
            <a:extLst>
              <a:ext uri="{FF2B5EF4-FFF2-40B4-BE49-F238E27FC236}">
                <a16:creationId xmlns:a16="http://schemas.microsoft.com/office/drawing/2014/main" id="{E638AE92-0AB1-4828-B78F-847FBF972064}"/>
              </a:ext>
            </a:extLst>
          </p:cNvPr>
          <p:cNvSpPr/>
          <p:nvPr/>
        </p:nvSpPr>
        <p:spPr>
          <a:xfrm>
            <a:off x="7811614" y="5860788"/>
            <a:ext cx="2251013" cy="542022"/>
          </a:xfrm>
          <a:prstGeom prst="roundRect">
            <a:avLst>
              <a:gd name="adj" fmla="val 50000"/>
            </a:avLst>
          </a:prstGeom>
          <a:solidFill>
            <a:srgbClr val="FF8163"/>
          </a:solidFill>
          <a:ln>
            <a:noFill/>
          </a:ln>
        </p:spPr>
        <p:txBody>
          <a:bodyPr spcFirstLastPara="1" wrap="square" lIns="121900" tIns="121900" rIns="121900" bIns="121900" anchor="ctr" anchorCtr="0">
            <a:noAutofit/>
          </a:bodyPr>
          <a:lstStyle/>
          <a:p>
            <a:pPr lvl="0" algn="ctr" defTabSz="1219170">
              <a:buClr>
                <a:srgbClr val="000000"/>
              </a:buClr>
              <a:defRPr/>
            </a:pPr>
            <a:r>
              <a:rPr lang="en-US" sz="2667" b="1" kern="0">
                <a:solidFill>
                  <a:srgbClr val="000000"/>
                </a:solidFill>
                <a:latin typeface="Arial" panose="020B0604020202020204"/>
                <a:cs typeface="Arial" panose="020B0604020202020204"/>
                <a:sym typeface="Arial" panose="020B0604020202020204"/>
              </a:rPr>
              <a:t>Quay phim</a:t>
            </a:r>
            <a:endParaRPr lang="vi-VN" sz="2667" b="1" kern="0">
              <a:solidFill>
                <a:srgbClr val="000000"/>
              </a:solidFill>
              <a:latin typeface="Arial" panose="020B0604020202020204"/>
              <a:cs typeface="Arial" panose="020B0604020202020204"/>
              <a:sym typeface="Arial" panose="020B0604020202020204"/>
            </a:endParaRPr>
          </a:p>
        </p:txBody>
      </p:sp>
      <p:sp>
        <p:nvSpPr>
          <p:cNvPr id="15" name="TextBox 14">
            <a:extLst>
              <a:ext uri="{FF2B5EF4-FFF2-40B4-BE49-F238E27FC236}">
                <a16:creationId xmlns:a16="http://schemas.microsoft.com/office/drawing/2014/main" id="{4495CFDE-DDF1-4DB1-A6E4-C210C0B0166C}"/>
              </a:ext>
            </a:extLst>
          </p:cNvPr>
          <p:cNvSpPr txBox="1"/>
          <p:nvPr/>
        </p:nvSpPr>
        <p:spPr>
          <a:xfrm>
            <a:off x="3614060" y="522106"/>
            <a:ext cx="5323061"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a:t>
            </a:r>
            <a:r>
              <a:rPr kumimoji="0" lang="en-US" sz="36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truyền</a:t>
            </a:r>
            <a:r>
              <a:rPr kumimoji="0" lang="en-US" sz="3600" b="1" i="0" u="none" strike="noStrike" kern="1200" cap="none" spc="0" normalizeH="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hình</a:t>
            </a:r>
            <a:endParaRPr kumimoji="0" lang="vi-VN" sz="36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8" name="Picture 5" descr="pv">
            <a:extLst>
              <a:ext uri="{FF2B5EF4-FFF2-40B4-BE49-F238E27FC236}">
                <a16:creationId xmlns:a16="http://schemas.microsoft.com/office/drawing/2014/main" id="{8E7571C5-B0D1-47DF-9B48-8F83C3C55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274" y="1704420"/>
            <a:ext cx="4315691" cy="3816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Điểm mặt những MC, BTV hot nhất VTV">
            <a:extLst>
              <a:ext uri="{FF2B5EF4-FFF2-40B4-BE49-F238E27FC236}">
                <a16:creationId xmlns:a16="http://schemas.microsoft.com/office/drawing/2014/main" id="{51E0D9B6-7FD1-41BC-8B4B-5133F9532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184" y="1704420"/>
            <a:ext cx="4300444" cy="3816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36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par>
                                <p:cTn id="32" presetID="18" presetClass="entr" presetSubtype="1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 picture containing text&#10;&#10;Description automatically generated">
            <a:extLst>
              <a:ext uri="{FF2B5EF4-FFF2-40B4-BE49-F238E27FC236}">
                <a16:creationId xmlns:a16="http://schemas.microsoft.com/office/drawing/2014/main" id="{D2F68ECA-7265-4187-AF53-4794CF1AA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55EB7E7-DD12-4309-AAAB-3D20960FEDB8}"/>
              </a:ext>
            </a:extLst>
          </p:cNvPr>
          <p:cNvSpPr/>
          <p:nvPr/>
        </p:nvSpPr>
        <p:spPr>
          <a:xfrm>
            <a:off x="647700" y="1219626"/>
            <a:ext cx="11220449" cy="3524042"/>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Mục tiêu bài học</a:t>
            </a:r>
          </a:p>
          <a:p>
            <a:pPr marL="0" marR="0" lvl="0" indent="0" algn="just" defTabSz="914400" rtl="0" eaLnBrk="1" fontAlgn="auto" latinLnBrk="0" hangingPunct="1">
              <a:spcBef>
                <a:spcPts val="60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 được một số hoạt động ở bưu điện.</a:t>
            </a:r>
          </a:p>
          <a:p>
            <a:pPr marR="0" lvl="0" algn="just" defTabSz="914400" rtl="0" eaLnBrk="1" fontAlgn="auto" latinLnBrk="0" hangingPunct="1">
              <a:spcBef>
                <a:spcPts val="60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 về lợi ích của các hoạt động thông tin liên lạc</a:t>
            </a: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R="0" lvl="0" algn="just" defTabSz="914400" rtl="0" eaLnBrk="1" fontAlgn="auto" latinLnBrk="0" hangingPunct="1">
              <a:spcBef>
                <a:spcPts val="60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ý thức tiếp thu thông tin, bảo vệ, giữ gìn các phương tiện thông tin liên lạc.</a:t>
            </a:r>
          </a:p>
        </p:txBody>
      </p:sp>
    </p:spTree>
    <p:extLst>
      <p:ext uri="{BB962C8B-B14F-4D97-AF65-F5344CB8AC3E}">
        <p14:creationId xmlns:p14="http://schemas.microsoft.com/office/powerpoint/2010/main" val="3603911092"/>
      </p:ext>
    </p:extLst>
  </p:cSld>
  <p:clrMapOvr>
    <a:masterClrMapping/>
  </p:clrMapOvr>
  <mc:AlternateContent xmlns:mc="http://schemas.openxmlformats.org/markup-compatibility/2006" xmlns:p15="http://schemas.microsoft.com/office/powerpoint/2012/main">
    <mc:Choice Requires="p15">
      <p:transition spd="med" advTm="30178">
        <p15:prstTrans prst="pageCurlDouble"/>
      </p:transition>
    </mc:Choice>
    <mc:Fallback xmlns="">
      <p:transition spd="med" advTm="3017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5" name="Picture 14">
            <a:extLst>
              <a:ext uri="{FF2B5EF4-FFF2-40B4-BE49-F238E27FC236}">
                <a16:creationId xmlns:a16="http://schemas.microsoft.com/office/drawing/2014/main" id="{C4E70051-3098-4541-B252-11B0CD422964}"/>
              </a:ext>
            </a:extLst>
          </p:cNvPr>
          <p:cNvPicPr>
            <a:picLocks noChangeAspect="1"/>
          </p:cNvPicPr>
          <p:nvPr/>
        </p:nvPicPr>
        <p:blipFill>
          <a:blip r:embed="rId3"/>
          <a:stretch>
            <a:fillRect/>
          </a:stretch>
        </p:blipFill>
        <p:spPr>
          <a:xfrm>
            <a:off x="2656114" y="222134"/>
            <a:ext cx="7286171" cy="853268"/>
          </a:xfrm>
          <a:prstGeom prst="rect">
            <a:avLst/>
          </a:prstGeom>
        </p:spPr>
      </p:pic>
      <p:sp>
        <p:nvSpPr>
          <p:cNvPr id="16" name="TextBox 15">
            <a:extLst>
              <a:ext uri="{FF2B5EF4-FFF2-40B4-BE49-F238E27FC236}">
                <a16:creationId xmlns:a16="http://schemas.microsoft.com/office/drawing/2014/main" id="{AAE35848-45C6-4E79-A424-83198412529C}"/>
              </a:ext>
            </a:extLst>
          </p:cNvPr>
          <p:cNvSpPr txBox="1"/>
          <p:nvPr/>
        </p:nvSpPr>
        <p:spPr>
          <a:xfrm>
            <a:off x="1187356" y="391480"/>
            <a:ext cx="1007204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Một số chương trình truyền hình</a:t>
            </a:r>
          </a:p>
        </p:txBody>
      </p:sp>
      <p:pic>
        <p:nvPicPr>
          <p:cNvPr id="31" name="Picture 2" descr="anh%20Du%20bao%20thoi%20tiet%2019h35">
            <a:extLst>
              <a:ext uri="{FF2B5EF4-FFF2-40B4-BE49-F238E27FC236}">
                <a16:creationId xmlns:a16="http://schemas.microsoft.com/office/drawing/2014/main" id="{42BD09A0-44E1-49F0-8B4D-C0199846BFAD}"/>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17021" y="1347435"/>
            <a:ext cx="3380493" cy="2115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Picture 39" descr="bn">
            <a:extLst>
              <a:ext uri="{FF2B5EF4-FFF2-40B4-BE49-F238E27FC236}">
                <a16:creationId xmlns:a16="http://schemas.microsoft.com/office/drawing/2014/main" id="{7AC3B45E-CB2D-46CE-A43E-7BFFB2D91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1" y="1347434"/>
            <a:ext cx="3523343" cy="21158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2" descr="Chương trình thời sự 19h ngày 07/11/2015">
            <a:extLst>
              <a:ext uri="{FF2B5EF4-FFF2-40B4-BE49-F238E27FC236}">
                <a16:creationId xmlns:a16="http://schemas.microsoft.com/office/drawing/2014/main" id="{F58C5C30-628A-4529-BFA9-D01659D032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22" t="2716" r="7222" b="16831"/>
          <a:stretch/>
        </p:blipFill>
        <p:spPr bwMode="auto">
          <a:xfrm>
            <a:off x="660009" y="1347435"/>
            <a:ext cx="3435259" cy="2115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36" descr="vb">
            <a:extLst>
              <a:ext uri="{FF2B5EF4-FFF2-40B4-BE49-F238E27FC236}">
                <a16:creationId xmlns:a16="http://schemas.microsoft.com/office/drawing/2014/main" id="{E6A72433-1CDD-4D2E-A282-8FBC8CEB2B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2255" y="3946262"/>
            <a:ext cx="3435259" cy="2590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6" descr="Giọng Hát Việt Nhí 2016 - Vòng Giấu Mặt">
            <a:extLst>
              <a:ext uri="{FF2B5EF4-FFF2-40B4-BE49-F238E27FC236}">
                <a16:creationId xmlns:a16="http://schemas.microsoft.com/office/drawing/2014/main" id="{CB980CC7-E11F-4AFF-AE04-E012462761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08" y="3946263"/>
            <a:ext cx="3435259" cy="2590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10" descr="Rhymastic thu mình trước giám khảo gạo Siêu trí tuệ Việt Nam | Xem-nghe-đọc  | PLO">
            <a:extLst>
              <a:ext uri="{FF2B5EF4-FFF2-40B4-BE49-F238E27FC236}">
                <a16:creationId xmlns:a16="http://schemas.microsoft.com/office/drawing/2014/main" id="{9FB80275-AF3D-4479-9568-14D5A06713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4501" y="3946262"/>
            <a:ext cx="3523343" cy="2590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062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DBE-4767-4B85-B50B-B3CB34DD6799}"/>
              </a:ext>
            </a:extLst>
          </p:cNvPr>
          <p:cNvSpPr txBox="1">
            <a:spLocks/>
          </p:cNvSpPr>
          <p:nvPr/>
        </p:nvSpPr>
        <p:spPr>
          <a:xfrm>
            <a:off x="1504950" y="168668"/>
            <a:ext cx="10096500" cy="1818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pPr lvl="0" algn="just">
              <a:buClr>
                <a:prstClr val="black"/>
              </a:buClr>
            </a:pPr>
            <a:r>
              <a:rPr lang="en-US" sz="4000" b="1" kern="0">
                <a:solidFill>
                  <a:srgbClr val="5765AE"/>
                </a:solidFill>
                <a:latin typeface="Tahoma" panose="020B0604030504040204" pitchFamily="34" charset="0"/>
                <a:ea typeface="Tahoma" panose="020B0604030504040204" pitchFamily="34" charset="0"/>
                <a:cs typeface="Tahoma" panose="020B0604030504040204" pitchFamily="34" charset="0"/>
              </a:rPr>
              <a:t>Nêu ích lợi của các hoạt động phát thanh và truyền hình.</a:t>
            </a:r>
            <a:endParaRPr kumimoji="0" lang="vi-VN" sz="4000" b="1" i="0" u="none" strike="noStrike" kern="0" cap="none" spc="0" normalizeH="0" baseline="0" noProof="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endParaRPr>
          </a:p>
          <a:p>
            <a:pPr marL="0" marR="0" lvl="0" indent="0" algn="just" defTabSz="914400" rtl="0" eaLnBrk="1" fontAlgn="auto" latinLnBrk="0" hangingPunct="1">
              <a:lnSpc>
                <a:spcPct val="100000"/>
              </a:lnSpc>
              <a:spcBef>
                <a:spcPts val="0"/>
              </a:spcBef>
              <a:spcAft>
                <a:spcPts val="0"/>
              </a:spcAft>
              <a:buClr>
                <a:prstClr val="black"/>
              </a:buClr>
              <a:buSzPts val="3200"/>
              <a:buFont typeface="Londrina Solid" panose="00000500000000000000"/>
              <a:buNone/>
              <a:tabLst/>
              <a:defRPr/>
            </a:pPr>
            <a:br>
              <a:rPr kumimoji="0" lang="en-US" sz="4000" b="1" i="0" u="none" strike="noStrike" kern="0" cap="none" spc="0" normalizeH="0" baseline="0" noProof="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rPr>
            </a:br>
            <a:endParaRPr kumimoji="0" lang="en-US" sz="4000" b="1" i="0" u="none" strike="noStrike" kern="0" cap="none" spc="0" normalizeH="0" baseline="0" noProof="0" dirty="0">
              <a:ln>
                <a:noFill/>
              </a:ln>
              <a:solidFill>
                <a:srgbClr val="5765AE"/>
              </a:solidFill>
              <a:effectLst/>
              <a:uLnTx/>
              <a:uFillTx/>
              <a:latin typeface="Tahoma" panose="020B0604030504040204" pitchFamily="34" charset="0"/>
              <a:ea typeface="Tahoma" panose="020B0604030504040204" pitchFamily="34" charset="0"/>
              <a:cs typeface="Tahoma" panose="020B0604030504040204" pitchFamily="34" charset="0"/>
              <a:sym typeface="Londrina Solid" panose="00000500000000000000"/>
            </a:endParaRPr>
          </a:p>
        </p:txBody>
      </p:sp>
      <p:pic>
        <p:nvPicPr>
          <p:cNvPr id="3" name="Picture 2" descr="Hình ảnh Dấu Hỏi Hoạt Hình Dễ Thương, Clipart Dễ Thương, Phim Hoạt Hình,  Câu Hỏi Clipart miễn phí tải tập tin PNG PSDComment và Vector">
            <a:extLst>
              <a:ext uri="{FF2B5EF4-FFF2-40B4-BE49-F238E27FC236}">
                <a16:creationId xmlns:a16="http://schemas.microsoft.com/office/drawing/2014/main" id="{1DBF74DF-0CD3-44D7-8A27-B3FBD1622B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4250" y1="22333" x2="58417" y2="27583"/>
                        <a14:foregroundMark x1="58417" y1="27583" x2="62583" y2="40667"/>
                        <a14:foregroundMark x1="62583" y1="40667" x2="50333" y2="51833"/>
                        <a14:foregroundMark x1="50333" y1="51833" x2="47750" y2="58667"/>
                        <a14:foregroundMark x1="46083" y1="74833" x2="50167" y2="77917"/>
                        <a14:foregroundMark x1="44250" y1="18583" x2="43000" y2="26667"/>
                        <a14:foregroundMark x1="43167" y1="16750" x2="55167" y2="20500"/>
                        <a14:foregroundMark x1="55167" y1="20500" x2="55583" y2="20917"/>
                        <a14:foregroundMark x1="56167" y1="16500" x2="41667" y2="17250"/>
                        <a14:foregroundMark x1="41667" y1="17250" x2="53583" y2="22250"/>
                        <a14:foregroundMark x1="53583" y1="22250" x2="56000" y2="15083"/>
                        <a14:foregroundMark x1="56167" y1="13000" x2="54750" y2="16750"/>
                        <a14:foregroundMark x1="54750" y1="14250" x2="56000" y2="20083"/>
                        <a14:foregroundMark x1="57000" y1="14500" x2="54167" y2="13833"/>
                        <a14:foregroundMark x1="55167" y1="13417" x2="58083" y2="16917"/>
                        <a14:foregroundMark x1="58083" y1="17167" x2="57833" y2="21667"/>
                        <a14:foregroundMark x1="44250" y1="13000" x2="47500" y2="19250"/>
                        <a14:foregroundMark x1="42333" y1="14083" x2="41917" y2="21083"/>
                      </a14:backgroundRemoval>
                    </a14:imgEffect>
                  </a14:imgLayer>
                </a14:imgProps>
              </a:ext>
              <a:ext uri="{28A0092B-C50C-407E-A947-70E740481C1C}">
                <a14:useLocalDpi xmlns:a14="http://schemas.microsoft.com/office/drawing/2010/main" val="0"/>
              </a:ext>
            </a:extLst>
          </a:blip>
          <a:srcRect/>
          <a:stretch>
            <a:fillRect/>
          </a:stretch>
        </p:blipFill>
        <p:spPr bwMode="auto">
          <a:xfrm>
            <a:off x="0" y="89891"/>
            <a:ext cx="1699816" cy="16998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a:extLst>
              <a:ext uri="{FF2B5EF4-FFF2-40B4-BE49-F238E27FC236}">
                <a16:creationId xmlns:a16="http://schemas.microsoft.com/office/drawing/2014/main" id="{79EC255F-3C92-401C-B9D7-BEF5EF6F3E27}"/>
              </a:ext>
            </a:extLst>
          </p:cNvPr>
          <p:cNvSpPr>
            <a:spLocks noChangeArrowheads="1"/>
          </p:cNvSpPr>
          <p:nvPr/>
        </p:nvSpPr>
        <p:spPr bwMode="auto">
          <a:xfrm>
            <a:off x="2030072" y="764235"/>
            <a:ext cx="82296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kumimoji="0" lang="en-US" altLang="vi-VN" sz="4400" b="1" i="0" u="none" strike="noStrike" kern="1200" cap="none" spc="0" normalizeH="0" baseline="0" noProof="0">
                <a:ln>
                  <a:noFill/>
                </a:ln>
                <a:solidFill>
                  <a:srgbClr val="ED7D31"/>
                </a:solidFill>
                <a:effectLst/>
                <a:uLnTx/>
                <a:uFillTx/>
                <a:latin typeface="Arial" panose="020B0604020202020204" pitchFamily="34" charset="0"/>
                <a:ea typeface="+mn-ea"/>
                <a:cs typeface="+mn-cs"/>
              </a:rPr>
              <a:t>	</a:t>
            </a:r>
            <a:r>
              <a:rPr lang="vi-VN" altLang="vi-VN" sz="4400" b="1">
                <a:solidFill>
                  <a:srgbClr val="ED7D31"/>
                </a:solidFill>
                <a:latin typeface="Times New Roman" panose="02020603050405020304" pitchFamily="18" charset="0"/>
                <a:cs typeface="Times New Roman" panose="02020603050405020304" pitchFamily="18" charset="0"/>
              </a:rPr>
              <a:t>Lợi ích của các hoạt động phát thanh, truyền hình:</a:t>
            </a:r>
          </a:p>
        </p:txBody>
      </p:sp>
      <p:grpSp>
        <p:nvGrpSpPr>
          <p:cNvPr id="5" name="Group 4">
            <a:extLst>
              <a:ext uri="{FF2B5EF4-FFF2-40B4-BE49-F238E27FC236}">
                <a16:creationId xmlns:a16="http://schemas.microsoft.com/office/drawing/2014/main" id="{E0383F60-4BA2-4AF8-B27E-47C6FF1B35FF}"/>
              </a:ext>
            </a:extLst>
          </p:cNvPr>
          <p:cNvGrpSpPr/>
          <p:nvPr/>
        </p:nvGrpSpPr>
        <p:grpSpPr>
          <a:xfrm>
            <a:off x="1082108" y="2254646"/>
            <a:ext cx="10096499" cy="4189697"/>
            <a:chOff x="2156178" y="2103034"/>
            <a:chExt cx="7879644" cy="2697566"/>
          </a:xfrm>
        </p:grpSpPr>
        <p:pic>
          <p:nvPicPr>
            <p:cNvPr id="6" name="Picture 5">
              <a:extLst>
                <a:ext uri="{FF2B5EF4-FFF2-40B4-BE49-F238E27FC236}">
                  <a16:creationId xmlns:a16="http://schemas.microsoft.com/office/drawing/2014/main" id="{B76F43A0-C060-4EB0-B4DE-6DC95AF5EF67}"/>
                </a:ext>
              </a:extLst>
            </p:cNvPr>
            <p:cNvPicPr>
              <a:picLocks noChangeAspect="1"/>
            </p:cNvPicPr>
            <p:nvPr/>
          </p:nvPicPr>
          <p:blipFill>
            <a:blip r:embed="rId5"/>
            <a:stretch>
              <a:fillRect/>
            </a:stretch>
          </p:blipFill>
          <p:spPr>
            <a:xfrm>
              <a:off x="2156178" y="2103034"/>
              <a:ext cx="7879644" cy="2697566"/>
            </a:xfrm>
            <a:prstGeom prst="rect">
              <a:avLst/>
            </a:prstGeom>
          </p:spPr>
        </p:pic>
        <p:sp>
          <p:nvSpPr>
            <p:cNvPr id="7" name="TextBox 6">
              <a:extLst>
                <a:ext uri="{FF2B5EF4-FFF2-40B4-BE49-F238E27FC236}">
                  <a16:creationId xmlns:a16="http://schemas.microsoft.com/office/drawing/2014/main" id="{D2320D38-21BA-448E-AB32-B0B523A956F2}"/>
                </a:ext>
              </a:extLst>
            </p:cNvPr>
            <p:cNvSpPr txBox="1"/>
            <p:nvPr/>
          </p:nvSpPr>
          <p:spPr>
            <a:xfrm>
              <a:off x="2502332" y="2529533"/>
              <a:ext cx="7208009" cy="1844568"/>
            </a:xfrm>
            <a:prstGeom prst="rect">
              <a:avLst/>
            </a:prstGeom>
            <a:noFill/>
          </p:spPr>
          <p:txBody>
            <a:bodyPr wrap="square" lIns="0" tIns="0" rIns="0" bIns="0" rtlCol="0">
              <a:spAutoFit/>
            </a:bodyPr>
            <a:lstStyle/>
            <a:p>
              <a:pPr marL="571500" marR="0" lvl="0" indent="-571500" algn="just" defTabSz="914400" rtl="0" eaLnBrk="1" fontAlgn="auto" latinLnBrk="0" hangingPunct="1">
                <a:lnSpc>
                  <a:spcPct val="119000"/>
                </a:lnSpc>
                <a:spcBef>
                  <a:spcPts val="0"/>
                </a:spcBef>
                <a:spcAft>
                  <a:spcPts val="0"/>
                </a:spcAft>
                <a:buClrTx/>
                <a:buSzTx/>
                <a:buFontTx/>
                <a:buChar char="-"/>
                <a:tabLst/>
                <a:defRPr/>
              </a:pPr>
              <a:r>
                <a:rPr kumimoji="0" lang="vi-VN" sz="4000" b="1" i="0" u="none" strike="noStrike" kern="1200" cap="none" spc="0" normalizeH="0" baseline="0" noProof="0">
                  <a:ln>
                    <a:noFill/>
                  </a:ln>
                  <a:solidFill>
                    <a:srgbClr val="FF8163"/>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Giúp chúng ta biết được những thông tin về mọi mặt trong cuộc sống (cả ở trong nước và thế giới)</a:t>
              </a:r>
              <a:endParaRPr kumimoji="0" lang="en-US" sz="4000" b="1" i="0" u="none" strike="noStrike" kern="1200" cap="none" spc="0" normalizeH="0" baseline="0" noProof="0">
                <a:ln>
                  <a:noFill/>
                </a:ln>
                <a:solidFill>
                  <a:srgbClr val="FF8163"/>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19000"/>
                </a:lnSpc>
                <a:spcBef>
                  <a:spcPts val="0"/>
                </a:spcBef>
                <a:spcAft>
                  <a:spcPts val="0"/>
                </a:spcAft>
                <a:buClrTx/>
                <a:buSzTx/>
                <a:buFontTx/>
                <a:buChar char="-"/>
                <a:tabLst/>
                <a:defRPr/>
              </a:pPr>
              <a:r>
                <a:rPr kumimoji="0" lang="vi-VN" sz="4000" b="1" i="0" u="none" strike="noStrike" kern="1200" cap="none" spc="0" normalizeH="0" baseline="0" noProof="0">
                  <a:ln>
                    <a:noFill/>
                  </a:ln>
                  <a:solidFill>
                    <a:srgbClr val="FF8163"/>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Giúp chúng ta giải trí.</a:t>
              </a:r>
              <a:endParaRPr kumimoji="0" lang="vi-VN" sz="4000" b="1" i="0" u="none" strike="noStrike" kern="1200" cap="none" spc="0" normalizeH="0" baseline="0" noProof="0" dirty="0">
                <a:ln>
                  <a:noFill/>
                </a:ln>
                <a:solidFill>
                  <a:srgbClr val="FF8163"/>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17736754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14:presetBounceEnd="62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62000">
                                          <p:cBhvr additive="base">
                                            <p:cTn id="28" dur="1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29"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500" fill="hold"/>
                                            <p:tgtEl>
                                              <p:spTgt spid="5"/>
                                            </p:tgtEl>
                                            <p:attrNameLst>
                                              <p:attrName>ppt_x</p:attrName>
                                            </p:attrNameLst>
                                          </p:cBhvr>
                                          <p:tavLst>
                                            <p:tav tm="0">
                                              <p:val>
                                                <p:strVal val="#ppt_x"/>
                                              </p:val>
                                            </p:tav>
                                            <p:tav tm="100000">
                                              <p:val>
                                                <p:strVal val="#ppt_x"/>
                                              </p:val>
                                            </p:tav>
                                          </p:tavLst>
                                        </p:anim>
                                        <p:anim calcmode="lin" valueType="num">
                                          <p:cBhvr additive="base">
                                            <p:cTn id="29"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624114" y="930819"/>
            <a:ext cx="10807089" cy="524210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1259580" y="1858772"/>
            <a:ext cx="9536156" cy="3899081"/>
          </a:xfrm>
          <a:prstGeom prst="rect">
            <a:avLst/>
          </a:prstGeom>
          <a:noFill/>
        </p:spPr>
        <p:txBody>
          <a:bodyPr wrap="square" lIns="0" tIns="0" rIns="0" bIns="0" rtlCol="0">
            <a:spAutoFit/>
          </a:bodyPr>
          <a:lstStyle/>
          <a:p>
            <a:pPr marL="0" marR="0" lvl="0" indent="0" algn="just" defTabSz="914400" rtl="0" eaLnBrk="1" fontAlgn="auto" latinLnBrk="0" hangingPunct="1">
              <a:lnSpc>
                <a:spcPct val="119000"/>
              </a:lnSpc>
              <a:spcBef>
                <a:spcPts val="0"/>
              </a:spcBef>
              <a:spcAft>
                <a:spcPts val="0"/>
              </a:spcAft>
              <a:buClrTx/>
              <a:buSzTx/>
              <a:buFontTx/>
              <a:buNone/>
              <a:tabLst/>
              <a:defRPr/>
            </a:pPr>
            <a:r>
              <a:rPr kumimoji="0" lang="vi-VN" sz="36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Đài truyền hình, đài phát thanh là những cơ sở thông tin liên lạc phát tin tức trong và ngoài nước.</a:t>
            </a:r>
          </a:p>
          <a:p>
            <a:pPr marL="0" marR="0" lvl="0" indent="0" algn="just" defTabSz="914400" rtl="0" eaLnBrk="1" fontAlgn="auto" latinLnBrk="0" hangingPunct="1">
              <a:lnSpc>
                <a:spcPct val="119000"/>
              </a:lnSpc>
              <a:spcBef>
                <a:spcPts val="0"/>
              </a:spcBef>
              <a:spcAft>
                <a:spcPts val="0"/>
              </a:spcAft>
              <a:buClrTx/>
              <a:buSzTx/>
              <a:buFontTx/>
              <a:buNone/>
              <a:tabLst/>
              <a:defRPr/>
            </a:pPr>
            <a:r>
              <a:rPr lang="en-US" sz="3600" b="1">
                <a:solidFill>
                  <a:srgbClr val="70AD47">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Đài truyền hình, đài phát thanh giúp chúng ta biết được những thông tin về văn hóa, giáo dục, kinh tế, y tế,…</a:t>
            </a:r>
          </a:p>
        </p:txBody>
      </p:sp>
      <p:pic>
        <p:nvPicPr>
          <p:cNvPr id="18" name="Picture 17">
            <a:extLst>
              <a:ext uri="{FF2B5EF4-FFF2-40B4-BE49-F238E27FC236}">
                <a16:creationId xmlns:a16="http://schemas.microsoft.com/office/drawing/2014/main" id="{BAFFDF94-F6D9-468E-9542-7968DF5B4D1B}"/>
              </a:ext>
            </a:extLst>
          </p:cNvPr>
          <p:cNvPicPr>
            <a:picLocks noChangeAspect="1"/>
          </p:cNvPicPr>
          <p:nvPr/>
        </p:nvPicPr>
        <p:blipFill>
          <a:blip r:embed="rId4"/>
          <a:stretch>
            <a:fillRect/>
          </a:stretch>
        </p:blipFill>
        <p:spPr>
          <a:xfrm>
            <a:off x="3716737" y="927487"/>
            <a:ext cx="4932389" cy="853268"/>
          </a:xfrm>
          <a:prstGeom prst="rect">
            <a:avLst/>
          </a:prstGeom>
        </p:spPr>
      </p:pic>
      <p:sp>
        <p:nvSpPr>
          <p:cNvPr id="19" name="TextBox 18">
            <a:extLst>
              <a:ext uri="{FF2B5EF4-FFF2-40B4-BE49-F238E27FC236}">
                <a16:creationId xmlns:a16="http://schemas.microsoft.com/office/drawing/2014/main" id="{830AB0ED-660B-4572-A1A5-739F1782566B}"/>
              </a:ext>
            </a:extLst>
          </p:cNvPr>
          <p:cNvSpPr txBox="1"/>
          <p:nvPr/>
        </p:nvSpPr>
        <p:spPr>
          <a:xfrm>
            <a:off x="4363411" y="1053291"/>
            <a:ext cx="363904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KẾT LUẬN</a:t>
            </a:r>
            <a:endParaRPr kumimoji="0" lang="en-US" sz="40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5"/>
          <a:stretch>
            <a:fillRect/>
          </a:stretch>
        </p:blipFill>
        <p:spPr>
          <a:xfrm>
            <a:off x="11431203" y="770431"/>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5"/>
          <a:stretch>
            <a:fillRect/>
          </a:stretch>
        </p:blipFill>
        <p:spPr>
          <a:xfrm rot="2640825">
            <a:off x="1321552" y="5716178"/>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5"/>
          <a:stretch>
            <a:fillRect/>
          </a:stretch>
        </p:blipFill>
        <p:spPr>
          <a:xfrm rot="20806844">
            <a:off x="9424652" y="60949"/>
            <a:ext cx="1825909" cy="1791457"/>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5"/>
          <a:stretch>
            <a:fillRect/>
          </a:stretch>
        </p:blipFill>
        <p:spPr>
          <a:xfrm rot="1629158">
            <a:off x="10227629" y="6161544"/>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5"/>
          <a:stretch>
            <a:fillRect/>
          </a:stretch>
        </p:blipFill>
        <p:spPr>
          <a:xfrm rot="1629158">
            <a:off x="-143017" y="4662310"/>
            <a:ext cx="518668" cy="508882"/>
          </a:xfrm>
          <a:prstGeom prst="rect">
            <a:avLst/>
          </a:prstGeom>
        </p:spPr>
      </p:pic>
    </p:spTree>
    <p:extLst>
      <p:ext uri="{BB962C8B-B14F-4D97-AF65-F5344CB8AC3E}">
        <p14:creationId xmlns:p14="http://schemas.microsoft.com/office/powerpoint/2010/main" val="102850509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2000">
                                          <p:cBhvr additive="base">
                                            <p:cTn id="7"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2000">
                                          <p:cBhvr additive="base">
                                            <p:cTn id="11"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2000">
                                          <p:cBhvr additive="base">
                                            <p:cTn id="15"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62000">
                                          <p:cBhvr additive="base">
                                            <p:cTn id="19"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2000">
                                          <p:cBhvr additive="base">
                                            <p:cTn id="23"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1+#ppt_w/2"/>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1+#ppt_w/2"/>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57AD245A-F01E-4530-AD6D-4EEC02CABF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347661" y="943433"/>
            <a:ext cx="5338233" cy="5338233"/>
          </a:xfrm>
          <a:prstGeom prst="rect">
            <a:avLst/>
          </a:prstGeom>
        </p:spPr>
      </p:pic>
      <p:sp>
        <p:nvSpPr>
          <p:cNvPr id="15" name="Rectangle 14">
            <a:extLst>
              <a:ext uri="{FF2B5EF4-FFF2-40B4-BE49-F238E27FC236}">
                <a16:creationId xmlns:a16="http://schemas.microsoft.com/office/drawing/2014/main" id="{2DA8FFAD-ABA4-452F-8AB0-629350CD71F2}"/>
              </a:ext>
            </a:extLst>
          </p:cNvPr>
          <p:cNvSpPr/>
          <p:nvPr/>
        </p:nvSpPr>
        <p:spPr>
          <a:xfrm>
            <a:off x="3754967" y="2613221"/>
            <a:ext cx="4368800" cy="1446550"/>
          </a:xfrm>
          <a:prstGeom prst="rect">
            <a:avLst/>
          </a:prstGeom>
        </p:spPr>
        <p:txBody>
          <a:bodyPr>
            <a:spAutoFit/>
          </a:bodyPr>
          <a:lstStyle/>
          <a:p>
            <a:pPr lvl="0" algn="ctr" defTabSz="1219170" fontAlgn="base">
              <a:spcBef>
                <a:spcPct val="0"/>
              </a:spcBef>
              <a:spcAft>
                <a:spcPct val="0"/>
              </a:spcAft>
              <a:defRPr/>
            </a:pPr>
            <a:r>
              <a:rPr lang="en-US" sz="4400" b="1">
                <a:ln w="11430"/>
                <a:solidFill>
                  <a:srgbClr val="000000"/>
                </a:solidFill>
                <a:effectLst>
                  <a:outerShdw blurRad="80000" dist="40000" dir="5040000" algn="tl">
                    <a:srgbClr val="000000">
                      <a:alpha val="30000"/>
                    </a:srgbClr>
                  </a:outerShdw>
                </a:effectLst>
                <a:latin typeface="Times New Roman" pitchFamily="18" charset="0"/>
                <a:cs typeface="Times New Roman" pitchFamily="18" charset="0"/>
              </a:rPr>
              <a:t>Các hoạt động thông tin liên lạc</a:t>
            </a:r>
            <a:endParaRPr kumimoji="0" lang="en-US" sz="4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Google Shape;452;p46">
            <a:extLst>
              <a:ext uri="{FF2B5EF4-FFF2-40B4-BE49-F238E27FC236}">
                <a16:creationId xmlns:a16="http://schemas.microsoft.com/office/drawing/2014/main" id="{FAB9D8A7-E914-452A-B12F-C46DD1935D28}"/>
              </a:ext>
            </a:extLst>
          </p:cNvPr>
          <p:cNvSpPr/>
          <p:nvPr/>
        </p:nvSpPr>
        <p:spPr>
          <a:xfrm>
            <a:off x="7823200" y="522515"/>
            <a:ext cx="3860800" cy="1610480"/>
          </a:xfrm>
          <a:prstGeom prst="roundRect">
            <a:avLst>
              <a:gd name="adj" fmla="val 50000"/>
            </a:avLst>
          </a:prstGeom>
          <a:solidFill>
            <a:srgbClr val="FF8163"/>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Hoạt</a:t>
            </a:r>
            <a:r>
              <a:rPr kumimoji="0" lang="en-US" sz="4400" b="1"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động viễn thông</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3" name="Google Shape;452;p46">
            <a:extLst>
              <a:ext uri="{FF2B5EF4-FFF2-40B4-BE49-F238E27FC236}">
                <a16:creationId xmlns:a16="http://schemas.microsoft.com/office/drawing/2014/main" id="{4D2947C4-44E1-4DB8-89B5-AF7F4278A7DD}"/>
              </a:ext>
            </a:extLst>
          </p:cNvPr>
          <p:cNvSpPr/>
          <p:nvPr/>
        </p:nvSpPr>
        <p:spPr>
          <a:xfrm>
            <a:off x="8029576" y="4651829"/>
            <a:ext cx="3860800" cy="1610480"/>
          </a:xfrm>
          <a:prstGeom prst="roundRect">
            <a:avLst>
              <a:gd name="adj" fmla="val 50000"/>
            </a:avLst>
          </a:prstGeom>
          <a:solidFill>
            <a:srgbClr val="47C5A3"/>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Hoạt</a:t>
            </a:r>
            <a:r>
              <a:rPr kumimoji="0" lang="en-US" sz="4400" b="1"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động phát thanh</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4" name="Google Shape;452;p46">
            <a:extLst>
              <a:ext uri="{FF2B5EF4-FFF2-40B4-BE49-F238E27FC236}">
                <a16:creationId xmlns:a16="http://schemas.microsoft.com/office/drawing/2014/main" id="{4640EFA6-7040-4798-B103-FAC2EE9FE7F7}"/>
              </a:ext>
            </a:extLst>
          </p:cNvPr>
          <p:cNvSpPr/>
          <p:nvPr/>
        </p:nvSpPr>
        <p:spPr>
          <a:xfrm>
            <a:off x="297535" y="529775"/>
            <a:ext cx="3860800" cy="1610480"/>
          </a:xfrm>
          <a:prstGeom prst="roundRect">
            <a:avLst>
              <a:gd name="adj" fmla="val 50000"/>
            </a:avLst>
          </a:prstGeom>
          <a:solidFill>
            <a:schemeClr val="accent5"/>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Hoạt</a:t>
            </a:r>
            <a:r>
              <a:rPr kumimoji="0" lang="en-US" sz="4400" b="1"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động bưu chính</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5" name="Google Shape;452;p46">
            <a:extLst>
              <a:ext uri="{FF2B5EF4-FFF2-40B4-BE49-F238E27FC236}">
                <a16:creationId xmlns:a16="http://schemas.microsoft.com/office/drawing/2014/main" id="{696AAD51-9BDF-4FCB-ACA7-BDEEAF75E225}"/>
              </a:ext>
            </a:extLst>
          </p:cNvPr>
          <p:cNvSpPr/>
          <p:nvPr/>
        </p:nvSpPr>
        <p:spPr>
          <a:xfrm>
            <a:off x="503911" y="4659089"/>
            <a:ext cx="3860800" cy="161048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Hoạt</a:t>
            </a:r>
            <a:r>
              <a:rPr kumimoji="0" lang="en-US" sz="4400" b="1"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động truyền hình</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27" name="Straight Arrow Connector 26">
            <a:extLst>
              <a:ext uri="{FF2B5EF4-FFF2-40B4-BE49-F238E27FC236}">
                <a16:creationId xmlns:a16="http://schemas.microsoft.com/office/drawing/2014/main" id="{4B1FE4E5-E699-419D-861F-9F2A6F760911}"/>
              </a:ext>
            </a:extLst>
          </p:cNvPr>
          <p:cNvCxnSpPr/>
          <p:nvPr/>
        </p:nvCxnSpPr>
        <p:spPr>
          <a:xfrm flipH="1" flipV="1">
            <a:off x="3951054" y="1821565"/>
            <a:ext cx="827314" cy="551543"/>
          </a:xfrm>
          <a:prstGeom prst="straightConnector1">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CE555A-121F-4BCF-9536-C8C3C1CF9C80}"/>
              </a:ext>
            </a:extLst>
          </p:cNvPr>
          <p:cNvCxnSpPr>
            <a:cxnSpLocks/>
          </p:cNvCxnSpPr>
          <p:nvPr/>
        </p:nvCxnSpPr>
        <p:spPr>
          <a:xfrm>
            <a:off x="7914898" y="4208537"/>
            <a:ext cx="851731" cy="450549"/>
          </a:xfrm>
          <a:prstGeom prst="straightConnector1">
            <a:avLst/>
          </a:prstGeom>
          <a:ln w="38100">
            <a:solidFill>
              <a:srgbClr val="47C5A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EC8943C-AEEA-40FA-BA58-B258E5E14465}"/>
              </a:ext>
            </a:extLst>
          </p:cNvPr>
          <p:cNvCxnSpPr>
            <a:cxnSpLocks/>
          </p:cNvCxnSpPr>
          <p:nvPr/>
        </p:nvCxnSpPr>
        <p:spPr>
          <a:xfrm flipV="1">
            <a:off x="7823200" y="2126992"/>
            <a:ext cx="707873" cy="790379"/>
          </a:xfrm>
          <a:prstGeom prst="straightConnector1">
            <a:avLst/>
          </a:prstGeom>
          <a:ln w="38100">
            <a:solidFill>
              <a:srgbClr val="FF816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19F222E-72EA-4ADA-842C-48A11300785F}"/>
              </a:ext>
            </a:extLst>
          </p:cNvPr>
          <p:cNvCxnSpPr>
            <a:cxnSpLocks/>
          </p:cNvCxnSpPr>
          <p:nvPr/>
        </p:nvCxnSpPr>
        <p:spPr>
          <a:xfrm flipH="1">
            <a:off x="3851729" y="4433811"/>
            <a:ext cx="822393" cy="3356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705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24" name="Google Shape;271;p39"/>
          <p:cNvSpPr/>
          <p:nvPr/>
        </p:nvSpPr>
        <p:spPr>
          <a:xfrm rot="10163439">
            <a:off x="-84908" y="45271"/>
            <a:ext cx="4422899" cy="1462019"/>
          </a:xfrm>
          <a:custGeom>
            <a:avLst/>
            <a:gdLst/>
            <a:ahLst/>
            <a:cxnLst/>
            <a:rect l="l" t="t" r="r" b="b"/>
            <a:pathLst>
              <a:path w="121005" h="31497" extrusionOk="0">
                <a:moveTo>
                  <a:pt x="0" y="31497"/>
                </a:moveTo>
                <a:cubicBezTo>
                  <a:pt x="4756" y="23571"/>
                  <a:pt x="14889" y="16717"/>
                  <a:pt x="24076" y="17739"/>
                </a:cubicBezTo>
                <a:cubicBezTo>
                  <a:pt x="38857" y="19383"/>
                  <a:pt x="55174" y="28768"/>
                  <a:pt x="68476" y="22117"/>
                </a:cubicBezTo>
                <a:cubicBezTo>
                  <a:pt x="74402" y="19154"/>
                  <a:pt x="78005" y="9282"/>
                  <a:pt x="75042" y="3356"/>
                </a:cubicBezTo>
                <a:cubicBezTo>
                  <a:pt x="73287" y="-154"/>
                  <a:pt x="66838" y="-852"/>
                  <a:pt x="63473" y="1168"/>
                </a:cubicBezTo>
                <a:cubicBezTo>
                  <a:pt x="61262" y="2495"/>
                  <a:pt x="60638" y="6279"/>
                  <a:pt x="61597" y="8672"/>
                </a:cubicBezTo>
                <a:cubicBezTo>
                  <a:pt x="69000" y="27157"/>
                  <a:pt x="101093" y="14925"/>
                  <a:pt x="121005" y="14925"/>
                </a:cubicBezTo>
              </a:path>
            </a:pathLst>
          </a:custGeom>
          <a:noFill/>
          <a:ln w="19050" cap="flat" cmpd="sng">
            <a:solidFill>
              <a:schemeClr val="accent1"/>
            </a:solidFill>
            <a:prstDash val="dot"/>
            <a:round/>
            <a:headEnd type="none" w="med" len="med"/>
            <a:tailEnd type="none" w="med" len="med"/>
          </a:ln>
        </p:spPr>
      </p:sp>
      <p:grpSp>
        <p:nvGrpSpPr>
          <p:cNvPr id="8" name="Group 7"/>
          <p:cNvGrpSpPr/>
          <p:nvPr/>
        </p:nvGrpSpPr>
        <p:grpSpPr>
          <a:xfrm>
            <a:off x="333829" y="1416022"/>
            <a:ext cx="8657395" cy="5236281"/>
            <a:chOff x="870162" y="1276350"/>
            <a:chExt cx="5873256" cy="3711682"/>
          </a:xfrm>
        </p:grpSpPr>
        <p:sp>
          <p:nvSpPr>
            <p:cNvPr id="1032" name="Google Shape;1032;p58"/>
            <p:cNvSpPr/>
            <p:nvPr/>
          </p:nvSpPr>
          <p:spPr>
            <a:xfrm>
              <a:off x="870162" y="4748027"/>
              <a:ext cx="5873256" cy="240005"/>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7" name="Group 6"/>
            <p:cNvGrpSpPr/>
            <p:nvPr/>
          </p:nvGrpSpPr>
          <p:grpSpPr>
            <a:xfrm>
              <a:off x="870162" y="1276350"/>
              <a:ext cx="5873256" cy="3211098"/>
              <a:chOff x="870162" y="1276350"/>
              <a:chExt cx="5873256" cy="3211098"/>
            </a:xfrm>
          </p:grpSpPr>
          <p:sp>
            <p:nvSpPr>
              <p:cNvPr id="1030" name="Google Shape;1030;p58"/>
              <p:cNvSpPr/>
              <p:nvPr/>
            </p:nvSpPr>
            <p:spPr>
              <a:xfrm>
                <a:off x="870162" y="1276350"/>
                <a:ext cx="5873256" cy="3211098"/>
              </a:xfrm>
              <a:prstGeom prst="roundRect">
                <a:avLst>
                  <a:gd name="adj" fmla="val 14699"/>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030;p58"/>
              <p:cNvSpPr/>
              <p:nvPr/>
            </p:nvSpPr>
            <p:spPr>
              <a:xfrm>
                <a:off x="1115483" y="1452289"/>
                <a:ext cx="5417731" cy="2829821"/>
              </a:xfrm>
              <a:prstGeom prst="roundRect">
                <a:avLst>
                  <a:gd name="adj" fmla="val 14699"/>
                </a:avLst>
              </a:pr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8" name="Google Shape;380;p44"/>
          <p:cNvPicPr preferRelativeResize="0"/>
          <p:nvPr/>
        </p:nvPicPr>
        <p:blipFill>
          <a:blip r:embed="rId3"/>
          <a:stretch>
            <a:fillRect/>
          </a:stretch>
        </p:blipFill>
        <p:spPr>
          <a:xfrm>
            <a:off x="9247764" y="2488253"/>
            <a:ext cx="2909085" cy="3890268"/>
          </a:xfrm>
          <a:prstGeom prst="rect">
            <a:avLst/>
          </a:prstGeom>
          <a:noFill/>
          <a:ln>
            <a:noFill/>
          </a:ln>
        </p:spPr>
      </p:pic>
      <p:sp>
        <p:nvSpPr>
          <p:cNvPr id="22" name="Google Shape;270;p39"/>
          <p:cNvSpPr/>
          <p:nvPr/>
        </p:nvSpPr>
        <p:spPr>
          <a:xfrm rot="10636843" flipH="1">
            <a:off x="4593365" y="-239572"/>
            <a:ext cx="4653340" cy="1011053"/>
          </a:xfrm>
          <a:custGeom>
            <a:avLst/>
            <a:gdLst/>
            <a:ahLst/>
            <a:cxnLst/>
            <a:rect l="l" t="t" r="r" b="b"/>
            <a:pathLst>
              <a:path w="121005" h="31497" extrusionOk="0">
                <a:moveTo>
                  <a:pt x="0" y="31497"/>
                </a:moveTo>
                <a:cubicBezTo>
                  <a:pt x="4756" y="23571"/>
                  <a:pt x="14889" y="16717"/>
                  <a:pt x="24076" y="17739"/>
                </a:cubicBezTo>
                <a:cubicBezTo>
                  <a:pt x="38857" y="19383"/>
                  <a:pt x="55174" y="28768"/>
                  <a:pt x="68476" y="22117"/>
                </a:cubicBezTo>
                <a:cubicBezTo>
                  <a:pt x="74402" y="19154"/>
                  <a:pt x="78005" y="9282"/>
                  <a:pt x="75042" y="3356"/>
                </a:cubicBezTo>
                <a:cubicBezTo>
                  <a:pt x="73287" y="-154"/>
                  <a:pt x="66838" y="-852"/>
                  <a:pt x="63473" y="1168"/>
                </a:cubicBezTo>
                <a:cubicBezTo>
                  <a:pt x="61262" y="2495"/>
                  <a:pt x="60638" y="6279"/>
                  <a:pt x="61597" y="8672"/>
                </a:cubicBezTo>
                <a:cubicBezTo>
                  <a:pt x="69000" y="27157"/>
                  <a:pt x="101093" y="14925"/>
                  <a:pt x="121005" y="14925"/>
                </a:cubicBezTo>
              </a:path>
            </a:pathLst>
          </a:custGeom>
          <a:noFill/>
          <a:ln w="19050" cap="flat" cmpd="sng">
            <a:solidFill>
              <a:schemeClr val="accent1"/>
            </a:solidFill>
            <a:prstDash val="dot"/>
            <a:round/>
            <a:headEnd type="none" w="med" len="med"/>
            <a:tailEnd type="none" w="med" len="med"/>
          </a:ln>
        </p:spPr>
      </p:sp>
      <p:sp>
        <p:nvSpPr>
          <p:cNvPr id="23" name="Google Shape;271;p39"/>
          <p:cNvSpPr/>
          <p:nvPr/>
        </p:nvSpPr>
        <p:spPr>
          <a:xfrm rot="1253387" flipH="1">
            <a:off x="8656990" y="344912"/>
            <a:ext cx="4676281" cy="1011053"/>
          </a:xfrm>
          <a:custGeom>
            <a:avLst/>
            <a:gdLst/>
            <a:ahLst/>
            <a:cxnLst/>
            <a:rect l="l" t="t" r="r" b="b"/>
            <a:pathLst>
              <a:path w="121005" h="31497" extrusionOk="0">
                <a:moveTo>
                  <a:pt x="0" y="31497"/>
                </a:moveTo>
                <a:cubicBezTo>
                  <a:pt x="4756" y="23571"/>
                  <a:pt x="14889" y="16717"/>
                  <a:pt x="24076" y="17739"/>
                </a:cubicBezTo>
                <a:cubicBezTo>
                  <a:pt x="38857" y="19383"/>
                  <a:pt x="55174" y="28768"/>
                  <a:pt x="68476" y="22117"/>
                </a:cubicBezTo>
                <a:cubicBezTo>
                  <a:pt x="74402" y="19154"/>
                  <a:pt x="78005" y="9282"/>
                  <a:pt x="75042" y="3356"/>
                </a:cubicBezTo>
                <a:cubicBezTo>
                  <a:pt x="73287" y="-154"/>
                  <a:pt x="66838" y="-852"/>
                  <a:pt x="63473" y="1168"/>
                </a:cubicBezTo>
                <a:cubicBezTo>
                  <a:pt x="61262" y="2495"/>
                  <a:pt x="60638" y="6279"/>
                  <a:pt x="61597" y="8672"/>
                </a:cubicBezTo>
                <a:cubicBezTo>
                  <a:pt x="69000" y="27157"/>
                  <a:pt x="101093" y="14925"/>
                  <a:pt x="121005" y="14925"/>
                </a:cubicBezTo>
              </a:path>
            </a:pathLst>
          </a:custGeom>
          <a:noFill/>
          <a:ln w="19050" cap="flat" cmpd="sng">
            <a:solidFill>
              <a:schemeClr val="accent1"/>
            </a:solidFill>
            <a:prstDash val="dot"/>
            <a:round/>
            <a:headEnd type="none" w="med" len="med"/>
            <a:tailEnd type="none" w="med" len="med"/>
          </a:ln>
        </p:spPr>
      </p:sp>
      <p:sp>
        <p:nvSpPr>
          <p:cNvPr id="19" name="TextBox 18">
            <a:extLst>
              <a:ext uri="{FF2B5EF4-FFF2-40B4-BE49-F238E27FC236}">
                <a16:creationId xmlns:a16="http://schemas.microsoft.com/office/drawing/2014/main" id="{6DE171A9-BA68-43A9-A452-6F1788C2B858}"/>
              </a:ext>
            </a:extLst>
          </p:cNvPr>
          <p:cNvSpPr txBox="1"/>
          <p:nvPr/>
        </p:nvSpPr>
        <p:spPr>
          <a:xfrm>
            <a:off x="812800" y="1713632"/>
            <a:ext cx="7680398" cy="3899081"/>
          </a:xfrm>
          <a:prstGeom prst="rect">
            <a:avLst/>
          </a:prstGeom>
          <a:noFill/>
        </p:spPr>
        <p:txBody>
          <a:bodyPr wrap="square" lIns="0" tIns="0" rIns="0" bIns="0" rtlCol="0">
            <a:spAutoFit/>
          </a:bodyPr>
          <a:lstStyle/>
          <a:p>
            <a:pPr marL="0" marR="0" lvl="0" indent="0" algn="just" defTabSz="914400" rtl="0" eaLnBrk="1" fontAlgn="auto" latinLnBrk="0" hangingPunct="1">
              <a:lnSpc>
                <a:spcPct val="119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3">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a:ln>
                  <a:noFill/>
                </a:ln>
                <a:solidFill>
                  <a:schemeClr val="accent3">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Bưu điện, đài truyền hình, đài phát thanh,… là những cơ sở thông tin liên lạc làm nhiệm vụ nhận, chuyển, phát tin tức, thư tín, bưu phẩm giữa các địa phương trong nước và giữa trong nước với nước ngoài.</a:t>
            </a:r>
          </a:p>
        </p:txBody>
      </p:sp>
      <p:pic>
        <p:nvPicPr>
          <p:cNvPr id="20" name="Picture 19">
            <a:extLst>
              <a:ext uri="{FF2B5EF4-FFF2-40B4-BE49-F238E27FC236}">
                <a16:creationId xmlns:a16="http://schemas.microsoft.com/office/drawing/2014/main" id="{E3E3407F-63A5-4F81-8265-B0810494D77A}"/>
              </a:ext>
            </a:extLst>
          </p:cNvPr>
          <p:cNvPicPr>
            <a:picLocks noChangeAspect="1"/>
          </p:cNvPicPr>
          <p:nvPr/>
        </p:nvPicPr>
        <p:blipFill>
          <a:blip r:embed="rId4"/>
          <a:stretch>
            <a:fillRect/>
          </a:stretch>
        </p:blipFill>
        <p:spPr>
          <a:xfrm>
            <a:off x="9163770" y="1874724"/>
            <a:ext cx="560465" cy="549890"/>
          </a:xfrm>
          <a:prstGeom prst="rect">
            <a:avLst/>
          </a:prstGeom>
        </p:spPr>
      </p:pic>
      <p:pic>
        <p:nvPicPr>
          <p:cNvPr id="21" name="Picture 20">
            <a:extLst>
              <a:ext uri="{FF2B5EF4-FFF2-40B4-BE49-F238E27FC236}">
                <a16:creationId xmlns:a16="http://schemas.microsoft.com/office/drawing/2014/main" id="{5D0A07E9-D336-4563-B24B-3E1EF8C69CCE}"/>
              </a:ext>
            </a:extLst>
          </p:cNvPr>
          <p:cNvPicPr>
            <a:picLocks noChangeAspect="1"/>
          </p:cNvPicPr>
          <p:nvPr/>
        </p:nvPicPr>
        <p:blipFill>
          <a:blip r:embed="rId4"/>
          <a:stretch>
            <a:fillRect/>
          </a:stretch>
        </p:blipFill>
        <p:spPr>
          <a:xfrm rot="20806844">
            <a:off x="71462" y="493942"/>
            <a:ext cx="1825909" cy="1791457"/>
          </a:xfrm>
          <a:prstGeom prst="rect">
            <a:avLst/>
          </a:prstGeom>
        </p:spPr>
      </p:pic>
      <p:pic>
        <p:nvPicPr>
          <p:cNvPr id="25" name="Picture 24">
            <a:extLst>
              <a:ext uri="{FF2B5EF4-FFF2-40B4-BE49-F238E27FC236}">
                <a16:creationId xmlns:a16="http://schemas.microsoft.com/office/drawing/2014/main" id="{213C52A4-3046-4F1A-8983-F23BD70D4EFF}"/>
              </a:ext>
            </a:extLst>
          </p:cNvPr>
          <p:cNvPicPr>
            <a:picLocks noChangeAspect="1"/>
          </p:cNvPicPr>
          <p:nvPr/>
        </p:nvPicPr>
        <p:blipFill>
          <a:blip r:embed="rId4"/>
          <a:stretch>
            <a:fillRect/>
          </a:stretch>
        </p:blipFill>
        <p:spPr>
          <a:xfrm rot="3054235">
            <a:off x="8495248" y="5189257"/>
            <a:ext cx="863198" cy="846911"/>
          </a:xfrm>
          <a:prstGeom prst="rect">
            <a:avLst/>
          </a:prstGeom>
        </p:spPr>
      </p:pic>
      <p:grpSp>
        <p:nvGrpSpPr>
          <p:cNvPr id="26" name="Group 25">
            <a:extLst>
              <a:ext uri="{FF2B5EF4-FFF2-40B4-BE49-F238E27FC236}">
                <a16:creationId xmlns:a16="http://schemas.microsoft.com/office/drawing/2014/main" id="{28D8DB8E-17AE-4D11-A8BC-81B65ED33FBD}"/>
              </a:ext>
            </a:extLst>
          </p:cNvPr>
          <p:cNvGrpSpPr/>
          <p:nvPr/>
        </p:nvGrpSpPr>
        <p:grpSpPr>
          <a:xfrm>
            <a:off x="2699245" y="237412"/>
            <a:ext cx="3764741" cy="994804"/>
            <a:chOff x="1373316" y="1844040"/>
            <a:chExt cx="7417868" cy="3276601"/>
          </a:xfrm>
        </p:grpSpPr>
        <p:pic>
          <p:nvPicPr>
            <p:cNvPr id="27" name="Graphic 5">
              <a:extLst>
                <a:ext uri="{FF2B5EF4-FFF2-40B4-BE49-F238E27FC236}">
                  <a16:creationId xmlns:a16="http://schemas.microsoft.com/office/drawing/2014/main" id="{422FB334-1BB0-498B-B884-FFE199D49A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0"/>
              <a:ext cx="7417868" cy="3276601"/>
            </a:xfrm>
            <a:prstGeom prst="rect">
              <a:avLst/>
            </a:prstGeom>
          </p:spPr>
        </p:pic>
        <p:sp>
          <p:nvSpPr>
            <p:cNvPr id="28" name="TextBox 6">
              <a:extLst>
                <a:ext uri="{FF2B5EF4-FFF2-40B4-BE49-F238E27FC236}">
                  <a16:creationId xmlns:a16="http://schemas.microsoft.com/office/drawing/2014/main" id="{B41883DA-7D90-4E93-AEC6-B68CDF541811}"/>
                </a:ext>
              </a:extLst>
            </p:cNvPr>
            <p:cNvSpPr txBox="1"/>
            <p:nvPr/>
          </p:nvSpPr>
          <p:spPr>
            <a:xfrm>
              <a:off x="2244937" y="2015247"/>
              <a:ext cx="5955925" cy="261014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Kết luận</a:t>
              </a:r>
              <a:endParaRPr kumimoji="0" lang="vi-VN" sz="4400" b="1" i="0" u="none" strike="noStrike" kern="1200" cap="none" spc="0" normalizeH="0" baseline="0" noProof="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2000">
                                          <p:cBhvr additive="base">
                                            <p:cTn id="7"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2000">
                                          <p:cBhvr additive="base">
                                            <p:cTn id="11" dur="150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62000">
                                          <p:cBhvr additive="base">
                                            <p:cTn id="15" dur="1500" fill="hold"/>
                                            <p:tgtEl>
                                              <p:spTgt spid="25"/>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1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1+#ppt_w/2"/>
                                              </p:val>
                                            </p:tav>
                                            <p:tav tm="100000">
                                              <p:val>
                                                <p:strVal val="#ppt_x"/>
                                              </p:val>
                                            </p:tav>
                                          </p:tavLst>
                                        </p:anim>
                                        <p:anim calcmode="lin" valueType="num">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500" fill="hold"/>
                                            <p:tgtEl>
                                              <p:spTgt spid="25"/>
                                            </p:tgtEl>
                                            <p:attrNameLst>
                                              <p:attrName>ppt_x</p:attrName>
                                            </p:attrNameLst>
                                          </p:cBhvr>
                                          <p:tavLst>
                                            <p:tav tm="0">
                                              <p:val>
                                                <p:strVal val="0-#ppt_w/2"/>
                                              </p:val>
                                            </p:tav>
                                            <p:tav tm="100000">
                                              <p:val>
                                                <p:strVal val="#ppt_x"/>
                                              </p:val>
                                            </p:tav>
                                          </p:tavLst>
                                        </p:anim>
                                        <p:anim calcmode="lin" valueType="num">
                                          <p:cBhvr additive="base">
                                            <p:cTn id="16"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1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12"/>
          <a:stretch>
            <a:fillRect/>
          </a:stretch>
        </p:blipFill>
        <p:spPr>
          <a:xfrm>
            <a:off x="7775" y="0"/>
            <a:ext cx="12176450" cy="6858000"/>
          </a:xfrm>
          <a:prstGeom prst="rect">
            <a:avLst/>
          </a:prstGeom>
        </p:spPr>
      </p:pic>
      <p:grpSp>
        <p:nvGrpSpPr>
          <p:cNvPr id="3" name="Group 2"/>
          <p:cNvGrpSpPr/>
          <p:nvPr/>
        </p:nvGrpSpPr>
        <p:grpSpPr>
          <a:xfrm>
            <a:off x="4551525" y="787978"/>
            <a:ext cx="6386551" cy="5282044"/>
            <a:chOff x="838202" y="737756"/>
            <a:chExt cx="7619998" cy="5282044"/>
          </a:xfrm>
        </p:grpSpPr>
        <p:sp>
          <p:nvSpPr>
            <p:cNvPr id="8" name="Rectangle: Rounded Corners 17"/>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18"/>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10"/>
          <p:cNvSpPr txBox="1"/>
          <p:nvPr/>
        </p:nvSpPr>
        <p:spPr>
          <a:xfrm>
            <a:off x="5040479" y="1321063"/>
            <a:ext cx="5773761" cy="17360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50000"/>
              </a:spcBef>
              <a:spcAft>
                <a:spcPts val="0"/>
              </a:spcAft>
              <a:buClrTx/>
              <a:buSzTx/>
              <a:buFontTx/>
              <a:buNone/>
              <a:tabLst/>
              <a:defRPr/>
            </a:pPr>
            <a:r>
              <a:rPr kumimoji="0" lang="vi-VN" alt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Xem lại</a:t>
            </a:r>
            <a:r>
              <a:rPr kumimoji="0" lang="en-US" altLang="vi-VN" sz="40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các nội dung đã học.</a:t>
            </a:r>
            <a:endParaRPr kumimoji="0" lang="en-US" alt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414890" y="1802969"/>
            <a:ext cx="3917880" cy="3200400"/>
            <a:chOff x="435365" y="1802969"/>
            <a:chExt cx="3917880" cy="3200400"/>
          </a:xfrm>
        </p:grpSpPr>
        <p:pic>
          <p:nvPicPr>
            <p:cNvPr id="6" name="Picture 5"/>
            <p:cNvPicPr>
              <a:picLocks noChangeAspect="1"/>
            </p:cNvPicPr>
            <p:nvPr/>
          </p:nvPicPr>
          <p:blipFill>
            <a:blip r:embed="rId3"/>
            <a:stretch>
              <a:fillRect/>
            </a:stretch>
          </p:blipFill>
          <p:spPr>
            <a:xfrm>
              <a:off x="435365" y="1802969"/>
              <a:ext cx="3917880" cy="3200400"/>
            </a:xfrm>
            <a:prstGeom prst="rect">
              <a:avLst/>
            </a:prstGeom>
          </p:spPr>
        </p:pic>
        <p:sp>
          <p:nvSpPr>
            <p:cNvPr id="7" name="TextBox 22"/>
            <p:cNvSpPr txBox="1"/>
            <p:nvPr/>
          </p:nvSpPr>
          <p:spPr>
            <a:xfrm>
              <a:off x="1306880" y="3382912"/>
              <a:ext cx="2093951" cy="72039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 DÒ</a:t>
              </a:r>
            </a:p>
          </p:txBody>
        </p:sp>
      </p:grpSp>
      <p:sp>
        <p:nvSpPr>
          <p:cNvPr id="10" name="Rectangle 9"/>
          <p:cNvSpPr/>
          <p:nvPr/>
        </p:nvSpPr>
        <p:spPr>
          <a:xfrm>
            <a:off x="4924633" y="3429211"/>
            <a:ext cx="6096000" cy="3070712"/>
          </a:xfrm>
          <a:prstGeom prst="rect">
            <a:avLst/>
          </a:prstGeom>
        </p:spPr>
        <p:txBody>
          <a:bodyPr wrap="square">
            <a:spAutoFit/>
          </a:bodyPr>
          <a:lstStyle/>
          <a:p>
            <a:pPr marL="342900" marR="0" lvl="0" indent="-342900" algn="l" defTabSz="914400" rtl="0" eaLnBrk="1" fontAlgn="auto" latinLnBrk="0" hangingPunct="1">
              <a:lnSpc>
                <a:spcPct val="150000"/>
              </a:lnSpc>
              <a:spcBef>
                <a:spcPct val="50000"/>
              </a:spcBef>
              <a:spcAft>
                <a:spcPts val="0"/>
              </a:spcAft>
              <a:buClrTx/>
              <a:buSzTx/>
              <a:buFontTx/>
              <a:buChar char="-"/>
              <a:tabLst/>
              <a:defRPr/>
            </a:pPr>
            <a:r>
              <a:rPr kumimoji="0" lang="vi-VN" alt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Chuẩn bị bài</a:t>
            </a:r>
            <a:r>
              <a:rPr kumimoji="0" lang="vi-VN" alt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vi-VN" sz="40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động nông nghiệp.</a:t>
            </a:r>
            <a:endParaRPr kumimoji="0" lang="vi-VN" altLang="vi-VN" sz="4000" b="1" i="0" u="none" strike="noStrike" kern="1200" cap="none" spc="0" normalizeH="0" baseline="0" noProof="0" dirty="0">
              <a:ln>
                <a:noFill/>
              </a:ln>
              <a:solidFill>
                <a:srgbClr val="FF0000"/>
              </a:solidFill>
              <a:effectLst/>
              <a:uLnTx/>
              <a:uFillTx/>
              <a:latin typeface="HP001" panose="020B0603050302020204" pitchFamily="34" charset="-93"/>
              <a:ea typeface="HP001" panose="020B0603050302020204" pitchFamily="34" charset="-93"/>
              <a:cs typeface="Times New Roman" panose="02020603050405020304" pitchFamily="18" charset="0"/>
            </a:endParaRPr>
          </a:p>
          <a:p>
            <a:pPr marL="0" marR="0" lvl="0" indent="0" algn="l" defTabSz="914400" rtl="0" eaLnBrk="1" fontAlgn="auto" latinLnBrk="0" hangingPunct="1">
              <a:lnSpc>
                <a:spcPct val="150000"/>
              </a:lnSpc>
              <a:spcBef>
                <a:spcPct val="50000"/>
              </a:spcBef>
              <a:spcAft>
                <a:spcPts val="0"/>
              </a:spcAft>
              <a:buClrTx/>
              <a:buSzTx/>
              <a:buFontTx/>
              <a:buNone/>
              <a:tabLst/>
              <a:defRPr/>
            </a:pPr>
            <a:r>
              <a:rPr kumimoji="0" lang="vi-VN" altLang="vi-VN" sz="4000" b="1" i="0" u="none" strike="noStrike" kern="1200" cap="none" spc="0" normalizeH="0" baseline="0" noProof="0" dirty="0">
                <a:ln>
                  <a:noFill/>
                </a:ln>
                <a:solidFill>
                  <a:srgbClr val="0070C0"/>
                </a:solidFill>
                <a:effectLst/>
                <a:uLnTx/>
                <a:uFillTx/>
                <a:latin typeface="Arial" panose="020B0604020202020204" pitchFamily="34" charset="0"/>
                <a:ea typeface="HP001" panose="020B0603050302020204" pitchFamily="34" charset="-93"/>
                <a:cs typeface="Times New Roman" panose="02020603050405020304" pitchFamily="18" charset="0"/>
              </a:rPr>
              <a:t> </a:t>
            </a:r>
            <a:r>
              <a:rPr kumimoji="0" lang="en-US" altLang="vi-VN" sz="4000" b="1" i="0" u="none" strike="noStrike" kern="1200" cap="none" spc="0" normalizeH="0" baseline="0" noProof="0" dirty="0">
                <a:ln>
                  <a:noFill/>
                </a:ln>
                <a:solidFill>
                  <a:srgbClr val="0070C0"/>
                </a:solidFill>
                <a:effectLst/>
                <a:uLnTx/>
                <a:uFillTx/>
                <a:latin typeface="Calibri" panose="020F0502020204030204"/>
                <a:ea typeface="HP001" panose="020B0603050302020204" pitchFamily="34" charset="-93"/>
                <a:cs typeface="Times New Roman" panose="02020603050405020304" pitchFamily="18" charset="0"/>
              </a:rPr>
              <a:t> </a:t>
            </a:r>
            <a:r>
              <a:rPr kumimoji="0" lang="vi-VN" altLang="vi-VN" sz="4000" b="1" i="0" u="none" strike="noStrike" kern="1200" cap="none" spc="0" normalizeH="0" baseline="0" noProof="0" dirty="0">
                <a:ln>
                  <a:noFill/>
                </a:ln>
                <a:solidFill>
                  <a:srgbClr val="0070C0"/>
                </a:solidFill>
                <a:effectLst/>
                <a:uLnTx/>
                <a:uFillTx/>
                <a:latin typeface="Arial" panose="020B0604020202020204" pitchFamily="34" charset="0"/>
                <a:ea typeface="HP001" panose="020B0603050302020204" pitchFamily="34" charset="-93"/>
                <a:cs typeface="Times New Roman" panose="02020603050405020304" pitchFamily="18" charset="0"/>
              </a:rPr>
              <a:t> </a:t>
            </a:r>
            <a:endParaRPr kumimoji="0" lang="en-US" altLang="vi-VN" sz="4000" b="1" i="0" u="none" strike="noStrike" kern="1200" cap="none" spc="0" normalizeH="0" baseline="0" noProof="0" dirty="0">
              <a:ln>
                <a:noFill/>
              </a:ln>
              <a:solidFill>
                <a:srgbClr val="0070C0"/>
              </a:solidFill>
              <a:effectLst/>
              <a:uLnTx/>
              <a:uFillTx/>
              <a:latin typeface="Calibri" panose="020F0502020204030204"/>
              <a:ea typeface="HP001" panose="020B0603050302020204" pitchFamily="34" charset="-93"/>
              <a:cs typeface="Times New Roman" panose="02020603050405020304" pitchFamily="18" charset="0"/>
            </a:endParaRPr>
          </a:p>
        </p:txBody>
      </p:sp>
    </p:spTree>
    <p:extLst>
      <p:ext uri="{BB962C8B-B14F-4D97-AF65-F5344CB8AC3E}">
        <p14:creationId xmlns:p14="http://schemas.microsoft.com/office/powerpoint/2010/main" val="402245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2" name="Group 1"/>
          <p:cNvGrpSpPr/>
          <p:nvPr/>
        </p:nvGrpSpPr>
        <p:grpSpPr>
          <a:xfrm>
            <a:off x="2154908" y="1554928"/>
            <a:ext cx="7879644" cy="3121753"/>
            <a:chOff x="2156178" y="2103034"/>
            <a:chExt cx="7879644" cy="2697566"/>
          </a:xfrm>
        </p:grpSpPr>
        <p:pic>
          <p:nvPicPr>
            <p:cNvPr id="14" name="Picture 13"/>
            <p:cNvPicPr>
              <a:picLocks noChangeAspect="1"/>
            </p:cNvPicPr>
            <p:nvPr/>
          </p:nvPicPr>
          <p:blipFill>
            <a:blip r:embed="rId3"/>
            <a:stretch>
              <a:fillRect/>
            </a:stretch>
          </p:blipFill>
          <p:spPr>
            <a:xfrm>
              <a:off x="2156178" y="2103034"/>
              <a:ext cx="7879644" cy="2697566"/>
            </a:xfrm>
            <a:prstGeom prst="rect">
              <a:avLst/>
            </a:prstGeom>
          </p:spPr>
        </p:pic>
        <p:sp>
          <p:nvSpPr>
            <p:cNvPr id="17" name="TextBox 16"/>
            <p:cNvSpPr txBox="1"/>
            <p:nvPr/>
          </p:nvSpPr>
          <p:spPr>
            <a:xfrm>
              <a:off x="3004436" y="2245979"/>
              <a:ext cx="5591274" cy="2278685"/>
            </a:xfrm>
            <a:prstGeom prst="rect">
              <a:avLst/>
            </a:prstGeom>
            <a:noFill/>
          </p:spPr>
          <p:txBody>
            <a:bodyPr wrap="non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788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Chào tạm biệt</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788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và hẹn gặp lại</a:t>
              </a: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20" name="Picture 19"/>
          <p:cNvPicPr>
            <a:picLocks noChangeAspect="1"/>
          </p:cNvPicPr>
          <p:nvPr/>
        </p:nvPicPr>
        <p:blipFill>
          <a:blip r:embed="rId6"/>
          <a:stretch>
            <a:fillRect/>
          </a:stretch>
        </p:blipFill>
        <p:spPr>
          <a:xfrm>
            <a:off x="2404855" y="670107"/>
            <a:ext cx="598311" cy="587022"/>
          </a:xfrm>
          <a:prstGeom prst="rect">
            <a:avLst/>
          </a:prstGeom>
        </p:spPr>
      </p:pic>
      <p:pic>
        <p:nvPicPr>
          <p:cNvPr id="21" name="Picture 20"/>
          <p:cNvPicPr>
            <a:picLocks noChangeAspect="1"/>
          </p:cNvPicPr>
          <p:nvPr/>
        </p:nvPicPr>
        <p:blipFill>
          <a:blip r:embed="rId6"/>
          <a:stretch>
            <a:fillRect/>
          </a:stretch>
        </p:blipFill>
        <p:spPr>
          <a:xfrm rot="2640825">
            <a:off x="3742162" y="5347873"/>
            <a:ext cx="1111380" cy="1090410"/>
          </a:xfrm>
          <a:prstGeom prst="rect">
            <a:avLst/>
          </a:prstGeom>
        </p:spPr>
      </p:pic>
      <p:pic>
        <p:nvPicPr>
          <p:cNvPr id="22" name="Picture 21"/>
          <p:cNvPicPr>
            <a:picLocks noChangeAspect="1"/>
          </p:cNvPicPr>
          <p:nvPr/>
        </p:nvPicPr>
        <p:blipFill>
          <a:blip r:embed="rId6"/>
          <a:stretch>
            <a:fillRect/>
          </a:stretch>
        </p:blipFill>
        <p:spPr>
          <a:xfrm rot="20806844">
            <a:off x="10437268" y="669467"/>
            <a:ext cx="1111380" cy="1090410"/>
          </a:xfrm>
          <a:prstGeom prst="rect">
            <a:avLst/>
          </a:prstGeom>
        </p:spPr>
      </p:pic>
      <p:pic>
        <p:nvPicPr>
          <p:cNvPr id="23" name="Picture 22"/>
          <p:cNvPicPr>
            <a:picLocks noChangeAspect="1"/>
          </p:cNvPicPr>
          <p:nvPr/>
        </p:nvPicPr>
        <p:blipFill>
          <a:blip r:embed="rId6"/>
          <a:stretch>
            <a:fillRect/>
          </a:stretch>
        </p:blipFill>
        <p:spPr>
          <a:xfrm rot="1629158">
            <a:off x="10067983" y="5942091"/>
            <a:ext cx="518668" cy="508882"/>
          </a:xfrm>
          <a:prstGeom prst="rect">
            <a:avLst/>
          </a:prstGeom>
        </p:spPr>
      </p:pic>
      <p:pic>
        <p:nvPicPr>
          <p:cNvPr id="24" name="Picture 23"/>
          <p:cNvPicPr>
            <a:picLocks noChangeAspect="1"/>
          </p:cNvPicPr>
          <p:nvPr/>
        </p:nvPicPr>
        <p:blipFill>
          <a:blip r:embed="rId6"/>
          <a:stretch>
            <a:fillRect/>
          </a:stretch>
        </p:blipFill>
        <p:spPr>
          <a:xfrm rot="1629158">
            <a:off x="-143017" y="4662310"/>
            <a:ext cx="518668" cy="508882"/>
          </a:xfrm>
          <a:prstGeom prst="rect">
            <a:avLst/>
          </a:prstGeom>
        </p:spPr>
      </p:pic>
    </p:spTree>
    <p:extLst>
      <p:ext uri="{BB962C8B-B14F-4D97-AF65-F5344CB8AC3E}">
        <p14:creationId xmlns:p14="http://schemas.microsoft.com/office/powerpoint/2010/main" val="3477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2000">
                                          <p:cBhvr additive="base">
                                            <p:cTn id="11"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62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2000">
                                          <p:cBhvr additive="base">
                                            <p:cTn id="19"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2000">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14:bounceEnd="62000">
                                          <p:cBhvr additive="base">
                                            <p:cTn id="27"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62000">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14:bounceEnd="62000">
                                          <p:cBhvr additive="base">
                                            <p:cTn id="31"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2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2000">
                                          <p:cBhvr additive="base">
                                            <p:cTn id="35" dur="1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500" fill="hold"/>
                                            <p:tgtEl>
                                              <p:spTgt spid="22"/>
                                            </p:tgtEl>
                                            <p:attrNameLst>
                                              <p:attrName>ppt_x</p:attrName>
                                            </p:attrNameLst>
                                          </p:cBhvr>
                                          <p:tavLst>
                                            <p:tav tm="0">
                                              <p:val>
                                                <p:strVal val="1+#ppt_w/2"/>
                                              </p:val>
                                            </p:tav>
                                            <p:tav tm="100000">
                                              <p:val>
                                                <p:strVal val="#ppt_x"/>
                                              </p:val>
                                            </p:tav>
                                          </p:tavLst>
                                        </p:anim>
                                        <p:anim calcmode="lin" valueType="num">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1+#ppt_w/2"/>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fill="hold"/>
                                            <p:tgtEl>
                                              <p:spTgt spid="2"/>
                                            </p:tgtEl>
                                            <p:attrNameLst>
                                              <p:attrName>ppt_x</p:attrName>
                                            </p:attrNameLst>
                                          </p:cBhvr>
                                          <p:tavLst>
                                            <p:tav tm="0">
                                              <p:val>
                                                <p:strVal val="#ppt_x"/>
                                              </p:val>
                                            </p:tav>
                                            <p:tav tm="100000">
                                              <p:val>
                                                <p:strVal val="#ppt_x"/>
                                              </p:val>
                                            </p:tav>
                                          </p:tavLst>
                                        </p:anim>
                                        <p:anim calcmode="lin" valueType="num">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12"/>
          <a:stretch>
            <a:fillRect/>
          </a:stretch>
        </p:blipFill>
        <p:spPr>
          <a:xfrm>
            <a:off x="7775" y="0"/>
            <a:ext cx="12176450" cy="6858000"/>
          </a:xfrm>
          <a:prstGeom prst="rect">
            <a:avLst/>
          </a:prstGeom>
        </p:spPr>
      </p:pic>
      <p:grpSp>
        <p:nvGrpSpPr>
          <p:cNvPr id="3" name="Group 2"/>
          <p:cNvGrpSpPr/>
          <p:nvPr/>
        </p:nvGrpSpPr>
        <p:grpSpPr>
          <a:xfrm>
            <a:off x="621335" y="3067049"/>
            <a:ext cx="4890451" cy="2308383"/>
            <a:chOff x="838202" y="737756"/>
            <a:chExt cx="7619998" cy="5282044"/>
          </a:xfrm>
        </p:grpSpPr>
        <p:sp>
          <p:nvSpPr>
            <p:cNvPr id="8" name="Rectangle: Rounded Corners 17"/>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18"/>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10"/>
          <p:cNvSpPr txBox="1"/>
          <p:nvPr/>
        </p:nvSpPr>
        <p:spPr>
          <a:xfrm>
            <a:off x="915015" y="3353213"/>
            <a:ext cx="4171335" cy="15624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spcBef>
                <a:spcPct val="50000"/>
              </a:spcBef>
            </a:pPr>
            <a:r>
              <a:rPr lang="vi-VN" altLang="vi-VN" sz="3600" b="1">
                <a:solidFill>
                  <a:prstClr val="black"/>
                </a:solidFill>
                <a:latin typeface="Times New Roman" panose="02020603050405020304" pitchFamily="18" charset="0"/>
                <a:cs typeface="Times New Roman" panose="02020603050405020304" pitchFamily="18" charset="0"/>
              </a:rPr>
              <a:t>- Tìm hiểu </a:t>
            </a:r>
            <a:r>
              <a:rPr lang="en-US" altLang="vi-VN" sz="3600" b="1">
                <a:solidFill>
                  <a:prstClr val="black"/>
                </a:solidFill>
                <a:latin typeface="Times New Roman" panose="02020603050405020304" pitchFamily="18" charset="0"/>
                <a:cs typeface="Times New Roman" panose="02020603050405020304" pitchFamily="18" charset="0"/>
              </a:rPr>
              <a:t>về </a:t>
            </a:r>
            <a:r>
              <a:rPr lang="vi-VN" altLang="vi-VN" sz="3600" b="1">
                <a:solidFill>
                  <a:prstClr val="black"/>
                </a:solidFill>
                <a:latin typeface="Times New Roman" panose="02020603050405020304" pitchFamily="18" charset="0"/>
                <a:cs typeface="Times New Roman" panose="02020603050405020304" pitchFamily="18" charset="0"/>
              </a:rPr>
              <a:t>hoạt động của bưu điện</a:t>
            </a:r>
            <a:endParaRPr kumimoji="0" lang="en-US" alt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2E736956-7BB1-483D-B2DA-F24B78CEDB96}"/>
              </a:ext>
            </a:extLst>
          </p:cNvPr>
          <p:cNvGrpSpPr/>
          <p:nvPr/>
        </p:nvGrpSpPr>
        <p:grpSpPr>
          <a:xfrm>
            <a:off x="621335" y="183217"/>
            <a:ext cx="5055565" cy="2764902"/>
            <a:chOff x="-312297" y="1802969"/>
            <a:chExt cx="4665542" cy="3200400"/>
          </a:xfrm>
        </p:grpSpPr>
        <p:pic>
          <p:nvPicPr>
            <p:cNvPr id="12" name="Picture 11">
              <a:extLst>
                <a:ext uri="{FF2B5EF4-FFF2-40B4-BE49-F238E27FC236}">
                  <a16:creationId xmlns:a16="http://schemas.microsoft.com/office/drawing/2014/main" id="{12B0A284-F2DD-44D7-AD95-A355BC128F2F}"/>
                </a:ext>
              </a:extLst>
            </p:cNvPr>
            <p:cNvPicPr>
              <a:picLocks noChangeAspect="1"/>
            </p:cNvPicPr>
            <p:nvPr/>
          </p:nvPicPr>
          <p:blipFill>
            <a:blip r:embed="rId3"/>
            <a:stretch>
              <a:fillRect/>
            </a:stretch>
          </p:blipFill>
          <p:spPr>
            <a:xfrm>
              <a:off x="-312297" y="1802969"/>
              <a:ext cx="4665542" cy="3200400"/>
            </a:xfrm>
            <a:prstGeom prst="rect">
              <a:avLst/>
            </a:prstGeom>
          </p:spPr>
        </p:pic>
        <p:sp>
          <p:nvSpPr>
            <p:cNvPr id="13" name="TextBox 22">
              <a:extLst>
                <a:ext uri="{FF2B5EF4-FFF2-40B4-BE49-F238E27FC236}">
                  <a16:creationId xmlns:a16="http://schemas.microsoft.com/office/drawing/2014/main" id="{5BF80D2F-034E-419D-B780-ACF6DB8B8F0B}"/>
                </a:ext>
              </a:extLst>
            </p:cNvPr>
            <p:cNvSpPr txBox="1"/>
            <p:nvPr/>
          </p:nvSpPr>
          <p:spPr>
            <a:xfrm>
              <a:off x="554130" y="3306980"/>
              <a:ext cx="2810786" cy="8338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1</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6AF90600-0ED9-4E37-A1BC-F0B5123EF12E}"/>
              </a:ext>
            </a:extLst>
          </p:cNvPr>
          <p:cNvGrpSpPr/>
          <p:nvPr/>
        </p:nvGrpSpPr>
        <p:grpSpPr>
          <a:xfrm>
            <a:off x="6096000" y="3067049"/>
            <a:ext cx="5791201" cy="2308383"/>
            <a:chOff x="838202" y="737756"/>
            <a:chExt cx="7619998" cy="5282044"/>
          </a:xfrm>
        </p:grpSpPr>
        <p:sp>
          <p:nvSpPr>
            <p:cNvPr id="15" name="Rectangle: Rounded Corners 17">
              <a:extLst>
                <a:ext uri="{FF2B5EF4-FFF2-40B4-BE49-F238E27FC236}">
                  <a16:creationId xmlns:a16="http://schemas.microsoft.com/office/drawing/2014/main" id="{8F0400D6-F2BD-4338-BB80-091D8BF158C4}"/>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8">
              <a:extLst>
                <a:ext uri="{FF2B5EF4-FFF2-40B4-BE49-F238E27FC236}">
                  <a16:creationId xmlns:a16="http://schemas.microsoft.com/office/drawing/2014/main" id="{00910DF9-159B-488A-93B4-78F4D7C909EF}"/>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TextBox 10">
            <a:extLst>
              <a:ext uri="{FF2B5EF4-FFF2-40B4-BE49-F238E27FC236}">
                <a16:creationId xmlns:a16="http://schemas.microsoft.com/office/drawing/2014/main" id="{56F60B4B-CB5D-49CD-8CEA-F68C662E5713}"/>
              </a:ext>
            </a:extLst>
          </p:cNvPr>
          <p:cNvSpPr txBox="1"/>
          <p:nvPr/>
        </p:nvSpPr>
        <p:spPr>
          <a:xfrm>
            <a:off x="6415314" y="3353213"/>
            <a:ext cx="5167086" cy="15624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spcBef>
                <a:spcPct val="50000"/>
              </a:spcBef>
            </a:pPr>
            <a:r>
              <a:rPr lang="vi-VN" altLang="vi-VN" sz="3600" b="1">
                <a:solidFill>
                  <a:prstClr val="black"/>
                </a:solidFill>
                <a:latin typeface="Times New Roman" panose="02020603050405020304" pitchFamily="18" charset="0"/>
                <a:cs typeface="Times New Roman" panose="02020603050405020304" pitchFamily="18" charset="0"/>
              </a:rPr>
              <a:t>- Tìm hiểu về phương tiện phát thanh, truyền hình</a:t>
            </a:r>
            <a:endParaRPr kumimoji="0" lang="en-US" alt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07AD0341-5206-4B6F-8168-1CCFF8097CB8}"/>
              </a:ext>
            </a:extLst>
          </p:cNvPr>
          <p:cNvGrpSpPr/>
          <p:nvPr/>
        </p:nvGrpSpPr>
        <p:grpSpPr>
          <a:xfrm>
            <a:off x="6526835" y="183217"/>
            <a:ext cx="5055565" cy="2764902"/>
            <a:chOff x="-312297" y="1802969"/>
            <a:chExt cx="4665542" cy="3200400"/>
          </a:xfrm>
        </p:grpSpPr>
        <p:pic>
          <p:nvPicPr>
            <p:cNvPr id="19" name="Picture 18">
              <a:extLst>
                <a:ext uri="{FF2B5EF4-FFF2-40B4-BE49-F238E27FC236}">
                  <a16:creationId xmlns:a16="http://schemas.microsoft.com/office/drawing/2014/main" id="{3F95A666-2492-4069-8280-D1123515194B}"/>
                </a:ext>
              </a:extLst>
            </p:cNvPr>
            <p:cNvPicPr>
              <a:picLocks noChangeAspect="1"/>
            </p:cNvPicPr>
            <p:nvPr/>
          </p:nvPicPr>
          <p:blipFill>
            <a:blip r:embed="rId3"/>
            <a:stretch>
              <a:fillRect/>
            </a:stretch>
          </p:blipFill>
          <p:spPr>
            <a:xfrm>
              <a:off x="-312297" y="1802969"/>
              <a:ext cx="4665542" cy="3200400"/>
            </a:xfrm>
            <a:prstGeom prst="rect">
              <a:avLst/>
            </a:prstGeom>
          </p:spPr>
        </p:pic>
        <p:sp>
          <p:nvSpPr>
            <p:cNvPr id="20" name="TextBox 22">
              <a:extLst>
                <a:ext uri="{FF2B5EF4-FFF2-40B4-BE49-F238E27FC236}">
                  <a16:creationId xmlns:a16="http://schemas.microsoft.com/office/drawing/2014/main" id="{C03C122D-6927-4B3D-B5E3-B43532C2BAA5}"/>
                </a:ext>
              </a:extLst>
            </p:cNvPr>
            <p:cNvSpPr txBox="1"/>
            <p:nvPr/>
          </p:nvSpPr>
          <p:spPr>
            <a:xfrm>
              <a:off x="554130" y="3306980"/>
              <a:ext cx="2810786" cy="8338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2</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888818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3"/>
          <p:cNvPicPr>
            <a:picLocks noChangeAspect="1"/>
          </p:cNvPicPr>
          <p:nvPr/>
        </p:nvPicPr>
        <p:blipFill rotWithShape="1">
          <a:blip r:embed="rId3">
            <a:extLst>
              <a:ext uri="{96DAC541-7B7A-43D3-8B79-37D633B846F1}">
                <asvg:svgBlip xmlns:asvg="http://schemas.microsoft.com/office/drawing/2016/SVG/main" r:embed="rId4"/>
              </a:ext>
            </a:extLst>
          </a:blip>
          <a:srcRect l="23077"/>
          <a:stretch>
            <a:fillRect/>
          </a:stretch>
        </p:blipFill>
        <p:spPr>
          <a:xfrm>
            <a:off x="0" y="457200"/>
            <a:ext cx="3867150" cy="929640"/>
          </a:xfrm>
          <a:prstGeom prst="rect">
            <a:avLst/>
          </a:prstGeom>
          <a:effectLst>
            <a:outerShdw blurRad="50800" dist="38100" dir="2700000" algn="tl" rotWithShape="0">
              <a:prstClr val="black">
                <a:alpha val="40000"/>
              </a:prstClr>
            </a:outerShdw>
          </a:effectLst>
        </p:spPr>
      </p:pic>
      <p:sp>
        <p:nvSpPr>
          <p:cNvPr id="4" name="TextBox 4"/>
          <p:cNvSpPr txBox="1"/>
          <p:nvPr/>
        </p:nvSpPr>
        <p:spPr>
          <a:xfrm>
            <a:off x="161521" y="675798"/>
            <a:ext cx="2842701"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1</a:t>
            </a:r>
            <a:endParaRPr kumimoji="0" lang="en-US"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1373316" y="1844040"/>
            <a:ext cx="7417868" cy="3276601"/>
            <a:chOff x="1373316" y="1844040"/>
            <a:chExt cx="7417868" cy="3276601"/>
          </a:xfrm>
        </p:grpSpPr>
        <p:pic>
          <p:nvPicPr>
            <p:cNvPr id="7" name="Graphic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0"/>
              <a:ext cx="7417868" cy="3276601"/>
            </a:xfrm>
            <a:prstGeom prst="rect">
              <a:avLst/>
            </a:prstGeom>
          </p:spPr>
        </p:pic>
        <p:sp>
          <p:nvSpPr>
            <p:cNvPr id="8" name="TextBox 6"/>
            <p:cNvSpPr txBox="1"/>
            <p:nvPr/>
          </p:nvSpPr>
          <p:spPr>
            <a:xfrm>
              <a:off x="1926336" y="2504368"/>
              <a:ext cx="6560048" cy="205280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Tìm hiểu </a:t>
              </a:r>
              <a:r>
                <a:rPr kumimoji="0" lang="en-US" sz="5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về </a:t>
              </a:r>
              <a:r>
                <a:rPr kumimoji="0" lang="vi-VN" sz="5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hoạt động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của bưu điện</a:t>
              </a:r>
              <a:endParaRPr kumimoji="0" lang="vi-VN" sz="54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endParaRPr>
            </a:p>
          </p:txBody>
        </p:sp>
      </p:grpSp>
      <p:pic>
        <p:nvPicPr>
          <p:cNvPr id="6" name="Picture 5"/>
          <p:cNvPicPr>
            <a:picLocks noChangeAspect="1"/>
          </p:cNvPicPr>
          <p:nvPr/>
        </p:nvPicPr>
        <p:blipFill>
          <a:blip r:embed="rId7"/>
          <a:stretch>
            <a:fillRect/>
          </a:stretch>
        </p:blipFill>
        <p:spPr>
          <a:xfrm>
            <a:off x="8991600" y="838200"/>
            <a:ext cx="2597668" cy="5768752"/>
          </a:xfrm>
          <a:prstGeom prst="rect">
            <a:avLst/>
          </a:prstGeom>
        </p:spPr>
      </p:pic>
    </p:spTree>
    <p:extLst>
      <p:ext uri="{BB962C8B-B14F-4D97-AF65-F5344CB8AC3E}">
        <p14:creationId xmlns:p14="http://schemas.microsoft.com/office/powerpoint/2010/main" val="1320861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49F7D-355A-4980-A27B-772E6C3A5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sp>
        <p:nvSpPr>
          <p:cNvPr id="3" name="Rectangle 1">
            <a:extLst>
              <a:ext uri="{FF2B5EF4-FFF2-40B4-BE49-F238E27FC236}">
                <a16:creationId xmlns:a16="http://schemas.microsoft.com/office/drawing/2014/main" id="{8758B086-BEAC-4797-AE8F-7E20A048A129}"/>
              </a:ext>
            </a:extLst>
          </p:cNvPr>
          <p:cNvSpPr txBox="1">
            <a:spLocks noChangeArrowheads="1"/>
          </p:cNvSpPr>
          <p:nvPr/>
        </p:nvSpPr>
        <p:spPr bwMode="auto">
          <a:xfrm>
            <a:off x="7103918" y="2223155"/>
            <a:ext cx="350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358775" indent="-358775"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3200">
                <a:solidFill>
                  <a:schemeClr val="tx1"/>
                </a:solidFill>
                <a:latin typeface="Arial" panose="020B0604020202020204" pitchFamily="34" charset="0"/>
              </a:defRPr>
            </a:lvl1pPr>
            <a:lvl2pPr marL="742950" indent="-28575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800">
                <a:solidFill>
                  <a:schemeClr val="tx1"/>
                </a:solidFill>
                <a:latin typeface="Arial" panose="020B0604020202020204" pitchFamily="34" charset="0"/>
              </a:defRPr>
            </a:lvl2pPr>
            <a:lvl3pPr marL="11430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400">
                <a:solidFill>
                  <a:schemeClr val="tx1"/>
                </a:solidFill>
                <a:latin typeface="Arial" panose="020B0604020202020204" pitchFamily="34" charset="0"/>
              </a:defRPr>
            </a:lvl3pPr>
            <a:lvl4pPr marL="16002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4pPr>
            <a:lvl5pPr marL="20574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9pPr>
          </a:lstStyle>
          <a:p>
            <a:pPr fontAlgn="base">
              <a:lnSpc>
                <a:spcPct val="102000"/>
              </a:lnSpc>
              <a:spcBef>
                <a:spcPct val="0"/>
              </a:spcBef>
              <a:spcAft>
                <a:spcPct val="0"/>
              </a:spcAft>
              <a:buClr>
                <a:srgbClr val="000000"/>
              </a:buClr>
              <a:buNone/>
            </a:pPr>
            <a:r>
              <a:rPr lang="en-GB" altLang="en-US" sz="2800" b="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Đây là nơi nào?</a:t>
            </a:r>
          </a:p>
        </p:txBody>
      </p:sp>
      <p:sp>
        <p:nvSpPr>
          <p:cNvPr id="4" name="Rectangle 1">
            <a:extLst>
              <a:ext uri="{FF2B5EF4-FFF2-40B4-BE49-F238E27FC236}">
                <a16:creationId xmlns:a16="http://schemas.microsoft.com/office/drawing/2014/main" id="{E80DF9B8-99E4-4875-AF02-2329BFBB2499}"/>
              </a:ext>
            </a:extLst>
          </p:cNvPr>
          <p:cNvSpPr txBox="1">
            <a:spLocks noChangeArrowheads="1"/>
          </p:cNvSpPr>
          <p:nvPr/>
        </p:nvSpPr>
        <p:spPr bwMode="auto">
          <a:xfrm>
            <a:off x="6570518" y="3360759"/>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358775" indent="-358775"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3200">
                <a:solidFill>
                  <a:schemeClr val="tx1"/>
                </a:solidFill>
                <a:latin typeface="Arial" panose="020B0604020202020204" pitchFamily="34" charset="0"/>
              </a:defRPr>
            </a:lvl1pPr>
            <a:lvl2pPr marL="742950" indent="-28575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800">
                <a:solidFill>
                  <a:schemeClr val="tx1"/>
                </a:solidFill>
                <a:latin typeface="Arial" panose="020B0604020202020204" pitchFamily="34" charset="0"/>
              </a:defRPr>
            </a:lvl2pPr>
            <a:lvl3pPr marL="11430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400">
                <a:solidFill>
                  <a:schemeClr val="tx1"/>
                </a:solidFill>
                <a:latin typeface="Arial" panose="020B0604020202020204" pitchFamily="34" charset="0"/>
              </a:defRPr>
            </a:lvl3pPr>
            <a:lvl4pPr marL="16002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4pPr>
            <a:lvl5pPr marL="2057400" indent="-228600" defTabSz="457200">
              <a:spcBef>
                <a:spcPct val="20000"/>
              </a:spcBef>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358775" algn="l"/>
                <a:tab pos="1273175" algn="l"/>
                <a:tab pos="2187575" algn="l"/>
                <a:tab pos="3101975" algn="l"/>
                <a:tab pos="4016375" algn="l"/>
                <a:tab pos="4930775" algn="l"/>
                <a:tab pos="5845175" algn="l"/>
                <a:tab pos="6759575" algn="l"/>
                <a:tab pos="7673975" algn="l"/>
                <a:tab pos="8588375" algn="l"/>
                <a:tab pos="9502775" algn="l"/>
                <a:tab pos="10417175" algn="l"/>
              </a:tabLst>
              <a:defRPr sz="2000">
                <a:solidFill>
                  <a:schemeClr val="tx1"/>
                </a:solidFill>
                <a:latin typeface="Arial" panose="020B0604020202020204" pitchFamily="34" charset="0"/>
              </a:defRPr>
            </a:lvl9pPr>
          </a:lstStyle>
          <a:p>
            <a:pPr algn="ctr" fontAlgn="base">
              <a:lnSpc>
                <a:spcPct val="102000"/>
              </a:lnSpc>
              <a:spcBef>
                <a:spcPct val="0"/>
              </a:spcBef>
              <a:spcAft>
                <a:spcPct val="0"/>
              </a:spcAft>
              <a:buClr>
                <a:srgbClr val="000000"/>
              </a:buClr>
              <a:buNone/>
            </a:pPr>
            <a:r>
              <a:rPr lang="en-GB" altLang="en-US" b="1">
                <a:solidFill>
                  <a:srgbClr val="FF0000"/>
                </a:solidFill>
                <a:latin typeface="Times New Roman" panose="02020603050405020304" pitchFamily="18" charset="0"/>
                <a:cs typeface="Times New Roman" panose="02020603050405020304" pitchFamily="18" charset="0"/>
              </a:rPr>
              <a:t>Trung tâm giao dịch</a:t>
            </a:r>
          </a:p>
          <a:p>
            <a:pPr algn="ctr" fontAlgn="base">
              <a:lnSpc>
                <a:spcPct val="102000"/>
              </a:lnSpc>
              <a:spcBef>
                <a:spcPct val="0"/>
              </a:spcBef>
              <a:spcAft>
                <a:spcPct val="0"/>
              </a:spcAft>
              <a:buClr>
                <a:srgbClr val="000000"/>
              </a:buClr>
              <a:buNone/>
            </a:pPr>
            <a:r>
              <a:rPr lang="en-GB" altLang="en-US" b="1">
                <a:solidFill>
                  <a:srgbClr val="FF0000"/>
                </a:solidFill>
                <a:latin typeface="Times New Roman" panose="02020603050405020304" pitchFamily="18" charset="0"/>
                <a:cs typeface="Times New Roman" panose="02020603050405020304" pitchFamily="18" charset="0"/>
              </a:rPr>
              <a:t>Bưu chính - Viễn thông</a:t>
            </a:r>
          </a:p>
        </p:txBody>
      </p:sp>
      <p:sp>
        <p:nvSpPr>
          <p:cNvPr id="5" name="TextBox 4">
            <a:extLst>
              <a:ext uri="{FF2B5EF4-FFF2-40B4-BE49-F238E27FC236}">
                <a16:creationId xmlns:a16="http://schemas.microsoft.com/office/drawing/2014/main" id="{E6D0663A-DA50-4138-9FED-5CFC3FB6F5F8}"/>
              </a:ext>
            </a:extLst>
          </p:cNvPr>
          <p:cNvSpPr txBox="1"/>
          <p:nvPr/>
        </p:nvSpPr>
        <p:spPr>
          <a:xfrm>
            <a:off x="4952131" y="949316"/>
            <a:ext cx="6915152" cy="523220"/>
          </a:xfrm>
          <a:prstGeom prst="rect">
            <a:avLst/>
          </a:prstGeom>
          <a:noFill/>
        </p:spPr>
        <p:txBody>
          <a:bodyPr wrap="square">
            <a:spAutoFit/>
          </a:bodyPr>
          <a:lstStyle/>
          <a:p>
            <a:pPr eaLnBrk="0" fontAlgn="base" hangingPunct="0">
              <a:spcBef>
                <a:spcPct val="0"/>
              </a:spcBef>
              <a:spcAft>
                <a:spcPct val="0"/>
              </a:spcAft>
              <a:defRPr/>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Quan sát bức ảnh 1 và trả lời câu hỏi:</a:t>
            </a:r>
          </a:p>
        </p:txBody>
      </p:sp>
      <p:pic>
        <p:nvPicPr>
          <p:cNvPr id="6" name="Picture 5">
            <a:extLst>
              <a:ext uri="{FF2B5EF4-FFF2-40B4-BE49-F238E27FC236}">
                <a16:creationId xmlns:a16="http://schemas.microsoft.com/office/drawing/2014/main" id="{604C82ED-8B58-4C51-BA31-C3C399D1374C}"/>
              </a:ext>
            </a:extLst>
          </p:cNvPr>
          <p:cNvPicPr>
            <a:picLocks noChangeAspect="1"/>
          </p:cNvPicPr>
          <p:nvPr/>
        </p:nvPicPr>
        <p:blipFill>
          <a:blip r:embed="rId3"/>
          <a:stretch>
            <a:fillRect/>
          </a:stretch>
        </p:blipFill>
        <p:spPr>
          <a:xfrm>
            <a:off x="839498" y="758745"/>
            <a:ext cx="3787917" cy="5340509"/>
          </a:xfrm>
          <a:prstGeom prst="rect">
            <a:avLst/>
          </a:prstGeom>
        </p:spPr>
      </p:pic>
      <p:sp>
        <p:nvSpPr>
          <p:cNvPr id="7" name="Oval 6">
            <a:extLst>
              <a:ext uri="{FF2B5EF4-FFF2-40B4-BE49-F238E27FC236}">
                <a16:creationId xmlns:a16="http://schemas.microsoft.com/office/drawing/2014/main" id="{5D120C68-B2AE-4AD6-86EE-4C49E8C53D2C}"/>
              </a:ext>
            </a:extLst>
          </p:cNvPr>
          <p:cNvSpPr/>
          <p:nvPr/>
        </p:nvSpPr>
        <p:spPr>
          <a:xfrm>
            <a:off x="1028700" y="895350"/>
            <a:ext cx="552450" cy="52279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1</a:t>
            </a:r>
          </a:p>
        </p:txBody>
      </p:sp>
    </p:spTree>
    <p:extLst>
      <p:ext uri="{BB962C8B-B14F-4D97-AF65-F5344CB8AC3E}">
        <p14:creationId xmlns:p14="http://schemas.microsoft.com/office/powerpoint/2010/main" val="2437884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50FDDA-4127-4DD8-AD2B-D36B5BCE9171}"/>
              </a:ext>
            </a:extLst>
          </p:cNvPr>
          <p:cNvPicPr>
            <a:picLocks noChangeAspect="1"/>
          </p:cNvPicPr>
          <p:nvPr/>
        </p:nvPicPr>
        <p:blipFill>
          <a:blip r:embed="rId3"/>
          <a:stretch>
            <a:fillRect/>
          </a:stretch>
        </p:blipFill>
        <p:spPr>
          <a:xfrm>
            <a:off x="696036" y="149564"/>
            <a:ext cx="11177516" cy="853268"/>
          </a:xfrm>
          <a:prstGeom prst="rect">
            <a:avLst/>
          </a:prstGeom>
        </p:spPr>
      </p:pic>
      <p:sp>
        <p:nvSpPr>
          <p:cNvPr id="3" name="TextBox 2">
            <a:extLst>
              <a:ext uri="{FF2B5EF4-FFF2-40B4-BE49-F238E27FC236}">
                <a16:creationId xmlns:a16="http://schemas.microsoft.com/office/drawing/2014/main" id="{3990BC69-3226-4756-9947-24A7B5357038}"/>
              </a:ext>
            </a:extLst>
          </p:cNvPr>
          <p:cNvSpPr txBox="1"/>
          <p:nvPr/>
        </p:nvSpPr>
        <p:spPr>
          <a:xfrm>
            <a:off x="1187356" y="275368"/>
            <a:ext cx="1007204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Một số trung tâm bưu chính viễn thông trong nước</a:t>
            </a:r>
            <a:endParaRPr kumimoji="0" lang="en-US" sz="36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4" name="Picture 4" descr="Bưu điện Hà Nội, biểu tượng hơn 100 năm của Thủ đô bất ngờ bị &amp;quot;khai tử&amp;quot;">
            <a:extLst>
              <a:ext uri="{FF2B5EF4-FFF2-40B4-BE49-F238E27FC236}">
                <a16:creationId xmlns:a16="http://schemas.microsoft.com/office/drawing/2014/main" id="{78987053-95E5-423D-A0D8-A6B6B5991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349" y="1128636"/>
            <a:ext cx="9025086" cy="5592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29BF2EE-8090-433C-A564-40972C7B9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657" y="1135452"/>
            <a:ext cx="9972273" cy="563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E8003E-00EC-4AA8-BC97-17076EC3A1F2}"/>
              </a:ext>
            </a:extLst>
          </p:cNvPr>
          <p:cNvGrpSpPr/>
          <p:nvPr/>
        </p:nvGrpSpPr>
        <p:grpSpPr>
          <a:xfrm>
            <a:off x="0" y="2454353"/>
            <a:ext cx="5078483" cy="4403647"/>
            <a:chOff x="878969" y="1870363"/>
            <a:chExt cx="5078483" cy="4403647"/>
          </a:xfrm>
        </p:grpSpPr>
        <p:grpSp>
          <p:nvGrpSpPr>
            <p:cNvPr id="3" name="Group 2">
              <a:extLst>
                <a:ext uri="{FF2B5EF4-FFF2-40B4-BE49-F238E27FC236}">
                  <a16:creationId xmlns:a16="http://schemas.microsoft.com/office/drawing/2014/main" id="{E5B2BC59-6B95-43A3-A046-45B388415B9C}"/>
                </a:ext>
              </a:extLst>
            </p:cNvPr>
            <p:cNvGrpSpPr/>
            <p:nvPr/>
          </p:nvGrpSpPr>
          <p:grpSpPr>
            <a:xfrm>
              <a:off x="878969" y="1870363"/>
              <a:ext cx="5078483" cy="4403647"/>
              <a:chOff x="1619400" y="2133600"/>
              <a:chExt cx="4060964" cy="3572374"/>
            </a:xfrm>
          </p:grpSpPr>
          <p:pic>
            <p:nvPicPr>
              <p:cNvPr id="5" name="Picture 4">
                <a:extLst>
                  <a:ext uri="{FF2B5EF4-FFF2-40B4-BE49-F238E27FC236}">
                    <a16:creationId xmlns:a16="http://schemas.microsoft.com/office/drawing/2014/main" id="{7153A1FD-F599-4491-9B01-192E81BB0F75}"/>
                  </a:ext>
                </a:extLst>
              </p:cNvPr>
              <p:cNvPicPr>
                <a:picLocks noChangeAspect="1"/>
              </p:cNvPicPr>
              <p:nvPr/>
            </p:nvPicPr>
            <p:blipFill>
              <a:blip r:embed="rId3"/>
              <a:stretch>
                <a:fillRect/>
              </a:stretch>
            </p:blipFill>
            <p:spPr>
              <a:xfrm>
                <a:off x="1619400" y="2133600"/>
                <a:ext cx="4048690" cy="3572374"/>
              </a:xfrm>
              <a:prstGeom prst="rect">
                <a:avLst/>
              </a:prstGeom>
            </p:spPr>
          </p:pic>
          <p:sp>
            <p:nvSpPr>
              <p:cNvPr id="6" name="Rectangle 5">
                <a:extLst>
                  <a:ext uri="{FF2B5EF4-FFF2-40B4-BE49-F238E27FC236}">
                    <a16:creationId xmlns:a16="http://schemas.microsoft.com/office/drawing/2014/main" id="{B3E66E82-4344-4F46-866A-63F9F923FE31}"/>
                  </a:ext>
                </a:extLst>
              </p:cNvPr>
              <p:cNvSpPr/>
              <p:nvPr/>
            </p:nvSpPr>
            <p:spPr>
              <a:xfrm>
                <a:off x="4779818" y="2133600"/>
                <a:ext cx="900546" cy="56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59F84891-C903-4EDB-A09A-25F34CE21C07}"/>
                </a:ext>
              </a:extLst>
            </p:cNvPr>
            <p:cNvSpPr/>
            <p:nvPr/>
          </p:nvSpPr>
          <p:spPr>
            <a:xfrm>
              <a:off x="1191788" y="2125792"/>
              <a:ext cx="519694" cy="5196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2</a:t>
              </a:r>
            </a:p>
          </p:txBody>
        </p:sp>
      </p:grpSp>
      <p:sp>
        <p:nvSpPr>
          <p:cNvPr id="7" name="AutoShape 9">
            <a:extLst>
              <a:ext uri="{FF2B5EF4-FFF2-40B4-BE49-F238E27FC236}">
                <a16:creationId xmlns:a16="http://schemas.microsoft.com/office/drawing/2014/main" id="{2F4A82D5-056B-4095-8793-78D45771A60C}"/>
              </a:ext>
            </a:extLst>
          </p:cNvPr>
          <p:cNvSpPr>
            <a:spLocks noChangeArrowheads="1"/>
          </p:cNvSpPr>
          <p:nvPr/>
        </p:nvSpPr>
        <p:spPr bwMode="auto">
          <a:xfrm>
            <a:off x="2442252" y="1128060"/>
            <a:ext cx="5951121" cy="1676400"/>
          </a:xfrm>
          <a:prstGeom prst="cloudCallout">
            <a:avLst>
              <a:gd name="adj1" fmla="val -20247"/>
              <a:gd name="adj2" fmla="val 73267"/>
            </a:avLst>
          </a:prstGeom>
          <a:solidFill>
            <a:srgbClr val="FFC000"/>
          </a:solidFill>
          <a:ln w="9525">
            <a:no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vi-VN" sz="3200" b="1">
                <a:latin typeface="Times New Roman" panose="02020603050405020304" pitchFamily="18" charset="0"/>
                <a:cs typeface="Times New Roman" panose="02020603050405020304" pitchFamily="18" charset="0"/>
              </a:rPr>
              <a:t>Quan sát và nêu nội dung của bức tranh?</a:t>
            </a:r>
          </a:p>
        </p:txBody>
      </p:sp>
      <p:grpSp>
        <p:nvGrpSpPr>
          <p:cNvPr id="13" name="Group 12">
            <a:extLst>
              <a:ext uri="{FF2B5EF4-FFF2-40B4-BE49-F238E27FC236}">
                <a16:creationId xmlns:a16="http://schemas.microsoft.com/office/drawing/2014/main" id="{1838531E-D6E2-4675-84C9-D5F32165B490}"/>
              </a:ext>
            </a:extLst>
          </p:cNvPr>
          <p:cNvGrpSpPr/>
          <p:nvPr/>
        </p:nvGrpSpPr>
        <p:grpSpPr>
          <a:xfrm>
            <a:off x="5078483" y="3764519"/>
            <a:ext cx="6843994" cy="1783314"/>
            <a:chOff x="5063134" y="3954069"/>
            <a:chExt cx="6843994" cy="1783314"/>
          </a:xfrm>
        </p:grpSpPr>
        <p:grpSp>
          <p:nvGrpSpPr>
            <p:cNvPr id="9" name="Group 8">
              <a:extLst>
                <a:ext uri="{FF2B5EF4-FFF2-40B4-BE49-F238E27FC236}">
                  <a16:creationId xmlns:a16="http://schemas.microsoft.com/office/drawing/2014/main" id="{55B999CB-EE9F-4523-AAC4-484EB0B27111}"/>
                </a:ext>
              </a:extLst>
            </p:cNvPr>
            <p:cNvGrpSpPr/>
            <p:nvPr/>
          </p:nvGrpSpPr>
          <p:grpSpPr>
            <a:xfrm>
              <a:off x="5063134" y="3954069"/>
              <a:ext cx="6843994" cy="1783314"/>
              <a:chOff x="838202" y="737756"/>
              <a:chExt cx="7619998" cy="5282044"/>
            </a:xfrm>
          </p:grpSpPr>
          <p:sp>
            <p:nvSpPr>
              <p:cNvPr id="10" name="Rectangle: Rounded Corners 17">
                <a:extLst>
                  <a:ext uri="{FF2B5EF4-FFF2-40B4-BE49-F238E27FC236}">
                    <a16:creationId xmlns:a16="http://schemas.microsoft.com/office/drawing/2014/main" id="{04D28593-E696-458C-B85F-BB06807A456A}"/>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8">
                <a:extLst>
                  <a:ext uri="{FF2B5EF4-FFF2-40B4-BE49-F238E27FC236}">
                    <a16:creationId xmlns:a16="http://schemas.microsoft.com/office/drawing/2014/main" id="{1D40A7AE-89D4-4C7F-B440-5B833A9E55E7}"/>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TextBox 10">
              <a:extLst>
                <a:ext uri="{FF2B5EF4-FFF2-40B4-BE49-F238E27FC236}">
                  <a16:creationId xmlns:a16="http://schemas.microsoft.com/office/drawing/2014/main" id="{0A2912A1-4EEF-4DD5-B42D-AF95146FC4E5}"/>
                </a:ext>
              </a:extLst>
            </p:cNvPr>
            <p:cNvSpPr txBox="1"/>
            <p:nvPr/>
          </p:nvSpPr>
          <p:spPr>
            <a:xfrm>
              <a:off x="5330008" y="3954069"/>
              <a:ext cx="6331946" cy="15624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pPr>
              <a:r>
                <a:rPr lang="vi-VN" altLang="vi-VN" sz="3600" b="1">
                  <a:solidFill>
                    <a:prstClr val="black"/>
                  </a:solidFill>
                  <a:latin typeface="Times New Roman" panose="02020603050405020304" pitchFamily="18" charset="0"/>
                  <a:cs typeface="Times New Roman" panose="02020603050405020304" pitchFamily="18" charset="0"/>
                </a:rPr>
                <a:t>Nhân viên bưu điện </a:t>
              </a:r>
              <a:r>
                <a:rPr lang="vi-VN" altLang="vi-VN" sz="3600" b="1">
                  <a:solidFill>
                    <a:schemeClr val="accent4">
                      <a:lumMod val="75000"/>
                    </a:schemeClr>
                  </a:solidFill>
                  <a:latin typeface="Times New Roman" panose="02020603050405020304" pitchFamily="18" charset="0"/>
                  <a:cs typeface="Times New Roman" panose="02020603050405020304" pitchFamily="18" charset="0"/>
                </a:rPr>
                <a:t>(bưu tá) </a:t>
              </a:r>
              <a:r>
                <a:rPr lang="vi-VN" altLang="vi-VN" sz="3600" b="1">
                  <a:solidFill>
                    <a:prstClr val="black"/>
                  </a:solidFill>
                  <a:latin typeface="Times New Roman" panose="02020603050405020304" pitchFamily="18" charset="0"/>
                  <a:cs typeface="Times New Roman" panose="02020603050405020304" pitchFamily="18" charset="0"/>
                </a:rPr>
                <a:t>mở thùng thư, lấy thư để phát.</a:t>
              </a:r>
            </a:p>
          </p:txBody>
        </p:sp>
      </p:grpSp>
    </p:spTree>
    <p:extLst>
      <p:ext uri="{BB962C8B-B14F-4D97-AF65-F5344CB8AC3E}">
        <p14:creationId xmlns:p14="http://schemas.microsoft.com/office/powerpoint/2010/main" val="421474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DC6D4-49FC-483B-8634-2A034F9A0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40" y="0"/>
            <a:ext cx="12189460" cy="6858000"/>
          </a:xfrm>
          <a:prstGeom prst="rect">
            <a:avLst/>
          </a:prstGeom>
        </p:spPr>
      </p:pic>
      <p:sp>
        <p:nvSpPr>
          <p:cNvPr id="3" name="Title 1">
            <a:extLst>
              <a:ext uri="{FF2B5EF4-FFF2-40B4-BE49-F238E27FC236}">
                <a16:creationId xmlns:a16="http://schemas.microsoft.com/office/drawing/2014/main" id="{9F7DB3BC-7E09-4728-B444-B035B8BC4FE7}"/>
              </a:ext>
            </a:extLst>
          </p:cNvPr>
          <p:cNvSpPr txBox="1">
            <a:spLocks/>
          </p:cNvSpPr>
          <p:nvPr/>
        </p:nvSpPr>
        <p:spPr>
          <a:xfrm>
            <a:off x="1504950" y="67070"/>
            <a:ext cx="10096500" cy="1818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3200"/>
              <a:buFont typeface="Londrina Solid" panose="00000500000000000000"/>
              <a:buNone/>
              <a:defRPr sz="3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pPr algn="just"/>
            <a:r>
              <a:rPr lang="vi-VN" sz="4000" b="1" kern="0">
                <a:solidFill>
                  <a:srgbClr val="5765AE"/>
                </a:solidFill>
                <a:latin typeface="Tahoma" panose="020B0604030504040204" pitchFamily="34" charset="0"/>
                <a:ea typeface="Tahoma" panose="020B0604030504040204" pitchFamily="34" charset="0"/>
                <a:cs typeface="Tahoma" panose="020B0604030504040204" pitchFamily="34" charset="0"/>
              </a:rPr>
              <a:t>Kể một số hoạt động thường diễn ra ở bưu điện mà em biết.</a:t>
            </a:r>
          </a:p>
          <a:p>
            <a:pPr algn="just"/>
            <a:br>
              <a:rPr lang="en-US" sz="4000" b="1" kern="0">
                <a:solidFill>
                  <a:srgbClr val="5765AE"/>
                </a:solidFill>
                <a:latin typeface="Tahoma" panose="020B0604030504040204" pitchFamily="34" charset="0"/>
                <a:ea typeface="Tahoma" panose="020B0604030504040204" pitchFamily="34" charset="0"/>
                <a:cs typeface="Tahoma" panose="020B0604030504040204" pitchFamily="34" charset="0"/>
              </a:rPr>
            </a:br>
            <a:endParaRPr lang="en-US" sz="4000" b="1" kern="0" dirty="0">
              <a:solidFill>
                <a:srgbClr val="5765AE"/>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Hình ảnh Dấu Hỏi Hoạt Hình Dễ Thương, Clipart Dễ Thương, Phim Hoạt Hình,  Câu Hỏi Clipart miễn phí tải tập tin PNG PSDComment và Vector">
            <a:extLst>
              <a:ext uri="{FF2B5EF4-FFF2-40B4-BE49-F238E27FC236}">
                <a16:creationId xmlns:a16="http://schemas.microsoft.com/office/drawing/2014/main" id="{D2E8F38B-18B0-49A7-8BEF-222B839B95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4250" y1="22333" x2="58417" y2="27583"/>
                        <a14:foregroundMark x1="58417" y1="27583" x2="62583" y2="40667"/>
                        <a14:foregroundMark x1="62583" y1="40667" x2="50333" y2="51833"/>
                        <a14:foregroundMark x1="50333" y1="51833" x2="47750" y2="58667"/>
                        <a14:foregroundMark x1="46083" y1="74833" x2="50167" y2="77917"/>
                        <a14:foregroundMark x1="44250" y1="18583" x2="43000" y2="26667"/>
                        <a14:foregroundMark x1="43167" y1="16750" x2="55167" y2="20500"/>
                        <a14:foregroundMark x1="55167" y1="20500" x2="55583" y2="20917"/>
                        <a14:foregroundMark x1="56167" y1="16500" x2="41667" y2="17250"/>
                        <a14:foregroundMark x1="41667" y1="17250" x2="53583" y2="22250"/>
                        <a14:foregroundMark x1="53583" y1="22250" x2="56000" y2="15083"/>
                        <a14:foregroundMark x1="56167" y1="13000" x2="54750" y2="16750"/>
                        <a14:foregroundMark x1="54750" y1="14250" x2="56000" y2="20083"/>
                        <a14:foregroundMark x1="57000" y1="14500" x2="54167" y2="13833"/>
                        <a14:foregroundMark x1="55167" y1="13417" x2="58083" y2="16917"/>
                        <a14:foregroundMark x1="58083" y1="17167" x2="57833" y2="21667"/>
                        <a14:foregroundMark x1="44250" y1="13000" x2="47500" y2="19250"/>
                        <a14:foregroundMark x1="42333" y1="14083" x2="41917" y2="21083"/>
                      </a14:backgroundRemoval>
                    </a14:imgEffect>
                  </a14:imgLayer>
                </a14:imgProps>
              </a:ext>
              <a:ext uri="{28A0092B-C50C-407E-A947-70E740481C1C}">
                <a14:useLocalDpi xmlns:a14="http://schemas.microsoft.com/office/drawing/2010/main" val="0"/>
              </a:ext>
            </a:extLst>
          </a:blip>
          <a:srcRect/>
          <a:stretch>
            <a:fillRect/>
          </a:stretch>
        </p:blipFill>
        <p:spPr bwMode="auto">
          <a:xfrm>
            <a:off x="0" y="-11707"/>
            <a:ext cx="1699816" cy="1699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00AF42A-1902-42F6-9466-2B90E20D901E}"/>
              </a:ext>
            </a:extLst>
          </p:cNvPr>
          <p:cNvGrpSpPr/>
          <p:nvPr/>
        </p:nvGrpSpPr>
        <p:grpSpPr>
          <a:xfrm>
            <a:off x="836294" y="2057400"/>
            <a:ext cx="10631805" cy="3987636"/>
            <a:chOff x="1373316" y="1844040"/>
            <a:chExt cx="7417868" cy="3276601"/>
          </a:xfrm>
        </p:grpSpPr>
        <p:pic>
          <p:nvPicPr>
            <p:cNvPr id="6" name="Graphic 5">
              <a:extLst>
                <a:ext uri="{FF2B5EF4-FFF2-40B4-BE49-F238E27FC236}">
                  <a16:creationId xmlns:a16="http://schemas.microsoft.com/office/drawing/2014/main" id="{2C6FD2B1-45C2-49E7-9A00-BCDFA6D1B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0"/>
              <a:ext cx="7417868" cy="3276601"/>
            </a:xfrm>
            <a:prstGeom prst="rect">
              <a:avLst/>
            </a:prstGeom>
          </p:spPr>
        </p:pic>
        <p:sp>
          <p:nvSpPr>
            <p:cNvPr id="7" name="TextBox 6">
              <a:extLst>
                <a:ext uri="{FF2B5EF4-FFF2-40B4-BE49-F238E27FC236}">
                  <a16:creationId xmlns:a16="http://schemas.microsoft.com/office/drawing/2014/main" id="{7F7975C4-B551-45CC-951B-A5012A7D680D}"/>
                </a:ext>
              </a:extLst>
            </p:cNvPr>
            <p:cNvSpPr txBox="1"/>
            <p:nvPr/>
          </p:nvSpPr>
          <p:spPr>
            <a:xfrm>
              <a:off x="2384069" y="2329286"/>
              <a:ext cx="5955926" cy="23080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Nhận, phân loại, đóng gói và chuyển thư, báo chí, bưu phẩm, hàng hóa, tiền, hoa, … theo các tuyến và khu vực.</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Gọi điện thoại.</a:t>
              </a:r>
            </a:p>
          </p:txBody>
        </p:sp>
      </p:grpSp>
      <p:sp>
        <p:nvSpPr>
          <p:cNvPr id="8" name="Rectangle 9">
            <a:extLst>
              <a:ext uri="{FF2B5EF4-FFF2-40B4-BE49-F238E27FC236}">
                <a16:creationId xmlns:a16="http://schemas.microsoft.com/office/drawing/2014/main" id="{4DD3DD0A-7D64-4F9F-9ADE-01899C1D1345}"/>
              </a:ext>
            </a:extLst>
          </p:cNvPr>
          <p:cNvSpPr>
            <a:spLocks noChangeArrowheads="1"/>
          </p:cNvSpPr>
          <p:nvPr/>
        </p:nvSpPr>
        <p:spPr bwMode="auto">
          <a:xfrm>
            <a:off x="2189726" y="633609"/>
            <a:ext cx="82296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vi-VN" sz="4400" b="1">
                <a:solidFill>
                  <a:schemeClr val="accent2"/>
                </a:solidFill>
              </a:rPr>
              <a:t>	</a:t>
            </a:r>
            <a:r>
              <a:rPr lang="en-US" altLang="vi-VN" sz="4400" b="1">
                <a:solidFill>
                  <a:schemeClr val="accent2"/>
                </a:solidFill>
                <a:latin typeface="Times New Roman" panose="02020603050405020304" pitchFamily="18" charset="0"/>
                <a:cs typeface="Times New Roman" panose="02020603050405020304" pitchFamily="18" charset="0"/>
              </a:rPr>
              <a:t>Một số hoạt động thường diễn ra ở bưu điện:</a:t>
            </a:r>
          </a:p>
        </p:txBody>
      </p:sp>
    </p:spTree>
    <p:extLst>
      <p:ext uri="{BB962C8B-B14F-4D97-AF65-F5344CB8AC3E}">
        <p14:creationId xmlns:p14="http://schemas.microsoft.com/office/powerpoint/2010/main" val="39871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5" name="Picture 14">
            <a:extLst>
              <a:ext uri="{FF2B5EF4-FFF2-40B4-BE49-F238E27FC236}">
                <a16:creationId xmlns:a16="http://schemas.microsoft.com/office/drawing/2014/main" id="{C4E70051-3098-4541-B252-11B0CD422964}"/>
              </a:ext>
            </a:extLst>
          </p:cNvPr>
          <p:cNvPicPr>
            <a:picLocks noChangeAspect="1"/>
          </p:cNvPicPr>
          <p:nvPr/>
        </p:nvPicPr>
        <p:blipFill>
          <a:blip r:embed="rId3"/>
          <a:stretch>
            <a:fillRect/>
          </a:stretch>
        </p:blipFill>
        <p:spPr>
          <a:xfrm>
            <a:off x="696036" y="149564"/>
            <a:ext cx="11177516" cy="853268"/>
          </a:xfrm>
          <a:prstGeom prst="rect">
            <a:avLst/>
          </a:prstGeom>
        </p:spPr>
      </p:pic>
      <p:sp>
        <p:nvSpPr>
          <p:cNvPr id="16" name="TextBox 15">
            <a:extLst>
              <a:ext uri="{FF2B5EF4-FFF2-40B4-BE49-F238E27FC236}">
                <a16:creationId xmlns:a16="http://schemas.microsoft.com/office/drawing/2014/main" id="{AAE35848-45C6-4E79-A424-83198412529C}"/>
              </a:ext>
            </a:extLst>
          </p:cNvPr>
          <p:cNvSpPr txBox="1"/>
          <p:nvPr/>
        </p:nvSpPr>
        <p:spPr>
          <a:xfrm>
            <a:off x="1187356" y="275368"/>
            <a:ext cx="1007204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 bưu chính: </a:t>
            </a:r>
            <a:r>
              <a:rPr kumimoji="0" lang="en-US" sz="3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nhận, </a:t>
            </a:r>
            <a:r>
              <a:rPr kumimoji="0" lang="vi-VN" sz="32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chuyển thư từ, bưu kiện,…</a:t>
            </a:r>
          </a:p>
        </p:txBody>
      </p:sp>
      <p:pic>
        <p:nvPicPr>
          <p:cNvPr id="17" name="Picture 2" descr="Hướng dẫn cách gửi hàng qua bưu điện - Vietnam post tiện lợi">
            <a:extLst>
              <a:ext uri="{FF2B5EF4-FFF2-40B4-BE49-F238E27FC236}">
                <a16:creationId xmlns:a16="http://schemas.microsoft.com/office/drawing/2014/main" id="{B73E6BAB-3823-44DF-B80E-3EC4B68DF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57" y="1203340"/>
            <a:ext cx="3307098" cy="21104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ổng công ty Bưu điện VN được cung ứng dịch vụ bưu chính quốc tế">
            <a:extLst>
              <a:ext uri="{FF2B5EF4-FFF2-40B4-BE49-F238E27FC236}">
                <a16:creationId xmlns:a16="http://schemas.microsoft.com/office/drawing/2014/main" id="{CC86EA52-70E1-454C-8A9F-314CA9DA5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5127" y="4044766"/>
            <a:ext cx="3316229" cy="21158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oanh thu quý I của Bưu điện tỉnh đạt 26,9 tỷ đồng - Bưu chính - Viễn thông  - Cổng thông tin điện tử Sở TTTT">
            <a:extLst>
              <a:ext uri="{FF2B5EF4-FFF2-40B4-BE49-F238E27FC236}">
                <a16:creationId xmlns:a16="http://schemas.microsoft.com/office/drawing/2014/main" id="{AEF1E2A4-DB7E-4411-AD7C-BF1484EA68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010" y="1203339"/>
            <a:ext cx="3307097" cy="21104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1" descr="7e">
            <a:extLst>
              <a:ext uri="{FF2B5EF4-FFF2-40B4-BE49-F238E27FC236}">
                <a16:creationId xmlns:a16="http://schemas.microsoft.com/office/drawing/2014/main" id="{10E82138-A351-445C-BB56-D45AC8277B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3011" y="4050118"/>
            <a:ext cx="3307096" cy="21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hongphiktvn\Downloads\KT-16574-1_ICIM.jpg.jpg">
            <a:extLst>
              <a:ext uri="{FF2B5EF4-FFF2-40B4-BE49-F238E27FC236}">
                <a16:creationId xmlns:a16="http://schemas.microsoft.com/office/drawing/2014/main" id="{2671A8FB-DB3F-445B-9DD0-B48CD37219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0716" y="1203339"/>
            <a:ext cx="3307096" cy="211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3CDBBF99-6E67-4549-B11D-BC3B76507950}"/>
              </a:ext>
            </a:extLst>
          </p:cNvPr>
          <p:cNvGrpSpPr/>
          <p:nvPr/>
        </p:nvGrpSpPr>
        <p:grpSpPr>
          <a:xfrm>
            <a:off x="410644" y="4044766"/>
            <a:ext cx="3671455" cy="2110496"/>
            <a:chOff x="1619400" y="2133600"/>
            <a:chExt cx="4060964" cy="3572374"/>
          </a:xfrm>
        </p:grpSpPr>
        <p:pic>
          <p:nvPicPr>
            <p:cNvPr id="23" name="Picture 22">
              <a:extLst>
                <a:ext uri="{FF2B5EF4-FFF2-40B4-BE49-F238E27FC236}">
                  <a16:creationId xmlns:a16="http://schemas.microsoft.com/office/drawing/2014/main" id="{2BEF6D9E-4615-429E-AA8A-0070A22AAB25}"/>
                </a:ext>
              </a:extLst>
            </p:cNvPr>
            <p:cNvPicPr>
              <a:picLocks noChangeAspect="1"/>
            </p:cNvPicPr>
            <p:nvPr/>
          </p:nvPicPr>
          <p:blipFill>
            <a:blip r:embed="rId9"/>
            <a:stretch>
              <a:fillRect/>
            </a:stretch>
          </p:blipFill>
          <p:spPr>
            <a:xfrm>
              <a:off x="1619400" y="2133600"/>
              <a:ext cx="4048690" cy="3572374"/>
            </a:xfrm>
            <a:prstGeom prst="rect">
              <a:avLst/>
            </a:prstGeom>
          </p:spPr>
        </p:pic>
        <p:sp>
          <p:nvSpPr>
            <p:cNvPr id="24" name="Rectangle 23">
              <a:extLst>
                <a:ext uri="{FF2B5EF4-FFF2-40B4-BE49-F238E27FC236}">
                  <a16:creationId xmlns:a16="http://schemas.microsoft.com/office/drawing/2014/main" id="{106EB74D-AC7F-4838-8E28-A4CED6CB0FF9}"/>
                </a:ext>
              </a:extLst>
            </p:cNvPr>
            <p:cNvSpPr/>
            <p:nvPr/>
          </p:nvSpPr>
          <p:spPr>
            <a:xfrm>
              <a:off x="4779818" y="2133600"/>
              <a:ext cx="900546" cy="56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Google Shape;451;p46">
            <a:extLst>
              <a:ext uri="{FF2B5EF4-FFF2-40B4-BE49-F238E27FC236}">
                <a16:creationId xmlns:a16="http://schemas.microsoft.com/office/drawing/2014/main" id="{CEAF9F74-5A0E-41CA-B23F-F1A035BDACB3}"/>
              </a:ext>
            </a:extLst>
          </p:cNvPr>
          <p:cNvSpPr/>
          <p:nvPr/>
        </p:nvSpPr>
        <p:spPr>
          <a:xfrm>
            <a:off x="1579015" y="3296209"/>
            <a:ext cx="1323616" cy="495909"/>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Nhận</a:t>
            </a:r>
            <a:endParaRPr kumimoji="0"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453;p46">
            <a:extLst>
              <a:ext uri="{FF2B5EF4-FFF2-40B4-BE49-F238E27FC236}">
                <a16:creationId xmlns:a16="http://schemas.microsoft.com/office/drawing/2014/main" id="{6739EB44-BFA8-44CF-BD8C-9B65D5AA97B8}"/>
              </a:ext>
            </a:extLst>
          </p:cNvPr>
          <p:cNvSpPr/>
          <p:nvPr/>
        </p:nvSpPr>
        <p:spPr>
          <a:xfrm>
            <a:off x="5181601" y="3313836"/>
            <a:ext cx="1918171" cy="495909"/>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Đóng gói</a:t>
            </a:r>
            <a:endParaRPr kumimoji="0" lang="en-US"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452;p46">
            <a:extLst>
              <a:ext uri="{FF2B5EF4-FFF2-40B4-BE49-F238E27FC236}">
                <a16:creationId xmlns:a16="http://schemas.microsoft.com/office/drawing/2014/main" id="{69A1C966-7D1B-4D87-877E-80D5EE2AE344}"/>
              </a:ext>
            </a:extLst>
          </p:cNvPr>
          <p:cNvSpPr/>
          <p:nvPr/>
        </p:nvSpPr>
        <p:spPr>
          <a:xfrm>
            <a:off x="9022874" y="3313836"/>
            <a:ext cx="1918172" cy="495909"/>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Phân loại</a:t>
            </a:r>
            <a:endParaRPr kumimoji="0" lang="en-US"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451;p46">
            <a:extLst>
              <a:ext uri="{FF2B5EF4-FFF2-40B4-BE49-F238E27FC236}">
                <a16:creationId xmlns:a16="http://schemas.microsoft.com/office/drawing/2014/main" id="{6068C630-FC54-47F4-BD64-67C66B4E5725}"/>
              </a:ext>
            </a:extLst>
          </p:cNvPr>
          <p:cNvSpPr/>
          <p:nvPr/>
        </p:nvSpPr>
        <p:spPr>
          <a:xfrm>
            <a:off x="1513930" y="6141281"/>
            <a:ext cx="1664473" cy="542544"/>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Lấy thư</a:t>
            </a:r>
            <a:endParaRPr kumimoji="0"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453;p46">
            <a:extLst>
              <a:ext uri="{FF2B5EF4-FFF2-40B4-BE49-F238E27FC236}">
                <a16:creationId xmlns:a16="http://schemas.microsoft.com/office/drawing/2014/main" id="{FE4FD158-B3C2-4EA1-9F00-865D8B8405EA}"/>
              </a:ext>
            </a:extLst>
          </p:cNvPr>
          <p:cNvSpPr/>
          <p:nvPr/>
        </p:nvSpPr>
        <p:spPr>
          <a:xfrm>
            <a:off x="5196116" y="6165892"/>
            <a:ext cx="1852860" cy="542544"/>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Phát báo</a:t>
            </a:r>
            <a:endParaRPr kumimoji="0" lang="en-US"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452;p46">
            <a:extLst>
              <a:ext uri="{FF2B5EF4-FFF2-40B4-BE49-F238E27FC236}">
                <a16:creationId xmlns:a16="http://schemas.microsoft.com/office/drawing/2014/main" id="{775908C6-F510-4789-A6CE-3A8E6F612996}"/>
              </a:ext>
            </a:extLst>
          </p:cNvPr>
          <p:cNvSpPr/>
          <p:nvPr/>
        </p:nvSpPr>
        <p:spPr>
          <a:xfrm>
            <a:off x="9013598" y="6165892"/>
            <a:ext cx="2418405" cy="542544"/>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667" b="1" kern="0">
                <a:solidFill>
                  <a:srgbClr val="000000"/>
                </a:solidFill>
                <a:latin typeface="Arial" panose="020B0604020202020204"/>
                <a:cs typeface="Arial" panose="020B0604020202020204"/>
                <a:sym typeface="Arial" panose="020B0604020202020204"/>
              </a:rPr>
              <a:t>Vận chuyển</a:t>
            </a:r>
            <a:endParaRPr kumimoji="0" lang="en-US" sz="2667" b="1"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e Seño Loli by Slidesgo">
  <a:themeElements>
    <a:clrScheme name="Simple Light">
      <a:dk1>
        <a:srgbClr val="4D4D95"/>
      </a:dk1>
      <a:lt1>
        <a:srgbClr val="FFFFFF"/>
      </a:lt1>
      <a:dk2>
        <a:srgbClr val="FFD26D"/>
      </a:dk2>
      <a:lt2>
        <a:srgbClr val="FB5760"/>
      </a:lt2>
      <a:accent1>
        <a:srgbClr val="47C5A3"/>
      </a:accent1>
      <a:accent2>
        <a:srgbClr val="6666BC"/>
      </a:accent2>
      <a:accent3>
        <a:srgbClr val="FF8163"/>
      </a:accent3>
      <a:accent4>
        <a:srgbClr val="FB5760"/>
      </a:accent4>
      <a:accent5>
        <a:srgbClr val="FFD26D"/>
      </a:accent5>
      <a:accent6>
        <a:srgbClr val="47C5A3"/>
      </a:accent6>
      <a:hlink>
        <a:srgbClr val="4D4D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763</Words>
  <Application>Microsoft Office PowerPoint</Application>
  <PresentationFormat>Widescreen</PresentationFormat>
  <Paragraphs>105</Paragraphs>
  <Slides>26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HP001</vt:lpstr>
      <vt:lpstr>Londrina Solid</vt:lpstr>
      <vt:lpstr>Quicksand</vt:lpstr>
      <vt:lpstr>Tahoma</vt:lpstr>
      <vt:lpstr>Times New Roman</vt:lpstr>
      <vt:lpstr>1_Office Theme</vt:lpstr>
      <vt:lpstr>Clase Seño Loli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Thi HongGam</dc:creator>
  <cp:lastModifiedBy>Admin</cp:lastModifiedBy>
  <cp:revision>15</cp:revision>
  <dcterms:created xsi:type="dcterms:W3CDTF">2021-11-25T13:32:28Z</dcterms:created>
  <dcterms:modified xsi:type="dcterms:W3CDTF">2021-12-12T07:16:20Z</dcterms:modified>
</cp:coreProperties>
</file>