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96" r:id="rId2"/>
    <p:sldId id="295" r:id="rId3"/>
    <p:sldId id="274" r:id="rId4"/>
    <p:sldId id="322" r:id="rId5"/>
    <p:sldId id="314" r:id="rId6"/>
    <p:sldId id="308" r:id="rId7"/>
    <p:sldId id="320" r:id="rId8"/>
    <p:sldId id="311" r:id="rId9"/>
    <p:sldId id="288" r:id="rId10"/>
    <p:sldId id="316" r:id="rId11"/>
    <p:sldId id="298" r:id="rId12"/>
    <p:sldId id="317" r:id="rId13"/>
    <p:sldId id="299" r:id="rId14"/>
    <p:sldId id="318" r:id="rId15"/>
    <p:sldId id="300" r:id="rId16"/>
    <p:sldId id="319" r:id="rId17"/>
    <p:sldId id="301" r:id="rId18"/>
    <p:sldId id="312" r:id="rId19"/>
    <p:sldId id="293" r:id="rId20"/>
    <p:sldId id="302" r:id="rId21"/>
    <p:sldId id="304" r:id="rId22"/>
    <p:sldId id="307" r:id="rId23"/>
    <p:sldId id="313"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FFF00"/>
    <a:srgbClr val="33CC33"/>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241" autoAdjust="0"/>
    <p:restoredTop sz="94660"/>
  </p:normalViewPr>
  <p:slideViewPr>
    <p:cSldViewPr>
      <p:cViewPr varScale="1">
        <p:scale>
          <a:sx n="38" d="100"/>
          <a:sy n="38" d="100"/>
        </p:scale>
        <p:origin x="-135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latin typeface="Arial" pitchFamily="34" charset="0"/>
              </a:endParaRPr>
            </a:p>
          </p:txBody>
        </p:sp>
      </p:grpSp>
      <p:sp>
        <p:nvSpPr>
          <p:cNvPr id="7" name="Freeform 5"/>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latin typeface="Arial"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endParaRPr lang="en-US"/>
              </a:p>
            </p:txBody>
          </p:sp>
          <p:sp>
            <p:nvSpPr>
              <p:cNvPr id="16"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endParaRPr 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latin typeface="Arial" pitchFamily="34" charset="0"/>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endParaRPr lang="en-US"/>
            </a:p>
          </p:txBody>
        </p:sp>
        <p:sp>
          <p:nvSpPr>
            <p:cNvPr id="23" name="Freeform 21"/>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endParaRPr lang="en-US"/>
            </a:p>
          </p:txBody>
        </p:sp>
      </p:grpSp>
      <p:sp>
        <p:nvSpPr>
          <p:cNvPr id="111638"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111639"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a:lvl1pPr>
          </a:lstStyle>
          <a:p>
            <a:pPr>
              <a:defRPr/>
            </a:pPr>
            <a:fld id="{CA070312-73AC-444E-BC38-6B145F56344F}" type="slidenum">
              <a:rPr lang="en-US"/>
              <a:pPr>
                <a:defRPr/>
              </a:pPr>
              <a:t>‹#›</a:t>
            </a:fld>
            <a:endParaRPr 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DDAF0DC9-CF75-4DF9-AE70-C63DDE98F72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F3DD3E32-C790-4B33-9E86-B38425CEC48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A420E200-F616-48B1-AB77-519128AC9AD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3039AD57-0BCC-475E-A658-CD35C82E587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42481AAC-0979-4D00-9191-BBAC84BE430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141DFFED-BABA-4A96-A535-60C43E48CD4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8CD63B29-B938-4ABC-9A58-074593F0831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1D837C35-4997-46DB-84D9-50911B7306F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9FF47ED1-AC8A-45E6-9A0E-3F966E72505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6D00556F-A7A4-4A31-B672-690E9A06BB8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11059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latin typeface="Arial" pitchFamily="34" charset="0"/>
              </a:endParaRPr>
            </a:p>
          </p:txBody>
        </p:sp>
      </p:grpSp>
      <p:sp>
        <p:nvSpPr>
          <p:cNvPr id="1027" name="Freeform 5"/>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1028" name="Group 6"/>
          <p:cNvGrpSpPr>
            <a:grpSpLocks/>
          </p:cNvGrpSpPr>
          <p:nvPr/>
        </p:nvGrpSpPr>
        <p:grpSpPr bwMode="auto">
          <a:xfrm>
            <a:off x="0" y="6019800"/>
            <a:ext cx="7848600" cy="857250"/>
            <a:chOff x="0" y="3792"/>
            <a:chExt cx="4944" cy="540"/>
          </a:xfrm>
        </p:grpSpPr>
        <p:sp>
          <p:nvSpPr>
            <p:cNvPr id="11059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latin typeface="Arial"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n-US"/>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endParaRPr lang="en-US"/>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endParaRPr lang="en-US"/>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endParaRPr lang="en-US"/>
              </a:p>
            </p:txBody>
          </p:sp>
          <p:sp>
            <p:nvSpPr>
              <p:cNvPr id="1048"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endParaRPr lang="en-US"/>
              </a:p>
            </p:txBody>
          </p:sp>
        </p:grpSp>
        <p:sp>
          <p:nvSpPr>
            <p:cNvPr id="110606"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latin typeface="Arial" pitchFamily="34" charset="0"/>
              </a:endParaRPr>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endParaRPr lang="en-US"/>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endParaRPr lang="en-US"/>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endParaRPr lang="en-US"/>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endParaRPr lang="en-US"/>
            </a:p>
          </p:txBody>
        </p:sp>
        <p:sp>
          <p:nvSpPr>
            <p:cNvPr id="1039" name="Freeform 20"/>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endParaRPr lang="en-US"/>
            </a:p>
          </p:txBody>
        </p:sp>
        <p:sp>
          <p:nvSpPr>
            <p:cNvPr id="1040" name="Freeform 21"/>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endParaRPr lang="en-US"/>
            </a:p>
          </p:txBody>
        </p:sp>
      </p:grpSp>
      <p:sp>
        <p:nvSpPr>
          <p:cNvPr id="110614"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616"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pitchFamily="34" charset="0"/>
              </a:defRPr>
            </a:lvl1pPr>
          </a:lstStyle>
          <a:p>
            <a:pPr>
              <a:defRPr/>
            </a:pPr>
            <a:endParaRPr lang="en-US"/>
          </a:p>
        </p:txBody>
      </p:sp>
      <p:sp>
        <p:nvSpPr>
          <p:cNvPr id="110617"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pitchFamily="34" charset="0"/>
              </a:defRPr>
            </a:lvl1pPr>
          </a:lstStyle>
          <a:p>
            <a:pPr>
              <a:defRPr/>
            </a:pPr>
            <a:endParaRPr lang="en-US"/>
          </a:p>
        </p:txBody>
      </p:sp>
      <p:sp>
        <p:nvSpPr>
          <p:cNvPr id="110618"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Arial" pitchFamily="34" charset="0"/>
              </a:defRPr>
            </a:lvl1pPr>
          </a:lstStyle>
          <a:p>
            <a:pPr>
              <a:defRPr/>
            </a:pPr>
            <a:fld id="{326D8A26-D023-4A02-B3BA-CC0E8F362F4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00"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upload.wikimedia.org/wikipedia/commons/1/16/Milky_Way_galaxy.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img515.imageshack.us/img515/6041/po10rb9.jp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Text Box 4"/>
          <p:cNvSpPr txBox="1">
            <a:spLocks noChangeArrowheads="1"/>
          </p:cNvSpPr>
          <p:nvPr/>
        </p:nvSpPr>
        <p:spPr bwMode="auto">
          <a:xfrm>
            <a:off x="533400" y="304800"/>
            <a:ext cx="8153400" cy="2443163"/>
          </a:xfrm>
          <a:prstGeom prst="rect">
            <a:avLst/>
          </a:prstGeom>
          <a:noFill/>
          <a:ln w="9525">
            <a:noFill/>
            <a:miter lim="800000"/>
            <a:headEnd/>
            <a:tailEnd/>
          </a:ln>
        </p:spPr>
        <p:txBody>
          <a:bodyPr>
            <a:spAutoFit/>
          </a:bodyPr>
          <a:lstStyle/>
          <a:p>
            <a:pPr algn="r" eaLnBrk="1" hangingPunct="1">
              <a:spcBef>
                <a:spcPct val="50000"/>
              </a:spcBef>
            </a:pPr>
            <a:endParaRPr lang="en-US" sz="2800" i="1"/>
          </a:p>
          <a:p>
            <a:pPr eaLnBrk="1" hangingPunct="1">
              <a:spcBef>
                <a:spcPct val="50000"/>
              </a:spcBef>
            </a:pPr>
            <a:r>
              <a:rPr lang="en-US" sz="2800" u="sng"/>
              <a:t>Tập đọc</a:t>
            </a:r>
          </a:p>
          <a:p>
            <a:pPr eaLnBrk="1" hangingPunct="1">
              <a:spcBef>
                <a:spcPct val="50000"/>
              </a:spcBef>
            </a:pPr>
            <a:r>
              <a:rPr lang="en-US" sz="2800"/>
              <a:t>                </a:t>
            </a:r>
            <a:r>
              <a:rPr lang="en-US" sz="2800">
                <a:solidFill>
                  <a:srgbClr val="FF3300"/>
                </a:solidFill>
              </a:rPr>
              <a:t>Kiểm tra bài cũ</a:t>
            </a:r>
            <a:r>
              <a:rPr lang="en-US" sz="2800"/>
              <a:t> :</a:t>
            </a:r>
          </a:p>
          <a:p>
            <a:pPr eaLnBrk="1" hangingPunct="1">
              <a:spcBef>
                <a:spcPct val="50000"/>
              </a:spcBef>
            </a:pPr>
            <a:r>
              <a:rPr lang="en-US" sz="2800"/>
              <a:t>                             </a:t>
            </a:r>
            <a:r>
              <a:rPr lang="en-US" sz="2800">
                <a:solidFill>
                  <a:srgbClr val="FFFF00"/>
                </a:solidFill>
              </a:rPr>
              <a:t>Chú Đất Nung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0900">
                                            <p:txEl>
                                              <p:pRg st="2" end="2"/>
                                            </p:txEl>
                                          </p:spTgt>
                                        </p:tgtEl>
                                        <p:attrNameLst>
                                          <p:attrName>style.visibility</p:attrName>
                                        </p:attrNameLst>
                                      </p:cBhvr>
                                      <p:to>
                                        <p:strVal val="visible"/>
                                      </p:to>
                                    </p:set>
                                    <p:animEffect transition="in" filter="circle(in)">
                                      <p:cBhvr>
                                        <p:cTn id="7" dur="2000"/>
                                        <p:tgtEl>
                                          <p:spTgt spid="80900">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80900">
                                            <p:txEl>
                                              <p:pRg st="3" end="3"/>
                                            </p:txEl>
                                          </p:spTgt>
                                        </p:tgtEl>
                                        <p:attrNameLst>
                                          <p:attrName>style.visibility</p:attrName>
                                        </p:attrNameLst>
                                      </p:cBhvr>
                                      <p:to>
                                        <p:strVal val="visible"/>
                                      </p:to>
                                    </p:set>
                                    <p:animEffect transition="in" filter="circle(in)">
                                      <p:cBhvr>
                                        <p:cTn id="10" dur="2000"/>
                                        <p:tgtEl>
                                          <p:spTgt spid="809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57200" y="0"/>
            <a:ext cx="8686800" cy="1892300"/>
          </a:xfrm>
          <a:prstGeom prst="rect">
            <a:avLst/>
          </a:prstGeom>
          <a:noFill/>
          <a:ln w="9525">
            <a:noFill/>
            <a:miter lim="800000"/>
            <a:headEnd/>
            <a:tailEnd/>
          </a:ln>
        </p:spPr>
        <p:txBody>
          <a:bodyPr>
            <a:spAutoFit/>
          </a:bodyPr>
          <a:lstStyle/>
          <a:p>
            <a:pPr algn="r" eaLnBrk="1" hangingPunct="1">
              <a:spcBef>
                <a:spcPct val="50000"/>
              </a:spcBef>
            </a:pPr>
            <a:r>
              <a:rPr lang="en-US" sz="2800"/>
              <a:t>              </a:t>
            </a:r>
            <a:endParaRPr lang="en-US" sz="2800" i="1"/>
          </a:p>
          <a:p>
            <a:pPr eaLnBrk="1" hangingPunct="1">
              <a:spcBef>
                <a:spcPct val="50000"/>
              </a:spcBef>
            </a:pPr>
            <a:r>
              <a:rPr lang="en-US" sz="2800" u="sng"/>
              <a:t>Tập đọc</a:t>
            </a:r>
            <a:r>
              <a:rPr lang="en-US" sz="2800"/>
              <a:t>              </a:t>
            </a:r>
            <a:r>
              <a:rPr lang="en-US" sz="2800">
                <a:solidFill>
                  <a:srgbClr val="FF0000"/>
                </a:solidFill>
              </a:rPr>
              <a:t>Cánh</a:t>
            </a:r>
            <a:r>
              <a:rPr lang="en-US" sz="3200">
                <a:solidFill>
                  <a:srgbClr val="FF0000"/>
                </a:solidFill>
              </a:rPr>
              <a:t> diều tuổi thơ</a:t>
            </a:r>
          </a:p>
          <a:p>
            <a:pPr eaLnBrk="1" hangingPunct="1">
              <a:spcBef>
                <a:spcPct val="50000"/>
              </a:spcBef>
            </a:pPr>
            <a:r>
              <a:rPr lang="en-US" sz="2800"/>
              <a:t>                                                     </a:t>
            </a:r>
            <a:r>
              <a:rPr lang="en-US" sz="2000"/>
              <a:t>Theo Tạ Duy Anh</a:t>
            </a:r>
          </a:p>
        </p:txBody>
      </p:sp>
      <p:sp>
        <p:nvSpPr>
          <p:cNvPr id="12291" name="Text Box 3"/>
          <p:cNvSpPr txBox="1">
            <a:spLocks noChangeArrowheads="1"/>
          </p:cNvSpPr>
          <p:nvPr/>
        </p:nvSpPr>
        <p:spPr bwMode="auto">
          <a:xfrm>
            <a:off x="762000" y="2438400"/>
            <a:ext cx="2286000" cy="519113"/>
          </a:xfrm>
          <a:prstGeom prst="rect">
            <a:avLst/>
          </a:prstGeom>
          <a:noFill/>
          <a:ln w="9525">
            <a:noFill/>
            <a:miter lim="800000"/>
            <a:headEnd/>
            <a:tailEnd/>
          </a:ln>
        </p:spPr>
        <p:txBody>
          <a:bodyPr>
            <a:spAutoFit/>
          </a:bodyPr>
          <a:lstStyle/>
          <a:p>
            <a:pPr eaLnBrk="1" hangingPunct="1">
              <a:spcBef>
                <a:spcPct val="50000"/>
              </a:spcBef>
            </a:pPr>
            <a:r>
              <a:rPr lang="en-US" sz="2800"/>
              <a:t>*Luyện đọc</a:t>
            </a:r>
          </a:p>
        </p:txBody>
      </p:sp>
      <p:sp>
        <p:nvSpPr>
          <p:cNvPr id="12292" name="Rectangle 4"/>
          <p:cNvSpPr>
            <a:spLocks noChangeArrowheads="1"/>
          </p:cNvSpPr>
          <p:nvPr/>
        </p:nvSpPr>
        <p:spPr bwMode="auto">
          <a:xfrm>
            <a:off x="304800" y="2971800"/>
            <a:ext cx="4572000" cy="2530475"/>
          </a:xfrm>
          <a:prstGeom prst="rect">
            <a:avLst/>
          </a:prstGeom>
          <a:noFill/>
          <a:ln w="9525">
            <a:noFill/>
            <a:miter lim="800000"/>
            <a:headEnd/>
            <a:tailEnd/>
          </a:ln>
        </p:spPr>
        <p:txBody>
          <a:bodyPr>
            <a:spAutoFit/>
          </a:bodyPr>
          <a:lstStyle/>
          <a:p>
            <a:r>
              <a:rPr lang="en-US"/>
              <a:t>            </a:t>
            </a:r>
            <a:r>
              <a:rPr lang="en-US" sz="2000"/>
              <a:t>phát </a:t>
            </a:r>
            <a:r>
              <a:rPr lang="en-US" sz="2000">
                <a:solidFill>
                  <a:srgbClr val="FF0000"/>
                </a:solidFill>
              </a:rPr>
              <a:t>d</a:t>
            </a:r>
            <a:r>
              <a:rPr lang="en-US" sz="2000"/>
              <a:t>ại, </a:t>
            </a:r>
          </a:p>
          <a:p>
            <a:r>
              <a:rPr lang="en-US" sz="2000"/>
              <a:t>           h</a:t>
            </a:r>
            <a:r>
              <a:rPr lang="en-US" sz="2000">
                <a:solidFill>
                  <a:srgbClr val="FF0000"/>
                </a:solidFill>
              </a:rPr>
              <a:t>uyền</a:t>
            </a:r>
            <a:r>
              <a:rPr lang="en-US" sz="2000"/>
              <a:t> ảo,</a:t>
            </a:r>
          </a:p>
          <a:p>
            <a:r>
              <a:rPr lang="en-US" sz="2000"/>
              <a:t>           kh</a:t>
            </a:r>
            <a:r>
              <a:rPr lang="en-US" sz="2000">
                <a:solidFill>
                  <a:srgbClr val="FF0000"/>
                </a:solidFill>
              </a:rPr>
              <a:t>át</a:t>
            </a:r>
            <a:r>
              <a:rPr lang="en-US" sz="2000"/>
              <a:t> khao</a:t>
            </a:r>
          </a:p>
          <a:p>
            <a:r>
              <a:rPr lang="en-US" sz="2000"/>
              <a:t>    Tôi đã ngửa cổ </a:t>
            </a:r>
            <a:r>
              <a:rPr lang="en-US" sz="2000">
                <a:solidFill>
                  <a:srgbClr val="FF0000"/>
                </a:solidFill>
              </a:rPr>
              <a:t>suốt một thời mới lớn</a:t>
            </a:r>
            <a:r>
              <a:rPr lang="en-US" sz="2000"/>
              <a:t>/ để chờ đợi một nàng tiên áo xanh bay xuống từ trời / và bao giờ cũng hi vọng khi </a:t>
            </a:r>
            <a:r>
              <a:rPr lang="en-US" sz="2000">
                <a:solidFill>
                  <a:srgbClr val="FF0000"/>
                </a:solidFill>
              </a:rPr>
              <a:t>tha thiết cầu xin</a:t>
            </a:r>
            <a:r>
              <a:rPr lang="en-US" sz="2000"/>
              <a:t> : “ </a:t>
            </a:r>
            <a:r>
              <a:rPr lang="en-US" sz="2000">
                <a:solidFill>
                  <a:srgbClr val="FFFF00"/>
                </a:solidFill>
              </a:rPr>
              <a:t>Bay đi</a:t>
            </a:r>
            <a:r>
              <a:rPr lang="en-US" sz="2000"/>
              <a:t> diều ơi ! </a:t>
            </a:r>
            <a:r>
              <a:rPr lang="en-US" sz="2000">
                <a:solidFill>
                  <a:srgbClr val="FFFF00"/>
                </a:solidFill>
              </a:rPr>
              <a:t>Bay đi</a:t>
            </a:r>
            <a:r>
              <a:rPr lang="en-US" sz="2000"/>
              <a:t> ! “</a:t>
            </a:r>
          </a:p>
        </p:txBody>
      </p:sp>
      <p:sp>
        <p:nvSpPr>
          <p:cNvPr id="12293" name="Line 5"/>
          <p:cNvSpPr>
            <a:spLocks noChangeShapeType="1"/>
          </p:cNvSpPr>
          <p:nvPr/>
        </p:nvSpPr>
        <p:spPr bwMode="auto">
          <a:xfrm>
            <a:off x="4876800" y="2667000"/>
            <a:ext cx="0" cy="4191000"/>
          </a:xfrm>
          <a:prstGeom prst="line">
            <a:avLst/>
          </a:prstGeom>
          <a:noFill/>
          <a:ln w="9525">
            <a:solidFill>
              <a:schemeClr val="tx1"/>
            </a:solidFill>
            <a:round/>
            <a:headEnd/>
            <a:tailEnd/>
          </a:ln>
        </p:spPr>
        <p:txBody>
          <a:bodyPr/>
          <a:lstStyle/>
          <a:p>
            <a:endParaRPr lang="en-US"/>
          </a:p>
        </p:txBody>
      </p:sp>
      <p:sp>
        <p:nvSpPr>
          <p:cNvPr id="12294" name="Rectangle 6"/>
          <p:cNvSpPr>
            <a:spLocks noChangeArrowheads="1"/>
          </p:cNvSpPr>
          <p:nvPr/>
        </p:nvSpPr>
        <p:spPr bwMode="auto">
          <a:xfrm>
            <a:off x="5257800" y="2514600"/>
            <a:ext cx="2971800" cy="769938"/>
          </a:xfrm>
          <a:prstGeom prst="rect">
            <a:avLst/>
          </a:prstGeom>
          <a:noFill/>
          <a:ln w="9525">
            <a:noFill/>
            <a:miter lim="800000"/>
            <a:headEnd/>
            <a:tailEnd/>
          </a:ln>
        </p:spPr>
        <p:txBody>
          <a:bodyPr>
            <a:spAutoFit/>
          </a:bodyPr>
          <a:lstStyle/>
          <a:p>
            <a:r>
              <a:rPr lang="en-US" sz="2400"/>
              <a:t>*Tìm hiểu bài</a:t>
            </a:r>
          </a:p>
          <a:p>
            <a:r>
              <a:rPr lang="en-US"/>
              <a:t>     </a:t>
            </a:r>
            <a:endParaRPr lang="en-US" sz="2000"/>
          </a:p>
        </p:txBody>
      </p:sp>
      <p:sp>
        <p:nvSpPr>
          <p:cNvPr id="137224" name="Text Box 8"/>
          <p:cNvSpPr txBox="1">
            <a:spLocks noChangeArrowheads="1"/>
          </p:cNvSpPr>
          <p:nvPr/>
        </p:nvSpPr>
        <p:spPr bwMode="auto">
          <a:xfrm>
            <a:off x="5105400" y="3124200"/>
            <a:ext cx="3886200" cy="396875"/>
          </a:xfrm>
          <a:prstGeom prst="rect">
            <a:avLst/>
          </a:prstGeom>
          <a:noFill/>
          <a:ln w="9525">
            <a:noFill/>
            <a:miter lim="800000"/>
            <a:headEnd/>
            <a:tailEnd/>
          </a:ln>
        </p:spPr>
        <p:txBody>
          <a:bodyPr>
            <a:spAutoFit/>
          </a:bodyPr>
          <a:lstStyle/>
          <a:p>
            <a:pPr>
              <a:spcBef>
                <a:spcPct val="50000"/>
              </a:spcBef>
            </a:pPr>
            <a:r>
              <a:rPr lang="en-US" sz="2000"/>
              <a:t>+Mềm mại,vi vu trầm bổng.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37224">
                                            <p:txEl>
                                              <p:pRg st="0" end="0"/>
                                            </p:txEl>
                                          </p:spTgt>
                                        </p:tgtEl>
                                        <p:attrNameLst>
                                          <p:attrName>style.visibility</p:attrName>
                                        </p:attrNameLst>
                                      </p:cBhvr>
                                      <p:to>
                                        <p:strVal val="visible"/>
                                      </p:to>
                                    </p:set>
                                    <p:animEffect transition="in" filter="wheel(4)">
                                      <p:cBhvr>
                                        <p:cTn id="7" dur="500"/>
                                        <p:tgtEl>
                                          <p:spTgt spid="1372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ChangeArrowheads="1"/>
          </p:cNvSpPr>
          <p:nvPr/>
        </p:nvSpPr>
        <p:spPr bwMode="auto">
          <a:xfrm>
            <a:off x="0" y="228600"/>
            <a:ext cx="8610600" cy="2227263"/>
          </a:xfrm>
          <a:prstGeom prst="rect">
            <a:avLst/>
          </a:prstGeom>
          <a:noFill/>
          <a:ln w="9525">
            <a:noFill/>
            <a:miter lim="800000"/>
            <a:headEnd/>
            <a:tailEnd/>
          </a:ln>
        </p:spPr>
        <p:txBody>
          <a:bodyPr>
            <a:spAutoFit/>
          </a:bodyPr>
          <a:lstStyle/>
          <a:p>
            <a:pPr eaLnBrk="1" hangingPunct="1"/>
            <a:r>
              <a:rPr lang="en-US" sz="2800">
                <a:solidFill>
                  <a:srgbClr val="FF0000"/>
                </a:solidFill>
              </a:rPr>
              <a:t>Câu 2 :</a:t>
            </a:r>
            <a:r>
              <a:rPr lang="en-US" sz="2800"/>
              <a:t>  </a:t>
            </a:r>
          </a:p>
          <a:p>
            <a:pPr eaLnBrk="1" hangingPunct="1"/>
            <a:r>
              <a:rPr lang="en-US" sz="2800"/>
              <a:t>    Trò chơi thả diều đem lại cho trẻ em những niềm vui lớn như thế nào ?</a:t>
            </a:r>
          </a:p>
          <a:p>
            <a:pPr eaLnBrk="1" hangingPunct="1"/>
            <a:r>
              <a:rPr lang="en-US" sz="2800"/>
              <a:t>  Các bạn nhỏ hò hét nhau thả diều thi , vui sướng đến phát dại nhìn lên trời .</a:t>
            </a:r>
          </a:p>
        </p:txBody>
      </p:sp>
      <p:pic>
        <p:nvPicPr>
          <p:cNvPr id="82949" name="Picture 5" descr="sau_mua_vu.jpg image by pekitty"/>
          <p:cNvPicPr>
            <a:picLocks noChangeAspect="1" noChangeArrowheads="1"/>
          </p:cNvPicPr>
          <p:nvPr/>
        </p:nvPicPr>
        <p:blipFill>
          <a:blip r:embed="rId2"/>
          <a:srcRect/>
          <a:stretch>
            <a:fillRect/>
          </a:stretch>
        </p:blipFill>
        <p:spPr bwMode="auto">
          <a:xfrm>
            <a:off x="0" y="2590800"/>
            <a:ext cx="9144000" cy="426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2948">
                                            <p:txEl>
                                              <p:pRg st="0" end="0"/>
                                            </p:txEl>
                                          </p:spTgt>
                                        </p:tgtEl>
                                        <p:attrNameLst>
                                          <p:attrName>style.visibility</p:attrName>
                                        </p:attrNameLst>
                                      </p:cBhvr>
                                      <p:to>
                                        <p:strVal val="visible"/>
                                      </p:to>
                                    </p:set>
                                    <p:animEffect transition="in" filter="circle(in)">
                                      <p:cBhvr>
                                        <p:cTn id="7" dur="2000"/>
                                        <p:tgtEl>
                                          <p:spTgt spid="82948">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82948">
                                            <p:txEl>
                                              <p:pRg st="1" end="1"/>
                                            </p:txEl>
                                          </p:spTgt>
                                        </p:tgtEl>
                                        <p:attrNameLst>
                                          <p:attrName>style.visibility</p:attrName>
                                        </p:attrNameLst>
                                      </p:cBhvr>
                                      <p:to>
                                        <p:strVal val="visible"/>
                                      </p:to>
                                    </p:set>
                                    <p:animEffect transition="in" filter="circle(in)">
                                      <p:cBhvr>
                                        <p:cTn id="10" dur="2000"/>
                                        <p:tgtEl>
                                          <p:spTgt spid="82948">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82948">
                                            <p:txEl>
                                              <p:pRg st="2" end="2"/>
                                            </p:txEl>
                                          </p:spTgt>
                                        </p:tgtEl>
                                        <p:attrNameLst>
                                          <p:attrName>style.visibility</p:attrName>
                                        </p:attrNameLst>
                                      </p:cBhvr>
                                      <p:to>
                                        <p:strVal val="visible"/>
                                      </p:to>
                                    </p:set>
                                    <p:anim calcmode="lin" valueType="num">
                                      <p:cBhvr additive="base">
                                        <p:cTn id="15" dur="500" fill="hold"/>
                                        <p:tgtEl>
                                          <p:spTgt spid="8294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29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nodeType="clickEffect">
                                  <p:stCondLst>
                                    <p:cond delay="0"/>
                                  </p:stCondLst>
                                  <p:childTnLst>
                                    <p:set>
                                      <p:cBhvr>
                                        <p:cTn id="20" dur="1" fill="hold">
                                          <p:stCondLst>
                                            <p:cond delay="0"/>
                                          </p:stCondLst>
                                        </p:cTn>
                                        <p:tgtEl>
                                          <p:spTgt spid="82949"/>
                                        </p:tgtEl>
                                        <p:attrNameLst>
                                          <p:attrName>style.visibility</p:attrName>
                                        </p:attrNameLst>
                                      </p:cBhvr>
                                      <p:to>
                                        <p:strVal val="visible"/>
                                      </p:to>
                                    </p:set>
                                    <p:animEffect transition="in" filter="strips(downLeft)">
                                      <p:cBhvr>
                                        <p:cTn id="21" dur="5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57200" y="0"/>
            <a:ext cx="8686800" cy="1892300"/>
          </a:xfrm>
          <a:prstGeom prst="rect">
            <a:avLst/>
          </a:prstGeom>
          <a:noFill/>
          <a:ln w="9525">
            <a:noFill/>
            <a:miter lim="800000"/>
            <a:headEnd/>
            <a:tailEnd/>
          </a:ln>
        </p:spPr>
        <p:txBody>
          <a:bodyPr>
            <a:spAutoFit/>
          </a:bodyPr>
          <a:lstStyle/>
          <a:p>
            <a:pPr algn="r" eaLnBrk="1" hangingPunct="1">
              <a:spcBef>
                <a:spcPct val="50000"/>
              </a:spcBef>
            </a:pPr>
            <a:r>
              <a:rPr lang="en-US" sz="2800"/>
              <a:t>              </a:t>
            </a:r>
            <a:endParaRPr lang="en-US" sz="2800" i="1"/>
          </a:p>
          <a:p>
            <a:pPr eaLnBrk="1" hangingPunct="1">
              <a:spcBef>
                <a:spcPct val="50000"/>
              </a:spcBef>
            </a:pPr>
            <a:r>
              <a:rPr lang="en-US" sz="2800" u="sng"/>
              <a:t>Tập đọc</a:t>
            </a:r>
            <a:r>
              <a:rPr lang="en-US" sz="2800"/>
              <a:t>              </a:t>
            </a:r>
            <a:r>
              <a:rPr lang="en-US" sz="2800">
                <a:solidFill>
                  <a:srgbClr val="FF0000"/>
                </a:solidFill>
              </a:rPr>
              <a:t>Cánh</a:t>
            </a:r>
            <a:r>
              <a:rPr lang="en-US" sz="3200">
                <a:solidFill>
                  <a:srgbClr val="FF0000"/>
                </a:solidFill>
              </a:rPr>
              <a:t> diều tuổi thơ</a:t>
            </a:r>
          </a:p>
          <a:p>
            <a:pPr eaLnBrk="1" hangingPunct="1">
              <a:spcBef>
                <a:spcPct val="50000"/>
              </a:spcBef>
            </a:pPr>
            <a:r>
              <a:rPr lang="en-US" sz="2800"/>
              <a:t>                                                     </a:t>
            </a:r>
            <a:r>
              <a:rPr lang="en-US" sz="2000"/>
              <a:t>Theo Tạ Duy Anh</a:t>
            </a:r>
          </a:p>
        </p:txBody>
      </p:sp>
      <p:sp>
        <p:nvSpPr>
          <p:cNvPr id="14339" name="Text Box 3"/>
          <p:cNvSpPr txBox="1">
            <a:spLocks noChangeArrowheads="1"/>
          </p:cNvSpPr>
          <p:nvPr/>
        </p:nvSpPr>
        <p:spPr bwMode="auto">
          <a:xfrm>
            <a:off x="762000" y="2133600"/>
            <a:ext cx="2286000" cy="519113"/>
          </a:xfrm>
          <a:prstGeom prst="rect">
            <a:avLst/>
          </a:prstGeom>
          <a:noFill/>
          <a:ln w="9525">
            <a:noFill/>
            <a:miter lim="800000"/>
            <a:headEnd/>
            <a:tailEnd/>
          </a:ln>
        </p:spPr>
        <p:txBody>
          <a:bodyPr>
            <a:spAutoFit/>
          </a:bodyPr>
          <a:lstStyle/>
          <a:p>
            <a:pPr eaLnBrk="1" hangingPunct="1">
              <a:spcBef>
                <a:spcPct val="50000"/>
              </a:spcBef>
            </a:pPr>
            <a:r>
              <a:rPr lang="en-US" sz="2800"/>
              <a:t>*Luyện đọc</a:t>
            </a:r>
          </a:p>
        </p:txBody>
      </p:sp>
      <p:sp>
        <p:nvSpPr>
          <p:cNvPr id="14340" name="Rectangle 4"/>
          <p:cNvSpPr>
            <a:spLocks noChangeArrowheads="1"/>
          </p:cNvSpPr>
          <p:nvPr/>
        </p:nvSpPr>
        <p:spPr bwMode="auto">
          <a:xfrm>
            <a:off x="0" y="2743200"/>
            <a:ext cx="4572000" cy="2835275"/>
          </a:xfrm>
          <a:prstGeom prst="rect">
            <a:avLst/>
          </a:prstGeom>
          <a:noFill/>
          <a:ln w="9525">
            <a:noFill/>
            <a:miter lim="800000"/>
            <a:headEnd/>
            <a:tailEnd/>
          </a:ln>
        </p:spPr>
        <p:txBody>
          <a:bodyPr>
            <a:spAutoFit/>
          </a:bodyPr>
          <a:lstStyle/>
          <a:p>
            <a:r>
              <a:rPr lang="en-US"/>
              <a:t>          </a:t>
            </a:r>
            <a:r>
              <a:rPr lang="en-US" sz="2000"/>
              <a:t>phát </a:t>
            </a:r>
            <a:r>
              <a:rPr lang="en-US" sz="2000">
                <a:solidFill>
                  <a:srgbClr val="FF0000"/>
                </a:solidFill>
              </a:rPr>
              <a:t>d</a:t>
            </a:r>
            <a:r>
              <a:rPr lang="en-US" sz="2000"/>
              <a:t>ại, </a:t>
            </a:r>
          </a:p>
          <a:p>
            <a:r>
              <a:rPr lang="en-US" sz="2000"/>
              <a:t>         h</a:t>
            </a:r>
            <a:r>
              <a:rPr lang="en-US" sz="2000">
                <a:solidFill>
                  <a:srgbClr val="FF0000"/>
                </a:solidFill>
              </a:rPr>
              <a:t>uyền</a:t>
            </a:r>
            <a:r>
              <a:rPr lang="en-US" sz="2000"/>
              <a:t> ảo,</a:t>
            </a:r>
          </a:p>
          <a:p>
            <a:r>
              <a:rPr lang="en-US" sz="2000"/>
              <a:t>         kh</a:t>
            </a:r>
            <a:r>
              <a:rPr lang="en-US" sz="2000">
                <a:solidFill>
                  <a:srgbClr val="FF0000"/>
                </a:solidFill>
              </a:rPr>
              <a:t>át</a:t>
            </a:r>
            <a:r>
              <a:rPr lang="en-US" sz="2000"/>
              <a:t> khao</a:t>
            </a:r>
          </a:p>
          <a:p>
            <a:r>
              <a:rPr lang="en-US" sz="2000"/>
              <a:t>   </a:t>
            </a:r>
          </a:p>
          <a:p>
            <a:r>
              <a:rPr lang="en-US" sz="2000"/>
              <a:t>    Tôi đã ngửa cổ </a:t>
            </a:r>
            <a:r>
              <a:rPr lang="en-US" sz="2000">
                <a:solidFill>
                  <a:srgbClr val="FF0000"/>
                </a:solidFill>
              </a:rPr>
              <a:t>suốt một thời mới lớn</a:t>
            </a:r>
            <a:r>
              <a:rPr lang="en-US" sz="2000"/>
              <a:t> /để chờ đợi một nàng tiên áo xanh bay xuống từ trời / và bao giờ cũng hi vọng khi </a:t>
            </a:r>
            <a:r>
              <a:rPr lang="en-US" sz="2000">
                <a:solidFill>
                  <a:srgbClr val="FF0000"/>
                </a:solidFill>
              </a:rPr>
              <a:t>tha thiết cầu xin</a:t>
            </a:r>
            <a:r>
              <a:rPr lang="en-US" sz="2000"/>
              <a:t> : “ </a:t>
            </a:r>
            <a:r>
              <a:rPr lang="en-US" sz="2000">
                <a:solidFill>
                  <a:srgbClr val="FFFF00"/>
                </a:solidFill>
              </a:rPr>
              <a:t>Bay đi</a:t>
            </a:r>
            <a:r>
              <a:rPr lang="en-US" sz="2000"/>
              <a:t> diều ơi ! </a:t>
            </a:r>
            <a:r>
              <a:rPr lang="en-US" sz="2000">
                <a:solidFill>
                  <a:srgbClr val="FFFF00"/>
                </a:solidFill>
              </a:rPr>
              <a:t>Bay đi</a:t>
            </a:r>
            <a:r>
              <a:rPr lang="en-US" sz="2000"/>
              <a:t> ! “</a:t>
            </a:r>
          </a:p>
        </p:txBody>
      </p:sp>
      <p:sp>
        <p:nvSpPr>
          <p:cNvPr id="14341" name="Line 5"/>
          <p:cNvSpPr>
            <a:spLocks noChangeShapeType="1"/>
          </p:cNvSpPr>
          <p:nvPr/>
        </p:nvSpPr>
        <p:spPr bwMode="auto">
          <a:xfrm>
            <a:off x="4876800" y="2667000"/>
            <a:ext cx="0" cy="4191000"/>
          </a:xfrm>
          <a:prstGeom prst="line">
            <a:avLst/>
          </a:prstGeom>
          <a:noFill/>
          <a:ln w="9525">
            <a:solidFill>
              <a:schemeClr val="tx1"/>
            </a:solidFill>
            <a:round/>
            <a:headEnd/>
            <a:tailEnd/>
          </a:ln>
        </p:spPr>
        <p:txBody>
          <a:bodyPr/>
          <a:lstStyle/>
          <a:p>
            <a:endParaRPr lang="en-US"/>
          </a:p>
        </p:txBody>
      </p:sp>
      <p:sp>
        <p:nvSpPr>
          <p:cNvPr id="14342" name="Rectangle 6"/>
          <p:cNvSpPr>
            <a:spLocks noChangeArrowheads="1"/>
          </p:cNvSpPr>
          <p:nvPr/>
        </p:nvSpPr>
        <p:spPr bwMode="auto">
          <a:xfrm>
            <a:off x="5257800" y="2209800"/>
            <a:ext cx="2971800" cy="769938"/>
          </a:xfrm>
          <a:prstGeom prst="rect">
            <a:avLst/>
          </a:prstGeom>
          <a:noFill/>
          <a:ln w="9525">
            <a:noFill/>
            <a:miter lim="800000"/>
            <a:headEnd/>
            <a:tailEnd/>
          </a:ln>
        </p:spPr>
        <p:txBody>
          <a:bodyPr>
            <a:spAutoFit/>
          </a:bodyPr>
          <a:lstStyle/>
          <a:p>
            <a:r>
              <a:rPr lang="en-US" sz="2400"/>
              <a:t>*Tìm hiểu bài</a:t>
            </a:r>
          </a:p>
          <a:p>
            <a:r>
              <a:rPr lang="en-US"/>
              <a:t>     </a:t>
            </a:r>
            <a:endParaRPr lang="en-US" sz="2000"/>
          </a:p>
        </p:txBody>
      </p:sp>
      <p:sp>
        <p:nvSpPr>
          <p:cNvPr id="138247" name="Text Box 7"/>
          <p:cNvSpPr txBox="1">
            <a:spLocks noChangeArrowheads="1"/>
          </p:cNvSpPr>
          <p:nvPr/>
        </p:nvSpPr>
        <p:spPr bwMode="auto">
          <a:xfrm>
            <a:off x="5105400" y="3505200"/>
            <a:ext cx="4267200" cy="854075"/>
          </a:xfrm>
          <a:prstGeom prst="rect">
            <a:avLst/>
          </a:prstGeom>
          <a:noFill/>
          <a:ln w="9525">
            <a:noFill/>
            <a:miter lim="800000"/>
            <a:headEnd/>
            <a:tailEnd/>
          </a:ln>
        </p:spPr>
        <p:txBody>
          <a:bodyPr>
            <a:spAutoFit/>
          </a:bodyPr>
          <a:lstStyle/>
          <a:p>
            <a:pPr>
              <a:spcBef>
                <a:spcPct val="50000"/>
              </a:spcBef>
            </a:pPr>
            <a:r>
              <a:rPr lang="en-US" sz="2000"/>
              <a:t>+hò hét nhau thả diều thi,vui sướng </a:t>
            </a:r>
          </a:p>
          <a:p>
            <a:pPr>
              <a:spcBef>
                <a:spcPct val="50000"/>
              </a:spcBef>
            </a:pPr>
            <a:endParaRPr lang="en-US" sz="2000"/>
          </a:p>
        </p:txBody>
      </p:sp>
      <p:sp>
        <p:nvSpPr>
          <p:cNvPr id="14344" name="Text Box 8"/>
          <p:cNvSpPr txBox="1">
            <a:spLocks noChangeArrowheads="1"/>
          </p:cNvSpPr>
          <p:nvPr/>
        </p:nvSpPr>
        <p:spPr bwMode="auto">
          <a:xfrm>
            <a:off x="5105400" y="3124200"/>
            <a:ext cx="4038600" cy="396875"/>
          </a:xfrm>
          <a:prstGeom prst="rect">
            <a:avLst/>
          </a:prstGeom>
          <a:noFill/>
          <a:ln w="9525">
            <a:noFill/>
            <a:miter lim="800000"/>
            <a:headEnd/>
            <a:tailEnd/>
          </a:ln>
        </p:spPr>
        <p:txBody>
          <a:bodyPr>
            <a:spAutoFit/>
          </a:bodyPr>
          <a:lstStyle/>
          <a:p>
            <a:pPr>
              <a:spcBef>
                <a:spcPct val="50000"/>
              </a:spcBef>
            </a:pPr>
            <a:r>
              <a:rPr lang="en-US" sz="2000"/>
              <a:t>+mềm mại,vi vu trầm bổng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8247">
                                            <p:txEl>
                                              <p:pRg st="0" end="0"/>
                                            </p:txEl>
                                          </p:spTgt>
                                        </p:tgtEl>
                                        <p:attrNameLst>
                                          <p:attrName>style.visibility</p:attrName>
                                        </p:attrNameLst>
                                      </p:cBhvr>
                                      <p:to>
                                        <p:strVal val="visible"/>
                                      </p:to>
                                    </p:set>
                                    <p:animEffect transition="in" filter="dissolve">
                                      <p:cBhvr>
                                        <p:cTn id="7" dur="500"/>
                                        <p:tgtEl>
                                          <p:spTgt spid="1382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ChangeArrowheads="1"/>
          </p:cNvSpPr>
          <p:nvPr/>
        </p:nvSpPr>
        <p:spPr bwMode="auto">
          <a:xfrm>
            <a:off x="300038" y="273050"/>
            <a:ext cx="3662362" cy="5694363"/>
          </a:xfrm>
          <a:prstGeom prst="rect">
            <a:avLst/>
          </a:prstGeom>
          <a:noFill/>
          <a:ln w="9525">
            <a:noFill/>
            <a:miter lim="800000"/>
            <a:headEnd/>
            <a:tailEnd/>
          </a:ln>
        </p:spPr>
        <p:txBody>
          <a:bodyPr>
            <a:spAutoFit/>
          </a:bodyPr>
          <a:lstStyle/>
          <a:p>
            <a:pPr eaLnBrk="1" hangingPunct="1">
              <a:spcBef>
                <a:spcPct val="50000"/>
              </a:spcBef>
            </a:pPr>
            <a:r>
              <a:rPr lang="en-US" sz="2800">
                <a:solidFill>
                  <a:srgbClr val="FF0000"/>
                </a:solidFill>
              </a:rPr>
              <a:t>Câu 3:</a:t>
            </a:r>
            <a:r>
              <a:rPr lang="en-US" sz="2800"/>
              <a:t>  Trò chơi thả diều đem lại cho trẻ em những mơ ước đẹp như thế nào ?</a:t>
            </a:r>
          </a:p>
          <a:p>
            <a:pPr eaLnBrk="1" hangingPunct="1">
              <a:spcBef>
                <a:spcPct val="50000"/>
              </a:spcBef>
            </a:pPr>
            <a:r>
              <a:rPr lang="en-US" sz="2800"/>
              <a:t>   Nhìn lên bầu trời đêm huyền ảo, đẹp như một tấm thảm nhung khổng lồ, bạn nhỏ thấy lòng cháy lên, cháy mãi khát vọng .</a:t>
            </a:r>
          </a:p>
          <a:p>
            <a:pPr eaLnBrk="1" hangingPunct="1">
              <a:spcBef>
                <a:spcPct val="50000"/>
              </a:spcBef>
            </a:pPr>
            <a:endParaRPr lang="en-US" sz="2800"/>
          </a:p>
        </p:txBody>
      </p:sp>
      <p:pic>
        <p:nvPicPr>
          <p:cNvPr id="83973" name="Picture 5" descr="Hình:Milky Way galaxy.jpg">
            <a:hlinkClick r:id="rId2"/>
          </p:cNvPr>
          <p:cNvPicPr>
            <a:picLocks noChangeAspect="1" noChangeArrowheads="1"/>
          </p:cNvPicPr>
          <p:nvPr/>
        </p:nvPicPr>
        <p:blipFill>
          <a:blip r:embed="rId3"/>
          <a:srcRect/>
          <a:stretch>
            <a:fillRect/>
          </a:stretch>
        </p:blipFill>
        <p:spPr bwMode="auto">
          <a:xfrm>
            <a:off x="4114800" y="0"/>
            <a:ext cx="50292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3972">
                                            <p:txEl>
                                              <p:pRg st="0" end="0"/>
                                            </p:txEl>
                                          </p:spTgt>
                                        </p:tgtEl>
                                        <p:attrNameLst>
                                          <p:attrName>style.visibility</p:attrName>
                                        </p:attrNameLst>
                                      </p:cBhvr>
                                      <p:to>
                                        <p:strVal val="visible"/>
                                      </p:to>
                                    </p:set>
                                    <p:animEffect transition="in" filter="diamond(in)">
                                      <p:cBhvr>
                                        <p:cTn id="7" dur="2000"/>
                                        <p:tgtEl>
                                          <p:spTgt spid="839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3972">
                                            <p:txEl>
                                              <p:pRg st="1" end="1"/>
                                            </p:txEl>
                                          </p:spTgt>
                                        </p:tgtEl>
                                        <p:attrNameLst>
                                          <p:attrName>style.visibility</p:attrName>
                                        </p:attrNameLst>
                                      </p:cBhvr>
                                      <p:to>
                                        <p:strVal val="visible"/>
                                      </p:to>
                                    </p:set>
                                    <p:anim calcmode="lin" valueType="num">
                                      <p:cBhvr additive="base">
                                        <p:cTn id="12" dur="500" fill="hold"/>
                                        <p:tgtEl>
                                          <p:spTgt spid="8397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397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83973"/>
                                        </p:tgtEl>
                                        <p:attrNameLst>
                                          <p:attrName>style.visibility</p:attrName>
                                        </p:attrNameLst>
                                      </p:cBhvr>
                                      <p:to>
                                        <p:strVal val="visible"/>
                                      </p:to>
                                    </p:set>
                                    <p:animEffect transition="in" filter="diamond(in)">
                                      <p:cBhvr>
                                        <p:cTn id="18" dur="2000"/>
                                        <p:tgtEl>
                                          <p:spTgt spid="83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457200" y="0"/>
            <a:ext cx="8686800" cy="1892300"/>
          </a:xfrm>
          <a:prstGeom prst="rect">
            <a:avLst/>
          </a:prstGeom>
          <a:noFill/>
          <a:ln w="9525">
            <a:noFill/>
            <a:miter lim="800000"/>
            <a:headEnd/>
            <a:tailEnd/>
          </a:ln>
        </p:spPr>
        <p:txBody>
          <a:bodyPr>
            <a:spAutoFit/>
          </a:bodyPr>
          <a:lstStyle/>
          <a:p>
            <a:pPr algn="r" eaLnBrk="1" hangingPunct="1">
              <a:spcBef>
                <a:spcPct val="50000"/>
              </a:spcBef>
            </a:pPr>
            <a:r>
              <a:rPr lang="en-US" sz="2800"/>
              <a:t>              </a:t>
            </a:r>
            <a:endParaRPr lang="en-US" sz="2800" i="1"/>
          </a:p>
          <a:p>
            <a:pPr eaLnBrk="1" hangingPunct="1">
              <a:spcBef>
                <a:spcPct val="50000"/>
              </a:spcBef>
            </a:pPr>
            <a:r>
              <a:rPr lang="en-US" sz="2800" u="sng"/>
              <a:t>Tập đọc</a:t>
            </a:r>
            <a:r>
              <a:rPr lang="en-US" sz="2800"/>
              <a:t>              </a:t>
            </a:r>
            <a:r>
              <a:rPr lang="en-US" sz="2800">
                <a:solidFill>
                  <a:srgbClr val="FF0000"/>
                </a:solidFill>
              </a:rPr>
              <a:t>Cánh</a:t>
            </a:r>
            <a:r>
              <a:rPr lang="en-US" sz="3200">
                <a:solidFill>
                  <a:srgbClr val="FF0000"/>
                </a:solidFill>
              </a:rPr>
              <a:t> diều tuổi thơ</a:t>
            </a:r>
          </a:p>
          <a:p>
            <a:pPr eaLnBrk="1" hangingPunct="1">
              <a:spcBef>
                <a:spcPct val="50000"/>
              </a:spcBef>
            </a:pPr>
            <a:r>
              <a:rPr lang="en-US" sz="2800"/>
              <a:t>                                                     </a:t>
            </a:r>
            <a:r>
              <a:rPr lang="en-US" sz="2000"/>
              <a:t>Theo Tạ Duy Anh</a:t>
            </a:r>
          </a:p>
        </p:txBody>
      </p:sp>
      <p:sp>
        <p:nvSpPr>
          <p:cNvPr id="16387" name="Text Box 3"/>
          <p:cNvSpPr txBox="1">
            <a:spLocks noChangeArrowheads="1"/>
          </p:cNvSpPr>
          <p:nvPr/>
        </p:nvSpPr>
        <p:spPr bwMode="auto">
          <a:xfrm>
            <a:off x="762000" y="2438400"/>
            <a:ext cx="2286000" cy="519113"/>
          </a:xfrm>
          <a:prstGeom prst="rect">
            <a:avLst/>
          </a:prstGeom>
          <a:noFill/>
          <a:ln w="9525">
            <a:noFill/>
            <a:miter lim="800000"/>
            <a:headEnd/>
            <a:tailEnd/>
          </a:ln>
        </p:spPr>
        <p:txBody>
          <a:bodyPr>
            <a:spAutoFit/>
          </a:bodyPr>
          <a:lstStyle/>
          <a:p>
            <a:pPr eaLnBrk="1" hangingPunct="1">
              <a:spcBef>
                <a:spcPct val="50000"/>
              </a:spcBef>
            </a:pPr>
            <a:r>
              <a:rPr lang="en-US" sz="2800"/>
              <a:t>*Luyện đọc</a:t>
            </a:r>
          </a:p>
        </p:txBody>
      </p:sp>
      <p:sp>
        <p:nvSpPr>
          <p:cNvPr id="16388" name="Rectangle 4"/>
          <p:cNvSpPr>
            <a:spLocks noChangeArrowheads="1"/>
          </p:cNvSpPr>
          <p:nvPr/>
        </p:nvSpPr>
        <p:spPr bwMode="auto">
          <a:xfrm>
            <a:off x="304800" y="2971800"/>
            <a:ext cx="4572000" cy="2530475"/>
          </a:xfrm>
          <a:prstGeom prst="rect">
            <a:avLst/>
          </a:prstGeom>
          <a:noFill/>
          <a:ln w="9525">
            <a:noFill/>
            <a:miter lim="800000"/>
            <a:headEnd/>
            <a:tailEnd/>
          </a:ln>
        </p:spPr>
        <p:txBody>
          <a:bodyPr>
            <a:spAutoFit/>
          </a:bodyPr>
          <a:lstStyle/>
          <a:p>
            <a:r>
              <a:rPr lang="en-US"/>
              <a:t>            </a:t>
            </a:r>
            <a:r>
              <a:rPr lang="en-US" sz="2000"/>
              <a:t>phát </a:t>
            </a:r>
            <a:r>
              <a:rPr lang="en-US" sz="2000">
                <a:solidFill>
                  <a:srgbClr val="FF0000"/>
                </a:solidFill>
              </a:rPr>
              <a:t>d</a:t>
            </a:r>
            <a:r>
              <a:rPr lang="en-US" sz="2000"/>
              <a:t>ại, </a:t>
            </a:r>
          </a:p>
          <a:p>
            <a:r>
              <a:rPr lang="en-US" sz="2000"/>
              <a:t>           h</a:t>
            </a:r>
            <a:r>
              <a:rPr lang="en-US" sz="2000">
                <a:solidFill>
                  <a:srgbClr val="FF0000"/>
                </a:solidFill>
              </a:rPr>
              <a:t>uyền</a:t>
            </a:r>
            <a:r>
              <a:rPr lang="en-US" sz="2000"/>
              <a:t> ảo,</a:t>
            </a:r>
          </a:p>
          <a:p>
            <a:r>
              <a:rPr lang="en-US" sz="2000"/>
              <a:t>           kh</a:t>
            </a:r>
            <a:r>
              <a:rPr lang="en-US" sz="2000">
                <a:solidFill>
                  <a:srgbClr val="FF0000"/>
                </a:solidFill>
              </a:rPr>
              <a:t>át</a:t>
            </a:r>
            <a:r>
              <a:rPr lang="en-US" sz="2000"/>
              <a:t> khao</a:t>
            </a:r>
          </a:p>
          <a:p>
            <a:r>
              <a:rPr lang="en-US" sz="2000"/>
              <a:t>     Tôi đã ngửa cổ </a:t>
            </a:r>
            <a:r>
              <a:rPr lang="en-US" sz="2000">
                <a:solidFill>
                  <a:srgbClr val="FF0000"/>
                </a:solidFill>
              </a:rPr>
              <a:t>suốt một thời mới lớn</a:t>
            </a:r>
            <a:r>
              <a:rPr lang="en-US" sz="2000"/>
              <a:t>/ để chờ đợi một nàng tiên áo xanh bay xuống từ trời / và bao giờ cũng hi vọng khi </a:t>
            </a:r>
            <a:r>
              <a:rPr lang="en-US" sz="2000">
                <a:solidFill>
                  <a:srgbClr val="FF0000"/>
                </a:solidFill>
              </a:rPr>
              <a:t>tha thiết cầu xin</a:t>
            </a:r>
            <a:r>
              <a:rPr lang="en-US" sz="2000"/>
              <a:t> : “ </a:t>
            </a:r>
            <a:r>
              <a:rPr lang="en-US" sz="2000">
                <a:solidFill>
                  <a:srgbClr val="FFFF00"/>
                </a:solidFill>
              </a:rPr>
              <a:t>Bay đi</a:t>
            </a:r>
            <a:r>
              <a:rPr lang="en-US" sz="2000"/>
              <a:t> diều ơi ! </a:t>
            </a:r>
            <a:r>
              <a:rPr lang="en-US" sz="2000">
                <a:solidFill>
                  <a:srgbClr val="FFFF00"/>
                </a:solidFill>
              </a:rPr>
              <a:t>Bay đi</a:t>
            </a:r>
            <a:r>
              <a:rPr lang="en-US" sz="2000"/>
              <a:t> ! “</a:t>
            </a:r>
          </a:p>
        </p:txBody>
      </p:sp>
      <p:sp>
        <p:nvSpPr>
          <p:cNvPr id="16389" name="Line 5"/>
          <p:cNvSpPr>
            <a:spLocks noChangeShapeType="1"/>
          </p:cNvSpPr>
          <p:nvPr/>
        </p:nvSpPr>
        <p:spPr bwMode="auto">
          <a:xfrm>
            <a:off x="4876800" y="2667000"/>
            <a:ext cx="0" cy="4191000"/>
          </a:xfrm>
          <a:prstGeom prst="line">
            <a:avLst/>
          </a:prstGeom>
          <a:noFill/>
          <a:ln w="9525">
            <a:solidFill>
              <a:schemeClr val="tx1"/>
            </a:solidFill>
            <a:round/>
            <a:headEnd/>
            <a:tailEnd/>
          </a:ln>
        </p:spPr>
        <p:txBody>
          <a:bodyPr/>
          <a:lstStyle/>
          <a:p>
            <a:endParaRPr lang="en-US"/>
          </a:p>
        </p:txBody>
      </p:sp>
      <p:sp>
        <p:nvSpPr>
          <p:cNvPr id="16390" name="Rectangle 6"/>
          <p:cNvSpPr>
            <a:spLocks noChangeArrowheads="1"/>
          </p:cNvSpPr>
          <p:nvPr/>
        </p:nvSpPr>
        <p:spPr bwMode="auto">
          <a:xfrm>
            <a:off x="5257800" y="2514600"/>
            <a:ext cx="2971800" cy="769938"/>
          </a:xfrm>
          <a:prstGeom prst="rect">
            <a:avLst/>
          </a:prstGeom>
          <a:noFill/>
          <a:ln w="9525">
            <a:noFill/>
            <a:miter lim="800000"/>
            <a:headEnd/>
            <a:tailEnd/>
          </a:ln>
        </p:spPr>
        <p:txBody>
          <a:bodyPr>
            <a:spAutoFit/>
          </a:bodyPr>
          <a:lstStyle/>
          <a:p>
            <a:r>
              <a:rPr lang="en-US" sz="2400"/>
              <a:t>*Tìm hiểu bài</a:t>
            </a:r>
          </a:p>
          <a:p>
            <a:r>
              <a:rPr lang="en-US"/>
              <a:t>     </a:t>
            </a:r>
            <a:endParaRPr lang="en-US" sz="2000"/>
          </a:p>
        </p:txBody>
      </p:sp>
      <p:sp>
        <p:nvSpPr>
          <p:cNvPr id="16391" name="Text Box 7"/>
          <p:cNvSpPr txBox="1">
            <a:spLocks noChangeArrowheads="1"/>
          </p:cNvSpPr>
          <p:nvPr/>
        </p:nvSpPr>
        <p:spPr bwMode="auto">
          <a:xfrm>
            <a:off x="5105400" y="3581400"/>
            <a:ext cx="4267200" cy="1158875"/>
          </a:xfrm>
          <a:prstGeom prst="rect">
            <a:avLst/>
          </a:prstGeom>
          <a:noFill/>
          <a:ln w="9525">
            <a:noFill/>
            <a:miter lim="800000"/>
            <a:headEnd/>
            <a:tailEnd/>
          </a:ln>
        </p:spPr>
        <p:txBody>
          <a:bodyPr>
            <a:spAutoFit/>
          </a:bodyPr>
          <a:lstStyle/>
          <a:p>
            <a:pPr>
              <a:spcBef>
                <a:spcPct val="50000"/>
              </a:spcBef>
            </a:pPr>
            <a:r>
              <a:rPr lang="en-US" sz="2000"/>
              <a:t>+  hò hét nhau thả diều thi,vui sướng phát dại nhìn lên trời</a:t>
            </a:r>
          </a:p>
          <a:p>
            <a:pPr>
              <a:spcBef>
                <a:spcPct val="50000"/>
              </a:spcBef>
            </a:pPr>
            <a:endParaRPr lang="en-US" sz="2000"/>
          </a:p>
        </p:txBody>
      </p:sp>
      <p:sp>
        <p:nvSpPr>
          <p:cNvPr id="16392" name="Text Box 8"/>
          <p:cNvSpPr txBox="1">
            <a:spLocks noChangeArrowheads="1"/>
          </p:cNvSpPr>
          <p:nvPr/>
        </p:nvSpPr>
        <p:spPr bwMode="auto">
          <a:xfrm>
            <a:off x="5105400" y="3124200"/>
            <a:ext cx="3886200" cy="396875"/>
          </a:xfrm>
          <a:prstGeom prst="rect">
            <a:avLst/>
          </a:prstGeom>
          <a:noFill/>
          <a:ln w="9525">
            <a:noFill/>
            <a:miter lim="800000"/>
            <a:headEnd/>
            <a:tailEnd/>
          </a:ln>
        </p:spPr>
        <p:txBody>
          <a:bodyPr>
            <a:spAutoFit/>
          </a:bodyPr>
          <a:lstStyle/>
          <a:p>
            <a:pPr>
              <a:spcBef>
                <a:spcPct val="50000"/>
              </a:spcBef>
            </a:pPr>
            <a:r>
              <a:rPr lang="en-US" sz="2000"/>
              <a:t>+Mềm mại,vi vu trầm bổng .</a:t>
            </a:r>
          </a:p>
        </p:txBody>
      </p:sp>
      <p:sp>
        <p:nvSpPr>
          <p:cNvPr id="140297" name="Text Box 9"/>
          <p:cNvSpPr txBox="1">
            <a:spLocks noChangeArrowheads="1"/>
          </p:cNvSpPr>
          <p:nvPr/>
        </p:nvSpPr>
        <p:spPr bwMode="auto">
          <a:xfrm>
            <a:off x="4953000" y="4191000"/>
            <a:ext cx="4419600" cy="701675"/>
          </a:xfrm>
          <a:prstGeom prst="rect">
            <a:avLst/>
          </a:prstGeom>
          <a:noFill/>
          <a:ln w="9525">
            <a:noFill/>
            <a:miter lim="800000"/>
            <a:headEnd/>
            <a:tailEnd/>
          </a:ln>
        </p:spPr>
        <p:txBody>
          <a:bodyPr>
            <a:spAutoFit/>
          </a:bodyPr>
          <a:lstStyle/>
          <a:p>
            <a:pPr>
              <a:spcBef>
                <a:spcPct val="50000"/>
              </a:spcBef>
            </a:pPr>
            <a:r>
              <a:rPr lang="en-US"/>
              <a:t>   </a:t>
            </a:r>
            <a:r>
              <a:rPr lang="en-US" sz="2000"/>
              <a:t>+huyền ảo,đẹp như một thảm nhung, cháy lên,cháy mãi khát vọng.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nodeType="clickEffect">
                                  <p:stCondLst>
                                    <p:cond delay="0"/>
                                  </p:stCondLst>
                                  <p:childTnLst>
                                    <p:set>
                                      <p:cBhvr>
                                        <p:cTn id="6" dur="1" fill="hold">
                                          <p:stCondLst>
                                            <p:cond delay="0"/>
                                          </p:stCondLst>
                                        </p:cTn>
                                        <p:tgtEl>
                                          <p:spTgt spid="140297">
                                            <p:txEl>
                                              <p:pRg st="0" end="0"/>
                                            </p:txEl>
                                          </p:spTgt>
                                        </p:tgtEl>
                                        <p:attrNameLst>
                                          <p:attrName>style.visibility</p:attrName>
                                        </p:attrNameLst>
                                      </p:cBhvr>
                                      <p:to>
                                        <p:strVal val="visible"/>
                                      </p:to>
                                    </p:set>
                                    <p:anim calcmode="lin" valueType="num">
                                      <p:cBhvr additive="base">
                                        <p:cTn id="7" dur="500" fill="hold"/>
                                        <p:tgtEl>
                                          <p:spTgt spid="14029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029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ChangeArrowheads="1"/>
          </p:cNvSpPr>
          <p:nvPr/>
        </p:nvSpPr>
        <p:spPr bwMode="auto">
          <a:xfrm>
            <a:off x="0" y="381000"/>
            <a:ext cx="9144000" cy="5016500"/>
          </a:xfrm>
          <a:prstGeom prst="rect">
            <a:avLst/>
          </a:prstGeom>
          <a:noFill/>
          <a:ln w="9525">
            <a:noFill/>
            <a:miter lim="800000"/>
            <a:headEnd/>
            <a:tailEnd/>
          </a:ln>
        </p:spPr>
        <p:txBody>
          <a:bodyPr>
            <a:spAutoFit/>
          </a:bodyPr>
          <a:lstStyle/>
          <a:p>
            <a:pPr eaLnBrk="1" hangingPunct="1">
              <a:spcBef>
                <a:spcPct val="50000"/>
              </a:spcBef>
            </a:pPr>
            <a:r>
              <a:rPr lang="en-US" sz="3200">
                <a:solidFill>
                  <a:srgbClr val="FF0000"/>
                </a:solidFill>
              </a:rPr>
              <a:t>Câu 4</a:t>
            </a:r>
            <a:r>
              <a:rPr lang="en-US" sz="3200"/>
              <a:t> : Qua các câu mở bài và kết bài, tác giả muốn nói điều gì về cánh diều tuổi thơ ?</a:t>
            </a:r>
          </a:p>
          <a:p>
            <a:pPr eaLnBrk="1" hangingPunct="1">
              <a:spcBef>
                <a:spcPct val="50000"/>
              </a:spcBef>
            </a:pPr>
            <a:r>
              <a:rPr lang="en-US" sz="3200"/>
              <a:t>    a/ Cánh diều là kỉ niệm đẹp đẽ của tuổi thơ.</a:t>
            </a:r>
          </a:p>
          <a:p>
            <a:pPr eaLnBrk="1" hangingPunct="1">
              <a:spcBef>
                <a:spcPct val="50000"/>
              </a:spcBef>
            </a:pPr>
            <a:r>
              <a:rPr lang="en-US" sz="3200"/>
              <a:t>    b/ Cánh diều khơi gợi những mơ ước đẹp cho tuổi thơ .</a:t>
            </a:r>
          </a:p>
          <a:p>
            <a:pPr eaLnBrk="1" hangingPunct="1">
              <a:spcBef>
                <a:spcPct val="50000"/>
              </a:spcBef>
            </a:pPr>
            <a:r>
              <a:rPr lang="en-US" sz="3200"/>
              <a:t>    c/ Cánh diều đem đến bao niềm vui cho tuổi thơ.</a:t>
            </a:r>
          </a:p>
          <a:p>
            <a:pPr eaLnBrk="1" hangingPunct="1">
              <a:spcBef>
                <a:spcPct val="50000"/>
              </a:spcBef>
            </a:pPr>
            <a:r>
              <a:rPr lang="en-US" sz="3200"/>
              <a:t>   </a:t>
            </a:r>
          </a:p>
        </p:txBody>
      </p:sp>
      <p:sp>
        <p:nvSpPr>
          <p:cNvPr id="84997" name="Rectangle 5"/>
          <p:cNvSpPr>
            <a:spLocks noChangeArrowheads="1"/>
          </p:cNvSpPr>
          <p:nvPr/>
        </p:nvSpPr>
        <p:spPr bwMode="auto">
          <a:xfrm>
            <a:off x="304800" y="2286000"/>
            <a:ext cx="9601200" cy="641350"/>
          </a:xfrm>
          <a:prstGeom prst="rect">
            <a:avLst/>
          </a:prstGeom>
          <a:noFill/>
          <a:ln w="9525">
            <a:noFill/>
            <a:miter lim="800000"/>
            <a:headEnd/>
            <a:tailEnd/>
          </a:ln>
        </p:spPr>
        <p:txBody>
          <a:bodyPr>
            <a:spAutoFit/>
          </a:bodyPr>
          <a:lstStyle/>
          <a:p>
            <a:r>
              <a:rPr lang="en-US" sz="3200">
                <a:solidFill>
                  <a:srgbClr val="FF0000"/>
                </a:solidFill>
              </a:rPr>
              <a:t>b/ Cánh diều khơi gợi những mơ ước đẹp cho</a:t>
            </a:r>
            <a:r>
              <a:rPr lang="en-US" sz="3600">
                <a:solidFill>
                  <a:srgbClr val="FF0000"/>
                </a:solidFill>
              </a:rPr>
              <a:t> </a:t>
            </a:r>
          </a:p>
        </p:txBody>
      </p:sp>
      <p:sp>
        <p:nvSpPr>
          <p:cNvPr id="84999" name="Rectangle 7"/>
          <p:cNvSpPr>
            <a:spLocks noChangeArrowheads="1"/>
          </p:cNvSpPr>
          <p:nvPr/>
        </p:nvSpPr>
        <p:spPr bwMode="auto">
          <a:xfrm>
            <a:off x="0" y="2819400"/>
            <a:ext cx="1612900" cy="579438"/>
          </a:xfrm>
          <a:prstGeom prst="rect">
            <a:avLst/>
          </a:prstGeom>
          <a:noFill/>
          <a:ln w="9525">
            <a:noFill/>
            <a:miter lim="800000"/>
            <a:headEnd/>
            <a:tailEnd/>
          </a:ln>
        </p:spPr>
        <p:txBody>
          <a:bodyPr wrap="none">
            <a:spAutoFit/>
          </a:bodyPr>
          <a:lstStyle/>
          <a:p>
            <a:pPr eaLnBrk="1" hangingPunct="1">
              <a:spcBef>
                <a:spcPct val="50000"/>
              </a:spcBef>
            </a:pPr>
            <a:r>
              <a:rPr lang="en-US" sz="2800">
                <a:solidFill>
                  <a:srgbClr val="FF0000"/>
                </a:solidFill>
              </a:rPr>
              <a:t>tuổi thơ</a:t>
            </a:r>
            <a:r>
              <a:rPr lang="en-US" sz="3200">
                <a:solidFill>
                  <a:srgbClr val="FF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4996">
                                            <p:txEl>
                                              <p:pRg st="0" end="0"/>
                                            </p:txEl>
                                          </p:spTgt>
                                        </p:tgtEl>
                                        <p:attrNameLst>
                                          <p:attrName>style.visibility</p:attrName>
                                        </p:attrNameLst>
                                      </p:cBhvr>
                                      <p:to>
                                        <p:strVal val="visible"/>
                                      </p:to>
                                    </p:set>
                                    <p:animEffect transition="in" filter="diamond(in)">
                                      <p:cBhvr>
                                        <p:cTn id="7" dur="2000"/>
                                        <p:tgtEl>
                                          <p:spTgt spid="849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84996">
                                            <p:txEl>
                                              <p:pRg st="1" end="1"/>
                                            </p:txEl>
                                          </p:spTgt>
                                        </p:tgtEl>
                                        <p:attrNameLst>
                                          <p:attrName>style.visibility</p:attrName>
                                        </p:attrNameLst>
                                      </p:cBhvr>
                                      <p:to>
                                        <p:strVal val="visible"/>
                                      </p:to>
                                    </p:set>
                                    <p:animEffect transition="in" filter="diamond(in)">
                                      <p:cBhvr>
                                        <p:cTn id="12" dur="2000"/>
                                        <p:tgtEl>
                                          <p:spTgt spid="84996">
                                            <p:txEl>
                                              <p:pRg st="1" end="1"/>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84996">
                                            <p:txEl>
                                              <p:pRg st="2" end="2"/>
                                            </p:txEl>
                                          </p:spTgt>
                                        </p:tgtEl>
                                        <p:attrNameLst>
                                          <p:attrName>style.visibility</p:attrName>
                                        </p:attrNameLst>
                                      </p:cBhvr>
                                      <p:to>
                                        <p:strVal val="visible"/>
                                      </p:to>
                                    </p:set>
                                    <p:animEffect transition="in" filter="diamond(in)">
                                      <p:cBhvr>
                                        <p:cTn id="15" dur="2000"/>
                                        <p:tgtEl>
                                          <p:spTgt spid="84996">
                                            <p:txEl>
                                              <p:pRg st="2" end="2"/>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84996">
                                            <p:txEl>
                                              <p:pRg st="3" end="3"/>
                                            </p:txEl>
                                          </p:spTgt>
                                        </p:tgtEl>
                                        <p:attrNameLst>
                                          <p:attrName>style.visibility</p:attrName>
                                        </p:attrNameLst>
                                      </p:cBhvr>
                                      <p:to>
                                        <p:strVal val="visible"/>
                                      </p:to>
                                    </p:set>
                                    <p:animEffect transition="in" filter="diamond(in)">
                                      <p:cBhvr>
                                        <p:cTn id="18" dur="2000"/>
                                        <p:tgtEl>
                                          <p:spTgt spid="84996">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xit" presetSubtype="16" fill="hold" nodeType="clickEffect">
                                  <p:stCondLst>
                                    <p:cond delay="0"/>
                                  </p:stCondLst>
                                  <p:childTnLst>
                                    <p:animEffect transition="out" filter="box(in)">
                                      <p:cBhvr>
                                        <p:cTn id="22" dur="500"/>
                                        <p:tgtEl>
                                          <p:spTgt spid="84996">
                                            <p:txEl>
                                              <p:pRg st="2" end="2"/>
                                            </p:txEl>
                                          </p:spTgt>
                                        </p:tgtEl>
                                      </p:cBhvr>
                                    </p:animEffect>
                                    <p:set>
                                      <p:cBhvr>
                                        <p:cTn id="23" dur="1" fill="hold">
                                          <p:stCondLst>
                                            <p:cond delay="499"/>
                                          </p:stCondLst>
                                        </p:cTn>
                                        <p:tgtEl>
                                          <p:spTgt spid="84996">
                                            <p:txEl>
                                              <p:pRg st="2" end="2"/>
                                            </p:txEl>
                                          </p:spTgt>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84997"/>
                                        </p:tgtEl>
                                        <p:attrNameLst>
                                          <p:attrName>style.visibility</p:attrName>
                                        </p:attrNameLst>
                                      </p:cBhvr>
                                      <p:to>
                                        <p:strVal val="visible"/>
                                      </p:to>
                                    </p:set>
                                    <p:animEffect transition="in" filter="diamond(in)">
                                      <p:cBhvr>
                                        <p:cTn id="28" dur="2000"/>
                                        <p:tgtEl>
                                          <p:spTgt spid="84997"/>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84999"/>
                                        </p:tgtEl>
                                        <p:attrNameLst>
                                          <p:attrName>style.visibility</p:attrName>
                                        </p:attrNameLst>
                                      </p:cBhvr>
                                      <p:to>
                                        <p:strVal val="visible"/>
                                      </p:to>
                                    </p:set>
                                    <p:animEffect transition="in" filter="diamond(in)">
                                      <p:cBhvr>
                                        <p:cTn id="31" dur="2000"/>
                                        <p:tgtEl>
                                          <p:spTgt spid="84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p:bldP spid="8499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457200" y="0"/>
            <a:ext cx="8686800" cy="1892300"/>
          </a:xfrm>
          <a:prstGeom prst="rect">
            <a:avLst/>
          </a:prstGeom>
          <a:noFill/>
          <a:ln w="9525">
            <a:noFill/>
            <a:miter lim="800000"/>
            <a:headEnd/>
            <a:tailEnd/>
          </a:ln>
        </p:spPr>
        <p:txBody>
          <a:bodyPr>
            <a:spAutoFit/>
          </a:bodyPr>
          <a:lstStyle/>
          <a:p>
            <a:pPr algn="r" eaLnBrk="1" hangingPunct="1">
              <a:spcBef>
                <a:spcPct val="50000"/>
              </a:spcBef>
            </a:pPr>
            <a:r>
              <a:rPr lang="en-US" sz="2800"/>
              <a:t>              </a:t>
            </a:r>
            <a:endParaRPr lang="en-US" sz="2800" i="1"/>
          </a:p>
          <a:p>
            <a:pPr eaLnBrk="1" hangingPunct="1">
              <a:spcBef>
                <a:spcPct val="50000"/>
              </a:spcBef>
            </a:pPr>
            <a:r>
              <a:rPr lang="en-US" sz="2800" u="sng"/>
              <a:t>Tập đọc</a:t>
            </a:r>
            <a:r>
              <a:rPr lang="en-US" sz="2800"/>
              <a:t>              </a:t>
            </a:r>
            <a:r>
              <a:rPr lang="en-US" sz="2800">
                <a:solidFill>
                  <a:srgbClr val="FF0000"/>
                </a:solidFill>
              </a:rPr>
              <a:t>Cánh</a:t>
            </a:r>
            <a:r>
              <a:rPr lang="en-US" sz="3200">
                <a:solidFill>
                  <a:srgbClr val="FF0000"/>
                </a:solidFill>
              </a:rPr>
              <a:t> diều tuổi thơ</a:t>
            </a:r>
          </a:p>
          <a:p>
            <a:pPr eaLnBrk="1" hangingPunct="1">
              <a:spcBef>
                <a:spcPct val="50000"/>
              </a:spcBef>
            </a:pPr>
            <a:r>
              <a:rPr lang="en-US" sz="2800"/>
              <a:t>                                                     </a:t>
            </a:r>
            <a:r>
              <a:rPr lang="en-US" sz="2000"/>
              <a:t>Theo Tạ Duy Anh</a:t>
            </a:r>
          </a:p>
        </p:txBody>
      </p:sp>
      <p:sp>
        <p:nvSpPr>
          <p:cNvPr id="18435" name="Text Box 3"/>
          <p:cNvSpPr txBox="1">
            <a:spLocks noChangeArrowheads="1"/>
          </p:cNvSpPr>
          <p:nvPr/>
        </p:nvSpPr>
        <p:spPr bwMode="auto">
          <a:xfrm>
            <a:off x="762000" y="2438400"/>
            <a:ext cx="2286000" cy="519113"/>
          </a:xfrm>
          <a:prstGeom prst="rect">
            <a:avLst/>
          </a:prstGeom>
          <a:noFill/>
          <a:ln w="9525">
            <a:noFill/>
            <a:miter lim="800000"/>
            <a:headEnd/>
            <a:tailEnd/>
          </a:ln>
        </p:spPr>
        <p:txBody>
          <a:bodyPr>
            <a:spAutoFit/>
          </a:bodyPr>
          <a:lstStyle/>
          <a:p>
            <a:pPr eaLnBrk="1" hangingPunct="1">
              <a:spcBef>
                <a:spcPct val="50000"/>
              </a:spcBef>
            </a:pPr>
            <a:r>
              <a:rPr lang="en-US" sz="2800"/>
              <a:t>*Luyện đọc</a:t>
            </a:r>
          </a:p>
        </p:txBody>
      </p:sp>
      <p:sp>
        <p:nvSpPr>
          <p:cNvPr id="18436" name="Rectangle 4"/>
          <p:cNvSpPr>
            <a:spLocks noChangeArrowheads="1"/>
          </p:cNvSpPr>
          <p:nvPr/>
        </p:nvSpPr>
        <p:spPr bwMode="auto">
          <a:xfrm>
            <a:off x="304800" y="2971800"/>
            <a:ext cx="4572000" cy="2835275"/>
          </a:xfrm>
          <a:prstGeom prst="rect">
            <a:avLst/>
          </a:prstGeom>
          <a:noFill/>
          <a:ln w="9525">
            <a:noFill/>
            <a:miter lim="800000"/>
            <a:headEnd/>
            <a:tailEnd/>
          </a:ln>
        </p:spPr>
        <p:txBody>
          <a:bodyPr>
            <a:spAutoFit/>
          </a:bodyPr>
          <a:lstStyle/>
          <a:p>
            <a:r>
              <a:rPr lang="en-US"/>
              <a:t>            </a:t>
            </a:r>
            <a:r>
              <a:rPr lang="en-US" sz="2000"/>
              <a:t>phát </a:t>
            </a:r>
            <a:r>
              <a:rPr lang="en-US" sz="2000">
                <a:solidFill>
                  <a:srgbClr val="FF0000"/>
                </a:solidFill>
              </a:rPr>
              <a:t>d</a:t>
            </a:r>
            <a:r>
              <a:rPr lang="en-US" sz="2000"/>
              <a:t>ại, </a:t>
            </a:r>
          </a:p>
          <a:p>
            <a:r>
              <a:rPr lang="en-US" sz="2000"/>
              <a:t>           h</a:t>
            </a:r>
            <a:r>
              <a:rPr lang="en-US" sz="2000">
                <a:solidFill>
                  <a:srgbClr val="FF0000"/>
                </a:solidFill>
              </a:rPr>
              <a:t>uyền</a:t>
            </a:r>
            <a:r>
              <a:rPr lang="en-US" sz="2000"/>
              <a:t> ảo,</a:t>
            </a:r>
          </a:p>
          <a:p>
            <a:r>
              <a:rPr lang="en-US" sz="2000"/>
              <a:t>           kh</a:t>
            </a:r>
            <a:r>
              <a:rPr lang="en-US" sz="2000">
                <a:solidFill>
                  <a:srgbClr val="FF0000"/>
                </a:solidFill>
              </a:rPr>
              <a:t>át</a:t>
            </a:r>
            <a:r>
              <a:rPr lang="en-US" sz="2000"/>
              <a:t> khao</a:t>
            </a:r>
          </a:p>
          <a:p>
            <a:r>
              <a:rPr lang="en-US" sz="2000"/>
              <a:t>.</a:t>
            </a:r>
          </a:p>
          <a:p>
            <a:r>
              <a:rPr lang="en-US" sz="2000"/>
              <a:t>    Tôi đã ngửa cổ </a:t>
            </a:r>
            <a:r>
              <a:rPr lang="en-US" sz="2000">
                <a:solidFill>
                  <a:srgbClr val="FF0000"/>
                </a:solidFill>
              </a:rPr>
              <a:t>suốt một thời mới lớn</a:t>
            </a:r>
            <a:r>
              <a:rPr lang="en-US" sz="2000"/>
              <a:t> /để chờ đợi một nàng tiên áo xanh bay xuống từ trời / và bao giờ cũng hi vọng khi </a:t>
            </a:r>
            <a:r>
              <a:rPr lang="en-US" sz="2000">
                <a:solidFill>
                  <a:srgbClr val="FF0000"/>
                </a:solidFill>
              </a:rPr>
              <a:t>tha thiết cầu xin</a:t>
            </a:r>
            <a:r>
              <a:rPr lang="en-US" sz="2000"/>
              <a:t> : “ </a:t>
            </a:r>
            <a:r>
              <a:rPr lang="en-US" sz="2000">
                <a:solidFill>
                  <a:srgbClr val="FFFF00"/>
                </a:solidFill>
              </a:rPr>
              <a:t>Bay đi</a:t>
            </a:r>
            <a:r>
              <a:rPr lang="en-US" sz="2000"/>
              <a:t> diều ơi ! </a:t>
            </a:r>
            <a:r>
              <a:rPr lang="en-US" sz="2000">
                <a:solidFill>
                  <a:srgbClr val="FFFF00"/>
                </a:solidFill>
              </a:rPr>
              <a:t>Bay đi</a:t>
            </a:r>
            <a:r>
              <a:rPr lang="en-US" sz="2000"/>
              <a:t> ! “</a:t>
            </a:r>
          </a:p>
        </p:txBody>
      </p:sp>
      <p:sp>
        <p:nvSpPr>
          <p:cNvPr id="18437" name="Line 5"/>
          <p:cNvSpPr>
            <a:spLocks noChangeShapeType="1"/>
          </p:cNvSpPr>
          <p:nvPr/>
        </p:nvSpPr>
        <p:spPr bwMode="auto">
          <a:xfrm>
            <a:off x="4876800" y="2667000"/>
            <a:ext cx="0" cy="4191000"/>
          </a:xfrm>
          <a:prstGeom prst="line">
            <a:avLst/>
          </a:prstGeom>
          <a:noFill/>
          <a:ln w="9525">
            <a:solidFill>
              <a:schemeClr val="tx1"/>
            </a:solidFill>
            <a:round/>
            <a:headEnd/>
            <a:tailEnd/>
          </a:ln>
        </p:spPr>
        <p:txBody>
          <a:bodyPr/>
          <a:lstStyle/>
          <a:p>
            <a:endParaRPr lang="en-US"/>
          </a:p>
        </p:txBody>
      </p:sp>
      <p:sp>
        <p:nvSpPr>
          <p:cNvPr id="18438" name="Rectangle 6"/>
          <p:cNvSpPr>
            <a:spLocks noChangeArrowheads="1"/>
          </p:cNvSpPr>
          <p:nvPr/>
        </p:nvSpPr>
        <p:spPr bwMode="auto">
          <a:xfrm>
            <a:off x="5257800" y="2514600"/>
            <a:ext cx="2971800" cy="769938"/>
          </a:xfrm>
          <a:prstGeom prst="rect">
            <a:avLst/>
          </a:prstGeom>
          <a:noFill/>
          <a:ln w="9525">
            <a:noFill/>
            <a:miter lim="800000"/>
            <a:headEnd/>
            <a:tailEnd/>
          </a:ln>
        </p:spPr>
        <p:txBody>
          <a:bodyPr>
            <a:spAutoFit/>
          </a:bodyPr>
          <a:lstStyle/>
          <a:p>
            <a:r>
              <a:rPr lang="en-US" sz="2400"/>
              <a:t>*Tìm hiểu bài</a:t>
            </a:r>
          </a:p>
          <a:p>
            <a:r>
              <a:rPr lang="en-US"/>
              <a:t>     </a:t>
            </a:r>
            <a:endParaRPr lang="en-US" sz="2000"/>
          </a:p>
        </p:txBody>
      </p:sp>
      <p:sp>
        <p:nvSpPr>
          <p:cNvPr id="18439" name="Text Box 7"/>
          <p:cNvSpPr txBox="1">
            <a:spLocks noChangeArrowheads="1"/>
          </p:cNvSpPr>
          <p:nvPr/>
        </p:nvSpPr>
        <p:spPr bwMode="auto">
          <a:xfrm>
            <a:off x="5105400" y="3505200"/>
            <a:ext cx="4267200" cy="779463"/>
          </a:xfrm>
          <a:prstGeom prst="rect">
            <a:avLst/>
          </a:prstGeom>
          <a:noFill/>
          <a:ln w="9525">
            <a:noFill/>
            <a:miter lim="800000"/>
            <a:headEnd/>
            <a:tailEnd/>
          </a:ln>
        </p:spPr>
        <p:txBody>
          <a:bodyPr>
            <a:spAutoFit/>
          </a:bodyPr>
          <a:lstStyle/>
          <a:p>
            <a:pPr>
              <a:spcBef>
                <a:spcPct val="50000"/>
              </a:spcBef>
            </a:pPr>
            <a:r>
              <a:rPr lang="en-US"/>
              <a:t>+  hò hét nhau thả diều thi,vui sướng.</a:t>
            </a:r>
          </a:p>
          <a:p>
            <a:pPr>
              <a:spcBef>
                <a:spcPct val="50000"/>
              </a:spcBef>
            </a:pPr>
            <a:endParaRPr lang="en-US"/>
          </a:p>
        </p:txBody>
      </p:sp>
      <p:sp>
        <p:nvSpPr>
          <p:cNvPr id="18440" name="Text Box 8"/>
          <p:cNvSpPr txBox="1">
            <a:spLocks noChangeArrowheads="1"/>
          </p:cNvSpPr>
          <p:nvPr/>
        </p:nvSpPr>
        <p:spPr bwMode="auto">
          <a:xfrm>
            <a:off x="5105400" y="3124200"/>
            <a:ext cx="3886200" cy="366713"/>
          </a:xfrm>
          <a:prstGeom prst="rect">
            <a:avLst/>
          </a:prstGeom>
          <a:noFill/>
          <a:ln w="9525">
            <a:noFill/>
            <a:miter lim="800000"/>
            <a:headEnd/>
            <a:tailEnd/>
          </a:ln>
        </p:spPr>
        <p:txBody>
          <a:bodyPr>
            <a:spAutoFit/>
          </a:bodyPr>
          <a:lstStyle/>
          <a:p>
            <a:pPr>
              <a:spcBef>
                <a:spcPct val="50000"/>
              </a:spcBef>
            </a:pPr>
            <a:r>
              <a:rPr lang="en-US"/>
              <a:t>+Mềm mại,vi vu trầm bổng .</a:t>
            </a:r>
          </a:p>
        </p:txBody>
      </p:sp>
      <p:sp>
        <p:nvSpPr>
          <p:cNvPr id="18441" name="Text Box 9"/>
          <p:cNvSpPr txBox="1">
            <a:spLocks noChangeArrowheads="1"/>
          </p:cNvSpPr>
          <p:nvPr/>
        </p:nvSpPr>
        <p:spPr bwMode="auto">
          <a:xfrm>
            <a:off x="4953000" y="3886200"/>
            <a:ext cx="4419600" cy="641350"/>
          </a:xfrm>
          <a:prstGeom prst="rect">
            <a:avLst/>
          </a:prstGeom>
          <a:noFill/>
          <a:ln w="9525">
            <a:noFill/>
            <a:miter lim="800000"/>
            <a:headEnd/>
            <a:tailEnd/>
          </a:ln>
        </p:spPr>
        <p:txBody>
          <a:bodyPr>
            <a:spAutoFit/>
          </a:bodyPr>
          <a:lstStyle/>
          <a:p>
            <a:pPr>
              <a:spcBef>
                <a:spcPct val="50000"/>
              </a:spcBef>
            </a:pPr>
            <a:r>
              <a:rPr lang="en-US"/>
              <a:t>   +huyền ảo,đẹp như một thảm nhung, cháy lên,cháy mãi khát vọng.</a:t>
            </a:r>
          </a:p>
        </p:txBody>
      </p:sp>
      <p:sp>
        <p:nvSpPr>
          <p:cNvPr id="141322" name="Text Box 10"/>
          <p:cNvSpPr txBox="1">
            <a:spLocks noChangeArrowheads="1"/>
          </p:cNvSpPr>
          <p:nvPr/>
        </p:nvSpPr>
        <p:spPr bwMode="auto">
          <a:xfrm>
            <a:off x="5105400" y="4495800"/>
            <a:ext cx="3505200" cy="366713"/>
          </a:xfrm>
          <a:prstGeom prst="rect">
            <a:avLst/>
          </a:prstGeom>
          <a:noFill/>
          <a:ln w="9525">
            <a:noFill/>
            <a:miter lim="800000"/>
            <a:headEnd/>
            <a:tailEnd/>
          </a:ln>
        </p:spPr>
        <p:txBody>
          <a:bodyPr>
            <a:spAutoFit/>
          </a:bodyPr>
          <a:lstStyle/>
          <a:p>
            <a:pPr>
              <a:spcBef>
                <a:spcPct val="50000"/>
              </a:spcBef>
            </a:pPr>
            <a:r>
              <a:rPr lang="en-US"/>
              <a:t>+ khơi gợi những mơ ước đẹp.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41322">
                                            <p:txEl>
                                              <p:pRg st="0" end="0"/>
                                            </p:txEl>
                                          </p:spTgt>
                                        </p:tgtEl>
                                        <p:attrNameLst>
                                          <p:attrName>style.visibility</p:attrName>
                                        </p:attrNameLst>
                                      </p:cBhvr>
                                      <p:to>
                                        <p:strVal val="visible"/>
                                      </p:to>
                                    </p:set>
                                    <p:animEffect transition="in" filter="strips(downLeft)">
                                      <p:cBhvr>
                                        <p:cTn id="7" dur="500"/>
                                        <p:tgtEl>
                                          <p:spTgt spid="1413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4"/>
          <p:cNvSpPr>
            <a:spLocks noChangeArrowheads="1"/>
          </p:cNvSpPr>
          <p:nvPr/>
        </p:nvSpPr>
        <p:spPr bwMode="auto">
          <a:xfrm>
            <a:off x="609600" y="914400"/>
            <a:ext cx="8305800" cy="2838450"/>
          </a:xfrm>
          <a:prstGeom prst="rect">
            <a:avLst/>
          </a:prstGeom>
          <a:noFill/>
          <a:ln w="9525">
            <a:noFill/>
            <a:miter lim="800000"/>
            <a:headEnd/>
            <a:tailEnd/>
          </a:ln>
        </p:spPr>
        <p:txBody>
          <a:bodyPr>
            <a:spAutoFit/>
          </a:bodyPr>
          <a:lstStyle/>
          <a:p>
            <a:r>
              <a:rPr lang="en-US" sz="3600">
                <a:solidFill>
                  <a:srgbClr val="FF0000"/>
                </a:solidFill>
              </a:rPr>
              <a:t>H:</a:t>
            </a:r>
            <a:r>
              <a:rPr lang="en-US" sz="3600"/>
              <a:t>  Bài văn muốn nói về điều gì ?</a:t>
            </a:r>
          </a:p>
          <a:p>
            <a:endParaRPr lang="en-US" sz="3600"/>
          </a:p>
          <a:p>
            <a:r>
              <a:rPr lang="en-US" sz="3600"/>
              <a:t>  Niềm vui sướng và những khát vọng tốt đẹp mà trò chơi thả diều mang lại cho đám trẻ mục đồng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2644">
                                            <p:txEl>
                                              <p:pRg st="0" end="0"/>
                                            </p:txEl>
                                          </p:spTgt>
                                        </p:tgtEl>
                                        <p:attrNameLst>
                                          <p:attrName>style.visibility</p:attrName>
                                        </p:attrNameLst>
                                      </p:cBhvr>
                                      <p:to>
                                        <p:strVal val="visible"/>
                                      </p:to>
                                    </p:set>
                                    <p:animEffect transition="in" filter="circle(in)">
                                      <p:cBhvr>
                                        <p:cTn id="7" dur="2000"/>
                                        <p:tgtEl>
                                          <p:spTgt spid="1126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12644">
                                            <p:txEl>
                                              <p:pRg st="2" end="2"/>
                                            </p:txEl>
                                          </p:spTgt>
                                        </p:tgtEl>
                                        <p:attrNameLst>
                                          <p:attrName>style.visibility</p:attrName>
                                        </p:attrNameLst>
                                      </p:cBhvr>
                                      <p:to>
                                        <p:strVal val="visible"/>
                                      </p:to>
                                    </p:set>
                                    <p:animEffect transition="in" filter="diamond(in)">
                                      <p:cBhvr>
                                        <p:cTn id="12" dur="2000"/>
                                        <p:tgtEl>
                                          <p:spTgt spid="1126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457200" y="0"/>
            <a:ext cx="8686800" cy="1892300"/>
          </a:xfrm>
          <a:prstGeom prst="rect">
            <a:avLst/>
          </a:prstGeom>
          <a:noFill/>
          <a:ln w="9525">
            <a:noFill/>
            <a:miter lim="800000"/>
            <a:headEnd/>
            <a:tailEnd/>
          </a:ln>
        </p:spPr>
        <p:txBody>
          <a:bodyPr>
            <a:spAutoFit/>
          </a:bodyPr>
          <a:lstStyle/>
          <a:p>
            <a:pPr algn="r" eaLnBrk="1" hangingPunct="1">
              <a:spcBef>
                <a:spcPct val="50000"/>
              </a:spcBef>
            </a:pPr>
            <a:r>
              <a:rPr lang="en-US" sz="2800"/>
              <a:t>              </a:t>
            </a:r>
            <a:endParaRPr lang="en-US" sz="2800" i="1"/>
          </a:p>
          <a:p>
            <a:pPr eaLnBrk="1" hangingPunct="1">
              <a:spcBef>
                <a:spcPct val="50000"/>
              </a:spcBef>
            </a:pPr>
            <a:r>
              <a:rPr lang="en-US" sz="2800" u="sng"/>
              <a:t>Tập đọc</a:t>
            </a:r>
            <a:r>
              <a:rPr lang="en-US" sz="2800"/>
              <a:t>          </a:t>
            </a:r>
            <a:r>
              <a:rPr lang="en-US" sz="3200">
                <a:solidFill>
                  <a:srgbClr val="FF0000"/>
                </a:solidFill>
              </a:rPr>
              <a:t>Cánh diều tuổi thơ</a:t>
            </a:r>
          </a:p>
          <a:p>
            <a:pPr eaLnBrk="1" hangingPunct="1">
              <a:spcBef>
                <a:spcPct val="50000"/>
              </a:spcBef>
            </a:pPr>
            <a:r>
              <a:rPr lang="en-US" sz="2800"/>
              <a:t>                                                 </a:t>
            </a:r>
          </a:p>
        </p:txBody>
      </p:sp>
      <p:sp>
        <p:nvSpPr>
          <p:cNvPr id="20483" name="Text Box 5"/>
          <p:cNvSpPr txBox="1">
            <a:spLocks noChangeArrowheads="1"/>
          </p:cNvSpPr>
          <p:nvPr/>
        </p:nvSpPr>
        <p:spPr bwMode="auto">
          <a:xfrm>
            <a:off x="5257800" y="1219200"/>
            <a:ext cx="2667000" cy="366713"/>
          </a:xfrm>
          <a:prstGeom prst="rect">
            <a:avLst/>
          </a:prstGeom>
          <a:noFill/>
          <a:ln w="9525">
            <a:noFill/>
            <a:miter lim="800000"/>
            <a:headEnd/>
            <a:tailEnd/>
          </a:ln>
        </p:spPr>
        <p:txBody>
          <a:bodyPr>
            <a:spAutoFit/>
          </a:bodyPr>
          <a:lstStyle/>
          <a:p>
            <a:pPr>
              <a:spcBef>
                <a:spcPct val="50000"/>
              </a:spcBef>
            </a:pPr>
            <a:r>
              <a:rPr lang="en-US" b="1"/>
              <a:t>Theo Tạ Duy Anh</a:t>
            </a:r>
          </a:p>
        </p:txBody>
      </p:sp>
      <p:sp>
        <p:nvSpPr>
          <p:cNvPr id="20484" name="Rectangle 6"/>
          <p:cNvSpPr>
            <a:spLocks noChangeArrowheads="1"/>
          </p:cNvSpPr>
          <p:nvPr/>
        </p:nvSpPr>
        <p:spPr bwMode="auto">
          <a:xfrm>
            <a:off x="5257800" y="2743200"/>
            <a:ext cx="2971800" cy="769938"/>
          </a:xfrm>
          <a:prstGeom prst="rect">
            <a:avLst/>
          </a:prstGeom>
          <a:noFill/>
          <a:ln w="9525">
            <a:noFill/>
            <a:miter lim="800000"/>
            <a:headEnd/>
            <a:tailEnd/>
          </a:ln>
        </p:spPr>
        <p:txBody>
          <a:bodyPr>
            <a:spAutoFit/>
          </a:bodyPr>
          <a:lstStyle/>
          <a:p>
            <a:r>
              <a:rPr lang="en-US" sz="2400"/>
              <a:t>*Tìm hiểu bài</a:t>
            </a:r>
          </a:p>
          <a:p>
            <a:r>
              <a:rPr lang="en-US"/>
              <a:t>    </a:t>
            </a:r>
            <a:endParaRPr lang="en-US" sz="2000"/>
          </a:p>
        </p:txBody>
      </p:sp>
      <p:sp>
        <p:nvSpPr>
          <p:cNvPr id="20485" name="Rectangle 8"/>
          <p:cNvSpPr>
            <a:spLocks noChangeArrowheads="1"/>
          </p:cNvSpPr>
          <p:nvPr/>
        </p:nvSpPr>
        <p:spPr bwMode="auto">
          <a:xfrm>
            <a:off x="5486400" y="4038600"/>
            <a:ext cx="4572000" cy="396875"/>
          </a:xfrm>
          <a:prstGeom prst="rect">
            <a:avLst/>
          </a:prstGeom>
          <a:noFill/>
          <a:ln w="9525">
            <a:noFill/>
            <a:miter lim="800000"/>
            <a:headEnd/>
            <a:tailEnd/>
          </a:ln>
        </p:spPr>
        <p:txBody>
          <a:bodyPr>
            <a:spAutoFit/>
          </a:bodyPr>
          <a:lstStyle/>
          <a:p>
            <a:endParaRPr lang="en-US" sz="2000"/>
          </a:p>
        </p:txBody>
      </p:sp>
      <p:sp>
        <p:nvSpPr>
          <p:cNvPr id="20486" name="Line 9"/>
          <p:cNvSpPr>
            <a:spLocks noChangeShapeType="1"/>
          </p:cNvSpPr>
          <p:nvPr/>
        </p:nvSpPr>
        <p:spPr bwMode="auto">
          <a:xfrm>
            <a:off x="4876800" y="2819400"/>
            <a:ext cx="0" cy="4038600"/>
          </a:xfrm>
          <a:prstGeom prst="line">
            <a:avLst/>
          </a:prstGeom>
          <a:noFill/>
          <a:ln w="9525">
            <a:solidFill>
              <a:schemeClr val="tx1"/>
            </a:solidFill>
            <a:round/>
            <a:headEnd/>
            <a:tailEnd/>
          </a:ln>
        </p:spPr>
        <p:txBody>
          <a:bodyPr/>
          <a:lstStyle/>
          <a:p>
            <a:endParaRPr lang="en-US"/>
          </a:p>
        </p:txBody>
      </p:sp>
      <p:sp>
        <p:nvSpPr>
          <p:cNvPr id="20487" name="Rectangle 11"/>
          <p:cNvSpPr>
            <a:spLocks noChangeArrowheads="1"/>
          </p:cNvSpPr>
          <p:nvPr/>
        </p:nvSpPr>
        <p:spPr bwMode="auto">
          <a:xfrm>
            <a:off x="228600" y="3200400"/>
            <a:ext cx="4800600" cy="2530475"/>
          </a:xfrm>
          <a:prstGeom prst="rect">
            <a:avLst/>
          </a:prstGeom>
          <a:noFill/>
          <a:ln w="9525">
            <a:noFill/>
            <a:miter lim="800000"/>
            <a:headEnd/>
            <a:tailEnd/>
          </a:ln>
        </p:spPr>
        <p:txBody>
          <a:bodyPr>
            <a:spAutoFit/>
          </a:bodyPr>
          <a:lstStyle/>
          <a:p>
            <a:r>
              <a:rPr lang="en-US"/>
              <a:t>        </a:t>
            </a:r>
            <a:r>
              <a:rPr lang="en-US" sz="2000"/>
              <a:t>phát </a:t>
            </a:r>
            <a:r>
              <a:rPr lang="en-US" sz="2000">
                <a:solidFill>
                  <a:srgbClr val="FF0000"/>
                </a:solidFill>
              </a:rPr>
              <a:t>d</a:t>
            </a:r>
            <a:r>
              <a:rPr lang="en-US" sz="2000"/>
              <a:t>ại,</a:t>
            </a:r>
          </a:p>
          <a:p>
            <a:r>
              <a:rPr lang="en-US" sz="2000"/>
              <a:t>        h</a:t>
            </a:r>
            <a:r>
              <a:rPr lang="en-US" sz="2000">
                <a:solidFill>
                  <a:srgbClr val="FF0000"/>
                </a:solidFill>
              </a:rPr>
              <a:t>uyền</a:t>
            </a:r>
            <a:r>
              <a:rPr lang="en-US" sz="2000"/>
              <a:t> ảo,</a:t>
            </a:r>
          </a:p>
          <a:p>
            <a:r>
              <a:rPr lang="en-US" sz="2000"/>
              <a:t>        kh</a:t>
            </a:r>
            <a:r>
              <a:rPr lang="en-US" sz="2000">
                <a:solidFill>
                  <a:srgbClr val="FF0000"/>
                </a:solidFill>
              </a:rPr>
              <a:t>át</a:t>
            </a:r>
            <a:r>
              <a:rPr lang="en-US" sz="2000"/>
              <a:t> khao</a:t>
            </a:r>
          </a:p>
          <a:p>
            <a:r>
              <a:rPr lang="en-US" sz="2000"/>
              <a:t>    Tôi đã ngửa cổ </a:t>
            </a:r>
            <a:r>
              <a:rPr lang="en-US" sz="2000">
                <a:solidFill>
                  <a:srgbClr val="FF0000"/>
                </a:solidFill>
              </a:rPr>
              <a:t>suốt một thời mới lớn</a:t>
            </a:r>
            <a:r>
              <a:rPr lang="en-US" sz="2000"/>
              <a:t>/ để chờ đợi một nàng tiên áo xanh bay xuống từ trời / và bao giờ cũng hi vọng khi </a:t>
            </a:r>
            <a:r>
              <a:rPr lang="en-US" sz="2000">
                <a:solidFill>
                  <a:srgbClr val="FF0000"/>
                </a:solidFill>
              </a:rPr>
              <a:t>tha thiết cầu xin</a:t>
            </a:r>
            <a:r>
              <a:rPr lang="en-US" sz="2000"/>
              <a:t> : “ </a:t>
            </a:r>
            <a:r>
              <a:rPr lang="en-US" sz="2000">
                <a:solidFill>
                  <a:srgbClr val="FFFF00"/>
                </a:solidFill>
              </a:rPr>
              <a:t>Bay đi</a:t>
            </a:r>
            <a:r>
              <a:rPr lang="en-US" sz="2000"/>
              <a:t> diều ơi ! </a:t>
            </a:r>
            <a:r>
              <a:rPr lang="en-US" sz="2000">
                <a:solidFill>
                  <a:srgbClr val="FFFF00"/>
                </a:solidFill>
              </a:rPr>
              <a:t>Bay đi</a:t>
            </a:r>
            <a:r>
              <a:rPr lang="en-US" sz="2000"/>
              <a:t> ! “</a:t>
            </a:r>
          </a:p>
        </p:txBody>
      </p:sp>
      <p:sp>
        <p:nvSpPr>
          <p:cNvPr id="20488" name="Text Box 12"/>
          <p:cNvSpPr txBox="1">
            <a:spLocks noChangeArrowheads="1"/>
          </p:cNvSpPr>
          <p:nvPr/>
        </p:nvSpPr>
        <p:spPr bwMode="auto">
          <a:xfrm>
            <a:off x="762000" y="2667000"/>
            <a:ext cx="2286000" cy="519113"/>
          </a:xfrm>
          <a:prstGeom prst="rect">
            <a:avLst/>
          </a:prstGeom>
          <a:noFill/>
          <a:ln w="9525">
            <a:noFill/>
            <a:miter lim="800000"/>
            <a:headEnd/>
            <a:tailEnd/>
          </a:ln>
        </p:spPr>
        <p:txBody>
          <a:bodyPr>
            <a:spAutoFit/>
          </a:bodyPr>
          <a:lstStyle/>
          <a:p>
            <a:pPr eaLnBrk="1" hangingPunct="1">
              <a:spcBef>
                <a:spcPct val="50000"/>
              </a:spcBef>
            </a:pPr>
            <a:r>
              <a:rPr lang="en-US" sz="2800"/>
              <a:t>*Luyện đọc</a:t>
            </a:r>
          </a:p>
        </p:txBody>
      </p:sp>
      <p:sp>
        <p:nvSpPr>
          <p:cNvPr id="130061" name="Rectangle 13"/>
          <p:cNvSpPr>
            <a:spLocks noChangeArrowheads="1"/>
          </p:cNvSpPr>
          <p:nvPr/>
        </p:nvSpPr>
        <p:spPr bwMode="auto">
          <a:xfrm>
            <a:off x="762000" y="1981200"/>
            <a:ext cx="8382000" cy="701675"/>
          </a:xfrm>
          <a:prstGeom prst="rect">
            <a:avLst/>
          </a:prstGeom>
          <a:noFill/>
          <a:ln w="9525">
            <a:noFill/>
            <a:miter lim="800000"/>
            <a:headEnd/>
            <a:tailEnd/>
          </a:ln>
        </p:spPr>
        <p:txBody>
          <a:bodyPr>
            <a:spAutoFit/>
          </a:bodyPr>
          <a:lstStyle/>
          <a:p>
            <a:r>
              <a:rPr lang="en-US" sz="2000"/>
              <a:t>    </a:t>
            </a:r>
            <a:r>
              <a:rPr lang="en-US" sz="2000">
                <a:solidFill>
                  <a:srgbClr val="FFFF00"/>
                </a:solidFill>
              </a:rPr>
              <a:t>Niềm vui sướng và những khát vọng tốt đẹp mà trò chơi thả diều mang lại cho đám trẻ mục đồng.</a:t>
            </a:r>
          </a:p>
        </p:txBody>
      </p:sp>
      <p:sp>
        <p:nvSpPr>
          <p:cNvPr id="20490" name="Text Box 14"/>
          <p:cNvSpPr txBox="1">
            <a:spLocks noChangeArrowheads="1"/>
          </p:cNvSpPr>
          <p:nvPr/>
        </p:nvSpPr>
        <p:spPr bwMode="auto">
          <a:xfrm>
            <a:off x="685800" y="1744663"/>
            <a:ext cx="1143000" cy="366712"/>
          </a:xfrm>
          <a:prstGeom prst="rect">
            <a:avLst/>
          </a:prstGeom>
          <a:noFill/>
          <a:ln w="9525">
            <a:noFill/>
            <a:miter lim="800000"/>
            <a:headEnd/>
            <a:tailEnd/>
          </a:ln>
        </p:spPr>
        <p:txBody>
          <a:bodyPr>
            <a:spAutoFit/>
          </a:bodyPr>
          <a:lstStyle/>
          <a:p>
            <a:pPr>
              <a:spcBef>
                <a:spcPct val="50000"/>
              </a:spcBef>
            </a:pPr>
            <a:r>
              <a:rPr lang="en-US">
                <a:solidFill>
                  <a:schemeClr val="hlink"/>
                </a:solidFill>
              </a:rPr>
              <a:t>Nội dung</a:t>
            </a:r>
          </a:p>
        </p:txBody>
      </p:sp>
      <p:sp>
        <p:nvSpPr>
          <p:cNvPr id="20491" name="Text Box 15"/>
          <p:cNvSpPr txBox="1">
            <a:spLocks noChangeArrowheads="1"/>
          </p:cNvSpPr>
          <p:nvPr/>
        </p:nvSpPr>
        <p:spPr bwMode="auto">
          <a:xfrm>
            <a:off x="5105400" y="3124200"/>
            <a:ext cx="3886200" cy="396875"/>
          </a:xfrm>
          <a:prstGeom prst="rect">
            <a:avLst/>
          </a:prstGeom>
          <a:noFill/>
          <a:ln w="9525">
            <a:noFill/>
            <a:miter lim="800000"/>
            <a:headEnd/>
            <a:tailEnd/>
          </a:ln>
        </p:spPr>
        <p:txBody>
          <a:bodyPr>
            <a:spAutoFit/>
          </a:bodyPr>
          <a:lstStyle/>
          <a:p>
            <a:pPr>
              <a:spcBef>
                <a:spcPct val="50000"/>
              </a:spcBef>
            </a:pPr>
            <a:r>
              <a:rPr lang="en-US" sz="2000"/>
              <a:t>+ mềm mại,vi vu trầm bổng .</a:t>
            </a:r>
          </a:p>
        </p:txBody>
      </p:sp>
      <p:sp>
        <p:nvSpPr>
          <p:cNvPr id="20492" name="Text Box 16"/>
          <p:cNvSpPr txBox="1">
            <a:spLocks noChangeArrowheads="1"/>
          </p:cNvSpPr>
          <p:nvPr/>
        </p:nvSpPr>
        <p:spPr bwMode="auto">
          <a:xfrm>
            <a:off x="5105400" y="3505200"/>
            <a:ext cx="4267200" cy="1054100"/>
          </a:xfrm>
          <a:prstGeom prst="rect">
            <a:avLst/>
          </a:prstGeom>
          <a:noFill/>
          <a:ln w="9525">
            <a:noFill/>
            <a:miter lim="800000"/>
            <a:headEnd/>
            <a:tailEnd/>
          </a:ln>
        </p:spPr>
        <p:txBody>
          <a:bodyPr>
            <a:spAutoFit/>
          </a:bodyPr>
          <a:lstStyle/>
          <a:p>
            <a:pPr>
              <a:spcBef>
                <a:spcPct val="50000"/>
              </a:spcBef>
            </a:pPr>
            <a:r>
              <a:rPr lang="en-US"/>
              <a:t>+  hò hét nhau thả diều thi,vui sướng phát dại nhìn lên trời</a:t>
            </a:r>
          </a:p>
          <a:p>
            <a:pPr>
              <a:spcBef>
                <a:spcPct val="50000"/>
              </a:spcBef>
            </a:pPr>
            <a:endParaRPr lang="en-US"/>
          </a:p>
        </p:txBody>
      </p:sp>
      <p:sp>
        <p:nvSpPr>
          <p:cNvPr id="20493" name="Text Box 17"/>
          <p:cNvSpPr txBox="1">
            <a:spLocks noChangeArrowheads="1"/>
          </p:cNvSpPr>
          <p:nvPr/>
        </p:nvSpPr>
        <p:spPr bwMode="auto">
          <a:xfrm>
            <a:off x="4953000" y="4038600"/>
            <a:ext cx="4419600" cy="641350"/>
          </a:xfrm>
          <a:prstGeom prst="rect">
            <a:avLst/>
          </a:prstGeom>
          <a:noFill/>
          <a:ln w="9525">
            <a:noFill/>
            <a:miter lim="800000"/>
            <a:headEnd/>
            <a:tailEnd/>
          </a:ln>
        </p:spPr>
        <p:txBody>
          <a:bodyPr>
            <a:spAutoFit/>
          </a:bodyPr>
          <a:lstStyle/>
          <a:p>
            <a:pPr>
              <a:spcBef>
                <a:spcPct val="50000"/>
              </a:spcBef>
            </a:pPr>
            <a:r>
              <a:rPr lang="en-US"/>
              <a:t>   +huyền ảo,đẹp như một thảm nhung, cháy lên,cháy mãi khát vọng.</a:t>
            </a:r>
          </a:p>
        </p:txBody>
      </p:sp>
      <p:sp>
        <p:nvSpPr>
          <p:cNvPr id="20494" name="Text Box 18"/>
          <p:cNvSpPr txBox="1">
            <a:spLocks noChangeArrowheads="1"/>
          </p:cNvSpPr>
          <p:nvPr/>
        </p:nvSpPr>
        <p:spPr bwMode="auto">
          <a:xfrm>
            <a:off x="5105400" y="4724400"/>
            <a:ext cx="3505200" cy="366713"/>
          </a:xfrm>
          <a:prstGeom prst="rect">
            <a:avLst/>
          </a:prstGeom>
          <a:noFill/>
          <a:ln w="9525">
            <a:noFill/>
            <a:miter lim="800000"/>
            <a:headEnd/>
            <a:tailEnd/>
          </a:ln>
        </p:spPr>
        <p:txBody>
          <a:bodyPr>
            <a:spAutoFit/>
          </a:bodyPr>
          <a:lstStyle/>
          <a:p>
            <a:pPr>
              <a:spcBef>
                <a:spcPct val="50000"/>
              </a:spcBef>
            </a:pPr>
            <a:r>
              <a:rPr lang="en-US"/>
              <a:t>+ khơi gợi những mơ ước đẹp.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0061">
                                            <p:txEl>
                                              <p:pRg st="0" end="0"/>
                                            </p:txEl>
                                          </p:spTgt>
                                        </p:tgtEl>
                                        <p:attrNameLst>
                                          <p:attrName>style.visibility</p:attrName>
                                        </p:attrNameLst>
                                      </p:cBhvr>
                                      <p:to>
                                        <p:strVal val="visible"/>
                                      </p:to>
                                    </p:set>
                                    <p:animEffect transition="in" filter="circle(in)">
                                      <p:cBhvr>
                                        <p:cTn id="7" dur="2000"/>
                                        <p:tgtEl>
                                          <p:spTgt spid="1300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3"/>
          <p:cNvSpPr txBox="1">
            <a:spLocks noChangeArrowheads="1"/>
          </p:cNvSpPr>
          <p:nvPr/>
        </p:nvSpPr>
        <p:spPr bwMode="auto">
          <a:xfrm>
            <a:off x="0" y="3581400"/>
            <a:ext cx="4876800" cy="457200"/>
          </a:xfrm>
          <a:prstGeom prst="rect">
            <a:avLst/>
          </a:prstGeom>
          <a:noFill/>
          <a:ln w="9525">
            <a:noFill/>
            <a:miter lim="800000"/>
            <a:headEnd/>
            <a:tailEnd/>
          </a:ln>
        </p:spPr>
        <p:txBody>
          <a:bodyPr>
            <a:spAutoFit/>
          </a:bodyPr>
          <a:lstStyle/>
          <a:p>
            <a:pPr eaLnBrk="1" hangingPunct="1">
              <a:spcBef>
                <a:spcPct val="50000"/>
              </a:spcBef>
            </a:pPr>
            <a:endParaRPr lang="en-US" sz="2400"/>
          </a:p>
        </p:txBody>
      </p:sp>
      <p:sp>
        <p:nvSpPr>
          <p:cNvPr id="21507" name="Text Box 19"/>
          <p:cNvSpPr txBox="1">
            <a:spLocks noChangeArrowheads="1"/>
          </p:cNvSpPr>
          <p:nvPr/>
        </p:nvSpPr>
        <p:spPr bwMode="auto">
          <a:xfrm>
            <a:off x="5257800" y="3200400"/>
            <a:ext cx="1828800" cy="457200"/>
          </a:xfrm>
          <a:prstGeom prst="rect">
            <a:avLst/>
          </a:prstGeom>
          <a:noFill/>
          <a:ln w="9525">
            <a:noFill/>
            <a:miter lim="800000"/>
            <a:headEnd/>
            <a:tailEnd/>
          </a:ln>
        </p:spPr>
        <p:txBody>
          <a:bodyPr>
            <a:spAutoFit/>
          </a:bodyPr>
          <a:lstStyle/>
          <a:p>
            <a:pPr eaLnBrk="1" hangingPunct="1">
              <a:spcBef>
                <a:spcPct val="50000"/>
              </a:spcBef>
            </a:pPr>
            <a:r>
              <a:rPr lang="en-US" sz="2400"/>
              <a:t> </a:t>
            </a:r>
          </a:p>
        </p:txBody>
      </p:sp>
      <p:sp>
        <p:nvSpPr>
          <p:cNvPr id="21508" name="Text Box 25"/>
          <p:cNvSpPr txBox="1">
            <a:spLocks noChangeArrowheads="1"/>
          </p:cNvSpPr>
          <p:nvPr/>
        </p:nvSpPr>
        <p:spPr bwMode="auto">
          <a:xfrm>
            <a:off x="228600" y="381000"/>
            <a:ext cx="8915400" cy="5108575"/>
          </a:xfrm>
          <a:prstGeom prst="rect">
            <a:avLst/>
          </a:prstGeom>
          <a:noFill/>
          <a:ln w="9525">
            <a:noFill/>
            <a:miter lim="800000"/>
            <a:headEnd/>
            <a:tailEnd/>
          </a:ln>
        </p:spPr>
        <p:txBody>
          <a:bodyPr>
            <a:spAutoFit/>
          </a:bodyPr>
          <a:lstStyle/>
          <a:p>
            <a:pPr eaLnBrk="1" hangingPunct="1">
              <a:spcBef>
                <a:spcPct val="50000"/>
              </a:spcBef>
            </a:pPr>
            <a:r>
              <a:rPr lang="en-US"/>
              <a:t>   </a:t>
            </a:r>
            <a:r>
              <a:rPr lang="en-US" sz="3200"/>
              <a:t>Đọc diễn cảm</a:t>
            </a:r>
          </a:p>
          <a:p>
            <a:pPr eaLnBrk="1" hangingPunct="1">
              <a:spcBef>
                <a:spcPct val="50000"/>
              </a:spcBef>
            </a:pPr>
            <a:r>
              <a:rPr lang="en-US" sz="3600"/>
              <a:t>   </a:t>
            </a:r>
            <a:r>
              <a:rPr lang="en-US" sz="3200">
                <a:solidFill>
                  <a:srgbClr val="FFFF00"/>
                </a:solidFill>
              </a:rPr>
              <a:t>Tuổi thơ của tôi được nâng lên từ những cánh diều.</a:t>
            </a:r>
          </a:p>
          <a:p>
            <a:pPr eaLnBrk="1" hangingPunct="1">
              <a:spcBef>
                <a:spcPct val="50000"/>
              </a:spcBef>
            </a:pPr>
            <a:r>
              <a:rPr lang="en-US" sz="3200">
                <a:solidFill>
                  <a:srgbClr val="FFFF00"/>
                </a:solidFill>
              </a:rPr>
              <a:t>    Chiều chiều, trên bãi thả , đám trẻ mục đồng chúng tôi hò hét nhau thả diều thi. Cánh diều mềm mại như cánh bướm .Chúng tôi vui sướng đến phát dại nhìn lên trời. Tiếng sáo diều vi vu trầm bổng. Sáo đơn. rồi sáo kép,sáo bè…như gọi thấp xuống những vì sao sớm.</a:t>
            </a:r>
          </a:p>
        </p:txBody>
      </p:sp>
      <p:sp>
        <p:nvSpPr>
          <p:cNvPr id="76827" name="Line 27"/>
          <p:cNvSpPr>
            <a:spLocks noChangeShapeType="1"/>
          </p:cNvSpPr>
          <p:nvPr/>
        </p:nvSpPr>
        <p:spPr bwMode="auto">
          <a:xfrm>
            <a:off x="4343400" y="1752600"/>
            <a:ext cx="1295400" cy="0"/>
          </a:xfrm>
          <a:prstGeom prst="line">
            <a:avLst/>
          </a:prstGeom>
          <a:noFill/>
          <a:ln w="9525">
            <a:solidFill>
              <a:schemeClr val="tx1"/>
            </a:solidFill>
            <a:round/>
            <a:headEnd/>
            <a:tailEnd/>
          </a:ln>
        </p:spPr>
        <p:txBody>
          <a:bodyPr/>
          <a:lstStyle/>
          <a:p>
            <a:endParaRPr lang="en-US"/>
          </a:p>
        </p:txBody>
      </p:sp>
      <p:sp>
        <p:nvSpPr>
          <p:cNvPr id="76828" name="Line 28"/>
          <p:cNvSpPr>
            <a:spLocks noChangeShapeType="1"/>
          </p:cNvSpPr>
          <p:nvPr/>
        </p:nvSpPr>
        <p:spPr bwMode="auto">
          <a:xfrm>
            <a:off x="1905000" y="2895600"/>
            <a:ext cx="990600" cy="0"/>
          </a:xfrm>
          <a:prstGeom prst="line">
            <a:avLst/>
          </a:prstGeom>
          <a:noFill/>
          <a:ln w="9525">
            <a:solidFill>
              <a:schemeClr val="tx1"/>
            </a:solidFill>
            <a:round/>
            <a:headEnd/>
            <a:tailEnd/>
          </a:ln>
        </p:spPr>
        <p:txBody>
          <a:bodyPr/>
          <a:lstStyle/>
          <a:p>
            <a:endParaRPr lang="en-US"/>
          </a:p>
        </p:txBody>
      </p:sp>
      <p:sp>
        <p:nvSpPr>
          <p:cNvPr id="76829" name="Line 29"/>
          <p:cNvSpPr>
            <a:spLocks noChangeShapeType="1"/>
          </p:cNvSpPr>
          <p:nvPr/>
        </p:nvSpPr>
        <p:spPr bwMode="auto">
          <a:xfrm>
            <a:off x="5791200" y="3886200"/>
            <a:ext cx="2133600" cy="0"/>
          </a:xfrm>
          <a:prstGeom prst="line">
            <a:avLst/>
          </a:prstGeom>
          <a:noFill/>
          <a:ln w="9525">
            <a:solidFill>
              <a:schemeClr val="tx1"/>
            </a:solidFill>
            <a:round/>
            <a:headEnd/>
            <a:tailEnd/>
          </a:ln>
        </p:spPr>
        <p:txBody>
          <a:bodyPr/>
          <a:lstStyle/>
          <a:p>
            <a:endParaRPr lang="en-US"/>
          </a:p>
        </p:txBody>
      </p:sp>
      <p:sp>
        <p:nvSpPr>
          <p:cNvPr id="76832" name="Line 32"/>
          <p:cNvSpPr>
            <a:spLocks noChangeShapeType="1"/>
          </p:cNvSpPr>
          <p:nvPr/>
        </p:nvSpPr>
        <p:spPr bwMode="auto">
          <a:xfrm>
            <a:off x="5257800" y="4419600"/>
            <a:ext cx="22860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6827"/>
                                        </p:tgtEl>
                                        <p:attrNameLst>
                                          <p:attrName>style.visibility</p:attrName>
                                        </p:attrNameLst>
                                      </p:cBhvr>
                                      <p:to>
                                        <p:strVal val="visible"/>
                                      </p:to>
                                    </p:set>
                                    <p:animEffect transition="in" filter="circle(in)">
                                      <p:cBhvr>
                                        <p:cTn id="7" dur="2000"/>
                                        <p:tgtEl>
                                          <p:spTgt spid="768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6828"/>
                                        </p:tgtEl>
                                        <p:attrNameLst>
                                          <p:attrName>style.visibility</p:attrName>
                                        </p:attrNameLst>
                                      </p:cBhvr>
                                      <p:to>
                                        <p:strVal val="visible"/>
                                      </p:to>
                                    </p:set>
                                    <p:animEffect transition="in" filter="diamond(in)">
                                      <p:cBhvr>
                                        <p:cTn id="12" dur="2000"/>
                                        <p:tgtEl>
                                          <p:spTgt spid="768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6829"/>
                                        </p:tgtEl>
                                        <p:attrNameLst>
                                          <p:attrName>style.visibility</p:attrName>
                                        </p:attrNameLst>
                                      </p:cBhvr>
                                      <p:to>
                                        <p:strVal val="visible"/>
                                      </p:to>
                                    </p:set>
                                    <p:animEffect transition="in" filter="box(in)">
                                      <p:cBhvr>
                                        <p:cTn id="17" dur="500"/>
                                        <p:tgtEl>
                                          <p:spTgt spid="768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6832"/>
                                        </p:tgtEl>
                                        <p:attrNameLst>
                                          <p:attrName>style.visibility</p:attrName>
                                        </p:attrNameLst>
                                      </p:cBhvr>
                                      <p:to>
                                        <p:strVal val="visible"/>
                                      </p:to>
                                    </p:set>
                                    <p:animEffect transition="in" filter="box(in)">
                                      <p:cBhvr>
                                        <p:cTn id="22" dur="500"/>
                                        <p:tgtEl>
                                          <p:spTgt spid="76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27" grpId="0" animBg="1"/>
      <p:bldP spid="76828" grpId="0" animBg="1"/>
      <p:bldP spid="76829" grpId="0" animBg="1"/>
      <p:bldP spid="768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anh dieu"/>
          <p:cNvPicPr>
            <a:picLocks noChangeAspect="1" noChangeArrowheads="1"/>
          </p:cNvPicPr>
          <p:nvPr/>
        </p:nvPicPr>
        <p:blipFill>
          <a:blip r:embed="rId2"/>
          <a:srcRect/>
          <a:stretch>
            <a:fillRect/>
          </a:stretch>
        </p:blipFill>
        <p:spPr bwMode="auto">
          <a:xfrm>
            <a:off x="0" y="0"/>
            <a:ext cx="9144000" cy="5943600"/>
          </a:xfrm>
          <a:prstGeom prst="rect">
            <a:avLst/>
          </a:prstGeom>
          <a:noFill/>
          <a:ln w="9525">
            <a:noFill/>
            <a:miter lim="800000"/>
            <a:headEnd/>
            <a:tailEnd/>
          </a:ln>
        </p:spPr>
      </p:pic>
      <p:sp>
        <p:nvSpPr>
          <p:cNvPr id="4099" name="Text Box 3"/>
          <p:cNvSpPr txBox="1">
            <a:spLocks noChangeArrowheads="1"/>
          </p:cNvSpPr>
          <p:nvPr/>
        </p:nvSpPr>
        <p:spPr bwMode="auto">
          <a:xfrm>
            <a:off x="1524000" y="0"/>
            <a:ext cx="6705600" cy="1016000"/>
          </a:xfrm>
          <a:prstGeom prst="rect">
            <a:avLst/>
          </a:prstGeom>
          <a:noFill/>
          <a:ln w="9525">
            <a:noFill/>
            <a:miter lim="800000"/>
            <a:headEnd/>
            <a:tailEnd/>
          </a:ln>
        </p:spPr>
        <p:txBody>
          <a:bodyPr>
            <a:spAutoFit/>
          </a:bodyPr>
          <a:lstStyle/>
          <a:p>
            <a:pPr eaLnBrk="1" hangingPunct="1">
              <a:spcBef>
                <a:spcPct val="50000"/>
              </a:spcBef>
            </a:pPr>
            <a:endParaRPr lang="en-US" sz="2400" b="1">
              <a:solidFill>
                <a:srgbClr val="0000CC"/>
              </a:solidFill>
            </a:endParaRPr>
          </a:p>
          <a:p>
            <a:pPr eaLnBrk="1" hangingPunct="1">
              <a:spcBef>
                <a:spcPct val="50000"/>
              </a:spcBef>
            </a:pPr>
            <a:endParaRPr lang="en-US" sz="2400">
              <a:solidFill>
                <a:srgbClr val="0000CC"/>
              </a:solidFill>
            </a:endParaRPr>
          </a:p>
        </p:txBody>
      </p:sp>
      <p:sp>
        <p:nvSpPr>
          <p:cNvPr id="78857" name="Text Box 9"/>
          <p:cNvSpPr txBox="1">
            <a:spLocks noChangeArrowheads="1"/>
          </p:cNvSpPr>
          <p:nvPr/>
        </p:nvSpPr>
        <p:spPr bwMode="auto">
          <a:xfrm>
            <a:off x="2514600" y="6172200"/>
            <a:ext cx="4800600" cy="519113"/>
          </a:xfrm>
          <a:prstGeom prst="rect">
            <a:avLst/>
          </a:prstGeom>
          <a:noFill/>
          <a:ln w="9525">
            <a:noFill/>
            <a:miter lim="800000"/>
            <a:headEnd/>
            <a:tailEnd/>
          </a:ln>
        </p:spPr>
        <p:txBody>
          <a:bodyPr>
            <a:spAutoFit/>
          </a:bodyPr>
          <a:lstStyle/>
          <a:p>
            <a:pPr eaLnBrk="1" hangingPunct="1">
              <a:spcBef>
                <a:spcPct val="50000"/>
              </a:spcBef>
            </a:pPr>
            <a:r>
              <a:rPr lang="en-US" sz="2800">
                <a:solidFill>
                  <a:srgbClr val="FFFF00"/>
                </a:solidFill>
              </a:rPr>
              <a:t>Bức tranh vẽ cảnh gì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additive="base">
                                        <p:cTn id="7" dur="500" fill="hold"/>
                                        <p:tgtEl>
                                          <p:spTgt spid="78850"/>
                                        </p:tgtEl>
                                        <p:attrNameLst>
                                          <p:attrName>ppt_x</p:attrName>
                                        </p:attrNameLst>
                                      </p:cBhvr>
                                      <p:tavLst>
                                        <p:tav tm="0">
                                          <p:val>
                                            <p:strVal val="#ppt_x"/>
                                          </p:val>
                                        </p:tav>
                                        <p:tav tm="100000">
                                          <p:val>
                                            <p:strVal val="#ppt_x"/>
                                          </p:val>
                                        </p:tav>
                                      </p:tavLst>
                                    </p:anim>
                                    <p:anim calcmode="lin" valueType="num">
                                      <p:cBhvr additive="base">
                                        <p:cTn id="8" dur="500" fill="hold"/>
                                        <p:tgtEl>
                                          <p:spTgt spid="788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8857"/>
                                        </p:tgtEl>
                                        <p:attrNameLst>
                                          <p:attrName>style.visibility</p:attrName>
                                        </p:attrNameLst>
                                      </p:cBhvr>
                                      <p:to>
                                        <p:strVal val="visible"/>
                                      </p:to>
                                    </p:set>
                                    <p:anim calcmode="lin" valueType="num">
                                      <p:cBhvr additive="base">
                                        <p:cTn id="13" dur="500" fill="hold"/>
                                        <p:tgtEl>
                                          <p:spTgt spid="78857"/>
                                        </p:tgtEl>
                                        <p:attrNameLst>
                                          <p:attrName>ppt_x</p:attrName>
                                        </p:attrNameLst>
                                      </p:cBhvr>
                                      <p:tavLst>
                                        <p:tav tm="0">
                                          <p:val>
                                            <p:strVal val="#ppt_x"/>
                                          </p:val>
                                        </p:tav>
                                        <p:tav tm="100000">
                                          <p:val>
                                            <p:strVal val="#ppt_x"/>
                                          </p:val>
                                        </p:tav>
                                      </p:tavLst>
                                    </p:anim>
                                    <p:anim calcmode="lin" valueType="num">
                                      <p:cBhvr additive="base">
                                        <p:cTn id="14" dur="500" fill="hold"/>
                                        <p:tgtEl>
                                          <p:spTgt spid="788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defRPr/>
            </a:pPr>
            <a:endParaRPr lang="en-US" smtClean="0"/>
          </a:p>
        </p:txBody>
      </p:sp>
      <p:pic>
        <p:nvPicPr>
          <p:cNvPr id="113668" name="Picture 4"/>
          <p:cNvPicPr>
            <a:picLocks noChangeAspect="1" noChangeArrowheads="1"/>
          </p:cNvPicPr>
          <p:nvPr/>
        </p:nvPicPr>
        <p:blipFill>
          <a:blip r:embed="rId2"/>
          <a:srcRect/>
          <a:stretch>
            <a:fillRect/>
          </a:stretch>
        </p:blipFill>
        <p:spPr bwMode="auto">
          <a:xfrm>
            <a:off x="0" y="0"/>
            <a:ext cx="9144000" cy="5629275"/>
          </a:xfrm>
          <a:prstGeom prst="rect">
            <a:avLst/>
          </a:prstGeom>
          <a:noFill/>
          <a:ln w="9525">
            <a:noFill/>
            <a:miter lim="800000"/>
            <a:headEnd/>
            <a:tailEnd/>
          </a:ln>
        </p:spPr>
      </p:pic>
      <p:sp>
        <p:nvSpPr>
          <p:cNvPr id="113669" name="Text Box 5"/>
          <p:cNvSpPr>
            <a:spLocks noChangeArrowheads="1"/>
          </p:cNvSpPr>
          <p:nvPr>
            <p:ph type="body" idx="1"/>
          </p:nvPr>
        </p:nvSpPr>
        <p:spPr>
          <a:xfrm>
            <a:off x="457200" y="5562600"/>
            <a:ext cx="8229600" cy="838200"/>
          </a:xfrm>
          <a:noFill/>
        </p:spPr>
        <p:txBody>
          <a:bodyPr/>
          <a:lstStyle/>
          <a:p>
            <a:pPr algn="ctr" eaLnBrk="1" hangingPunct="1">
              <a:spcBef>
                <a:spcPct val="50000"/>
              </a:spcBef>
              <a:buClrTx/>
              <a:buFontTx/>
              <a:buNone/>
            </a:pPr>
            <a:r>
              <a:rPr lang="vi-VN" b="1" smtClean="0">
                <a:solidFill>
                  <a:srgbClr val="FF0000"/>
                </a:solidFill>
              </a:rPr>
              <a:t>HÌNH ẢNH VỀ LỄ HỘI THẢ DIỀU</a:t>
            </a:r>
            <a:r>
              <a:rPr lang="vi-VN" smtClean="0"/>
              <a:t>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13668"/>
                                        </p:tgtEl>
                                        <p:attrNameLst>
                                          <p:attrName>style.visibility</p:attrName>
                                        </p:attrNameLst>
                                      </p:cBhvr>
                                      <p:to>
                                        <p:strVal val="visible"/>
                                      </p:to>
                                    </p:set>
                                    <p:animEffect transition="in" filter="wipe(down)">
                                      <p:cBhvr>
                                        <p:cTn id="7" dur="580">
                                          <p:stCondLst>
                                            <p:cond delay="0"/>
                                          </p:stCondLst>
                                        </p:cTn>
                                        <p:tgtEl>
                                          <p:spTgt spid="113668"/>
                                        </p:tgtEl>
                                      </p:cBhvr>
                                    </p:animEffect>
                                    <p:anim calcmode="lin" valueType="num">
                                      <p:cBhvr>
                                        <p:cTn id="8" dur="1822" tmFilter="0,0; 0.14,0.36; 0.43,0.73; 0.71,0.91; 1.0,1.0">
                                          <p:stCondLst>
                                            <p:cond delay="0"/>
                                          </p:stCondLst>
                                        </p:cTn>
                                        <p:tgtEl>
                                          <p:spTgt spid="11366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366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366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366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3668"/>
                                        </p:tgtEl>
                                        <p:attrNameLst>
                                          <p:attrName>ppt_y</p:attrName>
                                        </p:attrNameLst>
                                      </p:cBhvr>
                                      <p:tavLst>
                                        <p:tav tm="0" fmla="#ppt_y-sin(pi*$)/81">
                                          <p:val>
                                            <p:fltVal val="0"/>
                                          </p:val>
                                        </p:tav>
                                        <p:tav tm="100000">
                                          <p:val>
                                            <p:fltVal val="1"/>
                                          </p:val>
                                        </p:tav>
                                      </p:tavLst>
                                    </p:anim>
                                    <p:animScale>
                                      <p:cBhvr>
                                        <p:cTn id="13" dur="26">
                                          <p:stCondLst>
                                            <p:cond delay="650"/>
                                          </p:stCondLst>
                                        </p:cTn>
                                        <p:tgtEl>
                                          <p:spTgt spid="113668"/>
                                        </p:tgtEl>
                                      </p:cBhvr>
                                      <p:to x="100000" y="60000"/>
                                    </p:animScale>
                                    <p:animScale>
                                      <p:cBhvr>
                                        <p:cTn id="14" dur="166" decel="50000">
                                          <p:stCondLst>
                                            <p:cond delay="676"/>
                                          </p:stCondLst>
                                        </p:cTn>
                                        <p:tgtEl>
                                          <p:spTgt spid="113668"/>
                                        </p:tgtEl>
                                      </p:cBhvr>
                                      <p:to x="100000" y="100000"/>
                                    </p:animScale>
                                    <p:animScale>
                                      <p:cBhvr>
                                        <p:cTn id="15" dur="26">
                                          <p:stCondLst>
                                            <p:cond delay="1312"/>
                                          </p:stCondLst>
                                        </p:cTn>
                                        <p:tgtEl>
                                          <p:spTgt spid="113668"/>
                                        </p:tgtEl>
                                      </p:cBhvr>
                                      <p:to x="100000" y="80000"/>
                                    </p:animScale>
                                    <p:animScale>
                                      <p:cBhvr>
                                        <p:cTn id="16" dur="166" decel="50000">
                                          <p:stCondLst>
                                            <p:cond delay="1338"/>
                                          </p:stCondLst>
                                        </p:cTn>
                                        <p:tgtEl>
                                          <p:spTgt spid="113668"/>
                                        </p:tgtEl>
                                      </p:cBhvr>
                                      <p:to x="100000" y="100000"/>
                                    </p:animScale>
                                    <p:animScale>
                                      <p:cBhvr>
                                        <p:cTn id="17" dur="26">
                                          <p:stCondLst>
                                            <p:cond delay="1642"/>
                                          </p:stCondLst>
                                        </p:cTn>
                                        <p:tgtEl>
                                          <p:spTgt spid="113668"/>
                                        </p:tgtEl>
                                      </p:cBhvr>
                                      <p:to x="100000" y="90000"/>
                                    </p:animScale>
                                    <p:animScale>
                                      <p:cBhvr>
                                        <p:cTn id="18" dur="166" decel="50000">
                                          <p:stCondLst>
                                            <p:cond delay="1668"/>
                                          </p:stCondLst>
                                        </p:cTn>
                                        <p:tgtEl>
                                          <p:spTgt spid="113668"/>
                                        </p:tgtEl>
                                      </p:cBhvr>
                                      <p:to x="100000" y="100000"/>
                                    </p:animScale>
                                    <p:animScale>
                                      <p:cBhvr>
                                        <p:cTn id="19" dur="26">
                                          <p:stCondLst>
                                            <p:cond delay="1808"/>
                                          </p:stCondLst>
                                        </p:cTn>
                                        <p:tgtEl>
                                          <p:spTgt spid="113668"/>
                                        </p:tgtEl>
                                      </p:cBhvr>
                                      <p:to x="100000" y="95000"/>
                                    </p:animScale>
                                    <p:animScale>
                                      <p:cBhvr>
                                        <p:cTn id="20" dur="166" decel="50000">
                                          <p:stCondLst>
                                            <p:cond delay="1834"/>
                                          </p:stCondLst>
                                        </p:cTn>
                                        <p:tgtEl>
                                          <p:spTgt spid="113668"/>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13669">
                                            <p:txEl>
                                              <p:pRg st="0" end="0"/>
                                            </p:txEl>
                                          </p:spTgt>
                                        </p:tgtEl>
                                        <p:attrNameLst>
                                          <p:attrName>style.visibility</p:attrName>
                                        </p:attrNameLst>
                                      </p:cBhvr>
                                      <p:to>
                                        <p:strVal val="visible"/>
                                      </p:to>
                                    </p:set>
                                    <p:animEffect transition="in" filter="diamond(in)">
                                      <p:cBhvr>
                                        <p:cTn id="25" dur="2000"/>
                                        <p:tgtEl>
                                          <p:spTgt spid="1136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AutoShape 2"/>
          <p:cNvSpPr>
            <a:spLocks noChangeArrowheads="1"/>
          </p:cNvSpPr>
          <p:nvPr/>
        </p:nvSpPr>
        <p:spPr bwMode="auto">
          <a:xfrm>
            <a:off x="1066800" y="5638800"/>
            <a:ext cx="6400800" cy="1219200"/>
          </a:xfrm>
          <a:prstGeom prst="horizontalScroll">
            <a:avLst>
              <a:gd name="adj" fmla="val 12500"/>
            </a:avLst>
          </a:prstGeom>
          <a:solidFill>
            <a:schemeClr val="accent1"/>
          </a:solidFill>
          <a:ln w="9525">
            <a:solidFill>
              <a:schemeClr val="tx1"/>
            </a:solidFill>
            <a:round/>
            <a:headEnd/>
            <a:tailEnd/>
          </a:ln>
        </p:spPr>
        <p:txBody>
          <a:bodyPr wrap="none" anchor="ctr"/>
          <a:lstStyle/>
          <a:p>
            <a:pPr algn="ctr" eaLnBrk="1" hangingPunct="1"/>
            <a:r>
              <a:rPr lang="en-US" sz="2800" b="1"/>
              <a:t>Quê hương là cánh diều biếc</a:t>
            </a:r>
          </a:p>
          <a:p>
            <a:pPr algn="ctr" eaLnBrk="1" hangingPunct="1"/>
            <a:r>
              <a:rPr lang="en-US" sz="2800" b="1"/>
              <a:t>Tuổi thơ con thả trên đồng</a:t>
            </a:r>
          </a:p>
        </p:txBody>
      </p:sp>
      <p:pic>
        <p:nvPicPr>
          <p:cNvPr id="23555" name="Picture 3" descr="dieu"/>
          <p:cNvPicPr>
            <a:picLocks noChangeAspect="1" noChangeArrowheads="1"/>
          </p:cNvPicPr>
          <p:nvPr/>
        </p:nvPicPr>
        <p:blipFill>
          <a:blip r:embed="rId2"/>
          <a:srcRect/>
          <a:stretch>
            <a:fillRect/>
          </a:stretch>
        </p:blipFill>
        <p:spPr bwMode="auto">
          <a:xfrm>
            <a:off x="0" y="0"/>
            <a:ext cx="9144000" cy="571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15714"/>
                                        </p:tgtEl>
                                        <p:attrNameLst>
                                          <p:attrName>style.visibility</p:attrName>
                                        </p:attrNameLst>
                                      </p:cBhvr>
                                      <p:to>
                                        <p:strVal val="visible"/>
                                      </p:to>
                                    </p:set>
                                    <p:anim calcmode="discrete" valueType="clr">
                                      <p:cBhvr override="childStyle">
                                        <p:cTn id="7" dur="100"/>
                                        <p:tgtEl>
                                          <p:spTgt spid="115714"/>
                                        </p:tgtEl>
                                        <p:attrNameLst>
                                          <p:attrName>style.color</p:attrName>
                                        </p:attrNameLst>
                                      </p:cBhvr>
                                      <p:tavLst>
                                        <p:tav tm="0">
                                          <p:val>
                                            <p:clrVal>
                                              <a:schemeClr val="accent2"/>
                                            </p:clrVal>
                                          </p:val>
                                        </p:tav>
                                        <p:tav tm="50000">
                                          <p:val>
                                            <p:clrVal>
                                              <a:schemeClr val="hlink"/>
                                            </p:clrVal>
                                          </p:val>
                                        </p:tav>
                                      </p:tavLst>
                                    </p:anim>
                                    <p:anim calcmode="discrete" valueType="clr">
                                      <p:cBhvr>
                                        <p:cTn id="8" dur="100"/>
                                        <p:tgtEl>
                                          <p:spTgt spid="115714"/>
                                        </p:tgtEl>
                                        <p:attrNameLst>
                                          <p:attrName>fillcolor</p:attrName>
                                        </p:attrNameLst>
                                      </p:cBhvr>
                                      <p:tavLst>
                                        <p:tav tm="0">
                                          <p:val>
                                            <p:clrVal>
                                              <a:schemeClr val="accent2"/>
                                            </p:clrVal>
                                          </p:val>
                                        </p:tav>
                                        <p:tav tm="50000">
                                          <p:val>
                                            <p:clrVal>
                                              <a:schemeClr val="hlink"/>
                                            </p:clrVal>
                                          </p:val>
                                        </p:tav>
                                      </p:tavLst>
                                    </p:anim>
                                    <p:set>
                                      <p:cBhvr>
                                        <p:cTn id="9" dur="100"/>
                                        <p:tgtEl>
                                          <p:spTgt spid="1157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Text Box 4"/>
          <p:cNvSpPr txBox="1">
            <a:spLocks noChangeArrowheads="1"/>
          </p:cNvSpPr>
          <p:nvPr/>
        </p:nvSpPr>
        <p:spPr bwMode="auto">
          <a:xfrm>
            <a:off x="228600" y="914400"/>
            <a:ext cx="8610600" cy="5016500"/>
          </a:xfrm>
          <a:prstGeom prst="rect">
            <a:avLst/>
          </a:prstGeom>
          <a:noFill/>
          <a:ln w="9525">
            <a:noFill/>
            <a:miter lim="800000"/>
            <a:headEnd/>
            <a:tailEnd/>
          </a:ln>
        </p:spPr>
        <p:txBody>
          <a:bodyPr>
            <a:spAutoFit/>
          </a:bodyPr>
          <a:lstStyle/>
          <a:p>
            <a:pPr>
              <a:spcBef>
                <a:spcPct val="50000"/>
              </a:spcBef>
            </a:pPr>
            <a:r>
              <a:rPr lang="en-US" sz="3200"/>
              <a:t>    </a:t>
            </a:r>
            <a:r>
              <a:rPr lang="en-US" sz="3200">
                <a:solidFill>
                  <a:srgbClr val="FFFF00"/>
                </a:solidFill>
              </a:rPr>
              <a:t>Qua bài văn này em có cảm nghĩ như thế nào ?</a:t>
            </a:r>
          </a:p>
          <a:p>
            <a:pPr>
              <a:spcBef>
                <a:spcPct val="50000"/>
              </a:spcBef>
            </a:pPr>
            <a:r>
              <a:rPr lang="en-US" sz="3200"/>
              <a:t>     Tuổi thơ của mỗi con người thường có biết bao kỉ niệm , những buổi chiều chăn trâu cắt cỏ, thả diều trên cánh đồng quê, những đêm trung thu rước đèn dưới ánh trăng rằm. Những kỉ niệm êm đẹp này sẽ theo ta đi suốt cuộc đời .</a:t>
            </a:r>
          </a:p>
          <a:p>
            <a:pPr>
              <a:spcBef>
                <a:spcPct val="50000"/>
              </a:spcBef>
            </a:pP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8788">
                                            <p:txEl>
                                              <p:pRg st="0" end="0"/>
                                            </p:txEl>
                                          </p:spTgt>
                                        </p:tgtEl>
                                        <p:attrNameLst>
                                          <p:attrName>style.visibility</p:attrName>
                                        </p:attrNameLst>
                                      </p:cBhvr>
                                      <p:to>
                                        <p:strVal val="visible"/>
                                      </p:to>
                                    </p:set>
                                    <p:animEffect transition="in" filter="box(in)">
                                      <p:cBhvr>
                                        <p:cTn id="7" dur="500"/>
                                        <p:tgtEl>
                                          <p:spTgt spid="11878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18788">
                                            <p:txEl>
                                              <p:pRg st="1" end="1"/>
                                            </p:txEl>
                                          </p:spTgt>
                                        </p:tgtEl>
                                        <p:attrNameLst>
                                          <p:attrName>style.visibility</p:attrName>
                                        </p:attrNameLst>
                                      </p:cBhvr>
                                      <p:to>
                                        <p:strVal val="visible"/>
                                      </p:to>
                                    </p:set>
                                    <p:animEffect transition="in" filter="diamond(in)">
                                      <p:cBhvr>
                                        <p:cTn id="12" dur="2000"/>
                                        <p:tgtEl>
                                          <p:spTgt spid="1187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457200" y="0"/>
            <a:ext cx="8686800" cy="1892300"/>
          </a:xfrm>
          <a:prstGeom prst="rect">
            <a:avLst/>
          </a:prstGeom>
          <a:noFill/>
          <a:ln w="9525">
            <a:noFill/>
            <a:miter lim="800000"/>
            <a:headEnd/>
            <a:tailEnd/>
          </a:ln>
        </p:spPr>
        <p:txBody>
          <a:bodyPr>
            <a:spAutoFit/>
          </a:bodyPr>
          <a:lstStyle/>
          <a:p>
            <a:pPr algn="r" eaLnBrk="1" hangingPunct="1">
              <a:spcBef>
                <a:spcPct val="50000"/>
              </a:spcBef>
            </a:pPr>
            <a:r>
              <a:rPr lang="en-US" sz="2800"/>
              <a:t>              </a:t>
            </a:r>
            <a:endParaRPr lang="en-US" sz="2800" i="1"/>
          </a:p>
          <a:p>
            <a:pPr eaLnBrk="1" hangingPunct="1">
              <a:spcBef>
                <a:spcPct val="50000"/>
              </a:spcBef>
            </a:pPr>
            <a:r>
              <a:rPr lang="en-US" sz="2800" u="sng"/>
              <a:t>Tập đọc</a:t>
            </a:r>
            <a:r>
              <a:rPr lang="en-US" sz="2800"/>
              <a:t>          </a:t>
            </a:r>
            <a:r>
              <a:rPr lang="en-US" sz="3200">
                <a:solidFill>
                  <a:srgbClr val="FF0000"/>
                </a:solidFill>
              </a:rPr>
              <a:t>Cánh diều tuổi thơ</a:t>
            </a:r>
          </a:p>
          <a:p>
            <a:pPr eaLnBrk="1" hangingPunct="1">
              <a:spcBef>
                <a:spcPct val="50000"/>
              </a:spcBef>
            </a:pPr>
            <a:r>
              <a:rPr lang="en-US" sz="2800"/>
              <a:t>                                                 </a:t>
            </a:r>
          </a:p>
        </p:txBody>
      </p:sp>
      <p:sp>
        <p:nvSpPr>
          <p:cNvPr id="25603" name="Text Box 5"/>
          <p:cNvSpPr txBox="1">
            <a:spLocks noChangeArrowheads="1"/>
          </p:cNvSpPr>
          <p:nvPr/>
        </p:nvSpPr>
        <p:spPr bwMode="auto">
          <a:xfrm>
            <a:off x="5257800" y="1219200"/>
            <a:ext cx="2667000" cy="366713"/>
          </a:xfrm>
          <a:prstGeom prst="rect">
            <a:avLst/>
          </a:prstGeom>
          <a:noFill/>
          <a:ln w="9525">
            <a:noFill/>
            <a:miter lim="800000"/>
            <a:headEnd/>
            <a:tailEnd/>
          </a:ln>
        </p:spPr>
        <p:txBody>
          <a:bodyPr>
            <a:spAutoFit/>
          </a:bodyPr>
          <a:lstStyle/>
          <a:p>
            <a:pPr>
              <a:spcBef>
                <a:spcPct val="50000"/>
              </a:spcBef>
            </a:pPr>
            <a:r>
              <a:rPr lang="en-US" b="1"/>
              <a:t>Theo Tạ Duy Anh</a:t>
            </a:r>
          </a:p>
        </p:txBody>
      </p:sp>
      <p:sp>
        <p:nvSpPr>
          <p:cNvPr id="134150" name="Rectangle 6"/>
          <p:cNvSpPr>
            <a:spLocks noChangeArrowheads="1"/>
          </p:cNvSpPr>
          <p:nvPr/>
        </p:nvSpPr>
        <p:spPr bwMode="auto">
          <a:xfrm>
            <a:off x="762000" y="1981200"/>
            <a:ext cx="8382000" cy="701675"/>
          </a:xfrm>
          <a:prstGeom prst="rect">
            <a:avLst/>
          </a:prstGeom>
          <a:noFill/>
          <a:ln w="9525">
            <a:noFill/>
            <a:miter lim="800000"/>
            <a:headEnd/>
            <a:tailEnd/>
          </a:ln>
        </p:spPr>
        <p:txBody>
          <a:bodyPr>
            <a:spAutoFit/>
          </a:bodyPr>
          <a:lstStyle/>
          <a:p>
            <a:r>
              <a:rPr lang="en-US" sz="2000"/>
              <a:t>    </a:t>
            </a:r>
            <a:r>
              <a:rPr lang="en-US" sz="2000">
                <a:solidFill>
                  <a:srgbClr val="FFFF00"/>
                </a:solidFill>
              </a:rPr>
              <a:t>Niềm vui sướng và những khát vọng tốt đẹp mà trò chơi thả diều mang lại cho đám trẻ mục đồng.</a:t>
            </a:r>
          </a:p>
        </p:txBody>
      </p:sp>
      <p:sp>
        <p:nvSpPr>
          <p:cNvPr id="25605" name="Text Box 7"/>
          <p:cNvSpPr txBox="1">
            <a:spLocks noChangeArrowheads="1"/>
          </p:cNvSpPr>
          <p:nvPr/>
        </p:nvSpPr>
        <p:spPr bwMode="auto">
          <a:xfrm>
            <a:off x="457200" y="1600200"/>
            <a:ext cx="1600200" cy="396875"/>
          </a:xfrm>
          <a:prstGeom prst="rect">
            <a:avLst/>
          </a:prstGeom>
          <a:noFill/>
          <a:ln w="9525">
            <a:noFill/>
            <a:miter lim="800000"/>
            <a:headEnd/>
            <a:tailEnd/>
          </a:ln>
        </p:spPr>
        <p:txBody>
          <a:bodyPr>
            <a:spAutoFit/>
          </a:bodyPr>
          <a:lstStyle/>
          <a:p>
            <a:pPr>
              <a:spcBef>
                <a:spcPct val="50000"/>
              </a:spcBef>
            </a:pPr>
            <a:r>
              <a:rPr lang="en-US" sz="2000">
                <a:solidFill>
                  <a:schemeClr val="hlink"/>
                </a:solidFill>
              </a:rPr>
              <a:t>Nội dung</a:t>
            </a:r>
          </a:p>
        </p:txBody>
      </p:sp>
      <p:pic>
        <p:nvPicPr>
          <p:cNvPr id="134152" name="Picture 8" descr="anh dieu"/>
          <p:cNvPicPr>
            <a:picLocks noChangeAspect="1" noChangeArrowheads="1"/>
          </p:cNvPicPr>
          <p:nvPr/>
        </p:nvPicPr>
        <p:blipFill>
          <a:blip r:embed="rId2"/>
          <a:srcRect/>
          <a:stretch>
            <a:fillRect/>
          </a:stretch>
        </p:blipFill>
        <p:spPr bwMode="auto">
          <a:xfrm>
            <a:off x="0" y="2819400"/>
            <a:ext cx="9144000" cy="403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4150">
                                            <p:txEl>
                                              <p:pRg st="0" end="0"/>
                                            </p:txEl>
                                          </p:spTgt>
                                        </p:tgtEl>
                                        <p:attrNameLst>
                                          <p:attrName>style.visibility</p:attrName>
                                        </p:attrNameLst>
                                      </p:cBhvr>
                                      <p:to>
                                        <p:strVal val="visible"/>
                                      </p:to>
                                    </p:set>
                                    <p:animEffect transition="in" filter="circle(in)">
                                      <p:cBhvr>
                                        <p:cTn id="7" dur="2000"/>
                                        <p:tgtEl>
                                          <p:spTgt spid="1341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34152"/>
                                        </p:tgtEl>
                                        <p:attrNameLst>
                                          <p:attrName>style.visibility</p:attrName>
                                        </p:attrNameLst>
                                      </p:cBhvr>
                                      <p:to>
                                        <p:strVal val="visible"/>
                                      </p:to>
                                    </p:set>
                                    <p:anim calcmode="lin" valueType="num">
                                      <p:cBhvr additive="base">
                                        <p:cTn id="12" dur="500" fill="hold"/>
                                        <p:tgtEl>
                                          <p:spTgt spid="134152"/>
                                        </p:tgtEl>
                                        <p:attrNameLst>
                                          <p:attrName>ppt_x</p:attrName>
                                        </p:attrNameLst>
                                      </p:cBhvr>
                                      <p:tavLst>
                                        <p:tav tm="0">
                                          <p:val>
                                            <p:strVal val="#ppt_x"/>
                                          </p:val>
                                        </p:tav>
                                        <p:tav tm="100000">
                                          <p:val>
                                            <p:strVal val="#ppt_x"/>
                                          </p:val>
                                        </p:tav>
                                      </p:tavLst>
                                    </p:anim>
                                    <p:anim calcmode="lin" valueType="num">
                                      <p:cBhvr additive="base">
                                        <p:cTn id="13" dur="500" fill="hold"/>
                                        <p:tgtEl>
                                          <p:spTgt spid="134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1524000" y="0"/>
            <a:ext cx="6705600" cy="1016000"/>
          </a:xfrm>
          <a:prstGeom prst="rect">
            <a:avLst/>
          </a:prstGeom>
          <a:noFill/>
          <a:ln w="9525">
            <a:noFill/>
            <a:miter lim="800000"/>
            <a:headEnd/>
            <a:tailEnd/>
          </a:ln>
        </p:spPr>
        <p:txBody>
          <a:bodyPr>
            <a:spAutoFit/>
          </a:bodyPr>
          <a:lstStyle/>
          <a:p>
            <a:pPr eaLnBrk="1" hangingPunct="1">
              <a:spcBef>
                <a:spcPct val="50000"/>
              </a:spcBef>
            </a:pPr>
            <a:endParaRPr lang="en-US" sz="2400" b="1">
              <a:solidFill>
                <a:srgbClr val="0000CC"/>
              </a:solidFill>
            </a:endParaRPr>
          </a:p>
          <a:p>
            <a:pPr eaLnBrk="1" hangingPunct="1">
              <a:spcBef>
                <a:spcPct val="50000"/>
              </a:spcBef>
            </a:pPr>
            <a:endParaRPr lang="en-US" sz="2400">
              <a:solidFill>
                <a:srgbClr val="0000CC"/>
              </a:solidFill>
            </a:endParaRPr>
          </a:p>
        </p:txBody>
      </p:sp>
      <p:sp>
        <p:nvSpPr>
          <p:cNvPr id="5123" name="Text Box 4"/>
          <p:cNvSpPr txBox="1">
            <a:spLocks noChangeArrowheads="1"/>
          </p:cNvSpPr>
          <p:nvPr/>
        </p:nvSpPr>
        <p:spPr bwMode="auto">
          <a:xfrm>
            <a:off x="3505200" y="304800"/>
            <a:ext cx="1676400" cy="457200"/>
          </a:xfrm>
          <a:prstGeom prst="rect">
            <a:avLst/>
          </a:prstGeom>
          <a:noFill/>
          <a:ln w="9525">
            <a:noFill/>
            <a:miter lim="800000"/>
            <a:headEnd/>
            <a:tailEnd/>
          </a:ln>
        </p:spPr>
        <p:txBody>
          <a:bodyPr>
            <a:spAutoFit/>
          </a:bodyPr>
          <a:lstStyle/>
          <a:p>
            <a:pPr eaLnBrk="1" hangingPunct="1">
              <a:spcBef>
                <a:spcPct val="50000"/>
              </a:spcBef>
            </a:pPr>
            <a:endParaRPr lang="en-US" sz="2400" b="1">
              <a:solidFill>
                <a:srgbClr val="FF0000"/>
              </a:solidFill>
            </a:endParaRPr>
          </a:p>
        </p:txBody>
      </p:sp>
      <p:sp>
        <p:nvSpPr>
          <p:cNvPr id="5124" name="Line 15"/>
          <p:cNvSpPr>
            <a:spLocks noChangeShapeType="1"/>
          </p:cNvSpPr>
          <p:nvPr/>
        </p:nvSpPr>
        <p:spPr bwMode="auto">
          <a:xfrm>
            <a:off x="4876800" y="2819400"/>
            <a:ext cx="0" cy="4038600"/>
          </a:xfrm>
          <a:prstGeom prst="line">
            <a:avLst/>
          </a:prstGeom>
          <a:noFill/>
          <a:ln w="9525">
            <a:solidFill>
              <a:schemeClr val="tx1"/>
            </a:solidFill>
            <a:round/>
            <a:headEnd/>
            <a:tailEnd/>
          </a:ln>
        </p:spPr>
        <p:txBody>
          <a:bodyPr/>
          <a:lstStyle/>
          <a:p>
            <a:endParaRPr lang="en-US"/>
          </a:p>
        </p:txBody>
      </p:sp>
      <p:sp>
        <p:nvSpPr>
          <p:cNvPr id="5125" name="Line 21"/>
          <p:cNvSpPr>
            <a:spLocks noChangeShapeType="1"/>
          </p:cNvSpPr>
          <p:nvPr/>
        </p:nvSpPr>
        <p:spPr bwMode="auto">
          <a:xfrm>
            <a:off x="609600" y="4800600"/>
            <a:ext cx="0" cy="0"/>
          </a:xfrm>
          <a:prstGeom prst="line">
            <a:avLst/>
          </a:prstGeom>
          <a:noFill/>
          <a:ln w="9525">
            <a:solidFill>
              <a:schemeClr val="tx1"/>
            </a:solidFill>
            <a:round/>
            <a:headEnd/>
            <a:tailEnd/>
          </a:ln>
        </p:spPr>
        <p:txBody>
          <a:bodyPr/>
          <a:lstStyle/>
          <a:p>
            <a:endParaRPr lang="en-US"/>
          </a:p>
        </p:txBody>
      </p:sp>
      <p:sp>
        <p:nvSpPr>
          <p:cNvPr id="43033" name="Text Box 25"/>
          <p:cNvSpPr txBox="1">
            <a:spLocks noChangeArrowheads="1"/>
          </p:cNvSpPr>
          <p:nvPr/>
        </p:nvSpPr>
        <p:spPr bwMode="auto">
          <a:xfrm>
            <a:off x="457200" y="0"/>
            <a:ext cx="8686800" cy="1892300"/>
          </a:xfrm>
          <a:prstGeom prst="rect">
            <a:avLst/>
          </a:prstGeom>
          <a:noFill/>
          <a:ln w="9525">
            <a:noFill/>
            <a:miter lim="800000"/>
            <a:headEnd/>
            <a:tailEnd/>
          </a:ln>
        </p:spPr>
        <p:txBody>
          <a:bodyPr>
            <a:spAutoFit/>
          </a:bodyPr>
          <a:lstStyle/>
          <a:p>
            <a:pPr algn="r" eaLnBrk="1" hangingPunct="1">
              <a:spcBef>
                <a:spcPct val="50000"/>
              </a:spcBef>
            </a:pPr>
            <a:r>
              <a:rPr lang="en-US" sz="2800"/>
              <a:t>              </a:t>
            </a:r>
            <a:endParaRPr lang="en-US" sz="2800" i="1"/>
          </a:p>
          <a:p>
            <a:pPr eaLnBrk="1" hangingPunct="1">
              <a:spcBef>
                <a:spcPct val="50000"/>
              </a:spcBef>
            </a:pPr>
            <a:r>
              <a:rPr lang="en-US" sz="2800" u="sng"/>
              <a:t>Tập đọc </a:t>
            </a:r>
            <a:r>
              <a:rPr lang="en-US" sz="2800"/>
              <a:t>         </a:t>
            </a:r>
            <a:r>
              <a:rPr lang="en-US" sz="3200">
                <a:solidFill>
                  <a:srgbClr val="FF0000"/>
                </a:solidFill>
              </a:rPr>
              <a:t>Cánh diều tuổi thơ</a:t>
            </a:r>
          </a:p>
          <a:p>
            <a:pPr eaLnBrk="1" hangingPunct="1">
              <a:spcBef>
                <a:spcPct val="50000"/>
              </a:spcBef>
            </a:pPr>
            <a:r>
              <a:rPr lang="en-US" sz="2800"/>
              <a:t>                                                 </a:t>
            </a:r>
            <a:r>
              <a:rPr lang="en-US" sz="2000"/>
              <a:t>Theo Tạ Duy Anh</a:t>
            </a:r>
          </a:p>
        </p:txBody>
      </p:sp>
      <p:sp>
        <p:nvSpPr>
          <p:cNvPr id="43034" name="Text Box 26"/>
          <p:cNvSpPr txBox="1">
            <a:spLocks noChangeArrowheads="1"/>
          </p:cNvSpPr>
          <p:nvPr/>
        </p:nvSpPr>
        <p:spPr bwMode="auto">
          <a:xfrm>
            <a:off x="762000" y="2514600"/>
            <a:ext cx="2286000" cy="519113"/>
          </a:xfrm>
          <a:prstGeom prst="rect">
            <a:avLst/>
          </a:prstGeom>
          <a:noFill/>
          <a:ln w="9525">
            <a:noFill/>
            <a:miter lim="800000"/>
            <a:headEnd/>
            <a:tailEnd/>
          </a:ln>
        </p:spPr>
        <p:txBody>
          <a:bodyPr>
            <a:spAutoFit/>
          </a:bodyPr>
          <a:lstStyle/>
          <a:p>
            <a:pPr eaLnBrk="1" hangingPunct="1">
              <a:spcBef>
                <a:spcPct val="50000"/>
              </a:spcBef>
            </a:pPr>
            <a:r>
              <a:rPr lang="en-US" sz="2800">
                <a:solidFill>
                  <a:srgbClr val="FFFF00"/>
                </a:solidFill>
              </a:rPr>
              <a:t>*Luyện đọc</a:t>
            </a:r>
          </a:p>
        </p:txBody>
      </p:sp>
      <p:sp>
        <p:nvSpPr>
          <p:cNvPr id="43036" name="Text Box 28"/>
          <p:cNvSpPr txBox="1">
            <a:spLocks noChangeArrowheads="1"/>
          </p:cNvSpPr>
          <p:nvPr/>
        </p:nvSpPr>
        <p:spPr bwMode="auto">
          <a:xfrm>
            <a:off x="304800" y="3048000"/>
            <a:ext cx="4267200" cy="2032000"/>
          </a:xfrm>
          <a:prstGeom prst="rect">
            <a:avLst/>
          </a:prstGeom>
          <a:noFill/>
          <a:ln w="9525">
            <a:noFill/>
            <a:miter lim="800000"/>
            <a:headEnd/>
            <a:tailEnd/>
          </a:ln>
        </p:spPr>
        <p:txBody>
          <a:bodyPr>
            <a:spAutoFit/>
          </a:bodyPr>
          <a:lstStyle/>
          <a:p>
            <a:pPr>
              <a:spcBef>
                <a:spcPct val="50000"/>
              </a:spcBef>
            </a:pPr>
            <a:r>
              <a:rPr lang="en-US" sz="2000"/>
              <a:t>          </a:t>
            </a:r>
            <a:r>
              <a:rPr lang="en-US" sz="2400"/>
              <a:t>phát </a:t>
            </a:r>
            <a:r>
              <a:rPr lang="en-US" sz="2400">
                <a:solidFill>
                  <a:srgbClr val="FF0000"/>
                </a:solidFill>
              </a:rPr>
              <a:t>d</a:t>
            </a:r>
            <a:r>
              <a:rPr lang="en-US" sz="2400"/>
              <a:t>ại, </a:t>
            </a:r>
          </a:p>
          <a:p>
            <a:pPr>
              <a:spcBef>
                <a:spcPct val="50000"/>
              </a:spcBef>
            </a:pPr>
            <a:r>
              <a:rPr lang="en-US" sz="2400"/>
              <a:t>         h</a:t>
            </a:r>
            <a:r>
              <a:rPr lang="en-US" sz="2400">
                <a:solidFill>
                  <a:srgbClr val="FF0000"/>
                </a:solidFill>
              </a:rPr>
              <a:t>uyền</a:t>
            </a:r>
            <a:r>
              <a:rPr lang="en-US" sz="2400"/>
              <a:t> ảo, </a:t>
            </a:r>
          </a:p>
          <a:p>
            <a:pPr>
              <a:spcBef>
                <a:spcPct val="50000"/>
              </a:spcBef>
            </a:pPr>
            <a:r>
              <a:rPr lang="en-US" sz="2400"/>
              <a:t>         kh</a:t>
            </a:r>
            <a:r>
              <a:rPr lang="en-US" sz="2400">
                <a:solidFill>
                  <a:srgbClr val="FF0000"/>
                </a:solidFill>
              </a:rPr>
              <a:t>át</a:t>
            </a:r>
            <a:r>
              <a:rPr lang="en-US" sz="2400"/>
              <a:t> khao</a:t>
            </a:r>
          </a:p>
          <a:p>
            <a:pPr>
              <a:spcBef>
                <a:spcPct val="50000"/>
              </a:spcBef>
            </a:pPr>
            <a:r>
              <a:rPr lang="en-US" sz="2000"/>
              <a:t>   </a:t>
            </a:r>
          </a:p>
        </p:txBody>
      </p:sp>
      <p:sp>
        <p:nvSpPr>
          <p:cNvPr id="43037" name="Text Box 29"/>
          <p:cNvSpPr txBox="1">
            <a:spLocks noChangeArrowheads="1"/>
          </p:cNvSpPr>
          <p:nvPr/>
        </p:nvSpPr>
        <p:spPr bwMode="auto">
          <a:xfrm>
            <a:off x="5410200" y="2438400"/>
            <a:ext cx="2667000" cy="1066800"/>
          </a:xfrm>
          <a:prstGeom prst="rect">
            <a:avLst/>
          </a:prstGeom>
          <a:noFill/>
          <a:ln w="9525">
            <a:noFill/>
            <a:miter lim="800000"/>
            <a:headEnd/>
            <a:tailEnd/>
          </a:ln>
        </p:spPr>
        <p:txBody>
          <a:bodyPr>
            <a:spAutoFit/>
          </a:bodyPr>
          <a:lstStyle/>
          <a:p>
            <a:pPr>
              <a:spcBef>
                <a:spcPct val="50000"/>
              </a:spcBef>
            </a:pPr>
            <a:r>
              <a:rPr lang="en-US" sz="2400">
                <a:solidFill>
                  <a:srgbClr val="FFFF00"/>
                </a:solidFill>
              </a:rPr>
              <a:t>*</a:t>
            </a:r>
            <a:r>
              <a:rPr lang="en-US" sz="2800">
                <a:solidFill>
                  <a:srgbClr val="FFFF00"/>
                </a:solidFill>
              </a:rPr>
              <a:t>Tìm hiểu bài</a:t>
            </a:r>
          </a:p>
          <a:p>
            <a:pPr>
              <a:spcBef>
                <a:spcPct val="50000"/>
              </a:spcBef>
            </a:pPr>
            <a:r>
              <a:rPr lang="en-US" sz="24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3033">
                                            <p:txEl>
                                              <p:pRg st="1" end="1"/>
                                            </p:txEl>
                                          </p:spTgt>
                                        </p:tgtEl>
                                        <p:attrNameLst>
                                          <p:attrName>style.visibility</p:attrName>
                                        </p:attrNameLst>
                                      </p:cBhvr>
                                      <p:to>
                                        <p:strVal val="visible"/>
                                      </p:to>
                                    </p:set>
                                    <p:animEffect transition="in" filter="box(in)">
                                      <p:cBhvr>
                                        <p:cTn id="7" dur="500"/>
                                        <p:tgtEl>
                                          <p:spTgt spid="43033">
                                            <p:txEl>
                                              <p:pRg st="1" end="1"/>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43033">
                                            <p:txEl>
                                              <p:pRg st="2" end="2"/>
                                            </p:txEl>
                                          </p:spTgt>
                                        </p:tgtEl>
                                        <p:attrNameLst>
                                          <p:attrName>style.visibility</p:attrName>
                                        </p:attrNameLst>
                                      </p:cBhvr>
                                      <p:to>
                                        <p:strVal val="visible"/>
                                      </p:to>
                                    </p:set>
                                    <p:animEffect transition="in" filter="diamond(in)">
                                      <p:cBhvr>
                                        <p:cTn id="10" dur="2000"/>
                                        <p:tgtEl>
                                          <p:spTgt spid="43033">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3034"/>
                                        </p:tgtEl>
                                        <p:attrNameLst>
                                          <p:attrName>style.visibility</p:attrName>
                                        </p:attrNameLst>
                                      </p:cBhvr>
                                      <p:to>
                                        <p:strVal val="visible"/>
                                      </p:to>
                                    </p:set>
                                    <p:animEffect transition="in" filter="circle(in)">
                                      <p:cBhvr>
                                        <p:cTn id="15" dur="500"/>
                                        <p:tgtEl>
                                          <p:spTgt spid="43034"/>
                                        </p:tgtEl>
                                      </p:cBhvr>
                                    </p:animEffect>
                                  </p:childTnLst>
                                </p:cTn>
                              </p:par>
                              <p:par>
                                <p:cTn id="16" presetID="7" presetClass="entr" presetSubtype="2" fill="hold" nodeType="withEffect">
                                  <p:stCondLst>
                                    <p:cond delay="0"/>
                                  </p:stCondLst>
                                  <p:childTnLst>
                                    <p:set>
                                      <p:cBhvr>
                                        <p:cTn id="17" dur="1" fill="hold">
                                          <p:stCondLst>
                                            <p:cond delay="0"/>
                                          </p:stCondLst>
                                        </p:cTn>
                                        <p:tgtEl>
                                          <p:spTgt spid="43037">
                                            <p:txEl>
                                              <p:pRg st="0" end="0"/>
                                            </p:txEl>
                                          </p:spTgt>
                                        </p:tgtEl>
                                        <p:attrNameLst>
                                          <p:attrName>style.visibility</p:attrName>
                                        </p:attrNameLst>
                                      </p:cBhvr>
                                      <p:to>
                                        <p:strVal val="visible"/>
                                      </p:to>
                                    </p:set>
                                    <p:anim calcmode="lin" valueType="num">
                                      <p:cBhvr additive="base">
                                        <p:cTn id="18" dur="500" fill="hold"/>
                                        <p:tgtEl>
                                          <p:spTgt spid="43037">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430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nodeType="clickEffect">
                                  <p:stCondLst>
                                    <p:cond delay="0"/>
                                  </p:stCondLst>
                                  <p:childTnLst>
                                    <p:set>
                                      <p:cBhvr>
                                        <p:cTn id="23" dur="1" fill="hold">
                                          <p:stCondLst>
                                            <p:cond delay="0"/>
                                          </p:stCondLst>
                                        </p:cTn>
                                        <p:tgtEl>
                                          <p:spTgt spid="43036">
                                            <p:txEl>
                                              <p:pRg st="0" end="0"/>
                                            </p:txEl>
                                          </p:spTgt>
                                        </p:tgtEl>
                                        <p:attrNameLst>
                                          <p:attrName>style.visibility</p:attrName>
                                        </p:attrNameLst>
                                      </p:cBhvr>
                                      <p:to>
                                        <p:strVal val="visible"/>
                                      </p:to>
                                    </p:set>
                                    <p:animEffect transition="in" filter="diamond(in)">
                                      <p:cBhvr>
                                        <p:cTn id="24" dur="2000"/>
                                        <p:tgtEl>
                                          <p:spTgt spid="43036">
                                            <p:txEl>
                                              <p:pRg st="0" end="0"/>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43036">
                                            <p:txEl>
                                              <p:pRg st="1" end="1"/>
                                            </p:txEl>
                                          </p:spTgt>
                                        </p:tgtEl>
                                        <p:attrNameLst>
                                          <p:attrName>style.visibility</p:attrName>
                                        </p:attrNameLst>
                                      </p:cBhvr>
                                      <p:to>
                                        <p:strVal val="visible"/>
                                      </p:to>
                                    </p:set>
                                    <p:animEffect transition="in" filter="diamond(in)">
                                      <p:cBhvr>
                                        <p:cTn id="27" dur="2000"/>
                                        <p:tgtEl>
                                          <p:spTgt spid="43036">
                                            <p:txEl>
                                              <p:pRg st="1" end="1"/>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43036">
                                            <p:txEl>
                                              <p:pRg st="2" end="2"/>
                                            </p:txEl>
                                          </p:spTgt>
                                        </p:tgtEl>
                                        <p:attrNameLst>
                                          <p:attrName>style.visibility</p:attrName>
                                        </p:attrNameLst>
                                      </p:cBhvr>
                                      <p:to>
                                        <p:strVal val="visible"/>
                                      </p:to>
                                    </p:set>
                                    <p:animEffect transition="in" filter="diamond(in)">
                                      <p:cBhvr>
                                        <p:cTn id="30" dur="2000"/>
                                        <p:tgtEl>
                                          <p:spTgt spid="43036">
                                            <p:txEl>
                                              <p:pRg st="2" end="2"/>
                                            </p:txEl>
                                          </p:spTgt>
                                        </p:tgtEl>
                                      </p:cBhvr>
                                    </p:animEffect>
                                  </p:childTnLst>
                                </p:cTn>
                              </p:par>
                              <p:par>
                                <p:cTn id="31" presetID="8" presetClass="entr" presetSubtype="16" fill="hold" nodeType="withEffect">
                                  <p:stCondLst>
                                    <p:cond delay="0"/>
                                  </p:stCondLst>
                                  <p:childTnLst>
                                    <p:set>
                                      <p:cBhvr>
                                        <p:cTn id="32" dur="1" fill="hold">
                                          <p:stCondLst>
                                            <p:cond delay="0"/>
                                          </p:stCondLst>
                                        </p:cTn>
                                        <p:tgtEl>
                                          <p:spTgt spid="43036">
                                            <p:txEl>
                                              <p:pRg st="3" end="3"/>
                                            </p:txEl>
                                          </p:spTgt>
                                        </p:tgtEl>
                                        <p:attrNameLst>
                                          <p:attrName>style.visibility</p:attrName>
                                        </p:attrNameLst>
                                      </p:cBhvr>
                                      <p:to>
                                        <p:strVal val="visible"/>
                                      </p:to>
                                    </p:set>
                                    <p:animEffect transition="in" filter="diamond(in)">
                                      <p:cBhvr>
                                        <p:cTn id="33" dur="2000"/>
                                        <p:tgtEl>
                                          <p:spTgt spid="430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57200" y="0"/>
            <a:ext cx="8686800" cy="1892300"/>
          </a:xfrm>
          <a:prstGeom prst="rect">
            <a:avLst/>
          </a:prstGeom>
          <a:noFill/>
          <a:ln w="9525">
            <a:noFill/>
            <a:miter lim="800000"/>
            <a:headEnd/>
            <a:tailEnd/>
          </a:ln>
        </p:spPr>
        <p:txBody>
          <a:bodyPr>
            <a:spAutoFit/>
          </a:bodyPr>
          <a:lstStyle/>
          <a:p>
            <a:pPr algn="r" eaLnBrk="1" hangingPunct="1">
              <a:spcBef>
                <a:spcPct val="50000"/>
              </a:spcBef>
            </a:pPr>
            <a:r>
              <a:rPr lang="en-US" sz="2800"/>
              <a:t>              </a:t>
            </a:r>
            <a:endParaRPr lang="en-US" sz="2800" i="1"/>
          </a:p>
          <a:p>
            <a:pPr eaLnBrk="1" hangingPunct="1">
              <a:spcBef>
                <a:spcPct val="50000"/>
              </a:spcBef>
            </a:pPr>
            <a:r>
              <a:rPr lang="en-US" sz="2800" u="sng"/>
              <a:t>Tập đọc</a:t>
            </a:r>
            <a:r>
              <a:rPr lang="en-US" sz="2800"/>
              <a:t>              </a:t>
            </a:r>
            <a:r>
              <a:rPr lang="en-US" sz="2800">
                <a:solidFill>
                  <a:srgbClr val="FF0000"/>
                </a:solidFill>
              </a:rPr>
              <a:t>Cánh</a:t>
            </a:r>
            <a:r>
              <a:rPr lang="en-US" sz="3200">
                <a:solidFill>
                  <a:srgbClr val="FF0000"/>
                </a:solidFill>
              </a:rPr>
              <a:t> diều tuổi thơ</a:t>
            </a:r>
          </a:p>
          <a:p>
            <a:pPr eaLnBrk="1" hangingPunct="1">
              <a:spcBef>
                <a:spcPct val="50000"/>
              </a:spcBef>
            </a:pPr>
            <a:r>
              <a:rPr lang="en-US" sz="2800"/>
              <a:t>                                                     </a:t>
            </a:r>
            <a:r>
              <a:rPr lang="en-US" sz="2000"/>
              <a:t>Theo Tạ Duy Anh</a:t>
            </a:r>
          </a:p>
        </p:txBody>
      </p:sp>
      <p:sp>
        <p:nvSpPr>
          <p:cNvPr id="6147" name="Text Box 3"/>
          <p:cNvSpPr txBox="1">
            <a:spLocks noChangeArrowheads="1"/>
          </p:cNvSpPr>
          <p:nvPr/>
        </p:nvSpPr>
        <p:spPr bwMode="auto">
          <a:xfrm>
            <a:off x="762000" y="2438400"/>
            <a:ext cx="2286000" cy="519113"/>
          </a:xfrm>
          <a:prstGeom prst="rect">
            <a:avLst/>
          </a:prstGeom>
          <a:noFill/>
          <a:ln w="9525">
            <a:noFill/>
            <a:miter lim="800000"/>
            <a:headEnd/>
            <a:tailEnd/>
          </a:ln>
        </p:spPr>
        <p:txBody>
          <a:bodyPr>
            <a:spAutoFit/>
          </a:bodyPr>
          <a:lstStyle/>
          <a:p>
            <a:pPr eaLnBrk="1" hangingPunct="1">
              <a:spcBef>
                <a:spcPct val="50000"/>
              </a:spcBef>
            </a:pPr>
            <a:r>
              <a:rPr lang="en-US" sz="2800"/>
              <a:t>*Luyện đọc</a:t>
            </a:r>
          </a:p>
        </p:txBody>
      </p:sp>
      <p:sp>
        <p:nvSpPr>
          <p:cNvPr id="144388" name="Rectangle 4"/>
          <p:cNvSpPr>
            <a:spLocks noChangeArrowheads="1"/>
          </p:cNvSpPr>
          <p:nvPr/>
        </p:nvSpPr>
        <p:spPr bwMode="auto">
          <a:xfrm>
            <a:off x="0" y="2971800"/>
            <a:ext cx="4876800" cy="2530475"/>
          </a:xfrm>
          <a:prstGeom prst="rect">
            <a:avLst/>
          </a:prstGeom>
          <a:noFill/>
          <a:ln w="9525">
            <a:noFill/>
            <a:miter lim="800000"/>
            <a:headEnd/>
            <a:tailEnd/>
          </a:ln>
        </p:spPr>
        <p:txBody>
          <a:bodyPr>
            <a:spAutoFit/>
          </a:bodyPr>
          <a:lstStyle/>
          <a:p>
            <a:r>
              <a:rPr lang="en-US"/>
              <a:t>            </a:t>
            </a:r>
            <a:r>
              <a:rPr lang="en-US" sz="2000"/>
              <a:t>phát </a:t>
            </a:r>
            <a:r>
              <a:rPr lang="en-US" sz="2000">
                <a:solidFill>
                  <a:srgbClr val="FF0000"/>
                </a:solidFill>
              </a:rPr>
              <a:t>d</a:t>
            </a:r>
            <a:r>
              <a:rPr lang="en-US" sz="2000"/>
              <a:t>ại, </a:t>
            </a:r>
          </a:p>
          <a:p>
            <a:r>
              <a:rPr lang="en-US" sz="2000"/>
              <a:t>           h</a:t>
            </a:r>
            <a:r>
              <a:rPr lang="en-US" sz="2000">
                <a:solidFill>
                  <a:srgbClr val="FF0000"/>
                </a:solidFill>
              </a:rPr>
              <a:t>uyền</a:t>
            </a:r>
            <a:r>
              <a:rPr lang="en-US" sz="2000"/>
              <a:t> ảo,</a:t>
            </a:r>
          </a:p>
          <a:p>
            <a:r>
              <a:rPr lang="en-US" sz="2000"/>
              <a:t>           kh</a:t>
            </a:r>
            <a:r>
              <a:rPr lang="en-US" sz="2000">
                <a:solidFill>
                  <a:srgbClr val="FF0000"/>
                </a:solidFill>
              </a:rPr>
              <a:t>át</a:t>
            </a:r>
            <a:r>
              <a:rPr lang="en-US" sz="2000"/>
              <a:t> khao</a:t>
            </a:r>
          </a:p>
          <a:p>
            <a:r>
              <a:rPr lang="en-US" sz="2000"/>
              <a:t>   Tôi đã ngửa cổ </a:t>
            </a:r>
            <a:r>
              <a:rPr lang="en-US" sz="2000">
                <a:solidFill>
                  <a:srgbClr val="FF0000"/>
                </a:solidFill>
              </a:rPr>
              <a:t>suốt một thời mới lớn</a:t>
            </a:r>
            <a:r>
              <a:rPr lang="en-US" sz="2000"/>
              <a:t>/ để chờ đợi một nàng tiên áo xanh bay xuống từ trời / và bao giờ cũng hi vọng khi </a:t>
            </a:r>
            <a:r>
              <a:rPr lang="en-US" sz="2000">
                <a:solidFill>
                  <a:srgbClr val="FF0000"/>
                </a:solidFill>
              </a:rPr>
              <a:t>tha thiết cầu xin</a:t>
            </a:r>
            <a:r>
              <a:rPr lang="en-US" sz="2000"/>
              <a:t> : “ </a:t>
            </a:r>
            <a:r>
              <a:rPr lang="en-US" sz="2000" b="1">
                <a:solidFill>
                  <a:srgbClr val="FFFF00"/>
                </a:solidFill>
              </a:rPr>
              <a:t>Bay đi</a:t>
            </a:r>
            <a:r>
              <a:rPr lang="en-US" sz="2000"/>
              <a:t> diều ơi ! </a:t>
            </a:r>
            <a:r>
              <a:rPr lang="en-US" sz="2000" b="1">
                <a:solidFill>
                  <a:srgbClr val="FFFF00"/>
                </a:solidFill>
              </a:rPr>
              <a:t>Bay đi</a:t>
            </a:r>
            <a:r>
              <a:rPr lang="en-US" sz="2000"/>
              <a:t> ! “</a:t>
            </a:r>
          </a:p>
        </p:txBody>
      </p:sp>
      <p:sp>
        <p:nvSpPr>
          <p:cNvPr id="6149" name="Line 5"/>
          <p:cNvSpPr>
            <a:spLocks noChangeShapeType="1"/>
          </p:cNvSpPr>
          <p:nvPr/>
        </p:nvSpPr>
        <p:spPr bwMode="auto">
          <a:xfrm>
            <a:off x="4876800" y="2667000"/>
            <a:ext cx="0" cy="4191000"/>
          </a:xfrm>
          <a:prstGeom prst="line">
            <a:avLst/>
          </a:prstGeom>
          <a:noFill/>
          <a:ln w="9525">
            <a:solidFill>
              <a:schemeClr val="tx1"/>
            </a:solidFill>
            <a:round/>
            <a:headEnd/>
            <a:tailEnd/>
          </a:ln>
        </p:spPr>
        <p:txBody>
          <a:bodyPr/>
          <a:lstStyle/>
          <a:p>
            <a:endParaRPr lang="en-US"/>
          </a:p>
        </p:txBody>
      </p:sp>
      <p:sp>
        <p:nvSpPr>
          <p:cNvPr id="6150" name="Rectangle 6"/>
          <p:cNvSpPr>
            <a:spLocks noChangeArrowheads="1"/>
          </p:cNvSpPr>
          <p:nvPr/>
        </p:nvSpPr>
        <p:spPr bwMode="auto">
          <a:xfrm>
            <a:off x="5257800" y="2514600"/>
            <a:ext cx="2971800" cy="769938"/>
          </a:xfrm>
          <a:prstGeom prst="rect">
            <a:avLst/>
          </a:prstGeom>
          <a:noFill/>
          <a:ln w="9525">
            <a:noFill/>
            <a:miter lim="800000"/>
            <a:headEnd/>
            <a:tailEnd/>
          </a:ln>
        </p:spPr>
        <p:txBody>
          <a:bodyPr>
            <a:spAutoFit/>
          </a:bodyPr>
          <a:lstStyle/>
          <a:p>
            <a:r>
              <a:rPr lang="en-US" sz="2400"/>
              <a:t>*Tìm hiểu bài</a:t>
            </a:r>
          </a:p>
          <a:p>
            <a:r>
              <a:rPr lang="en-US"/>
              <a:t>     </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144388">
                                            <p:txEl>
                                              <p:pRg st="3" end="3"/>
                                            </p:txEl>
                                          </p:spTgt>
                                        </p:tgtEl>
                                        <p:attrNameLst>
                                          <p:attrName>style.visibility</p:attrName>
                                        </p:attrNameLst>
                                      </p:cBhvr>
                                      <p:to>
                                        <p:strVal val="visible"/>
                                      </p:to>
                                    </p:set>
                                    <p:anim calcmode="lin" valueType="num">
                                      <p:cBhvr additive="base">
                                        <p:cTn id="7" dur="500" fill="hold"/>
                                        <p:tgtEl>
                                          <p:spTgt spid="144388">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38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2" name="Picture 4" descr="Xem ảnh với kích cỡ đầy đủ">
            <a:hlinkClick r:id="rId2"/>
          </p:cNvPr>
          <p:cNvPicPr>
            <a:picLocks noChangeAspect="1" noChangeArrowheads="1"/>
          </p:cNvPicPr>
          <p:nvPr/>
        </p:nvPicPr>
        <p:blipFill>
          <a:blip r:embed="rId3"/>
          <a:srcRect/>
          <a:stretch>
            <a:fillRect/>
          </a:stretch>
        </p:blipFill>
        <p:spPr bwMode="auto">
          <a:xfrm>
            <a:off x="0" y="914400"/>
            <a:ext cx="9144000" cy="5943600"/>
          </a:xfrm>
          <a:prstGeom prst="rect">
            <a:avLst/>
          </a:prstGeom>
          <a:noFill/>
          <a:ln w="9525">
            <a:noFill/>
            <a:miter lim="800000"/>
            <a:headEnd/>
            <a:tailEnd/>
          </a:ln>
        </p:spPr>
      </p:pic>
      <p:sp>
        <p:nvSpPr>
          <p:cNvPr id="135173" name="Text Box 5"/>
          <p:cNvSpPr txBox="1">
            <a:spLocks noChangeArrowheads="1"/>
          </p:cNvSpPr>
          <p:nvPr/>
        </p:nvSpPr>
        <p:spPr bwMode="auto">
          <a:xfrm>
            <a:off x="1828800" y="381000"/>
            <a:ext cx="6705600" cy="366713"/>
          </a:xfrm>
          <a:prstGeom prst="rect">
            <a:avLst/>
          </a:prstGeom>
          <a:noFill/>
          <a:ln w="9525">
            <a:noFill/>
            <a:miter lim="800000"/>
            <a:headEnd/>
            <a:tailEnd/>
          </a:ln>
        </p:spPr>
        <p:txBody>
          <a:bodyPr>
            <a:spAutoFit/>
          </a:bodyPr>
          <a:lstStyle/>
          <a:p>
            <a:pPr>
              <a:spcBef>
                <a:spcPct val="50000"/>
              </a:spcBef>
            </a:pPr>
            <a:r>
              <a:rPr lang="en-US">
                <a:solidFill>
                  <a:srgbClr val="FFFF00"/>
                </a:solidFill>
              </a:rPr>
              <a:t>mục đồng</a:t>
            </a:r>
            <a:r>
              <a:rPr lang="en-US"/>
              <a:t>: trẻ chăn trâu ,bò ,dê,cừu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35173">
                                            <p:txEl>
                                              <p:pRg st="0" end="0"/>
                                            </p:txEl>
                                          </p:spTgt>
                                        </p:tgtEl>
                                        <p:attrNameLst>
                                          <p:attrName>style.visibility</p:attrName>
                                        </p:attrNameLst>
                                      </p:cBhvr>
                                      <p:to>
                                        <p:strVal val="visible"/>
                                      </p:to>
                                    </p:set>
                                    <p:animEffect transition="in" filter="wipe(down)">
                                      <p:cBhvr>
                                        <p:cTn id="7" dur="580">
                                          <p:stCondLst>
                                            <p:cond delay="0"/>
                                          </p:stCondLst>
                                        </p:cTn>
                                        <p:tgtEl>
                                          <p:spTgt spid="135173">
                                            <p:txEl>
                                              <p:pRg st="0" end="0"/>
                                            </p:txEl>
                                          </p:spTgt>
                                        </p:tgtEl>
                                      </p:cBhvr>
                                    </p:animEffect>
                                    <p:anim calcmode="lin" valueType="num">
                                      <p:cBhvr>
                                        <p:cTn id="8" dur="1822" tmFilter="0,0; 0.14,0.36; 0.43,0.73; 0.71,0.91; 1.0,1.0">
                                          <p:stCondLst>
                                            <p:cond delay="0"/>
                                          </p:stCondLst>
                                        </p:cTn>
                                        <p:tgtEl>
                                          <p:spTgt spid="13517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517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517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517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517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35173">
                                            <p:txEl>
                                              <p:pRg st="0" end="0"/>
                                            </p:txEl>
                                          </p:spTgt>
                                        </p:tgtEl>
                                      </p:cBhvr>
                                      <p:to x="100000" y="60000"/>
                                    </p:animScale>
                                    <p:animScale>
                                      <p:cBhvr>
                                        <p:cTn id="14" dur="166" decel="50000">
                                          <p:stCondLst>
                                            <p:cond delay="676"/>
                                          </p:stCondLst>
                                        </p:cTn>
                                        <p:tgtEl>
                                          <p:spTgt spid="135173">
                                            <p:txEl>
                                              <p:pRg st="0" end="0"/>
                                            </p:txEl>
                                          </p:spTgt>
                                        </p:tgtEl>
                                      </p:cBhvr>
                                      <p:to x="100000" y="100000"/>
                                    </p:animScale>
                                    <p:animScale>
                                      <p:cBhvr>
                                        <p:cTn id="15" dur="26">
                                          <p:stCondLst>
                                            <p:cond delay="1312"/>
                                          </p:stCondLst>
                                        </p:cTn>
                                        <p:tgtEl>
                                          <p:spTgt spid="135173">
                                            <p:txEl>
                                              <p:pRg st="0" end="0"/>
                                            </p:txEl>
                                          </p:spTgt>
                                        </p:tgtEl>
                                      </p:cBhvr>
                                      <p:to x="100000" y="80000"/>
                                    </p:animScale>
                                    <p:animScale>
                                      <p:cBhvr>
                                        <p:cTn id="16" dur="166" decel="50000">
                                          <p:stCondLst>
                                            <p:cond delay="1338"/>
                                          </p:stCondLst>
                                        </p:cTn>
                                        <p:tgtEl>
                                          <p:spTgt spid="135173">
                                            <p:txEl>
                                              <p:pRg st="0" end="0"/>
                                            </p:txEl>
                                          </p:spTgt>
                                        </p:tgtEl>
                                      </p:cBhvr>
                                      <p:to x="100000" y="100000"/>
                                    </p:animScale>
                                    <p:animScale>
                                      <p:cBhvr>
                                        <p:cTn id="17" dur="26">
                                          <p:stCondLst>
                                            <p:cond delay="1642"/>
                                          </p:stCondLst>
                                        </p:cTn>
                                        <p:tgtEl>
                                          <p:spTgt spid="135173">
                                            <p:txEl>
                                              <p:pRg st="0" end="0"/>
                                            </p:txEl>
                                          </p:spTgt>
                                        </p:tgtEl>
                                      </p:cBhvr>
                                      <p:to x="100000" y="90000"/>
                                    </p:animScale>
                                    <p:animScale>
                                      <p:cBhvr>
                                        <p:cTn id="18" dur="166" decel="50000">
                                          <p:stCondLst>
                                            <p:cond delay="1668"/>
                                          </p:stCondLst>
                                        </p:cTn>
                                        <p:tgtEl>
                                          <p:spTgt spid="135173">
                                            <p:txEl>
                                              <p:pRg st="0" end="0"/>
                                            </p:txEl>
                                          </p:spTgt>
                                        </p:tgtEl>
                                      </p:cBhvr>
                                      <p:to x="100000" y="100000"/>
                                    </p:animScale>
                                    <p:animScale>
                                      <p:cBhvr>
                                        <p:cTn id="19" dur="26">
                                          <p:stCondLst>
                                            <p:cond delay="1808"/>
                                          </p:stCondLst>
                                        </p:cTn>
                                        <p:tgtEl>
                                          <p:spTgt spid="135173">
                                            <p:txEl>
                                              <p:pRg st="0" end="0"/>
                                            </p:txEl>
                                          </p:spTgt>
                                        </p:tgtEl>
                                      </p:cBhvr>
                                      <p:to x="100000" y="95000"/>
                                    </p:animScale>
                                    <p:animScale>
                                      <p:cBhvr>
                                        <p:cTn id="20" dur="166" decel="50000">
                                          <p:stCondLst>
                                            <p:cond delay="1834"/>
                                          </p:stCondLst>
                                        </p:cTn>
                                        <p:tgtEl>
                                          <p:spTgt spid="135173">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0" presetClass="entr" presetSubtype="0" fill="hold" nodeType="clickEffect">
                                  <p:stCondLst>
                                    <p:cond delay="0"/>
                                  </p:stCondLst>
                                  <p:childTnLst>
                                    <p:set>
                                      <p:cBhvr>
                                        <p:cTn id="24" dur="1" fill="hold">
                                          <p:stCondLst>
                                            <p:cond delay="0"/>
                                          </p:stCondLst>
                                        </p:cTn>
                                        <p:tgtEl>
                                          <p:spTgt spid="135172"/>
                                        </p:tgtEl>
                                        <p:attrNameLst>
                                          <p:attrName>style.visibility</p:attrName>
                                        </p:attrNameLst>
                                      </p:cBhvr>
                                      <p:to>
                                        <p:strVal val="visible"/>
                                      </p:to>
                                    </p:set>
                                    <p:animEffect transition="in" filter="wedge">
                                      <p:cBhvr>
                                        <p:cTn id="25" dur="2000"/>
                                        <p:tgtEl>
                                          <p:spTgt spid="135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7" name="Picture 5" descr="Thác Angel buổi sáng sớm"/>
          <p:cNvPicPr>
            <a:picLocks noChangeAspect="1" noChangeArrowheads="1"/>
          </p:cNvPicPr>
          <p:nvPr/>
        </p:nvPicPr>
        <p:blipFill>
          <a:blip r:embed="rId2"/>
          <a:srcRect/>
          <a:stretch>
            <a:fillRect/>
          </a:stretch>
        </p:blipFill>
        <p:spPr bwMode="auto">
          <a:xfrm>
            <a:off x="0" y="914400"/>
            <a:ext cx="9144000" cy="5943600"/>
          </a:xfrm>
          <a:prstGeom prst="rect">
            <a:avLst/>
          </a:prstGeom>
          <a:noFill/>
          <a:ln w="9525">
            <a:noFill/>
            <a:miter lim="800000"/>
            <a:headEnd/>
            <a:tailEnd/>
          </a:ln>
        </p:spPr>
      </p:pic>
      <p:sp>
        <p:nvSpPr>
          <p:cNvPr id="125958" name="Text Box 6"/>
          <p:cNvSpPr txBox="1">
            <a:spLocks noChangeArrowheads="1"/>
          </p:cNvSpPr>
          <p:nvPr/>
        </p:nvSpPr>
        <p:spPr bwMode="auto">
          <a:xfrm>
            <a:off x="914400" y="228600"/>
            <a:ext cx="8229600" cy="366713"/>
          </a:xfrm>
          <a:prstGeom prst="rect">
            <a:avLst/>
          </a:prstGeom>
          <a:noFill/>
          <a:ln w="9525">
            <a:noFill/>
            <a:miter lim="800000"/>
            <a:headEnd/>
            <a:tailEnd/>
          </a:ln>
        </p:spPr>
        <p:txBody>
          <a:bodyPr>
            <a:spAutoFit/>
          </a:bodyPr>
          <a:lstStyle/>
          <a:p>
            <a:pPr>
              <a:spcBef>
                <a:spcPct val="50000"/>
              </a:spcBef>
            </a:pPr>
            <a:r>
              <a:rPr lang="en-US">
                <a:solidFill>
                  <a:srgbClr val="FFFF00"/>
                </a:solidFill>
              </a:rPr>
              <a:t>huyền ảo</a:t>
            </a:r>
            <a:r>
              <a:rPr lang="en-US"/>
              <a:t>:  đẹp một cách kì lạ và bí ẩn,nửa thực nửa hư.</a:t>
            </a:r>
          </a:p>
        </p:txBody>
      </p:sp>
      <p:sp>
        <p:nvSpPr>
          <p:cNvPr id="125959" name="Text Box 7"/>
          <p:cNvSpPr txBox="1">
            <a:spLocks noChangeArrowheads="1"/>
          </p:cNvSpPr>
          <p:nvPr/>
        </p:nvSpPr>
        <p:spPr bwMode="auto">
          <a:xfrm>
            <a:off x="2895600" y="6491288"/>
            <a:ext cx="5562600" cy="366712"/>
          </a:xfrm>
          <a:prstGeom prst="rect">
            <a:avLst/>
          </a:prstGeom>
          <a:noFill/>
          <a:ln w="9525">
            <a:noFill/>
            <a:miter lim="800000"/>
            <a:headEnd/>
            <a:tailEnd/>
          </a:ln>
        </p:spPr>
        <p:txBody>
          <a:bodyPr>
            <a:spAutoFit/>
          </a:bodyPr>
          <a:lstStyle/>
          <a:p>
            <a:pPr>
              <a:spcBef>
                <a:spcPct val="50000"/>
              </a:spcBef>
            </a:pPr>
            <a:r>
              <a:rPr lang="en-US">
                <a:solidFill>
                  <a:srgbClr val="FFFF00"/>
                </a:solidFill>
              </a:rPr>
              <a:t>Thác Angenl buổi sáng sớm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25958">
                                            <p:txEl>
                                              <p:pRg st="0" end="0"/>
                                            </p:txEl>
                                          </p:spTgt>
                                        </p:tgtEl>
                                        <p:attrNameLst>
                                          <p:attrName>style.visibility</p:attrName>
                                        </p:attrNameLst>
                                      </p:cBhvr>
                                      <p:to>
                                        <p:strVal val="visible"/>
                                      </p:to>
                                    </p:set>
                                    <p:anim calcmode="lin" valueType="num">
                                      <p:cBhvr>
                                        <p:cTn id="7" dur="500" fill="hold"/>
                                        <p:tgtEl>
                                          <p:spTgt spid="12595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595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5958">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125957"/>
                                        </p:tgtEl>
                                        <p:attrNameLst>
                                          <p:attrName>style.visibility</p:attrName>
                                        </p:attrNameLst>
                                      </p:cBhvr>
                                      <p:to>
                                        <p:strVal val="visible"/>
                                      </p:to>
                                    </p:set>
                                    <p:animEffect transition="in" filter="checkerboard(across)">
                                      <p:cBhvr>
                                        <p:cTn id="14" dur="500"/>
                                        <p:tgtEl>
                                          <p:spTgt spid="12595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125959">
                                            <p:txEl>
                                              <p:pRg st="0" end="0"/>
                                            </p:txEl>
                                          </p:spTgt>
                                        </p:tgtEl>
                                        <p:attrNameLst>
                                          <p:attrName>style.visibility</p:attrName>
                                        </p:attrNameLst>
                                      </p:cBhvr>
                                      <p:to>
                                        <p:strVal val="visible"/>
                                      </p:to>
                                    </p:set>
                                    <p:animEffect transition="in" filter="dissolve">
                                      <p:cBhvr>
                                        <p:cTn id="19" dur="500"/>
                                        <p:tgtEl>
                                          <p:spTgt spid="1259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457200" y="0"/>
            <a:ext cx="8686800" cy="1892300"/>
          </a:xfrm>
          <a:prstGeom prst="rect">
            <a:avLst/>
          </a:prstGeom>
          <a:noFill/>
          <a:ln w="9525">
            <a:noFill/>
            <a:miter lim="800000"/>
            <a:headEnd/>
            <a:tailEnd/>
          </a:ln>
        </p:spPr>
        <p:txBody>
          <a:bodyPr>
            <a:spAutoFit/>
          </a:bodyPr>
          <a:lstStyle/>
          <a:p>
            <a:pPr algn="r" eaLnBrk="1" hangingPunct="1">
              <a:spcBef>
                <a:spcPct val="50000"/>
              </a:spcBef>
            </a:pPr>
            <a:r>
              <a:rPr lang="en-US" sz="2800"/>
              <a:t>              </a:t>
            </a:r>
            <a:endParaRPr lang="en-US" sz="2800" i="1"/>
          </a:p>
          <a:p>
            <a:pPr eaLnBrk="1" hangingPunct="1">
              <a:spcBef>
                <a:spcPct val="50000"/>
              </a:spcBef>
            </a:pPr>
            <a:r>
              <a:rPr lang="en-US" sz="2800" u="sng"/>
              <a:t>Tập đọc</a:t>
            </a:r>
            <a:r>
              <a:rPr lang="en-US" sz="2800"/>
              <a:t>          </a:t>
            </a:r>
            <a:r>
              <a:rPr lang="en-US" sz="3200">
                <a:solidFill>
                  <a:srgbClr val="FF0000"/>
                </a:solidFill>
              </a:rPr>
              <a:t>Cánh diều tuổi thơ</a:t>
            </a:r>
          </a:p>
          <a:p>
            <a:pPr eaLnBrk="1" hangingPunct="1">
              <a:spcBef>
                <a:spcPct val="50000"/>
              </a:spcBef>
            </a:pPr>
            <a:r>
              <a:rPr lang="en-US" sz="2800"/>
              <a:t>                                                 </a:t>
            </a:r>
          </a:p>
        </p:txBody>
      </p:sp>
      <p:sp>
        <p:nvSpPr>
          <p:cNvPr id="9219" name="Text Box 5"/>
          <p:cNvSpPr txBox="1">
            <a:spLocks noChangeArrowheads="1"/>
          </p:cNvSpPr>
          <p:nvPr/>
        </p:nvSpPr>
        <p:spPr bwMode="auto">
          <a:xfrm>
            <a:off x="5257800" y="1219200"/>
            <a:ext cx="2667000" cy="366713"/>
          </a:xfrm>
          <a:prstGeom prst="rect">
            <a:avLst/>
          </a:prstGeom>
          <a:noFill/>
          <a:ln w="9525">
            <a:noFill/>
            <a:miter lim="800000"/>
            <a:headEnd/>
            <a:tailEnd/>
          </a:ln>
        </p:spPr>
        <p:txBody>
          <a:bodyPr>
            <a:spAutoFit/>
          </a:bodyPr>
          <a:lstStyle/>
          <a:p>
            <a:pPr>
              <a:spcBef>
                <a:spcPct val="50000"/>
              </a:spcBef>
            </a:pPr>
            <a:r>
              <a:rPr lang="en-US" b="1"/>
              <a:t>Theo Tạ Duy Anh</a:t>
            </a:r>
          </a:p>
        </p:txBody>
      </p:sp>
      <p:sp>
        <p:nvSpPr>
          <p:cNvPr id="142342" name="Text Box 6"/>
          <p:cNvSpPr txBox="1">
            <a:spLocks noChangeArrowheads="1"/>
          </p:cNvSpPr>
          <p:nvPr/>
        </p:nvSpPr>
        <p:spPr bwMode="auto">
          <a:xfrm>
            <a:off x="533400" y="2209800"/>
            <a:ext cx="2209800" cy="1570038"/>
          </a:xfrm>
          <a:prstGeom prst="rect">
            <a:avLst/>
          </a:prstGeom>
          <a:noFill/>
          <a:ln w="9525">
            <a:noFill/>
            <a:miter lim="800000"/>
            <a:headEnd/>
            <a:tailEnd/>
          </a:ln>
        </p:spPr>
        <p:txBody>
          <a:bodyPr>
            <a:spAutoFit/>
          </a:bodyPr>
          <a:lstStyle/>
          <a:p>
            <a:pPr>
              <a:spcBef>
                <a:spcPct val="50000"/>
              </a:spcBef>
            </a:pPr>
            <a:r>
              <a:rPr lang="en-US" sz="2400">
                <a:solidFill>
                  <a:srgbClr val="FFFF00"/>
                </a:solidFill>
              </a:rPr>
              <a:t>Khát vọng</a:t>
            </a:r>
            <a:r>
              <a:rPr lang="en-US" sz="2400"/>
              <a:t> :</a:t>
            </a:r>
          </a:p>
          <a:p>
            <a:pPr>
              <a:spcBef>
                <a:spcPct val="50000"/>
              </a:spcBef>
            </a:pPr>
            <a:r>
              <a:rPr lang="en-US" sz="2400">
                <a:solidFill>
                  <a:srgbClr val="FFFF00"/>
                </a:solidFill>
              </a:rPr>
              <a:t>Tuổi ngọc ngà</a:t>
            </a:r>
            <a:r>
              <a:rPr lang="en-US" sz="2400"/>
              <a:t>: </a:t>
            </a:r>
          </a:p>
          <a:p>
            <a:pPr>
              <a:spcBef>
                <a:spcPct val="50000"/>
              </a:spcBef>
            </a:pPr>
            <a:r>
              <a:rPr lang="en-US" sz="2400">
                <a:solidFill>
                  <a:srgbClr val="FFFF00"/>
                </a:solidFill>
              </a:rPr>
              <a:t>Khát khao</a:t>
            </a:r>
            <a:r>
              <a:rPr lang="en-US" sz="2400"/>
              <a:t>:</a:t>
            </a:r>
          </a:p>
        </p:txBody>
      </p:sp>
      <p:sp>
        <p:nvSpPr>
          <p:cNvPr id="142343" name="Text Box 7"/>
          <p:cNvSpPr txBox="1">
            <a:spLocks noChangeArrowheads="1"/>
          </p:cNvSpPr>
          <p:nvPr/>
        </p:nvSpPr>
        <p:spPr bwMode="auto">
          <a:xfrm>
            <a:off x="2438400" y="2209800"/>
            <a:ext cx="6019800" cy="457200"/>
          </a:xfrm>
          <a:prstGeom prst="rect">
            <a:avLst/>
          </a:prstGeom>
          <a:noFill/>
          <a:ln w="9525">
            <a:noFill/>
            <a:miter lim="800000"/>
            <a:headEnd/>
            <a:tailEnd/>
          </a:ln>
        </p:spPr>
        <p:txBody>
          <a:bodyPr>
            <a:spAutoFit/>
          </a:bodyPr>
          <a:lstStyle/>
          <a:p>
            <a:pPr>
              <a:spcBef>
                <a:spcPct val="50000"/>
              </a:spcBef>
            </a:pPr>
            <a:r>
              <a:rPr lang="en-US" sz="2400"/>
              <a:t>Điều mong muốn ,đòi hỏi rất mạnh mẽ</a:t>
            </a:r>
          </a:p>
        </p:txBody>
      </p:sp>
      <p:sp>
        <p:nvSpPr>
          <p:cNvPr id="142344" name="Text Box 8"/>
          <p:cNvSpPr txBox="1">
            <a:spLocks noChangeArrowheads="1"/>
          </p:cNvSpPr>
          <p:nvPr/>
        </p:nvSpPr>
        <p:spPr bwMode="auto">
          <a:xfrm>
            <a:off x="2743200" y="2743200"/>
            <a:ext cx="5105400" cy="457200"/>
          </a:xfrm>
          <a:prstGeom prst="rect">
            <a:avLst/>
          </a:prstGeom>
          <a:noFill/>
          <a:ln w="9525">
            <a:noFill/>
            <a:miter lim="800000"/>
            <a:headEnd/>
            <a:tailEnd/>
          </a:ln>
        </p:spPr>
        <p:txBody>
          <a:bodyPr>
            <a:spAutoFit/>
          </a:bodyPr>
          <a:lstStyle/>
          <a:p>
            <a:pPr>
              <a:spcBef>
                <a:spcPct val="50000"/>
              </a:spcBef>
            </a:pPr>
            <a:r>
              <a:rPr lang="en-US" sz="2400"/>
              <a:t>Tuổi thơ, tuổi trẻ đẹp đẽ</a:t>
            </a:r>
          </a:p>
        </p:txBody>
      </p:sp>
      <p:sp>
        <p:nvSpPr>
          <p:cNvPr id="142345" name="Text Box 9"/>
          <p:cNvSpPr txBox="1">
            <a:spLocks noChangeArrowheads="1"/>
          </p:cNvSpPr>
          <p:nvPr/>
        </p:nvSpPr>
        <p:spPr bwMode="auto">
          <a:xfrm>
            <a:off x="2743200" y="3276600"/>
            <a:ext cx="5257800" cy="457200"/>
          </a:xfrm>
          <a:prstGeom prst="rect">
            <a:avLst/>
          </a:prstGeom>
          <a:noFill/>
          <a:ln w="9525">
            <a:noFill/>
            <a:miter lim="800000"/>
            <a:headEnd/>
            <a:tailEnd/>
          </a:ln>
        </p:spPr>
        <p:txBody>
          <a:bodyPr>
            <a:spAutoFit/>
          </a:bodyPr>
          <a:lstStyle/>
          <a:p>
            <a:pPr>
              <a:spcBef>
                <a:spcPct val="50000"/>
              </a:spcBef>
            </a:pPr>
            <a:r>
              <a:rPr lang="en-US" sz="2400"/>
              <a:t>Mong muốn, đòi hỏi thiết tha</a:t>
            </a:r>
          </a:p>
        </p:txBody>
      </p:sp>
      <p:sp>
        <p:nvSpPr>
          <p:cNvPr id="142346" name="Text Box 10"/>
          <p:cNvSpPr txBox="1">
            <a:spLocks noChangeArrowheads="1"/>
          </p:cNvSpPr>
          <p:nvPr/>
        </p:nvSpPr>
        <p:spPr bwMode="auto">
          <a:xfrm>
            <a:off x="533400" y="1828800"/>
            <a:ext cx="3886200" cy="457200"/>
          </a:xfrm>
          <a:prstGeom prst="rect">
            <a:avLst/>
          </a:prstGeom>
          <a:noFill/>
          <a:ln w="9525">
            <a:noFill/>
            <a:miter lim="800000"/>
            <a:headEnd/>
            <a:tailEnd/>
          </a:ln>
        </p:spPr>
        <p:txBody>
          <a:bodyPr>
            <a:spAutoFit/>
          </a:bodyPr>
          <a:lstStyle/>
          <a:p>
            <a:pPr>
              <a:spcBef>
                <a:spcPct val="50000"/>
              </a:spcBef>
            </a:pPr>
            <a:r>
              <a:rPr lang="en-US" sz="2400">
                <a:solidFill>
                  <a:srgbClr val="FFFF00"/>
                </a:solidFill>
              </a:rPr>
              <a:t>Dải Ngân Hà:</a:t>
            </a:r>
          </a:p>
        </p:txBody>
      </p:sp>
      <p:sp>
        <p:nvSpPr>
          <p:cNvPr id="142347" name="Text Box 11"/>
          <p:cNvSpPr txBox="1">
            <a:spLocks noChangeArrowheads="1"/>
          </p:cNvSpPr>
          <p:nvPr/>
        </p:nvSpPr>
        <p:spPr bwMode="auto">
          <a:xfrm>
            <a:off x="2514600" y="1828800"/>
            <a:ext cx="4572000" cy="457200"/>
          </a:xfrm>
          <a:prstGeom prst="rect">
            <a:avLst/>
          </a:prstGeom>
          <a:noFill/>
          <a:ln w="9525">
            <a:noFill/>
            <a:miter lim="800000"/>
            <a:headEnd/>
            <a:tailEnd/>
          </a:ln>
        </p:spPr>
        <p:txBody>
          <a:bodyPr>
            <a:spAutoFit/>
          </a:bodyPr>
          <a:lstStyle/>
          <a:p>
            <a:r>
              <a:rPr lang="en-US" sz="2400"/>
              <a:t>Hình ảnh thu nhỏ của các vì sao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nodeType="clickEffect">
                                  <p:stCondLst>
                                    <p:cond delay="0"/>
                                  </p:stCondLst>
                                  <p:childTnLst>
                                    <p:set>
                                      <p:cBhvr>
                                        <p:cTn id="6" dur="1" fill="hold">
                                          <p:stCondLst>
                                            <p:cond delay="0"/>
                                          </p:stCondLst>
                                        </p:cTn>
                                        <p:tgtEl>
                                          <p:spTgt spid="142346">
                                            <p:txEl>
                                              <p:pRg st="0" end="0"/>
                                            </p:txEl>
                                          </p:spTgt>
                                        </p:tgtEl>
                                        <p:attrNameLst>
                                          <p:attrName>style.visibility</p:attrName>
                                        </p:attrNameLst>
                                      </p:cBhvr>
                                      <p:to>
                                        <p:strVal val="visible"/>
                                      </p:to>
                                    </p:set>
                                    <p:anim calcmode="lin" valueType="num">
                                      <p:cBhvr additive="base">
                                        <p:cTn id="7" dur="500" fill="hold"/>
                                        <p:tgtEl>
                                          <p:spTgt spid="14234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2346">
                                            <p:txEl>
                                              <p:pRg st="0" end="0"/>
                                            </p:txEl>
                                          </p:spTgt>
                                        </p:tgtEl>
                                        <p:attrNameLst>
                                          <p:attrName>ppt_y</p:attrName>
                                        </p:attrNameLst>
                                      </p:cBhvr>
                                      <p:tavLst>
                                        <p:tav tm="0">
                                          <p:val>
                                            <p:strVal val="#ppt_y"/>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142347">
                                            <p:txEl>
                                              <p:pRg st="0" end="0"/>
                                            </p:txEl>
                                          </p:spTgt>
                                        </p:tgtEl>
                                        <p:attrNameLst>
                                          <p:attrName>style.visibility</p:attrName>
                                        </p:attrNameLst>
                                      </p:cBhvr>
                                      <p:to>
                                        <p:strVal val="visible"/>
                                      </p:to>
                                    </p:set>
                                    <p:animEffect transition="in" filter="circle(in)">
                                      <p:cBhvr>
                                        <p:cTn id="11" dur="500"/>
                                        <p:tgtEl>
                                          <p:spTgt spid="14234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142342">
                                            <p:txEl>
                                              <p:pRg st="0" end="0"/>
                                            </p:txEl>
                                          </p:spTgt>
                                        </p:tgtEl>
                                        <p:attrNameLst>
                                          <p:attrName>style.visibility</p:attrName>
                                        </p:attrNameLst>
                                      </p:cBhvr>
                                      <p:to>
                                        <p:strVal val="visible"/>
                                      </p:to>
                                    </p:set>
                                    <p:animEffect transition="in" filter="box(in)">
                                      <p:cBhvr>
                                        <p:cTn id="16" dur="500"/>
                                        <p:tgtEl>
                                          <p:spTgt spid="142342">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142343">
                                            <p:txEl>
                                              <p:pRg st="0" end="0"/>
                                            </p:txEl>
                                          </p:spTgt>
                                        </p:tgtEl>
                                        <p:attrNameLst>
                                          <p:attrName>style.visibility</p:attrName>
                                        </p:attrNameLst>
                                      </p:cBhvr>
                                      <p:to>
                                        <p:strVal val="visible"/>
                                      </p:to>
                                    </p:set>
                                    <p:animEffect transition="in" filter="box(in)">
                                      <p:cBhvr>
                                        <p:cTn id="21" dur="500"/>
                                        <p:tgtEl>
                                          <p:spTgt spid="142343">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1" presetClass="entr" presetSubtype="4" fill="hold" nodeType="clickEffect">
                                  <p:stCondLst>
                                    <p:cond delay="0"/>
                                  </p:stCondLst>
                                  <p:childTnLst>
                                    <p:set>
                                      <p:cBhvr>
                                        <p:cTn id="25" dur="1" fill="hold">
                                          <p:stCondLst>
                                            <p:cond delay="0"/>
                                          </p:stCondLst>
                                        </p:cTn>
                                        <p:tgtEl>
                                          <p:spTgt spid="142344">
                                            <p:txEl>
                                              <p:pRg st="0" end="0"/>
                                            </p:txEl>
                                          </p:spTgt>
                                        </p:tgtEl>
                                        <p:attrNameLst>
                                          <p:attrName>style.visibility</p:attrName>
                                        </p:attrNameLst>
                                      </p:cBhvr>
                                      <p:to>
                                        <p:strVal val="visible"/>
                                      </p:to>
                                    </p:set>
                                    <p:animEffect transition="in" filter="wheel(4)">
                                      <p:cBhvr>
                                        <p:cTn id="26" dur="500"/>
                                        <p:tgtEl>
                                          <p:spTgt spid="142344">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142342">
                                            <p:txEl>
                                              <p:pRg st="1" end="1"/>
                                            </p:txEl>
                                          </p:spTgt>
                                        </p:tgtEl>
                                        <p:attrNameLst>
                                          <p:attrName>style.visibility</p:attrName>
                                        </p:attrNameLst>
                                      </p:cBhvr>
                                      <p:to>
                                        <p:strVal val="visible"/>
                                      </p:to>
                                    </p:set>
                                    <p:animEffect transition="in" filter="dissolve">
                                      <p:cBhvr>
                                        <p:cTn id="31" dur="500"/>
                                        <p:tgtEl>
                                          <p:spTgt spid="142342">
                                            <p:txEl>
                                              <p:pRg st="1" end="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5" presetClass="entr" presetSubtype="0" fill="hold" nodeType="clickEffect">
                                  <p:stCondLst>
                                    <p:cond delay="0"/>
                                  </p:stCondLst>
                                  <p:childTnLst>
                                    <p:set>
                                      <p:cBhvr>
                                        <p:cTn id="35" dur="1" fill="hold">
                                          <p:stCondLst>
                                            <p:cond delay="0"/>
                                          </p:stCondLst>
                                        </p:cTn>
                                        <p:tgtEl>
                                          <p:spTgt spid="142342">
                                            <p:txEl>
                                              <p:pRg st="2" end="2"/>
                                            </p:txEl>
                                          </p:spTgt>
                                        </p:tgtEl>
                                        <p:attrNameLst>
                                          <p:attrName>style.visibility</p:attrName>
                                        </p:attrNameLst>
                                      </p:cBhvr>
                                      <p:to>
                                        <p:strVal val="visible"/>
                                      </p:to>
                                    </p:set>
                                    <p:anim calcmode="lin" valueType="num">
                                      <p:cBhvr>
                                        <p:cTn id="36" dur="1000" fill="hold"/>
                                        <p:tgtEl>
                                          <p:spTgt spid="142342">
                                            <p:txEl>
                                              <p:pRg st="2" end="2"/>
                                            </p:txEl>
                                          </p:spTgt>
                                        </p:tgtEl>
                                        <p:attrNameLst>
                                          <p:attrName>ppt_w</p:attrName>
                                        </p:attrNameLst>
                                      </p:cBhvr>
                                      <p:tavLst>
                                        <p:tav tm="0">
                                          <p:val>
                                            <p:strVal val="#ppt_w*0.70"/>
                                          </p:val>
                                        </p:tav>
                                        <p:tav tm="100000">
                                          <p:val>
                                            <p:strVal val="#ppt_w"/>
                                          </p:val>
                                        </p:tav>
                                      </p:tavLst>
                                    </p:anim>
                                    <p:anim calcmode="lin" valueType="num">
                                      <p:cBhvr>
                                        <p:cTn id="37" dur="1000" fill="hold"/>
                                        <p:tgtEl>
                                          <p:spTgt spid="142342">
                                            <p:txEl>
                                              <p:pRg st="2" end="2"/>
                                            </p:txEl>
                                          </p:spTgt>
                                        </p:tgtEl>
                                        <p:attrNameLst>
                                          <p:attrName>ppt_h</p:attrName>
                                        </p:attrNameLst>
                                      </p:cBhvr>
                                      <p:tavLst>
                                        <p:tav tm="0">
                                          <p:val>
                                            <p:strVal val="#ppt_h"/>
                                          </p:val>
                                        </p:tav>
                                        <p:tav tm="100000">
                                          <p:val>
                                            <p:strVal val="#ppt_h"/>
                                          </p:val>
                                        </p:tav>
                                      </p:tavLst>
                                    </p:anim>
                                    <p:animEffect transition="in" filter="fade">
                                      <p:cBhvr>
                                        <p:cTn id="38" dur="1000"/>
                                        <p:tgtEl>
                                          <p:spTgt spid="142342">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nodeType="clickEffect">
                                  <p:stCondLst>
                                    <p:cond delay="0"/>
                                  </p:stCondLst>
                                  <p:childTnLst>
                                    <p:set>
                                      <p:cBhvr>
                                        <p:cTn id="42" dur="1" fill="hold">
                                          <p:stCondLst>
                                            <p:cond delay="0"/>
                                          </p:stCondLst>
                                        </p:cTn>
                                        <p:tgtEl>
                                          <p:spTgt spid="142345">
                                            <p:txEl>
                                              <p:pRg st="0" end="0"/>
                                            </p:txEl>
                                          </p:spTgt>
                                        </p:tgtEl>
                                        <p:attrNameLst>
                                          <p:attrName>style.visibility</p:attrName>
                                        </p:attrNameLst>
                                      </p:cBhvr>
                                      <p:to>
                                        <p:strVal val="visible"/>
                                      </p:to>
                                    </p:set>
                                    <p:anim calcmode="lin" valueType="num">
                                      <p:cBhvr>
                                        <p:cTn id="43" dur="500" fill="hold"/>
                                        <p:tgtEl>
                                          <p:spTgt spid="142345">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142345">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1423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57200" y="0"/>
            <a:ext cx="8686800" cy="1892300"/>
          </a:xfrm>
          <a:prstGeom prst="rect">
            <a:avLst/>
          </a:prstGeom>
          <a:noFill/>
          <a:ln w="9525">
            <a:noFill/>
            <a:miter lim="800000"/>
            <a:headEnd/>
            <a:tailEnd/>
          </a:ln>
        </p:spPr>
        <p:txBody>
          <a:bodyPr>
            <a:spAutoFit/>
          </a:bodyPr>
          <a:lstStyle/>
          <a:p>
            <a:pPr algn="r" eaLnBrk="1" hangingPunct="1">
              <a:spcBef>
                <a:spcPct val="50000"/>
              </a:spcBef>
            </a:pPr>
            <a:r>
              <a:rPr lang="en-US" sz="2800"/>
              <a:t>              </a:t>
            </a:r>
            <a:endParaRPr lang="en-US" sz="2800" i="1"/>
          </a:p>
          <a:p>
            <a:pPr eaLnBrk="1" hangingPunct="1">
              <a:spcBef>
                <a:spcPct val="50000"/>
              </a:spcBef>
            </a:pPr>
            <a:r>
              <a:rPr lang="en-US" sz="2800" u="sng"/>
              <a:t>Tập đọc</a:t>
            </a:r>
            <a:r>
              <a:rPr lang="en-US" sz="2800"/>
              <a:t>              </a:t>
            </a:r>
            <a:r>
              <a:rPr lang="en-US" sz="2800">
                <a:solidFill>
                  <a:srgbClr val="FF0000"/>
                </a:solidFill>
              </a:rPr>
              <a:t>Cánh</a:t>
            </a:r>
            <a:r>
              <a:rPr lang="en-US" sz="3200">
                <a:solidFill>
                  <a:srgbClr val="FF0000"/>
                </a:solidFill>
              </a:rPr>
              <a:t> diều tuổi thơ</a:t>
            </a:r>
          </a:p>
          <a:p>
            <a:pPr eaLnBrk="1" hangingPunct="1">
              <a:spcBef>
                <a:spcPct val="50000"/>
              </a:spcBef>
            </a:pPr>
            <a:r>
              <a:rPr lang="en-US" sz="2800"/>
              <a:t>                                                     </a:t>
            </a:r>
            <a:r>
              <a:rPr lang="en-US" sz="2000"/>
              <a:t>Theo Tạ Duy Anh</a:t>
            </a:r>
          </a:p>
        </p:txBody>
      </p:sp>
      <p:sp>
        <p:nvSpPr>
          <p:cNvPr id="10243" name="Text Box 3"/>
          <p:cNvSpPr txBox="1">
            <a:spLocks noChangeArrowheads="1"/>
          </p:cNvSpPr>
          <p:nvPr/>
        </p:nvSpPr>
        <p:spPr bwMode="auto">
          <a:xfrm>
            <a:off x="762000" y="2438400"/>
            <a:ext cx="2286000" cy="519113"/>
          </a:xfrm>
          <a:prstGeom prst="rect">
            <a:avLst/>
          </a:prstGeom>
          <a:noFill/>
          <a:ln w="9525">
            <a:noFill/>
            <a:miter lim="800000"/>
            <a:headEnd/>
            <a:tailEnd/>
          </a:ln>
        </p:spPr>
        <p:txBody>
          <a:bodyPr>
            <a:spAutoFit/>
          </a:bodyPr>
          <a:lstStyle/>
          <a:p>
            <a:pPr eaLnBrk="1" hangingPunct="1">
              <a:spcBef>
                <a:spcPct val="50000"/>
              </a:spcBef>
            </a:pPr>
            <a:r>
              <a:rPr lang="en-US" sz="2800"/>
              <a:t>*Luyện đọc</a:t>
            </a:r>
          </a:p>
        </p:txBody>
      </p:sp>
      <p:sp>
        <p:nvSpPr>
          <p:cNvPr id="10244" name="Rectangle 4"/>
          <p:cNvSpPr>
            <a:spLocks noChangeArrowheads="1"/>
          </p:cNvSpPr>
          <p:nvPr/>
        </p:nvSpPr>
        <p:spPr bwMode="auto">
          <a:xfrm>
            <a:off x="0" y="2971800"/>
            <a:ext cx="4876800" cy="2530475"/>
          </a:xfrm>
          <a:prstGeom prst="rect">
            <a:avLst/>
          </a:prstGeom>
          <a:noFill/>
          <a:ln w="9525">
            <a:noFill/>
            <a:miter lim="800000"/>
            <a:headEnd/>
            <a:tailEnd/>
          </a:ln>
        </p:spPr>
        <p:txBody>
          <a:bodyPr>
            <a:spAutoFit/>
          </a:bodyPr>
          <a:lstStyle/>
          <a:p>
            <a:r>
              <a:rPr lang="en-US"/>
              <a:t>            </a:t>
            </a:r>
            <a:r>
              <a:rPr lang="en-US" sz="2000"/>
              <a:t>phát </a:t>
            </a:r>
            <a:r>
              <a:rPr lang="en-US" sz="2000">
                <a:solidFill>
                  <a:srgbClr val="FF0000"/>
                </a:solidFill>
              </a:rPr>
              <a:t>d</a:t>
            </a:r>
            <a:r>
              <a:rPr lang="en-US" sz="2000"/>
              <a:t>ại, </a:t>
            </a:r>
          </a:p>
          <a:p>
            <a:r>
              <a:rPr lang="en-US" sz="2000"/>
              <a:t>           h</a:t>
            </a:r>
            <a:r>
              <a:rPr lang="en-US" sz="2000">
                <a:solidFill>
                  <a:srgbClr val="FF0000"/>
                </a:solidFill>
              </a:rPr>
              <a:t>uyền</a:t>
            </a:r>
            <a:r>
              <a:rPr lang="en-US" sz="2000"/>
              <a:t> ảo,</a:t>
            </a:r>
          </a:p>
          <a:p>
            <a:r>
              <a:rPr lang="en-US" sz="2000"/>
              <a:t>           kh</a:t>
            </a:r>
            <a:r>
              <a:rPr lang="en-US" sz="2000">
                <a:solidFill>
                  <a:srgbClr val="FF0000"/>
                </a:solidFill>
              </a:rPr>
              <a:t>át</a:t>
            </a:r>
            <a:r>
              <a:rPr lang="en-US" sz="2000"/>
              <a:t> khao</a:t>
            </a:r>
          </a:p>
          <a:p>
            <a:r>
              <a:rPr lang="en-US" sz="2000"/>
              <a:t>   Tôi đã ngửa cổ </a:t>
            </a:r>
            <a:r>
              <a:rPr lang="en-US" sz="2000">
                <a:solidFill>
                  <a:srgbClr val="FF0000"/>
                </a:solidFill>
              </a:rPr>
              <a:t>suốt một thời mới lớn</a:t>
            </a:r>
            <a:r>
              <a:rPr lang="en-US" sz="2000"/>
              <a:t>/ để chờ đợi một nàng tiên áo xanh bay xuống từ trời / và bao giờ cũng hi vọng khi </a:t>
            </a:r>
            <a:r>
              <a:rPr lang="en-US" sz="2000">
                <a:solidFill>
                  <a:srgbClr val="FF0000"/>
                </a:solidFill>
              </a:rPr>
              <a:t>tha thiết cầu xin</a:t>
            </a:r>
            <a:r>
              <a:rPr lang="en-US" sz="2000"/>
              <a:t> : “ </a:t>
            </a:r>
            <a:r>
              <a:rPr lang="en-US" sz="2000" b="1">
                <a:solidFill>
                  <a:srgbClr val="FFFF00"/>
                </a:solidFill>
              </a:rPr>
              <a:t>Bay đi</a:t>
            </a:r>
            <a:r>
              <a:rPr lang="en-US" sz="2000"/>
              <a:t> diều ơi ! </a:t>
            </a:r>
            <a:r>
              <a:rPr lang="en-US" sz="2000" b="1">
                <a:solidFill>
                  <a:srgbClr val="FFFF00"/>
                </a:solidFill>
              </a:rPr>
              <a:t>Bay đi</a:t>
            </a:r>
            <a:r>
              <a:rPr lang="en-US" sz="2000"/>
              <a:t> ! “</a:t>
            </a:r>
          </a:p>
        </p:txBody>
      </p:sp>
      <p:sp>
        <p:nvSpPr>
          <p:cNvPr id="10245" name="Line 5"/>
          <p:cNvSpPr>
            <a:spLocks noChangeShapeType="1"/>
          </p:cNvSpPr>
          <p:nvPr/>
        </p:nvSpPr>
        <p:spPr bwMode="auto">
          <a:xfrm>
            <a:off x="4876800" y="2667000"/>
            <a:ext cx="0" cy="4191000"/>
          </a:xfrm>
          <a:prstGeom prst="line">
            <a:avLst/>
          </a:prstGeom>
          <a:noFill/>
          <a:ln w="9525">
            <a:solidFill>
              <a:schemeClr val="tx1"/>
            </a:solidFill>
            <a:round/>
            <a:headEnd/>
            <a:tailEnd/>
          </a:ln>
        </p:spPr>
        <p:txBody>
          <a:bodyPr/>
          <a:lstStyle/>
          <a:p>
            <a:endParaRPr lang="en-US"/>
          </a:p>
        </p:txBody>
      </p:sp>
      <p:sp>
        <p:nvSpPr>
          <p:cNvPr id="10246" name="Rectangle 6"/>
          <p:cNvSpPr>
            <a:spLocks noChangeArrowheads="1"/>
          </p:cNvSpPr>
          <p:nvPr/>
        </p:nvSpPr>
        <p:spPr bwMode="auto">
          <a:xfrm>
            <a:off x="5257800" y="2514600"/>
            <a:ext cx="2971800" cy="769938"/>
          </a:xfrm>
          <a:prstGeom prst="rect">
            <a:avLst/>
          </a:prstGeom>
          <a:noFill/>
          <a:ln w="9525">
            <a:noFill/>
            <a:miter lim="800000"/>
            <a:headEnd/>
            <a:tailEnd/>
          </a:ln>
        </p:spPr>
        <p:txBody>
          <a:bodyPr>
            <a:spAutoFit/>
          </a:bodyPr>
          <a:lstStyle/>
          <a:p>
            <a:r>
              <a:rPr lang="en-US" sz="2400"/>
              <a:t>*Tìm hiểu bài</a:t>
            </a:r>
          </a:p>
          <a:p>
            <a:r>
              <a:rPr lang="en-US"/>
              <a:t>     </a:t>
            </a:r>
            <a:endParaRPr lang="en-US" sz="20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3"/>
          <p:cNvSpPr txBox="1">
            <a:spLocks noChangeArrowheads="1"/>
          </p:cNvSpPr>
          <p:nvPr/>
        </p:nvSpPr>
        <p:spPr bwMode="auto">
          <a:xfrm>
            <a:off x="0" y="3581400"/>
            <a:ext cx="4876800" cy="457200"/>
          </a:xfrm>
          <a:prstGeom prst="rect">
            <a:avLst/>
          </a:prstGeom>
          <a:noFill/>
          <a:ln w="9525">
            <a:noFill/>
            <a:miter lim="800000"/>
            <a:headEnd/>
            <a:tailEnd/>
          </a:ln>
        </p:spPr>
        <p:txBody>
          <a:bodyPr>
            <a:spAutoFit/>
          </a:bodyPr>
          <a:lstStyle/>
          <a:p>
            <a:pPr eaLnBrk="1" hangingPunct="1">
              <a:spcBef>
                <a:spcPct val="50000"/>
              </a:spcBef>
            </a:pPr>
            <a:endParaRPr lang="en-US" sz="2400"/>
          </a:p>
        </p:txBody>
      </p:sp>
      <p:sp>
        <p:nvSpPr>
          <p:cNvPr id="11267" name="Text Box 20"/>
          <p:cNvSpPr txBox="1">
            <a:spLocks noChangeArrowheads="1"/>
          </p:cNvSpPr>
          <p:nvPr/>
        </p:nvSpPr>
        <p:spPr bwMode="auto">
          <a:xfrm>
            <a:off x="5257800" y="3200400"/>
            <a:ext cx="1828800" cy="457200"/>
          </a:xfrm>
          <a:prstGeom prst="rect">
            <a:avLst/>
          </a:prstGeom>
          <a:noFill/>
          <a:ln w="9525">
            <a:noFill/>
            <a:miter lim="800000"/>
            <a:headEnd/>
            <a:tailEnd/>
          </a:ln>
        </p:spPr>
        <p:txBody>
          <a:bodyPr>
            <a:spAutoFit/>
          </a:bodyPr>
          <a:lstStyle/>
          <a:p>
            <a:pPr eaLnBrk="1" hangingPunct="1">
              <a:spcBef>
                <a:spcPct val="50000"/>
              </a:spcBef>
            </a:pPr>
            <a:r>
              <a:rPr lang="en-US" sz="2400"/>
              <a:t> </a:t>
            </a:r>
          </a:p>
        </p:txBody>
      </p:sp>
      <p:sp>
        <p:nvSpPr>
          <p:cNvPr id="63515" name="Text Box 27"/>
          <p:cNvSpPr txBox="1">
            <a:spLocks noChangeArrowheads="1"/>
          </p:cNvSpPr>
          <p:nvPr/>
        </p:nvSpPr>
        <p:spPr bwMode="auto">
          <a:xfrm>
            <a:off x="152400" y="0"/>
            <a:ext cx="4419600" cy="5861050"/>
          </a:xfrm>
          <a:prstGeom prst="rect">
            <a:avLst/>
          </a:prstGeom>
          <a:noFill/>
          <a:ln w="9525">
            <a:noFill/>
            <a:miter lim="800000"/>
            <a:headEnd/>
            <a:tailEnd/>
          </a:ln>
        </p:spPr>
        <p:txBody>
          <a:bodyPr>
            <a:spAutoFit/>
          </a:bodyPr>
          <a:lstStyle/>
          <a:p>
            <a:pPr eaLnBrk="1" hangingPunct="1">
              <a:spcBef>
                <a:spcPct val="50000"/>
              </a:spcBef>
            </a:pPr>
            <a:r>
              <a:rPr lang="en-US" sz="2800" u="sng">
                <a:solidFill>
                  <a:srgbClr val="FFFF00"/>
                </a:solidFill>
              </a:rPr>
              <a:t>Tìm hiểu bài</a:t>
            </a:r>
            <a:r>
              <a:rPr lang="en-US" sz="2800">
                <a:solidFill>
                  <a:srgbClr val="FFFF00"/>
                </a:solidFill>
              </a:rPr>
              <a:t> :</a:t>
            </a:r>
          </a:p>
          <a:p>
            <a:pPr eaLnBrk="1" hangingPunct="1">
              <a:spcBef>
                <a:spcPct val="50000"/>
              </a:spcBef>
            </a:pPr>
            <a:r>
              <a:rPr lang="en-US" sz="2800">
                <a:solidFill>
                  <a:srgbClr val="FF0000"/>
                </a:solidFill>
              </a:rPr>
              <a:t>Câu 1</a:t>
            </a:r>
            <a:r>
              <a:rPr lang="en-US" sz="2800"/>
              <a:t> : Tác giả đã chọn những chi tiết nào để miêu tả cánh diều ?</a:t>
            </a:r>
          </a:p>
          <a:p>
            <a:pPr eaLnBrk="1" hangingPunct="1">
              <a:spcBef>
                <a:spcPct val="50000"/>
              </a:spcBef>
            </a:pPr>
            <a:r>
              <a:rPr lang="en-US" sz="2800"/>
              <a:t> + Cánh diều mềm mại như cánh bướm .</a:t>
            </a:r>
          </a:p>
          <a:p>
            <a:pPr eaLnBrk="1" hangingPunct="1">
              <a:spcBef>
                <a:spcPct val="50000"/>
              </a:spcBef>
            </a:pPr>
            <a:r>
              <a:rPr lang="en-US" sz="2800"/>
              <a:t>+ Trên cánh diều có nhiều loại sáo…</a:t>
            </a:r>
          </a:p>
          <a:p>
            <a:pPr eaLnBrk="1" hangingPunct="1">
              <a:spcBef>
                <a:spcPct val="50000"/>
              </a:spcBef>
            </a:pPr>
            <a:r>
              <a:rPr lang="en-US" sz="2800"/>
              <a:t> +Tiếng sáo diều vi vu trầm bổng.</a:t>
            </a:r>
          </a:p>
          <a:p>
            <a:pPr eaLnBrk="1" hangingPunct="1">
              <a:spcBef>
                <a:spcPct val="50000"/>
              </a:spcBef>
            </a:pPr>
            <a:endParaRPr lang="en-US" sz="2800"/>
          </a:p>
        </p:txBody>
      </p:sp>
      <p:pic>
        <p:nvPicPr>
          <p:cNvPr id="63516" name="Picture 28" descr="DSC_9621.jpg image by raklei1"/>
          <p:cNvPicPr>
            <a:picLocks noChangeAspect="1" noChangeArrowheads="1"/>
          </p:cNvPicPr>
          <p:nvPr/>
        </p:nvPicPr>
        <p:blipFill>
          <a:blip r:embed="rId2"/>
          <a:srcRect/>
          <a:stretch>
            <a:fillRect/>
          </a:stretch>
        </p:blipFill>
        <p:spPr bwMode="auto">
          <a:xfrm>
            <a:off x="4495800" y="609600"/>
            <a:ext cx="4648200" cy="525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3515">
                                            <p:txEl>
                                              <p:pRg st="0" end="0"/>
                                            </p:txEl>
                                          </p:spTgt>
                                        </p:tgtEl>
                                        <p:attrNameLst>
                                          <p:attrName>style.visibility</p:attrName>
                                        </p:attrNameLst>
                                      </p:cBhvr>
                                      <p:to>
                                        <p:strVal val="visible"/>
                                      </p:to>
                                    </p:set>
                                    <p:animEffect transition="in" filter="checkerboard(across)">
                                      <p:cBhvr>
                                        <p:cTn id="7" dur="500"/>
                                        <p:tgtEl>
                                          <p:spTgt spid="635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63515">
                                            <p:txEl>
                                              <p:pRg st="1" end="1"/>
                                            </p:txEl>
                                          </p:spTgt>
                                        </p:tgtEl>
                                        <p:attrNameLst>
                                          <p:attrName>style.visibility</p:attrName>
                                        </p:attrNameLst>
                                      </p:cBhvr>
                                      <p:to>
                                        <p:strVal val="visible"/>
                                      </p:to>
                                    </p:set>
                                    <p:animEffect transition="in" filter="diamond(in)">
                                      <p:cBhvr>
                                        <p:cTn id="12" dur="500"/>
                                        <p:tgtEl>
                                          <p:spTgt spid="635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63516"/>
                                        </p:tgtEl>
                                        <p:attrNameLst>
                                          <p:attrName>style.visibility</p:attrName>
                                        </p:attrNameLst>
                                      </p:cBhvr>
                                      <p:to>
                                        <p:strVal val="visible"/>
                                      </p:to>
                                    </p:set>
                                    <p:animEffect transition="in" filter="circle(in)">
                                      <p:cBhvr>
                                        <p:cTn id="17" dur="500"/>
                                        <p:tgtEl>
                                          <p:spTgt spid="635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63515">
                                            <p:txEl>
                                              <p:pRg st="2" end="2"/>
                                            </p:txEl>
                                          </p:spTgt>
                                        </p:tgtEl>
                                        <p:attrNameLst>
                                          <p:attrName>style.visibility</p:attrName>
                                        </p:attrNameLst>
                                      </p:cBhvr>
                                      <p:to>
                                        <p:strVal val="visible"/>
                                      </p:to>
                                    </p:set>
                                    <p:animEffect transition="in" filter="checkerboard(across)">
                                      <p:cBhvr>
                                        <p:cTn id="22" dur="500"/>
                                        <p:tgtEl>
                                          <p:spTgt spid="6351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63515">
                                            <p:txEl>
                                              <p:pRg st="3" end="3"/>
                                            </p:txEl>
                                          </p:spTgt>
                                        </p:tgtEl>
                                        <p:attrNameLst>
                                          <p:attrName>style.visibility</p:attrName>
                                        </p:attrNameLst>
                                      </p:cBhvr>
                                      <p:to>
                                        <p:strVal val="visible"/>
                                      </p:to>
                                    </p:set>
                                    <p:animEffect transition="in" filter="diamond(in)">
                                      <p:cBhvr>
                                        <p:cTn id="27" dur="500"/>
                                        <p:tgtEl>
                                          <p:spTgt spid="6351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63515">
                                            <p:txEl>
                                              <p:pRg st="4" end="4"/>
                                            </p:txEl>
                                          </p:spTgt>
                                        </p:tgtEl>
                                        <p:attrNameLst>
                                          <p:attrName>style.visibility</p:attrName>
                                        </p:attrNameLst>
                                      </p:cBhvr>
                                      <p:to>
                                        <p:strVal val="visible"/>
                                      </p:to>
                                    </p:set>
                                    <p:animEffect transition="in" filter="diamond(in)">
                                      <p:cBhvr>
                                        <p:cTn id="32" dur="500"/>
                                        <p:tgtEl>
                                          <p:spTgt spid="635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Mountain Top</Template>
  <TotalTime>904</TotalTime>
  <Words>1302</Words>
  <Application>Microsoft Office PowerPoint</Application>
  <PresentationFormat>On-screen Show (4:3)</PresentationFormat>
  <Paragraphs>155</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Mountain Top</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YlmF</dc:creator>
  <cp:lastModifiedBy>CSTeam</cp:lastModifiedBy>
  <cp:revision>93</cp:revision>
  <dcterms:created xsi:type="dcterms:W3CDTF">2010-10-11T11:22:23Z</dcterms:created>
  <dcterms:modified xsi:type="dcterms:W3CDTF">2016-06-30T01:42:31Z</dcterms:modified>
</cp:coreProperties>
</file>