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257" r:id="rId4"/>
    <p:sldId id="259" r:id="rId5"/>
    <p:sldId id="258" r:id="rId6"/>
    <p:sldId id="260" r:id="rId7"/>
    <p:sldId id="261" r:id="rId8"/>
    <p:sldId id="262" r:id="rId9"/>
    <p:sldId id="266" r:id="rId10"/>
    <p:sldId id="282" r:id="rId11"/>
    <p:sldId id="267" r:id="rId12"/>
    <p:sldId id="268" r:id="rId13"/>
    <p:sldId id="272" r:id="rId14"/>
    <p:sldId id="269" r:id="rId15"/>
    <p:sldId id="288" r:id="rId16"/>
    <p:sldId id="285" r:id="rId17"/>
    <p:sldId id="289" r:id="rId18"/>
    <p:sldId id="286" r:id="rId19"/>
    <p:sldId id="290" r:id="rId20"/>
    <p:sldId id="284" r:id="rId21"/>
    <p:sldId id="283" r:id="rId22"/>
    <p:sldId id="291" r:id="rId23"/>
    <p:sldId id="275" r:id="rId24"/>
    <p:sldId id="276" r:id="rId25"/>
    <p:sldId id="277" r:id="rId26"/>
    <p:sldId id="278" r:id="rId27"/>
    <p:sldId id="279" r:id="rId28"/>
    <p:sldId id="287" r:id="rId29"/>
    <p:sldId id="280"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42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pPr/>
              <a:t>17-11-2021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pPr/>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12894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71921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pPr/>
              <a:t>2021/11/17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pPr/>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17-11-2021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17-11-2021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37.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13.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6.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5.png"/><Relationship Id="rId2" Type="http://schemas.openxmlformats.org/officeDocument/2006/relationships/image" Target="../media/image12.jpeg"/><Relationship Id="rId16" Type="http://schemas.microsoft.com/office/2007/relationships/hdphoto" Target="../media/hdphoto9.wdp"/><Relationship Id="rId20" Type="http://schemas.openxmlformats.org/officeDocument/2006/relationships/image" Target="../media/image19.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6.xml"/><Relationship Id="rId24" Type="http://schemas.openxmlformats.org/officeDocument/2006/relationships/image" Target="../media/image21.png"/><Relationship Id="rId32" Type="http://schemas.openxmlformats.org/officeDocument/2006/relationships/image" Target="../media/image24.gif"/><Relationship Id="rId5" Type="http://schemas.openxmlformats.org/officeDocument/2006/relationships/slide" Target="slide3.xml"/><Relationship Id="rId15" Type="http://schemas.openxmlformats.org/officeDocument/2006/relationships/image" Target="../media/image17.png"/><Relationship Id="rId23" Type="http://schemas.microsoft.com/office/2007/relationships/hdphoto" Target="../media/hdphoto12.wdp"/><Relationship Id="rId28" Type="http://schemas.openxmlformats.org/officeDocument/2006/relationships/image" Target="../media/image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5.png"/><Relationship Id="rId14" Type="http://schemas.openxmlformats.org/officeDocument/2006/relationships/slide" Target="slide7.xml"/><Relationship Id="rId22" Type="http://schemas.openxmlformats.org/officeDocument/2006/relationships/image" Target="../media/image20.png"/><Relationship Id="rId27" Type="http://schemas.microsoft.com/office/2007/relationships/hdphoto" Target="../media/hdphoto14.wdp"/><Relationship Id="rId30" Type="http://schemas.openxmlformats.org/officeDocument/2006/relationships/image" Target="../media/image23.png"/><Relationship Id="rId35" Type="http://schemas.openxmlformats.org/officeDocument/2006/relationships/image" Target="../media/image26.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ransition spd="med">
    <p:pull/>
  </p:transition>
  <p:timing>
    <p:tnLst>
      <p:par>
        <p:cTn id="1" dur="indefinite" restart="never" nodeType="tmRoot">
          <p:childTnLst>
            <p:audio>
              <p:cMediaNode vol="80000" numSld="7">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 Theo Tun Te-le-gan)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Arial-Rounded" panose="020B0500000000000000" pitchFamily="34" charset="0"/>
                <a:ea typeface="Arial-Rounded" panose="020B0500000000000000" pitchFamily="34" charset="0"/>
                <a:cs typeface="Arial-Rounded" panose="020B0500000000000000" pitchFamily="34" charset="0"/>
              </a:rPr>
              <a:t>Tớ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9090734" y="142043"/>
            <a:ext cx="3101266"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Đọc Tớ nhớ cậ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53440" y="340311"/>
            <a:ext cx="609600" cy="609600"/>
          </a:xfrm>
          <a:prstGeom prst="rect">
            <a:avLst/>
          </a:prstGeom>
        </p:spPr>
      </p:pic>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137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0"/>
                <a:lumOff val="100000"/>
              </a:schemeClr>
            </a:gs>
            <a:gs pos="35000">
              <a:schemeClr val="accent2">
                <a:lumMod val="0"/>
                <a:lumOff val="100000"/>
              </a:schemeClr>
            </a:gs>
            <a:gs pos="100000">
              <a:schemeClr val="accent1">
                <a:lumMod val="20000"/>
                <a:lumOff val="80000"/>
              </a:schemeClr>
            </a:gs>
          </a:gsLst>
          <a:path path="circle">
            <a:fillToRect t="100000" r="10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7761662" y="0"/>
            <a:ext cx="4430338"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F7C31979-8DB8-453E-A0B9-ADFE2E144088}"/>
              </a:ext>
            </a:extLst>
          </p:cNvPr>
          <p:cNvSpPr/>
          <p:nvPr/>
        </p:nvSpPr>
        <p:spPr>
          <a:xfrm>
            <a:off x="1065320" y="870012"/>
            <a:ext cx="10440141" cy="148130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id="{C740339B-8556-4350-9AD0-D534BC0E890E}"/>
              </a:ext>
            </a:extLst>
          </p:cNvPr>
          <p:cNvSpPr/>
          <p:nvPr/>
        </p:nvSpPr>
        <p:spPr>
          <a:xfrm>
            <a:off x="958719" y="2351313"/>
            <a:ext cx="10440141" cy="150222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id="{B79BA589-3A46-4DBD-8BAC-82C8F66609FC}"/>
              </a:ext>
            </a:extLst>
          </p:cNvPr>
          <p:cNvSpPr/>
          <p:nvPr/>
        </p:nvSpPr>
        <p:spPr>
          <a:xfrm>
            <a:off x="1086034" y="3840479"/>
            <a:ext cx="10440141" cy="252113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椭圆 9"/>
          <p:cNvSpPr/>
          <p:nvPr/>
        </p:nvSpPr>
        <p:spPr>
          <a:xfrm>
            <a:off x="2147260" y="481587"/>
            <a:ext cx="6615343" cy="1596293"/>
          </a:xfrm>
          <a:prstGeom prst="ellipse">
            <a:avLst/>
          </a:prstGeom>
          <a:solidFill>
            <a:schemeClr val="accent2">
              <a:lumMod val="20000"/>
              <a:lumOff val="8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0">
            <a:extLst>
              <a:ext uri="{FF2B5EF4-FFF2-40B4-BE49-F238E27FC236}">
                <a16:creationId xmlns:a16="http://schemas.microsoft.com/office/drawing/2014/main" id="{F325C0E0-B8FD-4166-BD69-64BBF8EB861F}"/>
              </a:ext>
            </a:extLst>
          </p:cNvPr>
          <p:cNvSpPr txBox="1"/>
          <p:nvPr/>
        </p:nvSpPr>
        <p:spPr>
          <a:xfrm>
            <a:off x="7061986" y="267701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err="1">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200" dirty="0" err="1">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lời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0">
            <a:extLst>
              <a:ext uri="{FF2B5EF4-FFF2-40B4-BE49-F238E27FC236}">
                <a16:creationId xmlns:a16="http://schemas.microsoft.com/office/drawing/2014/main" id="{F325C0E0-B8FD-4166-BD69-64BBF8EB861F}"/>
              </a:ext>
            </a:extLst>
          </p:cNvPr>
          <p:cNvSpPr txBox="1"/>
          <p:nvPr/>
        </p:nvSpPr>
        <p:spPr>
          <a:xfrm>
            <a:off x="1230197" y="4057755"/>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reo </a:t>
            </a:r>
            <a:r>
              <a:rPr lang="en-US" altLang="zh-CN" sz="7200" dirty="0" err="1">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文本框 10">
            <a:extLst>
              <a:ext uri="{FF2B5EF4-FFF2-40B4-BE49-F238E27FC236}">
                <a16:creationId xmlns:a16="http://schemas.microsoft.com/office/drawing/2014/main" id="{F325C0E0-B8FD-4166-BD69-64BBF8EB861F}"/>
              </a:ext>
            </a:extLst>
          </p:cNvPr>
          <p:cNvSpPr txBox="1"/>
          <p:nvPr/>
        </p:nvSpPr>
        <p:spPr>
          <a:xfrm>
            <a:off x="6853757" y="4149195"/>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err="1">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lá</a:t>
            </a: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200" dirty="0" err="1">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thư</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style.rotation</p:attrName>
                                        </p:attrNameLst>
                                      </p:cBhvr>
                                      <p:tavLst>
                                        <p:tav tm="0">
                                          <p:val>
                                            <p:fltVal val="360"/>
                                          </p:val>
                                        </p:tav>
                                        <p:tav tm="100000">
                                          <p:val>
                                            <p:fltVal val="0"/>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9"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117572" y="1653784"/>
            <a:ext cx="1002289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125" y="1118207"/>
            <a:ext cx="544360" cy="514407"/>
          </a:xfrm>
          <a:prstGeom prst="rect">
            <a:avLst/>
          </a:prstGeom>
        </p:spPr>
      </p:pic>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84986-EE5E-4FA2-9AB9-9D93E7FC42CA}"/>
              </a:ext>
            </a:extLst>
          </p:cNvPr>
          <p:cNvSpPr txBox="1"/>
          <p:nvPr/>
        </p:nvSpPr>
        <p:spPr>
          <a:xfrm>
            <a:off x="3751698" y="691960"/>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504244" y="1422160"/>
            <a:ext cx="8506194" cy="650499"/>
          </a:xfrm>
          <a:prstGeom prst="rect">
            <a:avLst/>
          </a:prstGeom>
        </p:spPr>
        <p:txBody>
          <a:bodyPr wrap="square">
            <a:spAutoFit/>
          </a:bodyPr>
          <a:lstStyle/>
          <a:p>
            <a:pPr marL="266700"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xuyên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98C573E4-C5F3-4BE8-9146-A9E5709375E8}"/>
              </a:ext>
            </a:extLst>
          </p:cNvPr>
          <p:cNvSpPr/>
          <p:nvPr/>
        </p:nvSpPr>
        <p:spPr>
          <a:xfrm>
            <a:off x="2348796" y="2386516"/>
            <a:ext cx="8506194" cy="650499"/>
          </a:xfrm>
          <a:prstGeom prst="rect">
            <a:avLst/>
          </a:prstGeom>
        </p:spPr>
        <p:txBody>
          <a:bodyPr wrap="square">
            <a:spAutoFit/>
          </a:bodyPr>
          <a:lstStyle/>
          <a:p>
            <a:pPr marL="266700"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Buồn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417387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209012" y="1732161"/>
            <a:ext cx="1002289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9753" y="1441480"/>
            <a:ext cx="514406" cy="514406"/>
          </a:xfrm>
          <a:prstGeom prst="rect">
            <a:avLst/>
          </a:prstGeom>
        </p:spPr>
      </p:pic>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84986-EE5E-4FA2-9AB9-9D93E7FC42CA}"/>
              </a:ext>
            </a:extLst>
          </p:cNvPr>
          <p:cNvSpPr txBox="1"/>
          <p:nvPr/>
        </p:nvSpPr>
        <p:spPr>
          <a:xfrm>
            <a:off x="3751698" y="691960"/>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504244" y="1422160"/>
            <a:ext cx="8506194" cy="650499"/>
          </a:xfrm>
          <a:prstGeom prst="rect">
            <a:avLst/>
          </a:prstGeom>
        </p:spPr>
        <p:txBody>
          <a:bodyPr wrap="square">
            <a:spAutoFit/>
          </a:bodyPr>
          <a:lstStyle/>
          <a:p>
            <a:pPr marL="266700"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reo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 ,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98C573E4-C5F3-4BE8-9146-A9E5709375E8}"/>
              </a:ext>
            </a:extLst>
          </p:cNvPr>
          <p:cNvSpPr/>
          <p:nvPr/>
        </p:nvSpPr>
        <p:spPr>
          <a:xfrm>
            <a:off x="2348796" y="2386516"/>
            <a:ext cx="8506194" cy="738664"/>
          </a:xfrm>
          <a:prstGeom prst="rect">
            <a:avLst/>
          </a:prstGeom>
        </p:spPr>
        <p:txBody>
          <a:bodyPr wrap="square">
            <a:spAutoFit/>
          </a:bodyPr>
          <a:lstStyle/>
          <a:p>
            <a:pPr marL="266700"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mừng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67122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458" y="715458"/>
            <a:ext cx="510728" cy="510728"/>
          </a:xfrm>
          <a:prstGeom prst="rect">
            <a:avLst/>
          </a:prstGeom>
        </p:spPr>
      </p:pic>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84986-EE5E-4FA2-9AB9-9D93E7FC42CA}"/>
              </a:ext>
            </a:extLst>
          </p:cNvPr>
          <p:cNvSpPr txBox="1"/>
          <p:nvPr/>
        </p:nvSpPr>
        <p:spPr>
          <a:xfrm>
            <a:off x="3298417" y="612756"/>
            <a:ext cx="5365827" cy="730200"/>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1593670" y="1957737"/>
            <a:ext cx="9653450" cy="738664"/>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Kiến không biết làm sao cho sóc biết mình rất nhớ bạn.</a:t>
            </a:r>
          </a:p>
        </p:txBody>
      </p:sp>
      <p:cxnSp>
        <p:nvCxnSpPr>
          <p:cNvPr id="7" name="Straight Connector 6">
            <a:extLst>
              <a:ext uri="{FF2B5EF4-FFF2-40B4-BE49-F238E27FC236}">
                <a16:creationId xmlns:a16="http://schemas.microsoft.com/office/drawing/2014/main" id="{6FF9C1E2-02F1-45D0-99D3-1DA169C1CB19}"/>
              </a:ext>
            </a:extLst>
          </p:cNvPr>
          <p:cNvCxnSpPr/>
          <p:nvPr/>
        </p:nvCxnSpPr>
        <p:spPr>
          <a:xfrm flipH="1">
            <a:off x="7757736" y="210089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2B713A-7D0E-46A6-BCC0-D090502A6E00}"/>
              </a:ext>
            </a:extLst>
          </p:cNvPr>
          <p:cNvCxnSpPr/>
          <p:nvPr/>
        </p:nvCxnSpPr>
        <p:spPr>
          <a:xfrm flipH="1">
            <a:off x="5747443" y="207491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140AE55-C4BC-47EA-B868-BC9B4CD0B0BB}"/>
              </a:ext>
            </a:extLst>
          </p:cNvPr>
          <p:cNvSpPr/>
          <p:nvPr/>
        </p:nvSpPr>
        <p:spPr>
          <a:xfrm>
            <a:off x="1528343" y="2245468"/>
            <a:ext cx="248687"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01631F6C-3BCE-46DC-A441-6D891E3C0E01}"/>
              </a:ext>
            </a:extLst>
          </p:cNvPr>
          <p:cNvGrpSpPr/>
          <p:nvPr/>
        </p:nvGrpSpPr>
        <p:grpSpPr>
          <a:xfrm>
            <a:off x="10620935" y="2103991"/>
            <a:ext cx="244744" cy="470813"/>
            <a:chOff x="4944388" y="3399410"/>
            <a:chExt cx="230207" cy="470813"/>
          </a:xfrm>
        </p:grpSpPr>
        <p:cxnSp>
          <p:nvCxnSpPr>
            <p:cNvPr id="17" name="Straight Connector 16">
              <a:extLst>
                <a:ext uri="{FF2B5EF4-FFF2-40B4-BE49-F238E27FC236}">
                  <a16:creationId xmlns:a16="http://schemas.microsoft.com/office/drawing/2014/main" id="{5BFA9561-913D-4D68-942C-35AF22CD4CA5}"/>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C8B7F4-906C-4F77-BF98-BDC80FE1FA86}"/>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7533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11322" y="75055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2188352" y="1635300"/>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1963768" y="199854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3652721" y="1624243"/>
            <a:ext cx="725386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3704460" y="2588463"/>
            <a:ext cx="770662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x-none"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2188352" y="2429975"/>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1963768" y="275912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801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cstate="print"/>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cstate="print"/>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cstate="print"/>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cstate="print"/>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cstate="print"/>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634878"/>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5">
            <a:extLst>
              <a:ext uri="{FF2B5EF4-FFF2-40B4-BE49-F238E27FC236}">
                <a16:creationId xmlns:a16="http://schemas.microsoft.com/office/drawing/2014/main" id="{780EE06F-5564-4DC9-9F53-977A647FADE7}"/>
              </a:ext>
            </a:extLst>
          </p:cNvPr>
          <p:cNvGrpSpPr/>
          <p:nvPr/>
        </p:nvGrpSpPr>
        <p:grpSpPr>
          <a:xfrm>
            <a:off x="0" y="6088559"/>
            <a:ext cx="5139883" cy="769441"/>
            <a:chOff x="-131718" y="6109292"/>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131718" y="622959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31718" y="6109292"/>
              <a:ext cx="5167387" cy="769441"/>
            </a:xfrm>
            <a:prstGeom prst="rect">
              <a:avLst/>
            </a:prstGeom>
            <a:noFill/>
          </p:spPr>
          <p:txBody>
            <a:bodyPr wrap="square">
              <a:spAutoFit/>
            </a:bodyPr>
            <a:lstStyle/>
            <a:p>
              <a:pPr lvl="0" algn="ctr">
                <a:defRPr/>
              </a:pPr>
              <a:r>
                <a:rPr lang="en-US" sz="4400">
                  <a:solidFill>
                    <a:prstClr val="white"/>
                  </a:solidFill>
                  <a:latin typeface="Arial-Rounded" pitchFamily="34" charset="0"/>
                  <a:ea typeface="Arial-Rounded" pitchFamily="34" charset="0"/>
                  <a:cs typeface="Arial-Rounded" pitchFamily="34" charset="0"/>
                </a:rPr>
                <a:t>Đọc toàn 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069772" y="902211"/>
            <a:ext cx="7050772"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DCBAE-1F1F-47A4-A36B-E5B9B289F4AC}"/>
              </a:ext>
            </a:extLst>
          </p:cNvPr>
          <p:cNvSpPr txBox="1"/>
          <p:nvPr/>
        </p:nvSpPr>
        <p:spPr>
          <a:xfrm>
            <a:off x="1380951" y="695221"/>
            <a:ext cx="9445829" cy="830997"/>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Khi chia tay sóc, kiến cảm thấy thế nào ?</a:t>
            </a:r>
          </a:p>
        </p:txBody>
      </p:sp>
      <p:sp>
        <p:nvSpPr>
          <p:cNvPr id="5" name="TextBox 4">
            <a:extLst>
              <a:ext uri="{FF2B5EF4-FFF2-40B4-BE49-F238E27FC236}">
                <a16:creationId xmlns:a16="http://schemas.microsoft.com/office/drawing/2014/main" id="{CDE90E26-2A02-4127-860C-7C8E118F4512}"/>
              </a:ext>
            </a:extLst>
          </p:cNvPr>
          <p:cNvSpPr txBox="1"/>
          <p:nvPr/>
        </p:nvSpPr>
        <p:spPr>
          <a:xfrm>
            <a:off x="1380951" y="2001070"/>
            <a:ext cx="6305332" cy="830997"/>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Sóc đồng ý với kiến điều gì ?</a:t>
            </a:r>
          </a:p>
        </p:txBody>
      </p:sp>
      <p:sp>
        <p:nvSpPr>
          <p:cNvPr id="6" name="TextBox 5">
            <a:extLst>
              <a:ext uri="{FF2B5EF4-FFF2-40B4-BE49-F238E27FC236}">
                <a16:creationId xmlns:a16="http://schemas.microsoft.com/office/drawing/2014/main" id="{9E6C0D55-9B8B-4C3B-B798-80EE1957EA4D}"/>
              </a:ext>
            </a:extLst>
          </p:cNvPr>
          <p:cNvSpPr txBox="1"/>
          <p:nvPr/>
        </p:nvSpPr>
        <p:spPr>
          <a:xfrm>
            <a:off x="1380951" y="1379037"/>
            <a:ext cx="7083776" cy="739883"/>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chia tay sóc, kiến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ất buồn.</a:t>
            </a:r>
          </a:p>
        </p:txBody>
      </p:sp>
      <p:sp>
        <p:nvSpPr>
          <p:cNvPr id="7" name="TextBox 6">
            <a:extLst>
              <a:ext uri="{FF2B5EF4-FFF2-40B4-BE49-F238E27FC236}">
                <a16:creationId xmlns:a16="http://schemas.microsoft.com/office/drawing/2014/main" id="{F37341B6-38B5-4BE1-A12D-CEE522BB6D6F}"/>
              </a:ext>
            </a:extLst>
          </p:cNvPr>
          <p:cNvSpPr txBox="1"/>
          <p:nvPr/>
        </p:nvSpPr>
        <p:spPr>
          <a:xfrm>
            <a:off x="1380951" y="2522864"/>
            <a:ext cx="7815296" cy="830997"/>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thường xuyên nhớ đến kiến.</a:t>
            </a:r>
          </a:p>
        </p:txBody>
      </p:sp>
      <p:sp>
        <p:nvSpPr>
          <p:cNvPr id="8" name="TextBox 7">
            <a:extLst>
              <a:ext uri="{FF2B5EF4-FFF2-40B4-BE49-F238E27FC236}">
                <a16:creationId xmlns:a16="http://schemas.microsoft.com/office/drawing/2014/main" id="{FF74AD5A-4D13-4B5B-B5CF-028B214FB18A}"/>
              </a:ext>
            </a:extLst>
          </p:cNvPr>
          <p:cNvSpPr txBox="1"/>
          <p:nvPr/>
        </p:nvSpPr>
        <p:spPr>
          <a:xfrm>
            <a:off x="1380950" y="3093077"/>
            <a:ext cx="9578783" cy="830997"/>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3. </a:t>
            </a:r>
            <a:r>
              <a:rPr lang="vi-VN" sz="3200" dirty="0">
                <a:latin typeface="Arial-Rounded" panose="020B0500000000000000" pitchFamily="34" charset="0"/>
                <a:ea typeface="Arial-Rounded" panose="020B0500000000000000" pitchFamily="34" charset="0"/>
                <a:cs typeface="Arial-Rounded" panose="020B0500000000000000" pitchFamily="34" charset="0"/>
              </a:rPr>
              <a:t>Vì sao kiến phải viết lại nhiều lần lá thư gửi sóc ?</a:t>
            </a:r>
          </a:p>
        </p:txBody>
      </p:sp>
      <p:sp>
        <p:nvSpPr>
          <p:cNvPr id="9" name="TextBox 8">
            <a:extLst>
              <a:ext uri="{FF2B5EF4-FFF2-40B4-BE49-F238E27FC236}">
                <a16:creationId xmlns:a16="http://schemas.microsoft.com/office/drawing/2014/main" id="{9659066C-1515-4DC5-8A47-71B6D32F92B0}"/>
              </a:ext>
            </a:extLst>
          </p:cNvPr>
          <p:cNvSpPr txBox="1"/>
          <p:nvPr/>
        </p:nvSpPr>
        <p:spPr>
          <a:xfrm>
            <a:off x="1235177" y="3831228"/>
            <a:ext cx="7912190" cy="1468864"/>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C3EE-BD2C-4F76-B437-479E9124C6B0}"/>
              </a:ext>
            </a:extLst>
          </p:cNvPr>
          <p:cNvSpPr txBox="1"/>
          <p:nvPr/>
        </p:nvSpPr>
        <p:spPr>
          <a:xfrm>
            <a:off x="1835162" y="1795386"/>
            <a:ext cx="8747361" cy="576696"/>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Tình bạn giữa hai bạn rất thân thiết, gắn bó.</a:t>
            </a:r>
          </a:p>
        </p:txBody>
      </p:sp>
      <p:sp>
        <p:nvSpPr>
          <p:cNvPr id="5" name="TextBox 4">
            <a:extLst>
              <a:ext uri="{FF2B5EF4-FFF2-40B4-BE49-F238E27FC236}">
                <a16:creationId xmlns:a16="http://schemas.microsoft.com/office/drawing/2014/main" id="{7B2C7AC4-4F96-4EAB-8449-5ED2DD3FC298}"/>
              </a:ext>
            </a:extLst>
          </p:cNvPr>
          <p:cNvSpPr txBox="1"/>
          <p:nvPr/>
        </p:nvSpPr>
        <p:spPr>
          <a:xfrm>
            <a:off x="1835162" y="986543"/>
            <a:ext cx="9425017" cy="646331"/>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Việc kiến và sóc viết thư cho nhau thể hiện tình bạn như thế nào?</a:t>
            </a:r>
          </a:p>
        </p:txBody>
      </p:sp>
      <p:sp>
        <p:nvSpPr>
          <p:cNvPr id="6" name="TextBox 5">
            <a:extLst>
              <a:ext uri="{FF2B5EF4-FFF2-40B4-BE49-F238E27FC236}">
                <a16:creationId xmlns:a16="http://schemas.microsoft.com/office/drawing/2014/main" id="{2A414733-98FB-4DBD-920C-F1106360CAEF}"/>
              </a:ext>
            </a:extLst>
          </p:cNvPr>
          <p:cNvSpPr txBox="1"/>
          <p:nvPr/>
        </p:nvSpPr>
        <p:spPr>
          <a:xfrm>
            <a:off x="1431213" y="3274488"/>
            <a:ext cx="8747361" cy="1200329"/>
          </a:xfrm>
          <a:prstGeom prst="rect">
            <a:avLst/>
          </a:prstGeom>
          <a:noFill/>
        </p:spPr>
        <p:txBody>
          <a:bodyPr wrap="square" rtlCol="0">
            <a:spAutoFit/>
          </a:bodyPr>
          <a:lstStyle/>
          <a:p>
            <a:pPr marL="400050" indent="-354013" algn="just">
              <a:lnSpc>
                <a:spcPct val="150000"/>
              </a:lnSpc>
            </a:pPr>
            <a:r>
              <a:rPr lang="vi-VN" sz="2400" b="1" dirty="0">
                <a:latin typeface="Arial-Rounded" panose="020B0500000000000000" pitchFamily="34" charset="0"/>
                <a:ea typeface="Arial-Rounded" panose="020B0500000000000000" pitchFamily="34" charset="0"/>
                <a:cs typeface="Arial-Rounded" panose="020B0500000000000000" pitchFamily="34" charset="0"/>
              </a:rPr>
              <a:t>4</a:t>
            </a:r>
            <a:r>
              <a:rPr lang="vi-VN" sz="2400" b="1">
                <a:latin typeface="Arial-Rounded" panose="020B0500000000000000" pitchFamily="34" charset="0"/>
                <a:ea typeface="Arial-Rounded" panose="020B0500000000000000" pitchFamily="34" charset="0"/>
                <a:cs typeface="Arial-Rounded" panose="020B0500000000000000" pitchFamily="34" charset="0"/>
              </a:rPr>
              <a:t>. </a:t>
            </a:r>
            <a:r>
              <a:rPr lang="vi-VN" sz="2400">
                <a:latin typeface="Arial-Rounded" panose="020B0500000000000000" pitchFamily="34" charset="0"/>
                <a:ea typeface="Arial-Rounded" panose="020B0500000000000000" pitchFamily="34" charset="0"/>
                <a:cs typeface="Arial-Rounded" panose="020B0500000000000000" pitchFamily="34" charset="0"/>
              </a:rPr>
              <a:t>Theo </a:t>
            </a:r>
            <a:r>
              <a:rPr lang="vi-VN" sz="2400" dirty="0">
                <a:latin typeface="Arial-Rounded" panose="020B0500000000000000" pitchFamily="34" charset="0"/>
                <a:ea typeface="Arial-Rounded" panose="020B0500000000000000" pitchFamily="34" charset="0"/>
                <a:cs typeface="Arial-Rounded" panose="020B0500000000000000" pitchFamily="34" charset="0"/>
              </a:rPr>
              <a:t>em, hai bạn sẽ cảm thấy thế nào nếu không nhận được thư của nhau? </a:t>
            </a:r>
          </a:p>
        </p:txBody>
      </p:sp>
      <p:pic>
        <p:nvPicPr>
          <p:cNvPr id="7" name="Picture 2">
            <a:extLst>
              <a:ext uri="{FF2B5EF4-FFF2-40B4-BE49-F238E27FC236}">
                <a16:creationId xmlns:a16="http://schemas.microsoft.com/office/drawing/2014/main" id="{F673E21C-AD4A-4D36-BC0D-624E633ABE0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859190"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72551-BFA5-4159-A483-1E0A7E7DB3C4}"/>
              </a:ext>
            </a:extLst>
          </p:cNvPr>
          <p:cNvSpPr txBox="1"/>
          <p:nvPr/>
        </p:nvSpPr>
        <p:spPr>
          <a:xfrm>
            <a:off x="1835163" y="2357356"/>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Em thường làm gì để thể hiện tình cảm thân thiết với bạn mình?</a:t>
            </a:r>
          </a:p>
        </p:txBody>
      </p:sp>
      <p:pic>
        <p:nvPicPr>
          <p:cNvPr id="9" name="Picture 2">
            <a:extLst>
              <a:ext uri="{FF2B5EF4-FFF2-40B4-BE49-F238E27FC236}">
                <a16:creationId xmlns:a16="http://schemas.microsoft.com/office/drawing/2014/main" id="{321A0514-AAAD-4623-A770-0AECA3C3F89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859190"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F63710-4075-4755-B1B7-0269F6CD5EB6}"/>
              </a:ext>
            </a:extLst>
          </p:cNvPr>
          <p:cNvSpPr txBox="1"/>
          <p:nvPr/>
        </p:nvSpPr>
        <p:spPr>
          <a:xfrm>
            <a:off x="1652283" y="4464379"/>
            <a:ext cx="7792794" cy="1124731"/>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id="{755FC064-6718-49A0-A9AF-34DF9AC0401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911442" y="4528587"/>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634878"/>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0" y="6088559"/>
            <a:ext cx="5139883" cy="769441"/>
            <a:chOff x="-131718" y="6109292"/>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131718" y="622959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31718" y="6109292"/>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000851" y="1017037"/>
            <a:ext cx="10972800" cy="1143000"/>
          </a:xfrm>
        </p:spPr>
        <p:txBody>
          <a:bodyPr>
            <a:normAutofit fontScale="90000"/>
          </a:bodyPr>
          <a:lstStyle/>
          <a:p>
            <a:r>
              <a:rPr lang="en-US" sz="4000" dirty="0">
                <a:latin typeface="Arial-Rounded" panose="020B0500000000000000" pitchFamily="34" charset="0"/>
                <a:cs typeface="Arial-Rounded" panose="020B0500000000000000" pitchFamily="34" charset="0"/>
              </a:rPr>
              <a:t>1. </a:t>
            </a:r>
            <a:r>
              <a:rPr lang="en-US" sz="4000" dirty="0" err="1">
                <a:latin typeface="Arial-Rounded" panose="020B0500000000000000" pitchFamily="34" charset="0"/>
                <a:cs typeface="Arial-Rounded" panose="020B0500000000000000" pitchFamily="34" charset="0"/>
              </a:rPr>
              <a:t>Đóng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vai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sóc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và</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kiến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để</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nói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và</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đáp</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lời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chào</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lúc</a:t>
            </a:r>
            <a:r>
              <a:rPr lang="en-US" sz="4000" dirty="0">
                <a:latin typeface="Arial-Rounded" panose="020B0500000000000000" pitchFamily="34" charset="0"/>
                <a:cs typeface="Arial-Rounded" panose="020B0500000000000000" pitchFamily="34" charset="0"/>
              </a:rPr>
              <a:t> </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chia </a:t>
            </a:r>
            <a:r>
              <a:rPr lang="en-US" sz="4000" dirty="0" err="1">
                <a:latin typeface="Arial-Rounded" panose="020B0500000000000000" pitchFamily="34" charset="0"/>
                <a:cs typeface="Arial-Rounded" panose="020B0500000000000000" pitchFamily="34" charset="0"/>
              </a:rPr>
              <a:t>tay</a:t>
            </a:r>
            <a:r>
              <a:rPr lang="en-US" sz="40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979899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571024" y="964785"/>
            <a:ext cx="10972800" cy="1143000"/>
          </a:xfrm>
        </p:spPr>
        <p:txBody>
          <a:bodyPr>
            <a:normAutofit fontScale="90000"/>
          </a:bodyPr>
          <a:lstStyle/>
          <a:p>
            <a:r>
              <a:rPr lang="en-US" sz="4000" dirty="0">
                <a:latin typeface="Arial-Rounded" panose="020B0500000000000000" pitchFamily="34" charset="0"/>
                <a:cs typeface="Arial-Rounded" panose="020B0500000000000000" pitchFamily="34" charset="0"/>
              </a:rPr>
              <a:t>2.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sẽ</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nói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với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thế</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nào</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khi</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
        <p:nvSpPr>
          <p:cNvPr id="5" name="Rounded Rectangular Callout 3">
            <a:extLst>
              <a:ext uri="{FF2B5EF4-FFF2-40B4-BE49-F238E27FC236}">
                <a16:creationId xmlns:a16="http://schemas.microsoft.com/office/drawing/2014/main"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solidFill>
                  <a:srgbClr val="FF0000"/>
                </a:solidFill>
                <a:latin typeface="Arial-Rounded" panose="020B0500000000000000" pitchFamily="34" charset="0"/>
                <a:cs typeface="Arial-Rounded" panose="020B0500000000000000" pitchFamily="34" charset="0"/>
              </a:rPr>
              <a:t>Vd</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Tạm</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biệt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nhé!Chúc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sang </a:t>
            </a:r>
            <a:r>
              <a:rPr lang="en-US" sz="3200" dirty="0" err="1">
                <a:solidFill>
                  <a:srgbClr val="FF0000"/>
                </a:solidFill>
                <a:latin typeface="Arial-Rounded" panose="020B0500000000000000" pitchFamily="34" charset="0"/>
                <a:cs typeface="Arial-Rounded" panose="020B0500000000000000" pitchFamily="34" charset="0"/>
              </a:rPr>
              <a:t>trường</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mới</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học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tập</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thật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tốt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sẽ</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luôn</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a:t>
            </a:r>
          </a:p>
        </p:txBody>
      </p:sp>
      <p:sp>
        <p:nvSpPr>
          <p:cNvPr id="6" name="Rounded Rectangular Callout 3">
            <a:extLst>
              <a:ext uri="{FF2B5EF4-FFF2-40B4-BE49-F238E27FC236}">
                <a16:creationId xmlns:a16="http://schemas.microsoft.com/office/drawing/2014/main" id="{852E166B-F7CC-484A-A3EA-2A152FFBE0C1}"/>
              </a:ext>
            </a:extLst>
          </p:cNvPr>
          <p:cNvSpPr/>
          <p:nvPr/>
        </p:nvSpPr>
        <p:spPr>
          <a:xfrm>
            <a:off x="3301143" y="2862254"/>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solidFill>
                  <a:srgbClr val="FF0000"/>
                </a:solidFill>
                <a:latin typeface="Arial-Rounded" panose="020B0500000000000000" pitchFamily="34" charset="0"/>
                <a:cs typeface="Arial-Rounded" panose="020B0500000000000000" pitchFamily="34" charset="0"/>
              </a:rPr>
              <a:t>Vd</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Tạm</a:t>
            </a:r>
            <a:r>
              <a:rPr lang="en-US" sz="3200" dirty="0">
                <a:solidFill>
                  <a:srgbClr val="FF0000"/>
                </a:solidFill>
                <a:latin typeface="Arial-Rounded" panose="020B0500000000000000" pitchFamily="34" charset="0"/>
                <a:cs typeface="Arial-Rounded" panose="020B0500000000000000" pitchFamily="34" charset="0"/>
              </a:rPr>
              <a:t> </a:t>
            </a:r>
            <a:r>
              <a:rPr lang="en-US" sz="3200" err="1">
                <a:solidFill>
                  <a:srgbClr val="FF0000"/>
                </a:solidFill>
                <a:latin typeface="Arial-Rounded" panose="020B0500000000000000" pitchFamily="34" charset="0"/>
                <a:cs typeface="Arial-Rounded" panose="020B0500000000000000" pitchFamily="34" charset="0"/>
              </a:rPr>
              <a:t>biệt</a:t>
            </a:r>
            <a:r>
              <a:rPr lang="en-US" sz="3200">
                <a:solidFill>
                  <a:srgbClr val="FF0000"/>
                </a:solidFill>
                <a:latin typeface="Arial-Rounded" panose="020B0500000000000000" pitchFamily="34" charset="0"/>
                <a:cs typeface="Arial-Rounded" panose="020B0500000000000000" pitchFamily="34" charset="0"/>
              </a:rPr>
              <a:t> cậu! Tớ về tr</a:t>
            </a:r>
            <a:r>
              <a:rPr lang="vi-VN" sz="3200">
                <a:solidFill>
                  <a:srgbClr val="FF0000"/>
                </a:solidFill>
                <a:latin typeface="Arial-Rounded" panose="020B0500000000000000" pitchFamily="34" charset="0"/>
                <a:cs typeface="Arial-Rounded" panose="020B0500000000000000" pitchFamily="34" charset="0"/>
              </a:rPr>
              <a:t>ướ</a:t>
            </a:r>
            <a:r>
              <a:rPr lang="en-US" sz="3200">
                <a:solidFill>
                  <a:srgbClr val="FF0000"/>
                </a:solidFill>
                <a:latin typeface="Arial-Rounded" panose="020B0500000000000000" pitchFamily="34" charset="0"/>
                <a:cs typeface="Arial-Rounded" panose="020B0500000000000000" pitchFamily="34" charset="0"/>
              </a:rPr>
              <a:t>c cậu chờ bố mẹ rồi về sau nhé.</a:t>
            </a:r>
            <a:endParaRPr lang="en-US" sz="3200" dirty="0">
              <a:solidFill>
                <a:srgbClr val="FF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cstate="print"/>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35" y="0"/>
            <a:ext cx="11551920" cy="7773035"/>
          </a:xfrm>
          <a:prstGeom prst="rect">
            <a:avLst/>
          </a:prstGeom>
        </p:spPr>
      </p:pic>
      <p:sp>
        <p:nvSpPr>
          <p:cNvPr id="5" name="TextBox 4"/>
          <p:cNvSpPr txBox="1"/>
          <p:nvPr/>
        </p:nvSpPr>
        <p:spPr>
          <a:xfrm>
            <a:off x="1047750" y="1153558"/>
            <a:ext cx="10535285" cy="706755"/>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rPr>
              <a:t>Thứ</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tư</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ngày</a:t>
            </a:r>
            <a:r>
              <a:rPr lang="en-US" sz="4000" b="1" dirty="0">
                <a:solidFill>
                  <a:schemeClr val="bg1"/>
                </a:solidFill>
                <a:latin typeface="HP001 4 hàng" panose="020B0603050302020204" pitchFamily="34" charset="0"/>
              </a:rPr>
              <a:t> 10 </a:t>
            </a:r>
            <a:r>
              <a:rPr lang="en-US" sz="4000" b="1" dirty="0" err="1">
                <a:solidFill>
                  <a:schemeClr val="bg1"/>
                </a:solidFill>
                <a:latin typeface="HP001 4 hàng" panose="020B0603050302020204" pitchFamily="34" charset="0"/>
              </a:rPr>
              <a:t>tháng</a:t>
            </a:r>
            <a:r>
              <a:rPr lang="en-US" sz="4000" b="1" dirty="0">
                <a:solidFill>
                  <a:schemeClr val="bg1"/>
                </a:solidFill>
                <a:latin typeface="HP001 4 hàng" panose="020B0603050302020204" pitchFamily="34" charset="0"/>
              </a:rPr>
              <a:t> 11 </a:t>
            </a:r>
            <a:r>
              <a:rPr lang="en-US" sz="4000" b="1" dirty="0" err="1">
                <a:solidFill>
                  <a:schemeClr val="bg1"/>
                </a:solidFill>
                <a:latin typeface="HP001 4 hàng" panose="020B0603050302020204" pitchFamily="34" charset="0"/>
              </a:rPr>
              <a:t>năm</a:t>
            </a:r>
            <a:r>
              <a:rPr lang="en-US" sz="4000" b="1" dirty="0">
                <a:solidFill>
                  <a:schemeClr val="bg1"/>
                </a:solidFill>
                <a:latin typeface="HP001 4 hàng" panose="020B0603050302020204" pitchFamily="34" charset="0"/>
              </a:rPr>
              <a:t> 2021</a:t>
            </a:r>
          </a:p>
        </p:txBody>
      </p:sp>
      <p:sp>
        <p:nvSpPr>
          <p:cNvPr id="6" name="TextBox 5"/>
          <p:cNvSpPr txBox="1"/>
          <p:nvPr/>
        </p:nvSpPr>
        <p:spPr>
          <a:xfrm>
            <a:off x="2997333" y="1865980"/>
            <a:ext cx="5082444" cy="707886"/>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rPr>
              <a:t>Đọc</a:t>
            </a:r>
            <a:endParaRPr lang="en-US" sz="4000" b="1" dirty="0">
              <a:solidFill>
                <a:schemeClr val="bg1"/>
              </a:solidFill>
              <a:latin typeface="HP001 4 hàng" panose="020B0603050302020204" pitchFamily="34" charset="0"/>
            </a:endParaRPr>
          </a:p>
        </p:txBody>
      </p:sp>
      <p:sp>
        <p:nvSpPr>
          <p:cNvPr id="10" name="TextBox 9"/>
          <p:cNvSpPr txBox="1"/>
          <p:nvPr/>
        </p:nvSpPr>
        <p:spPr>
          <a:xfrm>
            <a:off x="2356741" y="2655034"/>
            <a:ext cx="10484642" cy="707886"/>
          </a:xfrm>
          <a:prstGeom prst="rect">
            <a:avLst/>
          </a:prstGeom>
          <a:noFill/>
        </p:spPr>
        <p:txBody>
          <a:bodyPr wrap="square" rtlCol="0">
            <a:spAutoFit/>
          </a:bodyPr>
          <a:lstStyle/>
          <a:p>
            <a:r>
              <a:rPr lang="en-US" sz="4000" b="1" dirty="0" err="1">
                <a:solidFill>
                  <a:schemeClr val="bg1"/>
                </a:solidFill>
                <a:latin typeface="HP001 4 hàng" panose="020B0603050302020204" pitchFamily="34" charset="0"/>
              </a:rPr>
              <a:t>Tớ</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nhớ</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cậu</a:t>
            </a:r>
            <a:endParaRPr lang="en-US" sz="4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1145180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B52E0-EFC0-4910-A0AF-3CCF040EBF80}"/>
              </a:ext>
            </a:extLst>
          </p:cNvPr>
          <p:cNvPicPr>
            <a:picLocks noChangeAspect="1"/>
          </p:cNvPicPr>
          <p:nvPr/>
        </p:nvPicPr>
        <p:blipFill>
          <a:blip r:embed="rId2" cstate="print">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id="{47B6A8DD-84A1-4A3E-9720-D34F9273F9F4}"/>
              </a:ext>
            </a:extLst>
          </p:cNvPr>
          <p:cNvSpPr txBox="1"/>
          <p:nvPr/>
        </p:nvSpPr>
        <p:spPr>
          <a:xfrm>
            <a:off x="2712952" y="786229"/>
            <a:ext cx="8149636" cy="650499"/>
          </a:xfrm>
          <a:prstGeom prst="rect">
            <a:avLst/>
          </a:prstGeom>
          <a:noFill/>
        </p:spPr>
        <p:txBody>
          <a:bodyPr wrap="square" rtlCol="0">
            <a:spAutoFit/>
          </a:bodyPr>
          <a:lstStyle/>
          <a:p>
            <a:pPr algn="ct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cùng chơi với bạn, em cảm thấy thế nào?</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57DA4437-A1BC-4651-A486-0E4411A48EF4}"/>
              </a:ext>
            </a:extLst>
          </p:cNvPr>
          <p:cNvPicPr>
            <a:picLocks noChangeAspect="1"/>
          </p:cNvPicPr>
          <p:nvPr/>
        </p:nvPicPr>
        <p:blipFill rotWithShape="1">
          <a:blip r:embed="rId4" cstate="print"/>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id="{2E5C7649-0617-4703-BB5E-384D711D8FDC}"/>
              </a:ext>
            </a:extLst>
          </p:cNvPr>
          <p:cNvSpPr txBox="1"/>
          <p:nvPr/>
        </p:nvSpPr>
        <p:spPr>
          <a:xfrm>
            <a:off x="3364578" y="1288192"/>
            <a:ext cx="8346063" cy="650499"/>
          </a:xfrm>
          <a:prstGeom prst="rect">
            <a:avLst/>
          </a:prstGeom>
          <a:noFill/>
        </p:spPr>
        <p:txBody>
          <a:bodyPr wrap="square" rtlCol="0">
            <a:spAutoFit/>
          </a:bodyPr>
          <a:lstStyle/>
          <a:p>
            <a:pP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xa bạn, em cảm thấy thế nào ? </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1849</Words>
  <Application>Microsoft Office PowerPoint</Application>
  <PresentationFormat>Widescreen</PresentationFormat>
  <Paragraphs>102</Paragraphs>
  <Slides>28</Slides>
  <Notes>5</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等线</vt:lpstr>
      <vt:lpstr>等线 Light</vt:lpstr>
      <vt:lpstr>Arial</vt:lpstr>
      <vt:lpstr>Arial-Rounded</vt:lpstr>
      <vt:lpstr>Calibri</vt:lpstr>
      <vt:lpstr>HP001 4 hàng</vt:lpstr>
      <vt:lpstr>Times New Roman</vt:lpstr>
      <vt:lpstr>Wingdings</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Đóng vai sóc và kiến để nói và đáp lời chào lúc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pc</cp:lastModifiedBy>
  <cp:revision>10</cp:revision>
  <dcterms:created xsi:type="dcterms:W3CDTF">2021-07-29T10:11:41Z</dcterms:created>
  <dcterms:modified xsi:type="dcterms:W3CDTF">2021-11-17T03:57:58Z</dcterms:modified>
</cp:coreProperties>
</file>