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6" r:id="rId2"/>
    <p:sldId id="260" r:id="rId3"/>
    <p:sldId id="263" r:id="rId4"/>
    <p:sldId id="290" r:id="rId5"/>
    <p:sldId id="269" r:id="rId6"/>
    <p:sldId id="268" r:id="rId7"/>
    <p:sldId id="270" r:id="rId8"/>
    <p:sldId id="272" r:id="rId9"/>
    <p:sldId id="273" r:id="rId10"/>
    <p:sldId id="274" r:id="rId11"/>
    <p:sldId id="275" r:id="rId12"/>
    <p:sldId id="276" r:id="rId13"/>
    <p:sldId id="278" r:id="rId14"/>
    <p:sldId id="277" r:id="rId15"/>
    <p:sldId id="281" r:id="rId16"/>
    <p:sldId id="280" r:id="rId17"/>
    <p:sldId id="282"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3C78"/>
    <a:srgbClr val="ED8E7C"/>
    <a:srgbClr val="F6A9A9"/>
    <a:srgbClr val="FFF47D"/>
    <a:srgbClr val="C2F784"/>
    <a:srgbClr val="93D9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7" d="100"/>
          <a:sy n="77" d="100"/>
        </p:scale>
        <p:origin x="7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CFF41-199D-47A8-B2B5-0EA0B79AD3CD}"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14976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205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69824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CFF41-199D-47A8-B2B5-0EA0B79AD3CD}"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141824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CFF41-199D-47A8-B2B5-0EA0B79AD3CD}" type="datetimeFigureOut">
              <a:rPr lang="en-US" smtClean="0"/>
              <a:t>11/18/2021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42226288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CFF41-199D-47A8-B2B5-0EA0B79AD3CD}"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1436517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CFF41-199D-47A8-B2B5-0EA0B79AD3CD}" type="datetimeFigureOut">
              <a:rPr lang="en-US" smtClean="0"/>
              <a:t>11/18/2021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33329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CFF41-199D-47A8-B2B5-0EA0B79AD3CD}" type="datetimeFigureOut">
              <a:rPr lang="en-US" smtClean="0"/>
              <a:t>11/18/2021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643497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CFF41-199D-47A8-B2B5-0EA0B79AD3CD}" type="datetimeFigureOut">
              <a:rPr lang="en-US" smtClean="0"/>
              <a:t>11/18/2021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567426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254699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CFF41-199D-47A8-B2B5-0EA0B79AD3CD}" type="datetimeFigureOut">
              <a:rPr lang="en-US" smtClean="0"/>
              <a:t>11/18/2021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C8502A-3295-4422-8BDE-A1EB1F31C7F0}" type="slidenum">
              <a:rPr lang="en-US" smtClean="0"/>
              <a:t>‹#›</a:t>
            </a:fld>
            <a:endParaRPr lang="en-US"/>
          </a:p>
        </p:txBody>
      </p:sp>
    </p:spTree>
    <p:extLst>
      <p:ext uri="{BB962C8B-B14F-4D97-AF65-F5344CB8AC3E}">
        <p14:creationId xmlns:p14="http://schemas.microsoft.com/office/powerpoint/2010/main" val="3999736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CFF41-199D-47A8-B2B5-0EA0B79AD3CD}" type="datetimeFigureOut">
              <a:rPr lang="en-US" smtClean="0"/>
              <a:t>11/18/2021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8502A-3295-4422-8BDE-A1EB1F31C7F0}"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9562045A-22A5-489B-9515-ECCC0C5F33B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195185" y="8892459"/>
            <a:ext cx="1182515" cy="1021562"/>
          </a:xfrm>
          <a:prstGeom prst="rect">
            <a:avLst/>
          </a:prstGeom>
        </p:spPr>
      </p:pic>
      <p:sp>
        <p:nvSpPr>
          <p:cNvPr id="9" name="TextBox 8">
            <a:extLst>
              <a:ext uri="{FF2B5EF4-FFF2-40B4-BE49-F238E27FC236}">
                <a16:creationId xmlns:a16="http://schemas.microsoft.com/office/drawing/2014/main" id="{1DB4FC44-8B98-4638-8D92-96E99564F196}"/>
              </a:ext>
            </a:extLst>
          </p:cNvPr>
          <p:cNvSpPr txBox="1"/>
          <p:nvPr userDrawn="1"/>
        </p:nvSpPr>
        <p:spPr>
          <a:xfrm>
            <a:off x="0" y="-42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
        <p:nvSpPr>
          <p:cNvPr id="10" name="TextBox 9">
            <a:extLst>
              <a:ext uri="{FF2B5EF4-FFF2-40B4-BE49-F238E27FC236}">
                <a16:creationId xmlns:a16="http://schemas.microsoft.com/office/drawing/2014/main" id="{7D2F47A7-D85C-43D3-B2AA-D693079471F3}"/>
              </a:ext>
            </a:extLst>
          </p:cNvPr>
          <p:cNvSpPr txBox="1"/>
          <p:nvPr userDrawn="1"/>
        </p:nvSpPr>
        <p:spPr>
          <a:xfrm>
            <a:off x="-9716" y="6461907"/>
            <a:ext cx="781432" cy="369332"/>
          </a:xfrm>
          <a:prstGeom prst="rect">
            <a:avLst/>
          </a:prstGeom>
          <a:noFill/>
        </p:spPr>
        <p:txBody>
          <a:bodyPr wrap="none" rtlCol="0">
            <a:spAutoFit/>
          </a:bodyPr>
          <a:lstStyle/>
          <a:p>
            <a:r>
              <a:rPr lang="en-US" b="1">
                <a:solidFill>
                  <a:schemeClr val="bg1">
                    <a:lumMod val="85000"/>
                  </a:schemeClr>
                </a:solidFill>
                <a:latin typeface="UVN Mau Tim 1" panose="00000400000000000000" pitchFamily="2" charset="0"/>
              </a:rPr>
              <a:t>KTUTS</a:t>
            </a:r>
          </a:p>
        </p:txBody>
      </p:sp>
    </p:spTree>
    <p:extLst>
      <p:ext uri="{BB962C8B-B14F-4D97-AF65-F5344CB8AC3E}">
        <p14:creationId xmlns:p14="http://schemas.microsoft.com/office/powerpoint/2010/main" val="1242228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6.png"/><Relationship Id="rId4" Type="http://schemas.microsoft.com/office/2007/relationships/hdphoto" Target="../media/hdphoto5.wdp"/><Relationship Id="rId9"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8.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C01508-3CE4-4EFA-AF30-8091FC72CAC4}"/>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A9D1FCB-EBF1-4F9D-B7BF-76EA2099574B}"/>
              </a:ext>
            </a:extLst>
          </p:cNvPr>
          <p:cNvSpPr txBox="1"/>
          <p:nvPr/>
        </p:nvSpPr>
        <p:spPr>
          <a:xfrm>
            <a:off x="1033973" y="-90105"/>
            <a:ext cx="3151793" cy="707886"/>
          </a:xfrm>
          <a:prstGeom prst="rect">
            <a:avLst/>
          </a:prstGeom>
          <a:noFill/>
        </p:spPr>
        <p:txBody>
          <a:bodyPr wrap="square" rtlCol="0">
            <a:spAutoFit/>
          </a:bodyPr>
          <a:lstStyle/>
          <a:p>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Tập</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r>
              <a:rPr lang="en-US" sz="4000" dirty="0" err="1">
                <a:solidFill>
                  <a:srgbClr val="FFF47D"/>
                </a:solidFill>
                <a:effectLst>
                  <a:outerShdw blurRad="38100" dist="38100" dir="2700000" algn="tl">
                    <a:srgbClr val="000000">
                      <a:alpha val="43137"/>
                    </a:srgbClr>
                  </a:outerShdw>
                </a:effectLst>
                <a:latin typeface="UTM Flamenco" panose="02040603050506020204" pitchFamily="18" charset="0"/>
              </a:rPr>
              <a:t>đọc</a:t>
            </a:r>
            <a:r>
              <a:rPr lang="en-US" sz="4000" dirty="0">
                <a:solidFill>
                  <a:srgbClr val="FFF47D"/>
                </a:solidFill>
                <a:effectLst>
                  <a:outerShdw blurRad="38100" dist="38100" dir="2700000" algn="tl">
                    <a:srgbClr val="000000">
                      <a:alpha val="43137"/>
                    </a:srgbClr>
                  </a:outerShdw>
                </a:effectLst>
                <a:latin typeface="UTM Flamenco" panose="02040603050506020204" pitchFamily="18" charset="0"/>
              </a:rPr>
              <a:t> </a:t>
            </a:r>
          </a:p>
        </p:txBody>
      </p:sp>
      <p:grpSp>
        <p:nvGrpSpPr>
          <p:cNvPr id="5" name="Group 4">
            <a:extLst>
              <a:ext uri="{FF2B5EF4-FFF2-40B4-BE49-F238E27FC236}">
                <a16:creationId xmlns:a16="http://schemas.microsoft.com/office/drawing/2014/main" id="{E938AD2C-17BA-4F6C-8E23-C2DBB1A4A9DD}"/>
              </a:ext>
            </a:extLst>
          </p:cNvPr>
          <p:cNvGrpSpPr/>
          <p:nvPr/>
        </p:nvGrpSpPr>
        <p:grpSpPr>
          <a:xfrm>
            <a:off x="773988" y="274437"/>
            <a:ext cx="8040359" cy="3139321"/>
            <a:chOff x="4436874" y="1862990"/>
            <a:chExt cx="3174698" cy="3139321"/>
          </a:xfrm>
        </p:grpSpPr>
        <p:sp>
          <p:nvSpPr>
            <p:cNvPr id="6" name="TextBox 5">
              <a:extLst>
                <a:ext uri="{FF2B5EF4-FFF2-40B4-BE49-F238E27FC236}">
                  <a16:creationId xmlns:a16="http://schemas.microsoft.com/office/drawing/2014/main" id="{2D9507FD-AA21-45AE-93EA-61B1241D937A}"/>
                </a:ext>
              </a:extLst>
            </p:cNvPr>
            <p:cNvSpPr txBox="1"/>
            <p:nvPr/>
          </p:nvSpPr>
          <p:spPr>
            <a:xfrm>
              <a:off x="4459779" y="1862990"/>
              <a:ext cx="3151793" cy="3139321"/>
            </a:xfrm>
            <a:prstGeom prst="rect">
              <a:avLst/>
            </a:prstGeom>
            <a:noFill/>
          </p:spPr>
          <p:txBody>
            <a:bodyPr wrap="square" rtlCol="0">
              <a:spAutoFit/>
            </a:bodyPr>
            <a:lstStyle/>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CỦA VUA MI - ĐÁT</a:t>
              </a:r>
            </a:p>
          </p:txBody>
        </p:sp>
        <p:sp>
          <p:nvSpPr>
            <p:cNvPr id="7" name="TextBox 6">
              <a:extLst>
                <a:ext uri="{FF2B5EF4-FFF2-40B4-BE49-F238E27FC236}">
                  <a16:creationId xmlns:a16="http://schemas.microsoft.com/office/drawing/2014/main" id="{CB4E32AF-A0CA-434C-9AB1-6DCE960B8EAC}"/>
                </a:ext>
              </a:extLst>
            </p:cNvPr>
            <p:cNvSpPr txBox="1"/>
            <p:nvPr/>
          </p:nvSpPr>
          <p:spPr>
            <a:xfrm>
              <a:off x="4436874" y="1862990"/>
              <a:ext cx="3151793" cy="3139321"/>
            </a:xfrm>
            <a:prstGeom prst="rect">
              <a:avLst/>
            </a:prstGeom>
            <a:noFill/>
          </p:spPr>
          <p:txBody>
            <a:bodyPr wrap="square" rtlCol="0">
              <a:spAutoFit/>
            </a:bodyPr>
            <a:lstStyle/>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ĐIỀU ƯỚC </a:t>
              </a:r>
            </a:p>
            <a:p>
              <a:pPr algn="ctr"/>
              <a:r>
                <a:rPr lang="en-US" sz="6600" dirty="0">
                  <a:solidFill>
                    <a:srgbClr val="C2F784"/>
                  </a:solidFill>
                  <a:effectLst>
                    <a:outerShdw blurRad="38100" dist="38100" dir="2700000" algn="tl">
                      <a:srgbClr val="000000">
                        <a:alpha val="43137"/>
                      </a:srgbClr>
                    </a:outerShdw>
                  </a:effectLst>
                  <a:latin typeface="UTM Showcard" panose="02040603050506020204" pitchFamily="18" charset="0"/>
                </a:rPr>
                <a:t>CỦA VUA MI - ĐÁT</a:t>
              </a:r>
            </a:p>
          </p:txBody>
        </p:sp>
      </p:grpSp>
      <p:pic>
        <p:nvPicPr>
          <p:cNvPr id="8" name="Tieng-cuoi-ngao-man-www_tiengdong_com">
            <a:hlinkClick r:id="" action="ppaction://media"/>
            <a:extLst>
              <a:ext uri="{FF2B5EF4-FFF2-40B4-BE49-F238E27FC236}">
                <a16:creationId xmlns:a16="http://schemas.microsoft.com/office/drawing/2014/main" id="{D02997E2-C4F3-4867-981F-4032834B736D}"/>
              </a:ext>
            </a:extLst>
          </p:cNvPr>
          <p:cNvPicPr>
            <a:picLocks noChangeAspect="1"/>
          </p:cNvPicPr>
          <p:nvPr>
            <a:audioFile r:link="rId1"/>
            <p:extLst>
              <p:ext uri="{DAA4B4D4-6D71-4841-9C94-3DE7FCFB9230}">
                <p14:media xmlns:p14="http://schemas.microsoft.com/office/powerpoint/2010/main" r:embed="rId2">
                  <p14:trim end="6763.5833"/>
                </p14:media>
              </p:ext>
            </p:extLst>
          </p:nvPr>
        </p:nvPicPr>
        <p:blipFill>
          <a:blip r:embed="rId5"/>
          <a:stretch>
            <a:fillRect/>
          </a:stretch>
        </p:blipFill>
        <p:spPr>
          <a:xfrm>
            <a:off x="7743584" y="-515561"/>
            <a:ext cx="487363" cy="487363"/>
          </a:xfrm>
          <a:prstGeom prst="rect">
            <a:avLst/>
          </a:prstGeom>
        </p:spPr>
      </p:pic>
      <p:sp>
        <p:nvSpPr>
          <p:cNvPr id="9" name="TextBox 8">
            <a:extLst>
              <a:ext uri="{FF2B5EF4-FFF2-40B4-BE49-F238E27FC236}">
                <a16:creationId xmlns:a16="http://schemas.microsoft.com/office/drawing/2014/main" id="{6F2C434A-8492-4156-9529-B5467BB48BAA}"/>
              </a:ext>
            </a:extLst>
          </p:cNvPr>
          <p:cNvSpPr txBox="1"/>
          <p:nvPr/>
        </p:nvSpPr>
        <p:spPr>
          <a:xfrm rot="1050641">
            <a:off x="441282" y="4272457"/>
            <a:ext cx="897169" cy="369332"/>
          </a:xfrm>
          <a:prstGeom prst="rect">
            <a:avLst/>
          </a:prstGeom>
          <a:noFill/>
        </p:spPr>
        <p:txBody>
          <a:bodyPr wrap="none" rtlCol="0">
            <a:spAutoFit/>
          </a:bodyPr>
          <a:lstStyle/>
          <a:p>
            <a:r>
              <a:rPr lang="en-US">
                <a:solidFill>
                  <a:srgbClr val="FFC000"/>
                </a:solidFill>
                <a:latin typeface="UTM Netmuc KT" panose="02040603050506020204" pitchFamily="18" charset="0"/>
              </a:rPr>
              <a:t>KTUTS</a:t>
            </a:r>
          </a:p>
        </p:txBody>
      </p:sp>
    </p:spTree>
    <p:extLst>
      <p:ext uri="{BB962C8B-B14F-4D97-AF65-F5344CB8AC3E}">
        <p14:creationId xmlns:p14="http://schemas.microsoft.com/office/powerpoint/2010/main" val="417603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8"/>
                                        </p:tgtEl>
                                      </p:cBhvr>
                                    </p:cmd>
                                  </p:childTnLst>
                                </p:cTn>
                              </p:par>
                              <p:par>
                                <p:cTn id="7" presetID="26" presetClass="entr" presetSubtype="0" fill="hold" grpId="0" nodeType="withEffect">
                                  <p:stCondLst>
                                    <p:cond delay="500"/>
                                  </p:stCondLst>
                                  <p:childTnLst>
                                    <p:set>
                                      <p:cBhvr>
                                        <p:cTn id="8" dur="1" fill="hold">
                                          <p:stCondLst>
                                            <p:cond delay="0"/>
                                          </p:stCondLst>
                                        </p:cTn>
                                        <p:tgtEl>
                                          <p:spTgt spid="4"/>
                                        </p:tgtEl>
                                        <p:attrNameLst>
                                          <p:attrName>style.visibility</p:attrName>
                                        </p:attrNameLst>
                                      </p:cBhvr>
                                      <p:to>
                                        <p:strVal val="visible"/>
                                      </p:to>
                                    </p:set>
                                    <p:animEffect transition="in" filter="wipe(down)">
                                      <p:cBhvr>
                                        <p:cTn id="9" dur="290">
                                          <p:stCondLst>
                                            <p:cond delay="0"/>
                                          </p:stCondLst>
                                        </p:cTn>
                                        <p:tgtEl>
                                          <p:spTgt spid="4"/>
                                        </p:tgtEl>
                                      </p:cBhvr>
                                    </p:animEffect>
                                    <p:anim calcmode="lin" valueType="num">
                                      <p:cBhvr>
                                        <p:cTn id="10"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1"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2"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3"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4"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5" dur="13">
                                          <p:stCondLst>
                                            <p:cond delay="325"/>
                                          </p:stCondLst>
                                        </p:cTn>
                                        <p:tgtEl>
                                          <p:spTgt spid="4"/>
                                        </p:tgtEl>
                                      </p:cBhvr>
                                      <p:to x="100000" y="60000"/>
                                    </p:animScale>
                                    <p:animScale>
                                      <p:cBhvr>
                                        <p:cTn id="16" dur="83" decel="50000">
                                          <p:stCondLst>
                                            <p:cond delay="338"/>
                                          </p:stCondLst>
                                        </p:cTn>
                                        <p:tgtEl>
                                          <p:spTgt spid="4"/>
                                        </p:tgtEl>
                                      </p:cBhvr>
                                      <p:to x="100000" y="100000"/>
                                    </p:animScale>
                                    <p:animScale>
                                      <p:cBhvr>
                                        <p:cTn id="17" dur="13">
                                          <p:stCondLst>
                                            <p:cond delay="656"/>
                                          </p:stCondLst>
                                        </p:cTn>
                                        <p:tgtEl>
                                          <p:spTgt spid="4"/>
                                        </p:tgtEl>
                                      </p:cBhvr>
                                      <p:to x="100000" y="80000"/>
                                    </p:animScale>
                                    <p:animScale>
                                      <p:cBhvr>
                                        <p:cTn id="18" dur="83" decel="50000">
                                          <p:stCondLst>
                                            <p:cond delay="669"/>
                                          </p:stCondLst>
                                        </p:cTn>
                                        <p:tgtEl>
                                          <p:spTgt spid="4"/>
                                        </p:tgtEl>
                                      </p:cBhvr>
                                      <p:to x="100000" y="100000"/>
                                    </p:animScale>
                                    <p:animScale>
                                      <p:cBhvr>
                                        <p:cTn id="19" dur="13">
                                          <p:stCondLst>
                                            <p:cond delay="821"/>
                                          </p:stCondLst>
                                        </p:cTn>
                                        <p:tgtEl>
                                          <p:spTgt spid="4"/>
                                        </p:tgtEl>
                                      </p:cBhvr>
                                      <p:to x="100000" y="90000"/>
                                    </p:animScale>
                                    <p:animScale>
                                      <p:cBhvr>
                                        <p:cTn id="20" dur="83" decel="50000">
                                          <p:stCondLst>
                                            <p:cond delay="834"/>
                                          </p:stCondLst>
                                        </p:cTn>
                                        <p:tgtEl>
                                          <p:spTgt spid="4"/>
                                        </p:tgtEl>
                                      </p:cBhvr>
                                      <p:to x="100000" y="100000"/>
                                    </p:animScale>
                                    <p:animScale>
                                      <p:cBhvr>
                                        <p:cTn id="21" dur="13">
                                          <p:stCondLst>
                                            <p:cond delay="904"/>
                                          </p:stCondLst>
                                        </p:cTn>
                                        <p:tgtEl>
                                          <p:spTgt spid="4"/>
                                        </p:tgtEl>
                                      </p:cBhvr>
                                      <p:to x="100000" y="95000"/>
                                    </p:animScale>
                                    <p:animScale>
                                      <p:cBhvr>
                                        <p:cTn id="22" dur="83" decel="50000">
                                          <p:stCondLst>
                                            <p:cond delay="917"/>
                                          </p:stCondLst>
                                        </p:cTn>
                                        <p:tgtEl>
                                          <p:spTgt spid="4"/>
                                        </p:tgtEl>
                                      </p:cBhvr>
                                      <p:to x="100000" y="100000"/>
                                    </p:animScale>
                                  </p:childTnLst>
                                </p:cTn>
                              </p:par>
                              <p:par>
                                <p:cTn id="23" presetID="50" presetClass="entr" presetSubtype="0" decel="100000" fill="hold" nodeType="withEffect">
                                  <p:stCondLst>
                                    <p:cond delay="150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strVal val="#ppt_w+.3"/>
                                          </p:val>
                                        </p:tav>
                                        <p:tav tm="100000">
                                          <p:val>
                                            <p:strVal val="#ppt_w"/>
                                          </p:val>
                                        </p:tav>
                                      </p:tavLst>
                                    </p:anim>
                                    <p:anim calcmode="lin" valueType="num">
                                      <p:cBhvr>
                                        <p:cTn id="26" dur="1000" fill="hold"/>
                                        <p:tgtEl>
                                          <p:spTgt spid="5"/>
                                        </p:tgtEl>
                                        <p:attrNameLst>
                                          <p:attrName>ppt_h</p:attrName>
                                        </p:attrNameLst>
                                      </p:cBhvr>
                                      <p:tavLst>
                                        <p:tav tm="0">
                                          <p:val>
                                            <p:strVal val="#ppt_h"/>
                                          </p:val>
                                        </p:tav>
                                        <p:tav tm="100000">
                                          <p:val>
                                            <p:strVal val="#ppt_h"/>
                                          </p:val>
                                        </p:tav>
                                      </p:tavLst>
                                    </p:anim>
                                    <p:animEffect transition="in" filter="fade">
                                      <p:cBhvr>
                                        <p:cTn id="2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8"/>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2130344"/>
            <a:ext cx="9015984" cy="1569660"/>
          </a:xfrm>
          <a:prstGeom prst="rect">
            <a:avLst/>
          </a:prstGeom>
          <a:noFill/>
        </p:spPr>
        <p:txBody>
          <a:bodyPr wrap="square" rtlCol="0">
            <a:spAutoFit/>
          </a:bodyPr>
          <a:lstStyle/>
          <a:p>
            <a:pPr algn="ctr">
              <a:spcBef>
                <a:spcPts val="600"/>
              </a:spcBef>
              <a:spcAft>
                <a:spcPts val="600"/>
              </a:spcAft>
            </a:pPr>
            <a:r>
              <a:rPr lang="vi-VN" sz="4800" b="1" dirty="0">
                <a:solidFill>
                  <a:srgbClr val="002060"/>
                </a:solidFill>
                <a:latin typeface="UTM Avo" panose="02040603050506020204" pitchFamily="18" charset="0"/>
              </a:rPr>
              <a:t>Vua Mi - đát nhận ra sự khủng khiếp của điều ước.</a:t>
            </a:r>
          </a:p>
        </p:txBody>
      </p:sp>
      <p:sp>
        <p:nvSpPr>
          <p:cNvPr id="7" name="TextBox 6"/>
          <p:cNvSpPr txBox="1"/>
          <p:nvPr/>
        </p:nvSpPr>
        <p:spPr>
          <a:xfrm>
            <a:off x="1627632" y="806905"/>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đoạn</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2</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764017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21207" y="1566587"/>
            <a:ext cx="11469097" cy="2062103"/>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Thần Đi-ô-ni-dốt liền hiện ra và phán:</a:t>
            </a:r>
          </a:p>
          <a:p>
            <a:pPr algn="just"/>
            <a:r>
              <a:rPr lang="vi-VN" sz="32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p:txBody>
      </p:sp>
      <p:grpSp>
        <p:nvGrpSpPr>
          <p:cNvPr id="8" name="Group 7"/>
          <p:cNvGrpSpPr/>
          <p:nvPr/>
        </p:nvGrpSpPr>
        <p:grpSpPr>
          <a:xfrm>
            <a:off x="1076873" y="534272"/>
            <a:ext cx="11057074" cy="972689"/>
            <a:chOff x="4459779" y="1813631"/>
            <a:chExt cx="3174698" cy="972689"/>
          </a:xfrm>
        </p:grpSpPr>
        <p:sp>
          <p:nvSpPr>
            <p:cNvPr id="9" name="TextBox 8"/>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10" name="TextBox 9"/>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17" name="TextBox 16"/>
          <p:cNvSpPr txBox="1"/>
          <p:nvPr/>
        </p:nvSpPr>
        <p:spPr>
          <a:xfrm>
            <a:off x="369071" y="3629469"/>
            <a:ext cx="8685145" cy="2554545"/>
          </a:xfrm>
          <a:prstGeom prst="rect">
            <a:avLst/>
          </a:prstGeom>
          <a:noFill/>
        </p:spPr>
        <p:txBody>
          <a:bodyPr wrap="square" rtlCol="0">
            <a:spAutoFit/>
          </a:bodyPr>
          <a:lstStyle/>
          <a:p>
            <a:pPr algn="just"/>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32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216306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64592" y="118872"/>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059167" y="273226"/>
            <a:ext cx="8657602" cy="707886"/>
          </a:xfrm>
          <a:prstGeom prst="rect">
            <a:avLst/>
          </a:prstGeom>
          <a:noFill/>
        </p:spPr>
        <p:txBody>
          <a:bodyPr wrap="square" rtlCol="0">
            <a:spAutoFit/>
          </a:bodyPr>
          <a:lstStyle/>
          <a:p>
            <a:pPr algn="just"/>
            <a:r>
              <a:rPr lang="vi-VN" sz="4000" b="1" dirty="0">
                <a:solidFill>
                  <a:srgbClr val="002060"/>
                </a:solidFill>
                <a:effectLst>
                  <a:outerShdw blurRad="38100" dist="38100" dir="2700000" algn="tl">
                    <a:srgbClr val="000000">
                      <a:alpha val="43137"/>
                    </a:srgbClr>
                  </a:outerShdw>
                </a:effectLst>
                <a:latin typeface="UTM Avo" panose="02040603050506020204" pitchFamily="18" charset="0"/>
              </a:rPr>
              <a:t>Vua Mi – đát đã hiểu ra điều gì?</a:t>
            </a:r>
          </a:p>
        </p:txBody>
      </p:sp>
      <p:sp>
        <p:nvSpPr>
          <p:cNvPr id="4" name="TextBox 3"/>
          <p:cNvSpPr txBox="1"/>
          <p:nvPr/>
        </p:nvSpPr>
        <p:spPr>
          <a:xfrm>
            <a:off x="704516" y="949441"/>
            <a:ext cx="10798205" cy="1200329"/>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Mi – đát đã hiểu ra hạnh phúc không thể xây dựng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bằng ước muốn tham lam.</a:t>
            </a:r>
          </a:p>
        </p:txBody>
      </p:sp>
    </p:spTree>
    <p:extLst>
      <p:ext uri="{BB962C8B-B14F-4D97-AF65-F5344CB8AC3E}">
        <p14:creationId xmlns:p14="http://schemas.microsoft.com/office/powerpoint/2010/main" val="2235699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4"/>
                                        </p:tgtEl>
                                        <p:attrNameLst>
                                          <p:attrName>ppt_y</p:attrName>
                                        </p:attrNameLst>
                                      </p:cBhvr>
                                      <p:tavLst>
                                        <p:tav tm="0">
                                          <p:val>
                                            <p:strVal val="#ppt_y"/>
                                          </p:val>
                                        </p:tav>
                                        <p:tav tm="100000">
                                          <p:val>
                                            <p:strVal val="#ppt_y"/>
                                          </p:val>
                                        </p:tav>
                                      </p:tavLst>
                                    </p:anim>
                                    <p:anim calcmode="lin" valueType="num">
                                      <p:cBhvr>
                                        <p:cTn id="16"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TextBox 5"/>
          <p:cNvSpPr txBox="1"/>
          <p:nvPr/>
        </p:nvSpPr>
        <p:spPr>
          <a:xfrm>
            <a:off x="1965960" y="1106216"/>
            <a:ext cx="8311896" cy="1938992"/>
          </a:xfrm>
          <a:prstGeom prst="rect">
            <a:avLst/>
          </a:prstGeom>
          <a:noFill/>
        </p:spPr>
        <p:txBody>
          <a:bodyPr wrap="square" rtlCol="0">
            <a:spAutoFit/>
          </a:bodyPr>
          <a:lstStyle/>
          <a:p>
            <a:pPr algn="ctr">
              <a:spcBef>
                <a:spcPts val="600"/>
              </a:spcBef>
              <a:spcAft>
                <a:spcPts val="600"/>
              </a:spcAft>
            </a:pPr>
            <a:r>
              <a:rPr lang="en-US" sz="6000" b="1" dirty="0" err="1">
                <a:solidFill>
                  <a:srgbClr val="002060"/>
                </a:solidFill>
                <a:latin typeface="UTM Avo" panose="02040603050506020204" pitchFamily="18" charset="0"/>
              </a:rPr>
              <a:t>Câu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chuyện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khuyên</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chúng</a:t>
            </a:r>
            <a:r>
              <a:rPr lang="en-US" sz="6000" b="1" dirty="0">
                <a:solidFill>
                  <a:srgbClr val="002060"/>
                </a:solidFill>
                <a:latin typeface="UTM Avo" panose="02040603050506020204" pitchFamily="18" charset="0"/>
              </a:rPr>
              <a:t> ta </a:t>
            </a:r>
            <a:r>
              <a:rPr lang="en-US" sz="6000" b="1" dirty="0" err="1">
                <a:solidFill>
                  <a:srgbClr val="002060"/>
                </a:solidFill>
                <a:latin typeface="UTM Avo" panose="02040603050506020204" pitchFamily="18" charset="0"/>
              </a:rPr>
              <a:t>điều</a:t>
            </a:r>
            <a:r>
              <a:rPr lang="en-US" sz="6000" b="1" dirty="0">
                <a:solidFill>
                  <a:srgbClr val="002060"/>
                </a:solidFill>
                <a:latin typeface="UTM Avo" panose="02040603050506020204" pitchFamily="18" charset="0"/>
              </a:rPr>
              <a:t> </a:t>
            </a:r>
            <a:r>
              <a:rPr lang="en-US" sz="6000" b="1" dirty="0" err="1">
                <a:solidFill>
                  <a:srgbClr val="002060"/>
                </a:solidFill>
                <a:latin typeface="UTM Avo" panose="02040603050506020204" pitchFamily="18" charset="0"/>
              </a:rPr>
              <a:t>gì</a:t>
            </a:r>
            <a:r>
              <a:rPr lang="en-US" sz="6000" b="1" dirty="0">
                <a:solidFill>
                  <a:srgbClr val="002060"/>
                </a:solidFill>
                <a:latin typeface="UTM Avo" panose="02040603050506020204" pitchFamily="18" charset="0"/>
              </a:rPr>
              <a:t>?</a:t>
            </a:r>
            <a:endParaRPr lang="vi-VN" sz="6000" b="1"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853763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91056" y="1929176"/>
            <a:ext cx="9015984" cy="2308324"/>
          </a:xfrm>
          <a:prstGeom prst="rect">
            <a:avLst/>
          </a:prstGeom>
          <a:noFill/>
        </p:spPr>
        <p:txBody>
          <a:bodyPr wrap="square" rtlCol="0">
            <a:spAutoFit/>
          </a:bodyPr>
          <a:lstStyle/>
          <a:p>
            <a:pPr algn="ctr">
              <a:spcBef>
                <a:spcPts val="600"/>
              </a:spcBef>
              <a:spcAft>
                <a:spcPts val="600"/>
              </a:spcAft>
            </a:pPr>
            <a:r>
              <a:rPr lang="en-US" sz="4800" b="1" dirty="0" err="1">
                <a:solidFill>
                  <a:srgbClr val="002060"/>
                </a:solidFill>
                <a:latin typeface="UTM Avo" panose="02040603050506020204" pitchFamily="18" charset="0"/>
              </a:rPr>
              <a:t>Những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điều</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ước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tham</a:t>
            </a:r>
            <a:r>
              <a:rPr lang="en-US" sz="4800" b="1" dirty="0">
                <a:solidFill>
                  <a:srgbClr val="002060"/>
                </a:solidFill>
                <a:latin typeface="UTM Avo" panose="02040603050506020204" pitchFamily="18" charset="0"/>
              </a:rPr>
              <a:t> lam </a:t>
            </a:r>
            <a:r>
              <a:rPr lang="en-US" sz="4800" b="1" dirty="0" err="1">
                <a:solidFill>
                  <a:srgbClr val="002060"/>
                </a:solidFill>
                <a:latin typeface="UTM Avo" panose="02040603050506020204" pitchFamily="18" charset="0"/>
              </a:rPr>
              <a:t>không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bao</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giờ</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mang</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lại</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hạnh</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phúc</a:t>
            </a:r>
            <a:r>
              <a:rPr lang="en-US" sz="4800" b="1" dirty="0">
                <a:solidFill>
                  <a:srgbClr val="002060"/>
                </a:solidFill>
                <a:latin typeface="UTM Avo" panose="02040603050506020204" pitchFamily="18" charset="0"/>
              </a:rPr>
              <a:t> </a:t>
            </a:r>
            <a:r>
              <a:rPr lang="en-US" sz="4800" b="1" dirty="0" err="1">
                <a:solidFill>
                  <a:srgbClr val="002060"/>
                </a:solidFill>
                <a:latin typeface="UTM Avo" panose="02040603050506020204" pitchFamily="18" charset="0"/>
              </a:rPr>
              <a:t>cho</a:t>
            </a:r>
            <a:r>
              <a:rPr lang="en-US" sz="4800" b="1" dirty="0">
                <a:solidFill>
                  <a:srgbClr val="002060"/>
                </a:solidFill>
                <a:latin typeface="UTM Avo" panose="02040603050506020204" pitchFamily="18" charset="0"/>
              </a:rPr>
              <a:t> con </a:t>
            </a:r>
            <a:r>
              <a:rPr lang="en-US" sz="4800" b="1" dirty="0" err="1">
                <a:solidFill>
                  <a:srgbClr val="002060"/>
                </a:solidFill>
                <a:latin typeface="UTM Avo" panose="02040603050506020204" pitchFamily="18" charset="0"/>
              </a:rPr>
              <a:t>người</a:t>
            </a:r>
            <a:r>
              <a:rPr lang="en-US" sz="4800" b="1" dirty="0">
                <a:solidFill>
                  <a:srgbClr val="002060"/>
                </a:solidFill>
                <a:latin typeface="UTM Avo" panose="02040603050506020204" pitchFamily="18" charset="0"/>
              </a:rPr>
              <a:t>.</a:t>
            </a:r>
            <a:endParaRPr lang="vi-VN" sz="4800" b="1" dirty="0">
              <a:solidFill>
                <a:srgbClr val="002060"/>
              </a:solidFill>
              <a:latin typeface="UTM Avo" panose="02040603050506020204" pitchFamily="18" charset="0"/>
            </a:endParaRPr>
          </a:p>
        </p:txBody>
      </p:sp>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Nội</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dung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chính</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178053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105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2"/>
                                        </p:tgtEl>
                                        <p:attrNameLst>
                                          <p:attrName>ppt_y</p:attrName>
                                        </p:attrNameLst>
                                      </p:cBhvr>
                                      <p:tavLst>
                                        <p:tav tm="0">
                                          <p:val>
                                            <p:strVal val="#ppt_y"/>
                                          </p:val>
                                        </p:tav>
                                        <p:tav tm="100000">
                                          <p:val>
                                            <p:strVal val="#ppt_y"/>
                                          </p:val>
                                        </p:tav>
                                      </p:tavLst>
                                    </p:anim>
                                    <p:anim calcmode="lin" valueType="num">
                                      <p:cBhvr>
                                        <p:cTn id="1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554480" y="2050781"/>
            <a:ext cx="9015984" cy="3108543"/>
          </a:xfrm>
          <a:prstGeom prst="rect">
            <a:avLst/>
          </a:prstGeom>
          <a:noFill/>
        </p:spPr>
        <p:txBody>
          <a:bodyPr wrap="square" rtlCol="0">
            <a:spAutoFit/>
          </a:bodyPr>
          <a:lstStyle/>
          <a:p>
            <a:pPr algn="just"/>
            <a:r>
              <a:rPr lang="en-US" sz="2800" b="1" dirty="0">
                <a:solidFill>
                  <a:srgbClr val="002060"/>
                </a:solidFill>
                <a:latin typeface="UTM Avo" panose="02040603050506020204" pitchFamily="18" charset="0"/>
              </a:rPr>
              <a:t>	</a:t>
            </a:r>
            <a:r>
              <a:rPr lang="vi-VN" sz="2800" b="1" dirty="0">
                <a:solidFill>
                  <a:srgbClr val="002060"/>
                </a:solidFill>
                <a:latin typeface="UTM Avo" panose="02040603050506020204" pitchFamily="18" charset="0"/>
              </a:rPr>
              <a:t>Toàn bài đọc với giọng diễn cảm, thể hiện được lời của nhân vật:</a:t>
            </a:r>
          </a:p>
          <a:p>
            <a:pPr algn="just"/>
            <a:r>
              <a:rPr lang="vi-VN" sz="2800" b="1" dirty="0">
                <a:solidFill>
                  <a:srgbClr val="002060"/>
                </a:solidFill>
                <a:latin typeface="UTM Avo" panose="02040603050506020204" pitchFamily="18" charset="0"/>
              </a:rPr>
              <a:t>+ Lời vua Mi - đát: từ phấn khởi, thoả mãn chuyển </a:t>
            </a:r>
          </a:p>
          <a:p>
            <a:pPr algn="just"/>
            <a:r>
              <a:rPr lang="vi-VN" sz="2800" b="1" dirty="0">
                <a:solidFill>
                  <a:srgbClr val="002060"/>
                </a:solidFill>
                <a:latin typeface="UTM Avo" panose="02040603050506020204" pitchFamily="18" charset="0"/>
              </a:rPr>
              <a:t>sang hoảng hốt, khẩn cầu, hối hận.</a:t>
            </a:r>
          </a:p>
          <a:p>
            <a:pPr algn="just"/>
            <a:r>
              <a:rPr lang="vi-VN" sz="2800" b="1" dirty="0">
                <a:solidFill>
                  <a:srgbClr val="002060"/>
                </a:solidFill>
                <a:latin typeface="UTM Avo" panose="02040603050506020204" pitchFamily="18" charset="0"/>
              </a:rPr>
              <a:t>+ Lời phán của Thần Đi - ô - ni - dốt: điềm tĩnh, oai vệ.</a:t>
            </a:r>
          </a:p>
        </p:txBody>
      </p:sp>
      <p:sp>
        <p:nvSpPr>
          <p:cNvPr id="7" name="TextBox 6"/>
          <p:cNvSpPr txBox="1"/>
          <p:nvPr/>
        </p:nvSpPr>
        <p:spPr>
          <a:xfrm>
            <a:off x="1627632" y="727342"/>
            <a:ext cx="8942832" cy="1323439"/>
          </a:xfrm>
          <a:prstGeom prst="rect">
            <a:avLst/>
          </a:prstGeom>
          <a:noFill/>
        </p:spPr>
        <p:txBody>
          <a:bodyPr wrap="square" rtlCol="0">
            <a:spAutoFit/>
          </a:bodyPr>
          <a:lstStyle/>
          <a:p>
            <a:pPr algn="ctr">
              <a:spcBef>
                <a:spcPts val="600"/>
              </a:spcBef>
              <a:spcAft>
                <a:spcPts val="600"/>
              </a:spcAft>
            </a:pP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Giọng</a:t>
            </a: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 </a:t>
            </a:r>
            <a:r>
              <a:rPr lang="en-US" sz="8000" b="1" dirty="0" err="1">
                <a:solidFill>
                  <a:srgbClr val="ED8E7C"/>
                </a:solidFill>
                <a:effectLst>
                  <a:outerShdw blurRad="38100" dist="38100" dir="2700000" algn="tl">
                    <a:srgbClr val="000000">
                      <a:alpha val="43137"/>
                    </a:srgbClr>
                  </a:outerShdw>
                </a:effectLst>
                <a:latin typeface="UTM Showcard" panose="02040603050506020204" pitchFamily="18" charset="0"/>
              </a:rPr>
              <a:t>đọc</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463193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868681" y="338328"/>
            <a:ext cx="1061816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1452515"/>
            <a:ext cx="11548872" cy="5262979"/>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a:p>
            <a:pPr algn="just"/>
            <a:r>
              <a:rPr lang="vi-VN" sz="2800" dirty="0">
                <a:solidFill>
                  <a:srgbClr val="002060"/>
                </a:solidFill>
                <a:latin typeface="UTM Avo" panose="02040603050506020204" pitchFamily="18" charset="0"/>
              </a:rPr>
              <a:t>Thần Đi-ô-ni-dốt liền hiện ra và phán:</a:t>
            </a:r>
          </a:p>
          <a:p>
            <a:pPr algn="just"/>
            <a:r>
              <a:rPr lang="vi-VN" sz="28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8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37771515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2000" r="-12000"/>
          </a:stretch>
        </a:blipFill>
        <a:effectLst/>
      </p:bgPr>
    </p:bg>
    <p:spTree>
      <p:nvGrpSpPr>
        <p:cNvPr id="1" name=""/>
        <p:cNvGrpSpPr/>
        <p:nvPr/>
      </p:nvGrpSpPr>
      <p:grpSpPr>
        <a:xfrm>
          <a:off x="0" y="0"/>
          <a:ext cx="0" cy="0"/>
          <a:chOff x="0" y="0"/>
          <a:chExt cx="0" cy="0"/>
        </a:xfrm>
      </p:grpSpPr>
      <p:pic>
        <p:nvPicPr>
          <p:cNvPr id="43" name="Picture 4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593" b="93426" l="4400" r="96000">
                        <a14:backgroundMark x1="41000" y1="35093" x2="55700" y2="84722"/>
                        <a14:backgroundMark x1="66000" y1="40463" x2="47700" y2="84722"/>
                        <a14:backgroundMark x1="35600" y1="37963" x2="42300" y2="94907"/>
                        <a14:backgroundMark x1="38500" y1="32685" x2="60600" y2="33889"/>
                        <a14:backgroundMark x1="69200" y1="52315" x2="60000" y2="91019"/>
                      </a14:backgroundRemoval>
                    </a14:imgEffect>
                  </a14:imgLayer>
                </a14:imgProps>
              </a:ext>
              <a:ext uri="{28A0092B-C50C-407E-A947-70E740481C1C}">
                <a14:useLocalDpi xmlns:a14="http://schemas.microsoft.com/office/drawing/2010/main" val="0"/>
              </a:ext>
            </a:extLst>
          </a:blip>
          <a:srcRect b="7773"/>
          <a:stretch/>
        </p:blipFill>
        <p:spPr>
          <a:xfrm>
            <a:off x="4366989" y="1385369"/>
            <a:ext cx="3345876" cy="3372643"/>
          </a:xfrm>
          <a:prstGeom prst="rect">
            <a:avLst/>
          </a:prstGeom>
        </p:spPr>
      </p:pic>
      <p:pic>
        <p:nvPicPr>
          <p:cNvPr id="36" name="Picture 3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3386454" y="3235715"/>
            <a:ext cx="1225781" cy="1940543"/>
          </a:xfrm>
          <a:prstGeom prst="rect">
            <a:avLst/>
          </a:prstGeom>
        </p:spPr>
      </p:pic>
      <p:pic>
        <p:nvPicPr>
          <p:cNvPr id="35" name="Picture 3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7448666" y="3235716"/>
            <a:ext cx="1225781" cy="1940543"/>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97962" y="3926203"/>
            <a:ext cx="4283929" cy="2790514"/>
          </a:xfrm>
          <a:prstGeom prst="rect">
            <a:avLst/>
          </a:prstGeom>
        </p:spPr>
      </p:pic>
      <p:pic>
        <p:nvPicPr>
          <p:cNvPr id="31" name="Picture 30"/>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8332586" y="3235716"/>
            <a:ext cx="1664047" cy="2634365"/>
          </a:xfrm>
          <a:prstGeom prst="rect">
            <a:avLst/>
          </a:prstGeom>
        </p:spPr>
      </p:pic>
      <p:pic>
        <p:nvPicPr>
          <p:cNvPr id="32" name="Picture 31"/>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2287096" y="3235716"/>
            <a:ext cx="1664047" cy="2634365"/>
          </a:xfrm>
          <a:prstGeom prst="rect">
            <a:avLst/>
          </a:prstGeom>
        </p:spPr>
      </p:pic>
      <p:pic>
        <p:nvPicPr>
          <p:cNvPr id="33" name="Picture 32"/>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a:off x="9656065" y="3447506"/>
            <a:ext cx="2183998" cy="3457503"/>
          </a:xfrm>
          <a:prstGeom prst="rect">
            <a:avLst/>
          </a:prstGeom>
        </p:spPr>
      </p:pic>
      <p:pic>
        <p:nvPicPr>
          <p:cNvPr id="34" name="Picture 33"/>
          <p:cNvPicPr>
            <a:picLocks noChangeAspect="1"/>
          </p:cNvPicPr>
          <p:nvPr/>
        </p:nvPicPr>
        <p:blipFill rotWithShape="1">
          <a:blip r:embed="rId8">
            <a:extLst>
              <a:ext uri="{BEBA8EAE-BF5A-486C-A8C5-ECC9F3942E4B}">
                <a14:imgProps xmlns:a14="http://schemas.microsoft.com/office/drawing/2010/main">
                  <a14:imgLayer r:embed="rId9">
                    <a14:imgEffect>
                      <a14:backgroundRemoval t="54769" b="95308" l="462" r="27692"/>
                    </a14:imgEffect>
                  </a14:imgLayer>
                </a14:imgProps>
              </a:ext>
              <a:ext uri="{28A0092B-C50C-407E-A947-70E740481C1C}">
                <a14:useLocalDpi xmlns:a14="http://schemas.microsoft.com/office/drawing/2010/main" val="0"/>
              </a:ext>
            </a:extLst>
          </a:blip>
          <a:srcRect t="53196" r="70435"/>
          <a:stretch/>
        </p:blipFill>
        <p:spPr>
          <a:xfrm flipH="1">
            <a:off x="545694" y="3377563"/>
            <a:ext cx="2183998" cy="3457503"/>
          </a:xfrm>
          <a:prstGeom prst="rect">
            <a:avLst/>
          </a:prstGeom>
        </p:spPr>
      </p:pic>
    </p:spTree>
    <p:extLst>
      <p:ext uri="{BB962C8B-B14F-4D97-AF65-F5344CB8AC3E}">
        <p14:creationId xmlns:p14="http://schemas.microsoft.com/office/powerpoint/2010/main" val="148034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anim calcmode="lin" valueType="num">
                                      <p:cBhvr>
                                        <p:cTn id="10" dur="500" fill="hold"/>
                                        <p:tgtEl>
                                          <p:spTgt spid="2"/>
                                        </p:tgtEl>
                                        <p:attrNameLst>
                                          <p:attrName>ppt_x</p:attrName>
                                        </p:attrNameLst>
                                      </p:cBhvr>
                                      <p:tavLst>
                                        <p:tav tm="0">
                                          <p:val>
                                            <p:fltVal val="0.5"/>
                                          </p:val>
                                        </p:tav>
                                        <p:tav tm="100000">
                                          <p:val>
                                            <p:strVal val="#ppt_x"/>
                                          </p:val>
                                        </p:tav>
                                      </p:tavLst>
                                    </p:anim>
                                    <p:anim calcmode="lin" valueType="num">
                                      <p:cBhvr>
                                        <p:cTn id="11" dur="50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2530909" y="82296"/>
            <a:ext cx="7145421" cy="757245"/>
            <a:chOff x="4459779" y="1813631"/>
            <a:chExt cx="3174698" cy="757245"/>
          </a:xfrm>
        </p:grpSpPr>
        <p:sp>
          <p:nvSpPr>
            <p:cNvPr id="4" name="TextBox 3"/>
            <p:cNvSpPr txBox="1"/>
            <p:nvPr/>
          </p:nvSpPr>
          <p:spPr>
            <a:xfrm>
              <a:off x="4459779" y="1862990"/>
              <a:ext cx="3151793" cy="707886"/>
            </a:xfrm>
            <a:prstGeom prst="rect">
              <a:avLst/>
            </a:prstGeom>
            <a:noFill/>
          </p:spPr>
          <p:txBody>
            <a:bodyPr wrap="square" rtlCol="0">
              <a:spAutoFit/>
            </a:bodyPr>
            <a:lstStyle/>
            <a:p>
              <a:pPr algn="ctr"/>
              <a:r>
                <a:rPr lang="en-US" sz="4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707886"/>
            </a:xfrm>
            <a:prstGeom prst="rect">
              <a:avLst/>
            </a:prstGeom>
            <a:noFill/>
          </p:spPr>
          <p:txBody>
            <a:bodyPr wrap="square" rtlCol="0">
              <a:spAutoFit/>
            </a:bodyPr>
            <a:lstStyle/>
            <a:p>
              <a:pPr algn="ctr"/>
              <a:r>
                <a:rPr lang="en-US" sz="4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303407" y="799392"/>
            <a:ext cx="11548872" cy="5909310"/>
          </a:xfrm>
          <a:prstGeom prst="rect">
            <a:avLst/>
          </a:prstGeom>
          <a:noFill/>
        </p:spPr>
        <p:txBody>
          <a:bodyPr wrap="square" rtlCol="0">
            <a:spAutoFit/>
          </a:bodyPr>
          <a:lstStyle/>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100" dirty="0">
                <a:solidFill>
                  <a:srgbClr val="002060"/>
                </a:solidFill>
                <a:latin typeface="UTM Avo" panose="02040603050506020204" pitchFamily="18" charset="0"/>
              </a:rPr>
              <a:t>- Xin Thần cho mọi vật tôi chạm đến đều hóa thành vàng!</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Thần Đi-ô-ni-dốt mỉm cười ưng thuận.</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100" dirty="0">
                <a:solidFill>
                  <a:srgbClr val="002060"/>
                </a:solidFill>
                <a:latin typeface="UTM Avo" panose="02040603050506020204" pitchFamily="18" charset="0"/>
              </a:rPr>
              <a:t>- Xin Thần tha tội cho tôi! Xin Người lấy lại điều ước để cho tôi được sống!</a:t>
            </a:r>
          </a:p>
          <a:p>
            <a:pPr algn="just"/>
            <a:r>
              <a:rPr lang="vi-VN" sz="2100" dirty="0">
                <a:solidFill>
                  <a:srgbClr val="002060"/>
                </a:solidFill>
                <a:latin typeface="UTM Avo" panose="02040603050506020204" pitchFamily="18" charset="0"/>
              </a:rPr>
              <a:t>Thần Đi-ô-ni-dốt liền hiện ra và phán:</a:t>
            </a:r>
          </a:p>
          <a:p>
            <a:pPr algn="just"/>
            <a:r>
              <a:rPr lang="vi-VN" sz="2100" dirty="0">
                <a:solidFill>
                  <a:srgbClr val="002060"/>
                </a:solidFill>
                <a:latin typeface="UTM Avo" panose="02040603050506020204" pitchFamily="18" charset="0"/>
              </a:rPr>
              <a:t>- Nhà ngươi hãy đến sông Pác-tôn, nhúng mình vào dòng nước, phép màu sẽ biến mất và nhà người sẽ rửa sạch được lòng tham.</a:t>
            </a:r>
          </a:p>
          <a:p>
            <a:pPr algn="just"/>
            <a:r>
              <a:rPr lang="en-US" sz="2100" dirty="0">
                <a:solidFill>
                  <a:srgbClr val="002060"/>
                </a:solidFill>
                <a:latin typeface="UTM Avo" panose="02040603050506020204" pitchFamily="18" charset="0"/>
              </a:rPr>
              <a:t>	</a:t>
            </a:r>
            <a:r>
              <a:rPr lang="vi-VN" sz="2100" dirty="0">
                <a:solidFill>
                  <a:srgbClr val="002060"/>
                </a:solidFill>
                <a:latin typeface="UTM Avo" panose="02040603050506020204" pitchFamily="18" charset="0"/>
              </a:rPr>
              <a:t>Mi-đát làm theo lời dạy của thần, quả nhiên thoát khỏi cái quà tặng mà trước đây ông hằng mong ước. Lúc ấy, nhà vua mới hiểu rằng hạnh phúc không thể xây dựng bằng ước muốn tham lam.</a:t>
            </a:r>
            <a:endParaRPr lang="en-US" sz="2100" dirty="0">
              <a:solidFill>
                <a:srgbClr val="002060"/>
              </a:solidFill>
              <a:latin typeface="UTM Avo" panose="02040603050506020204" pitchFamily="18" charset="0"/>
            </a:endParaRPr>
          </a:p>
        </p:txBody>
      </p:sp>
    </p:spTree>
    <p:extLst>
      <p:ext uri="{BB962C8B-B14F-4D97-AF65-F5344CB8AC3E}">
        <p14:creationId xmlns:p14="http://schemas.microsoft.com/office/powerpoint/2010/main" val="2432125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p:cNvSpPr txBox="1"/>
          <p:nvPr/>
        </p:nvSpPr>
        <p:spPr>
          <a:xfrm>
            <a:off x="1755648" y="2592070"/>
            <a:ext cx="9015984" cy="1877437"/>
          </a:xfrm>
          <a:prstGeom prst="rect">
            <a:avLst/>
          </a:prstGeom>
          <a:noFill/>
        </p:spPr>
        <p:txBody>
          <a:bodyPr wrap="square" rtlCol="0">
            <a:spAutoFit/>
          </a:bodyPr>
          <a:lstStyle/>
          <a:p>
            <a:pPr algn="just">
              <a:spcBef>
                <a:spcPts val="600"/>
              </a:spcBef>
              <a:spcAft>
                <a:spcPts val="600"/>
              </a:spcAft>
            </a:pPr>
            <a:r>
              <a:rPr lang="vi-VN" sz="3200" b="1" dirty="0">
                <a:solidFill>
                  <a:srgbClr val="002060"/>
                </a:solidFill>
                <a:latin typeface="UTM Avo" panose="02040603050506020204" pitchFamily="18" charset="0"/>
              </a:rPr>
              <a:t>Đoạn 1: </a:t>
            </a:r>
            <a:r>
              <a:rPr lang="en-US" sz="3200" dirty="0" err="1">
                <a:solidFill>
                  <a:srgbClr val="002060"/>
                </a:solidFill>
                <a:latin typeface="UTM Avo" panose="02040603050506020204" pitchFamily="18" charset="0"/>
              </a:rPr>
              <a:t>Có</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lần</a:t>
            </a:r>
            <a:r>
              <a:rPr lang="en-US" sz="3200" dirty="0">
                <a:solidFill>
                  <a:srgbClr val="002060"/>
                </a:solidFill>
                <a:latin typeface="UTM Avo" panose="02040603050506020204" pitchFamily="18" charset="0"/>
              </a:rPr>
              <a:t> … </a:t>
            </a:r>
            <a:r>
              <a:rPr lang="vi-VN" sz="3200" dirty="0">
                <a:solidFill>
                  <a:srgbClr val="002060"/>
                </a:solidFill>
                <a:latin typeface="UTM Avo" panose="02040603050506020204" pitchFamily="18" charset="0"/>
              </a:rPr>
              <a:t>sung sướng hơn thế nữa!</a:t>
            </a:r>
          </a:p>
          <a:p>
            <a:pPr algn="just">
              <a:spcBef>
                <a:spcPts val="600"/>
              </a:spcBef>
              <a:spcAft>
                <a:spcPts val="600"/>
              </a:spcAft>
            </a:pPr>
            <a:r>
              <a:rPr lang="vi-VN" sz="3200" b="1" dirty="0">
                <a:solidFill>
                  <a:srgbClr val="002060"/>
                </a:solidFill>
                <a:latin typeface="UTM Avo" panose="02040603050506020204" pitchFamily="18" charset="0"/>
              </a:rPr>
              <a:t>Đoạn 2: </a:t>
            </a:r>
            <a:r>
              <a:rPr lang="en-US" sz="3200" dirty="0" err="1">
                <a:solidFill>
                  <a:srgbClr val="002060"/>
                </a:solidFill>
                <a:latin typeface="UTM Avo" panose="02040603050506020204" pitchFamily="18" charset="0"/>
              </a:rPr>
              <a:t>Bọn</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đầy</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tớ</a:t>
            </a:r>
            <a:r>
              <a:rPr lang="en-US" sz="3200" dirty="0">
                <a:solidFill>
                  <a:srgbClr val="002060"/>
                </a:solidFill>
                <a:latin typeface="UTM Avo" panose="02040603050506020204" pitchFamily="18" charset="0"/>
              </a:rPr>
              <a:t> …</a:t>
            </a:r>
            <a:r>
              <a:rPr lang="vi-VN" sz="3200" dirty="0">
                <a:solidFill>
                  <a:srgbClr val="002060"/>
                </a:solidFill>
                <a:latin typeface="UTM Avo" panose="02040603050506020204" pitchFamily="18" charset="0"/>
              </a:rPr>
              <a:t> cho tôi được sống!</a:t>
            </a:r>
          </a:p>
          <a:p>
            <a:pPr algn="just">
              <a:spcBef>
                <a:spcPts val="600"/>
              </a:spcBef>
              <a:spcAft>
                <a:spcPts val="600"/>
              </a:spcAft>
            </a:pPr>
            <a:r>
              <a:rPr lang="vi-VN" sz="3200" b="1" dirty="0">
                <a:solidFill>
                  <a:srgbClr val="002060"/>
                </a:solidFill>
                <a:latin typeface="UTM Avo" panose="02040603050506020204" pitchFamily="18" charset="0"/>
              </a:rPr>
              <a:t>Đoạn 3: </a:t>
            </a:r>
            <a:r>
              <a:rPr lang="vi-VN" sz="3200" dirty="0">
                <a:solidFill>
                  <a:srgbClr val="002060"/>
                </a:solidFill>
                <a:latin typeface="UTM Avo" panose="02040603050506020204" pitchFamily="18" charset="0"/>
              </a:rPr>
              <a:t>Thần Đi-ô-ni-dốt … tham lam</a:t>
            </a:r>
          </a:p>
        </p:txBody>
      </p:sp>
      <p:sp>
        <p:nvSpPr>
          <p:cNvPr id="7" name="TextBox 6"/>
          <p:cNvSpPr txBox="1"/>
          <p:nvPr/>
        </p:nvSpPr>
        <p:spPr>
          <a:xfrm>
            <a:off x="3087624" y="1147449"/>
            <a:ext cx="5855208" cy="1323439"/>
          </a:xfrm>
          <a:prstGeom prst="rect">
            <a:avLst/>
          </a:prstGeom>
          <a:noFill/>
        </p:spPr>
        <p:txBody>
          <a:bodyPr wrap="square" rtlCol="0">
            <a:spAutoFit/>
          </a:bodyPr>
          <a:lstStyle/>
          <a:p>
            <a:pPr algn="ctr">
              <a:spcBef>
                <a:spcPts val="600"/>
              </a:spcBef>
              <a:spcAft>
                <a:spcPts val="600"/>
              </a:spcAft>
            </a:pPr>
            <a:r>
              <a:rPr lang="en-US" sz="8000" b="1" dirty="0">
                <a:solidFill>
                  <a:srgbClr val="ED8E7C"/>
                </a:solidFill>
                <a:effectLst>
                  <a:outerShdw blurRad="38100" dist="38100" dir="2700000" algn="tl">
                    <a:srgbClr val="000000">
                      <a:alpha val="43137"/>
                    </a:srgbClr>
                  </a:outerShdw>
                </a:effectLst>
                <a:latin typeface="UTM Showcard" panose="02040603050506020204" pitchFamily="18" charset="0"/>
              </a:rPr>
              <a:t>CHIA ĐOẠN </a:t>
            </a:r>
            <a:endParaRPr lang="vi-VN" sz="8000" dirty="0">
              <a:solidFill>
                <a:srgbClr val="ED8E7C"/>
              </a:solidFill>
              <a:effectLst>
                <a:outerShdw blurRad="38100" dist="38100" dir="2700000" algn="tl">
                  <a:srgbClr val="000000">
                    <a:alpha val="43137"/>
                  </a:srgbClr>
                </a:outerShdw>
              </a:effectLst>
              <a:latin typeface="UTM Avo" panose="02040603050506020204" pitchFamily="18" charset="0"/>
            </a:endParaRPr>
          </a:p>
        </p:txBody>
      </p:sp>
    </p:spTree>
    <p:extLst>
      <p:ext uri="{BB962C8B-B14F-4D97-AF65-F5344CB8AC3E}">
        <p14:creationId xmlns:p14="http://schemas.microsoft.com/office/powerpoint/2010/main" val="45169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p:cNvGrpSpPr/>
          <p:nvPr/>
        </p:nvGrpSpPr>
        <p:grpSpPr>
          <a:xfrm>
            <a:off x="2530909" y="82296"/>
            <a:ext cx="7145421" cy="757245"/>
            <a:chOff x="4459779" y="1813631"/>
            <a:chExt cx="3174698" cy="757245"/>
          </a:xfrm>
        </p:grpSpPr>
        <p:sp>
          <p:nvSpPr>
            <p:cNvPr id="4" name="TextBox 3"/>
            <p:cNvSpPr txBox="1"/>
            <p:nvPr/>
          </p:nvSpPr>
          <p:spPr>
            <a:xfrm>
              <a:off x="4459779" y="1862990"/>
              <a:ext cx="31517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E7E6E6">
                      <a:lumMod val="25000"/>
                    </a:srgbClr>
                  </a:solidFill>
                  <a:effectLst>
                    <a:outerShdw blurRad="38100" dist="38100" dir="2700000" algn="tl">
                      <a:srgbClr val="000000">
                        <a:alpha val="43137"/>
                      </a:srgbClr>
                    </a:outerShdw>
                  </a:effectLst>
                  <a:uLnTx/>
                  <a:uFillTx/>
                  <a:latin typeface="UTM Showcard" panose="02040603050506020204" pitchFamily="18" charset="0"/>
                  <a:ea typeface="+mn-ea"/>
                  <a:cs typeface="+mn-cs"/>
                </a:rPr>
                <a:t>ĐIỀU ƯỚC CỦA VUA MI -ĐÁT</a:t>
              </a:r>
            </a:p>
          </p:txBody>
        </p:sp>
        <p:sp>
          <p:nvSpPr>
            <p:cNvPr id="5" name="TextBox 4"/>
            <p:cNvSpPr txBox="1"/>
            <p:nvPr/>
          </p:nvSpPr>
          <p:spPr>
            <a:xfrm>
              <a:off x="4482684" y="1813631"/>
              <a:ext cx="315179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6A9A9"/>
                  </a:solidFill>
                  <a:effectLst>
                    <a:outerShdw blurRad="38100" dist="38100" dir="2700000" algn="tl">
                      <a:srgbClr val="000000">
                        <a:alpha val="43137"/>
                      </a:srgbClr>
                    </a:outerShdw>
                  </a:effectLst>
                  <a:uLnTx/>
                  <a:uFillTx/>
                  <a:latin typeface="UTM Showcard" panose="02040603050506020204" pitchFamily="18" charset="0"/>
                  <a:ea typeface="+mn-ea"/>
                  <a:cs typeface="+mn-cs"/>
                </a:rPr>
                <a:t>ĐIỀU ƯỚC CỦA VUA MI -ĐÁT</a:t>
              </a:r>
            </a:p>
          </p:txBody>
        </p:sp>
      </p:grpSp>
      <p:sp>
        <p:nvSpPr>
          <p:cNvPr id="7" name="TextBox 6"/>
          <p:cNvSpPr txBox="1"/>
          <p:nvPr/>
        </p:nvSpPr>
        <p:spPr>
          <a:xfrm>
            <a:off x="303407" y="799392"/>
            <a:ext cx="11548872"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Có lần thần Đi-ô-ni-dốt hiện ra, cho vua Mi-đát được ước một điều. Mi-đát vốn tham lam nên nói ngay: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Xin Thần cho mọi vật tôi chạm đến đều hóa thành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Thần Đi-ô-ni-dốt mỉm cười ưng thuận.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Vua Mi-đát thử bẻ một cành sồi, cành đó liền biến thành vàng. Vua ngắt một quả táo, quả táo cũng thành vàng nốt. Tưởng không có ai trên đời sung sướng hơn thế nữa!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Xin Thần tha tội cho tôi! Xin Người lấy lại điều ước để cho tôi được sống!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Thần Đi-ô-ni-dốt liền hiện ra và phán: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Nhà ngươi hãy đến sông Pác-tôn, nhúng mình vào dòng nước, phép màu sẽ biến mất và nhà người sẽ rửa sạch được lòng tham.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	</a:t>
            </a:r>
            <a:r>
              <a:rPr kumimoji="0" lang="vi-VN"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rPr>
              <a:t>Mi-đát làm theo lời dạy của thần, quả nhiên thoát khỏi cái quà tặng mà trước đây ông hằng mong ước. Lúc ấy, nhà vua mới hiểu rằng hạnh phúc không thể xây dựng bằng ước muốn tham lam.</a:t>
            </a:r>
            <a:endParaRPr kumimoji="0" lang="en-US" sz="2100" b="0" i="0" u="none" strike="noStrike" kern="1200" cap="none" spc="0" normalizeH="0" baseline="0" noProof="0" dirty="0">
              <a:ln>
                <a:noFill/>
              </a:ln>
              <a:solidFill>
                <a:srgbClr val="002060"/>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26087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1683875" y="862711"/>
            <a:ext cx="10314432" cy="1988351"/>
            <a:chOff x="4459779" y="1813631"/>
            <a:chExt cx="3174698" cy="1988351"/>
          </a:xfrm>
        </p:grpSpPr>
        <p:sp>
          <p:nvSpPr>
            <p:cNvPr id="4" name="TextBox 3"/>
            <p:cNvSpPr txBox="1"/>
            <p:nvPr/>
          </p:nvSpPr>
          <p:spPr>
            <a:xfrm>
              <a:off x="4459779" y="1862990"/>
              <a:ext cx="3151793" cy="1938992"/>
            </a:xfrm>
            <a:prstGeom prst="rect">
              <a:avLst/>
            </a:prstGeom>
            <a:noFill/>
          </p:spPr>
          <p:txBody>
            <a:bodyPr wrap="square" rtlCol="0">
              <a:spAutoFit/>
            </a:bodyPr>
            <a:lstStyle/>
            <a:p>
              <a:pPr algn="ctr"/>
              <a:r>
                <a:rPr lang="en-US" sz="60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1938992"/>
            </a:xfrm>
            <a:prstGeom prst="rect">
              <a:avLst/>
            </a:prstGeom>
            <a:noFill/>
          </p:spPr>
          <p:txBody>
            <a:bodyPr wrap="square" rtlCol="0">
              <a:spAutoFit/>
            </a:bodyPr>
            <a:lstStyle/>
            <a:p>
              <a:pPr algn="ctr"/>
              <a:r>
                <a:rPr lang="en-US" sz="60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sp>
        <p:nvSpPr>
          <p:cNvPr id="7" name="TextBox 6"/>
          <p:cNvSpPr txBox="1"/>
          <p:nvPr/>
        </p:nvSpPr>
        <p:spPr>
          <a:xfrm>
            <a:off x="594360" y="2005533"/>
            <a:ext cx="8776682" cy="4401205"/>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Có lần thần Đi-ô-ni-dốt hiện ra, cho vua Mi-đát được ước một điều. Mi-đát vốn tham lam nên nói ngay:</a:t>
            </a:r>
          </a:p>
          <a:p>
            <a:pPr algn="just"/>
            <a:r>
              <a:rPr lang="vi-VN" sz="2800" dirty="0">
                <a:solidFill>
                  <a:srgbClr val="002060"/>
                </a:solidFill>
                <a:latin typeface="UTM Avo" panose="02040603050506020204" pitchFamily="18" charset="0"/>
              </a:rPr>
              <a:t>- Xin Thần cho mọi vật tôi chạm đến đều hóa thành vàng!</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Thần Đi-ô-ni-dốt mỉm cười ưng thuận.</a:t>
            </a:r>
          </a:p>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Vua Mi-đát thử bẻ một cành sồi, cành đó liền biến thành vàng. Vua ngắt một quả táo, quả táo cũng thành vàng nốt. Tưởng không có ai trên đời sung sướng hơn thế nữa!</a:t>
            </a:r>
          </a:p>
        </p:txBody>
      </p:sp>
    </p:spTree>
    <p:extLst>
      <p:ext uri="{BB962C8B-B14F-4D97-AF65-F5344CB8AC3E}">
        <p14:creationId xmlns:p14="http://schemas.microsoft.com/office/powerpoint/2010/main" val="700992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024987" y="366338"/>
            <a:ext cx="10948416" cy="646331"/>
          </a:xfrm>
          <a:prstGeom prst="rect">
            <a:avLst/>
          </a:prstGeom>
          <a:noFill/>
        </p:spPr>
        <p:txBody>
          <a:bodyPr wrap="square" rtlCol="0">
            <a:spAutoFit/>
          </a:bodyPr>
          <a:lstStyle/>
          <a:p>
            <a:pPr algn="just"/>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ô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ni</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dốt</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điều</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002060"/>
                </a:solidFill>
                <a:effectLst>
                  <a:outerShdw blurRad="38100" dist="38100" dir="2700000" algn="tl">
                    <a:srgbClr val="000000">
                      <a:alpha val="43137"/>
                    </a:srgbClr>
                  </a:outerShdw>
                </a:effectLst>
                <a:latin typeface="UTM Avo" panose="02040603050506020204" pitchFamily="18" charset="0"/>
              </a:rPr>
              <a:t>gì</a:t>
            </a:r>
            <a:r>
              <a:rPr lang="en-US" sz="3600" b="1" dirty="0">
                <a:solidFill>
                  <a:srgbClr val="002060"/>
                </a:solidFill>
                <a:effectLst>
                  <a:outerShdw blurRad="38100" dist="38100" dir="2700000" algn="tl">
                    <a:srgbClr val="000000">
                      <a:alpha val="43137"/>
                    </a:srgbClr>
                  </a:outerShdw>
                </a:effectLst>
                <a:latin typeface="UTM Avo" panose="02040603050506020204" pitchFamily="18" charset="0"/>
              </a:rPr>
              <a:t>?</a:t>
            </a:r>
          </a:p>
        </p:txBody>
      </p:sp>
      <p:sp>
        <p:nvSpPr>
          <p:cNvPr id="5" name="TextBox 4"/>
          <p:cNvSpPr txBox="1"/>
          <p:nvPr/>
        </p:nvSpPr>
        <p:spPr>
          <a:xfrm>
            <a:off x="1024987" y="1034146"/>
            <a:ext cx="10510410" cy="1200329"/>
          </a:xfrm>
          <a:prstGeom prst="rect">
            <a:avLst/>
          </a:prstGeom>
          <a:noFill/>
        </p:spPr>
        <p:txBody>
          <a:bodyPr wrap="square" rtlCol="0">
            <a:spAutoFit/>
          </a:bodyPr>
          <a:lstStyle/>
          <a:p>
            <a:pPr algn="ct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Vua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đát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xin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Thần</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làm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mọi</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vật</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mình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chạm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đều</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hoá</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thành</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en-US" sz="3600" b="1" dirty="0" err="1">
                <a:solidFill>
                  <a:srgbClr val="ED8E7C"/>
                </a:solidFill>
                <a:effectLst>
                  <a:outerShdw blurRad="38100" dist="38100" dir="2700000" algn="tl">
                    <a:srgbClr val="000000">
                      <a:alpha val="43137"/>
                    </a:srgbClr>
                  </a:outerShdw>
                </a:effectLst>
                <a:latin typeface="UTM Avo" panose="02040603050506020204" pitchFamily="18" charset="0"/>
              </a:rPr>
              <a:t>vàng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a:t>
            </a:r>
          </a:p>
        </p:txBody>
      </p:sp>
    </p:spTree>
    <p:extLst>
      <p:ext uri="{BB962C8B-B14F-4D97-AF65-F5344CB8AC3E}">
        <p14:creationId xmlns:p14="http://schemas.microsoft.com/office/powerpoint/2010/main" val="2441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1"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8154" y="139591"/>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55825" y="387815"/>
            <a:ext cx="11875249" cy="646331"/>
          </a:xfrm>
          <a:prstGeom prst="rect">
            <a:avLst/>
          </a:prstGeom>
          <a:noFill/>
        </p:spPr>
        <p:txBody>
          <a:bodyPr wrap="square" rtlCol="0">
            <a:spAutoFit/>
          </a:bodyPr>
          <a:lstStyle/>
          <a:p>
            <a:pPr algn="just"/>
            <a:r>
              <a:rPr lang="vi-VN" sz="3600" b="1" dirty="0">
                <a:solidFill>
                  <a:srgbClr val="002060"/>
                </a:solidFill>
                <a:effectLst>
                  <a:outerShdw blurRad="38100" dist="38100" dir="2700000" algn="tl">
                    <a:srgbClr val="000000">
                      <a:alpha val="43137"/>
                    </a:srgbClr>
                  </a:outerShdw>
                </a:effectLst>
                <a:latin typeface="UTM Avo" panose="02040603050506020204" pitchFamily="18" charset="0"/>
              </a:rPr>
              <a:t>Thoạt đầu, điều ước được thực hiện như thế nào?</a:t>
            </a:r>
          </a:p>
        </p:txBody>
      </p:sp>
      <p:sp>
        <p:nvSpPr>
          <p:cNvPr id="5" name="TextBox 4"/>
          <p:cNvSpPr txBox="1"/>
          <p:nvPr/>
        </p:nvSpPr>
        <p:spPr>
          <a:xfrm>
            <a:off x="768954" y="1034146"/>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Vua bẻ thử một cành sồi, ngắt một quả táo</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chúng đều biến thành vàng. Nhà vua cảm</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thấy mình là người sung sướng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nhất trên đời.</a:t>
            </a:r>
          </a:p>
        </p:txBody>
      </p:sp>
    </p:spTree>
    <p:extLst>
      <p:ext uri="{BB962C8B-B14F-4D97-AF65-F5344CB8AC3E}">
        <p14:creationId xmlns:p14="http://schemas.microsoft.com/office/powerpoint/2010/main" val="1289439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65205" y="776049"/>
            <a:ext cx="12431120" cy="1683002"/>
            <a:chOff x="-65205" y="776049"/>
            <a:chExt cx="12431120" cy="1683002"/>
          </a:xfrm>
        </p:grpSpPr>
        <p:grpSp>
          <p:nvGrpSpPr>
            <p:cNvPr id="20" name="Group 19"/>
            <p:cNvGrpSpPr/>
            <p:nvPr/>
          </p:nvGrpSpPr>
          <p:grpSpPr>
            <a:xfrm flipH="1">
              <a:off x="10354114" y="803987"/>
              <a:ext cx="2011801" cy="1655064"/>
              <a:chOff x="6628398" y="1138308"/>
              <a:chExt cx="2011801" cy="1655064"/>
            </a:xfrm>
          </p:grpSpPr>
          <p:pic>
            <p:nvPicPr>
              <p:cNvPr id="21" name="Picture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2" name="Picture 2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23" name="Group 22"/>
            <p:cNvGrpSpPr/>
            <p:nvPr/>
          </p:nvGrpSpPr>
          <p:grpSpPr>
            <a:xfrm>
              <a:off x="-65205" y="776049"/>
              <a:ext cx="2011801" cy="1655064"/>
              <a:chOff x="6628398" y="1138308"/>
              <a:chExt cx="2011801" cy="1655064"/>
            </a:xfrm>
          </p:grpSpPr>
          <p:pic>
            <p:nvPicPr>
              <p:cNvPr id="24" name="Picture 2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2460308" flipV="1">
                <a:off x="6628398" y="1607905"/>
                <a:ext cx="1216843" cy="880699"/>
              </a:xfrm>
              <a:prstGeom prst="rect">
                <a:avLst/>
              </a:prstGeom>
            </p:spPr>
          </p:pic>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7455" b="58764" l="66473" r="94691"/>
                        </a14:imgEffect>
                      </a14:imgLayer>
                    </a14:imgProps>
                  </a:ext>
                  <a:ext uri="{28A0092B-C50C-407E-A947-70E740481C1C}">
                    <a14:useLocalDpi xmlns:a14="http://schemas.microsoft.com/office/drawing/2010/main" val="0"/>
                  </a:ext>
                </a:extLst>
              </a:blip>
              <a:srcRect l="66692" t="37680" r="4348" b="41360"/>
              <a:stretch/>
            </p:blipFill>
            <p:spPr>
              <a:xfrm rot="18720551">
                <a:off x="7213735" y="1366908"/>
                <a:ext cx="1655064" cy="1197864"/>
              </a:xfrm>
              <a:prstGeom prst="rect">
                <a:avLst/>
              </a:prstGeom>
            </p:spPr>
          </p:pic>
        </p:grpSp>
        <p:grpSp>
          <p:nvGrpSpPr>
            <p:cNvPr id="3" name="Group 2"/>
            <p:cNvGrpSpPr/>
            <p:nvPr/>
          </p:nvGrpSpPr>
          <p:grpSpPr>
            <a:xfrm>
              <a:off x="731197" y="776049"/>
              <a:ext cx="11057074" cy="972689"/>
              <a:chOff x="4459779" y="1813631"/>
              <a:chExt cx="3174698" cy="972689"/>
            </a:xfrm>
          </p:grpSpPr>
          <p:sp>
            <p:nvSpPr>
              <p:cNvPr id="4" name="TextBox 3"/>
              <p:cNvSpPr txBox="1"/>
              <p:nvPr/>
            </p:nvSpPr>
            <p:spPr>
              <a:xfrm>
                <a:off x="4459779" y="1862990"/>
                <a:ext cx="3151793" cy="923330"/>
              </a:xfrm>
              <a:prstGeom prst="rect">
                <a:avLst/>
              </a:prstGeom>
              <a:noFill/>
            </p:spPr>
            <p:txBody>
              <a:bodyPr wrap="square" rtlCol="0">
                <a:spAutoFit/>
              </a:bodyPr>
              <a:lstStyle/>
              <a:p>
                <a:pPr algn="ctr"/>
                <a:r>
                  <a:rPr lang="en-US" sz="5400" dirty="0">
                    <a:solidFill>
                      <a:schemeClr val="bg2">
                        <a:lumMod val="25000"/>
                      </a:schemeClr>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sp>
            <p:nvSpPr>
              <p:cNvPr id="5" name="TextBox 4"/>
              <p:cNvSpPr txBox="1"/>
              <p:nvPr/>
            </p:nvSpPr>
            <p:spPr>
              <a:xfrm>
                <a:off x="4482684" y="1813631"/>
                <a:ext cx="3151793" cy="923330"/>
              </a:xfrm>
              <a:prstGeom prst="rect">
                <a:avLst/>
              </a:prstGeom>
              <a:noFill/>
            </p:spPr>
            <p:txBody>
              <a:bodyPr wrap="square" rtlCol="0">
                <a:spAutoFit/>
              </a:bodyPr>
              <a:lstStyle/>
              <a:p>
                <a:pPr algn="ctr"/>
                <a:r>
                  <a:rPr lang="en-US" sz="5400" dirty="0">
                    <a:solidFill>
                      <a:srgbClr val="F6A9A9"/>
                    </a:solidFill>
                    <a:effectLst>
                      <a:outerShdw blurRad="38100" dist="38100" dir="2700000" algn="tl">
                        <a:srgbClr val="000000">
                          <a:alpha val="43137"/>
                        </a:srgbClr>
                      </a:outerShdw>
                    </a:effectLst>
                    <a:latin typeface="UTM Showcard" panose="02040603050506020204" pitchFamily="18" charset="0"/>
                  </a:rPr>
                  <a:t>ĐIỀU ƯỚC CỦA VUA MI -ĐÁT</a:t>
                </a:r>
              </a:p>
            </p:txBody>
          </p:sp>
        </p:grpSp>
      </p:grpSp>
      <p:sp>
        <p:nvSpPr>
          <p:cNvPr id="7" name="TextBox 6"/>
          <p:cNvSpPr txBox="1"/>
          <p:nvPr/>
        </p:nvSpPr>
        <p:spPr>
          <a:xfrm>
            <a:off x="329184" y="2124161"/>
            <a:ext cx="11548872" cy="3108543"/>
          </a:xfrm>
          <a:prstGeom prst="rect">
            <a:avLst/>
          </a:prstGeom>
          <a:noFill/>
        </p:spPr>
        <p:txBody>
          <a:bodyPr wrap="square" rtlCol="0">
            <a:spAutoFit/>
          </a:bodyPr>
          <a:lstStyle/>
          <a:p>
            <a:pPr algn="just"/>
            <a:r>
              <a:rPr lang="en-US" sz="2800" dirty="0">
                <a:solidFill>
                  <a:srgbClr val="002060"/>
                </a:solidFill>
                <a:latin typeface="UTM Avo" panose="02040603050506020204" pitchFamily="18" charset="0"/>
              </a:rPr>
              <a:t>	</a:t>
            </a:r>
            <a:r>
              <a:rPr lang="vi-VN" sz="2800" dirty="0">
                <a:solidFill>
                  <a:srgbClr val="002060"/>
                </a:solidFill>
                <a:latin typeface="UTM Avo" panose="02040603050506020204" pitchFamily="18" charset="0"/>
              </a:rPr>
              <a:t>Bọn đầy tớ dọn thức ăn cho Mi-đát. Nhà vua sung sướng ngồi vào bàn. Và lúc đó ông mới biết mình đã xin một điều ước khủng khiếp. Các thức ăn, thức uống khi vua chạm tay vào đều biến thành vàng. Mi-đát bụng đói cồn cào, chịu không nổi, liền chắp tay cầu khẩn:</a:t>
            </a:r>
          </a:p>
          <a:p>
            <a:pPr algn="just"/>
            <a:r>
              <a:rPr lang="vi-VN" sz="2800" dirty="0">
                <a:solidFill>
                  <a:srgbClr val="002060"/>
                </a:solidFill>
                <a:latin typeface="UTM Avo" panose="02040603050506020204" pitchFamily="18" charset="0"/>
              </a:rPr>
              <a:t>- Xin Thần tha tội cho tôi! Xin Người lấy lại điều ước để cho tôi được sống!</a:t>
            </a:r>
          </a:p>
        </p:txBody>
      </p:sp>
      <p:grpSp>
        <p:nvGrpSpPr>
          <p:cNvPr id="9" name="Group 8"/>
          <p:cNvGrpSpPr/>
          <p:nvPr/>
        </p:nvGrpSpPr>
        <p:grpSpPr>
          <a:xfrm>
            <a:off x="-433884" y="5238905"/>
            <a:ext cx="16622396" cy="1655671"/>
            <a:chOff x="-461316" y="5275481"/>
            <a:chExt cx="16622396" cy="1655671"/>
          </a:xfrm>
        </p:grpSpPr>
        <p:pic>
          <p:nvPicPr>
            <p:cNvPr id="10" name="Picture 9"/>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61316" y="5275481"/>
              <a:ext cx="2380480" cy="1655671"/>
            </a:xfrm>
            <a:prstGeom prst="rect">
              <a:avLst/>
            </a:prstGeom>
          </p:spPr>
        </p:pic>
        <p:pic>
          <p:nvPicPr>
            <p:cNvPr id="13" name="Picture 12"/>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919164" y="5275481"/>
              <a:ext cx="2380480" cy="1655671"/>
            </a:xfrm>
            <a:prstGeom prst="rect">
              <a:avLst/>
            </a:prstGeom>
          </p:spPr>
        </p:pic>
        <p:pic>
          <p:nvPicPr>
            <p:cNvPr id="14" name="Picture 13"/>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4279162" y="5275481"/>
              <a:ext cx="2380480" cy="1655671"/>
            </a:xfrm>
            <a:prstGeom prst="rect">
              <a:avLst/>
            </a:prstGeom>
          </p:spPr>
        </p:pic>
        <p:pic>
          <p:nvPicPr>
            <p:cNvPr id="15" name="Picture 14"/>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6659642" y="5275481"/>
              <a:ext cx="2380480" cy="1655671"/>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9040122" y="5275481"/>
              <a:ext cx="2380480" cy="1655671"/>
            </a:xfrm>
            <a:prstGeom prst="rect">
              <a:avLst/>
            </a:prstGeom>
          </p:spPr>
        </p:pic>
        <p:pic>
          <p:nvPicPr>
            <p:cNvPr id="17" name="Picture 16"/>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1400120" y="5275481"/>
              <a:ext cx="2380480" cy="1655671"/>
            </a:xfrm>
            <a:prstGeom prst="rect">
              <a:avLst/>
            </a:prstGeom>
          </p:spPr>
        </p:pic>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296" b="64815" l="0" r="100000"/>
                      </a14:imgEffect>
                    </a14:imgLayer>
                  </a14:imgProps>
                </a:ext>
                <a:ext uri="{28A0092B-C50C-407E-A947-70E740481C1C}">
                  <a14:useLocalDpi xmlns:a14="http://schemas.microsoft.com/office/drawing/2010/main" val="0"/>
                </a:ext>
              </a:extLst>
            </a:blip>
            <a:srcRect b="35600"/>
            <a:stretch/>
          </p:blipFill>
          <p:spPr>
            <a:xfrm>
              <a:off x="13780600" y="5275481"/>
              <a:ext cx="2380480" cy="1655671"/>
            </a:xfrm>
            <a:prstGeom prst="rect">
              <a:avLst/>
            </a:prstGeom>
          </p:spPr>
        </p:pic>
      </p:grpSp>
    </p:spTree>
    <p:extLst>
      <p:ext uri="{BB962C8B-B14F-4D97-AF65-F5344CB8AC3E}">
        <p14:creationId xmlns:p14="http://schemas.microsoft.com/office/powerpoint/2010/main" val="209540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par>
                          <p:cTn id="8" fill="hold">
                            <p:stCondLst>
                              <p:cond delay="10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1000"/>
                                        <p:tgtEl>
                                          <p:spTgt spid="11"/>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137160" y="128016"/>
            <a:ext cx="11932920" cy="6601968"/>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815582" y="364666"/>
            <a:ext cx="11875249" cy="584775"/>
          </a:xfrm>
          <a:prstGeom prst="rect">
            <a:avLst/>
          </a:prstGeom>
          <a:noFill/>
        </p:spPr>
        <p:txBody>
          <a:bodyPr wrap="square" rtlCol="0">
            <a:spAutoFit/>
          </a:bodyPr>
          <a:lstStyle/>
          <a:p>
            <a:pPr algn="just"/>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Tại sao vua Mi</a:t>
            </a:r>
            <a:r>
              <a:rPr lang="en-US" sz="3200" b="1" dirty="0">
                <a:solidFill>
                  <a:srgbClr val="002060"/>
                </a:solidFill>
                <a:effectLst>
                  <a:outerShdw blurRad="38100" dist="38100" dir="2700000" algn="tl">
                    <a:srgbClr val="000000">
                      <a:alpha val="43137"/>
                    </a:srgbClr>
                  </a:outerShdw>
                </a:effectLst>
                <a:latin typeface="UTM Avo" panose="02040603050506020204" pitchFamily="18" charset="0"/>
              </a:rPr>
              <a:t> - </a:t>
            </a:r>
            <a:r>
              <a:rPr lang="vi-VN" sz="3200" b="1" dirty="0">
                <a:solidFill>
                  <a:srgbClr val="002060"/>
                </a:solidFill>
                <a:effectLst>
                  <a:outerShdw blurRad="38100" dist="38100" dir="2700000" algn="tl">
                    <a:srgbClr val="000000">
                      <a:alpha val="43137"/>
                    </a:srgbClr>
                  </a:outerShdw>
                </a:effectLst>
                <a:latin typeface="UTM Avo" panose="02040603050506020204" pitchFamily="18" charset="0"/>
              </a:rPr>
              <a:t>đát phải xin thần lấy lại điều ước?</a:t>
            </a:r>
          </a:p>
        </p:txBody>
      </p:sp>
      <p:sp>
        <p:nvSpPr>
          <p:cNvPr id="5" name="TextBox 4"/>
          <p:cNvSpPr txBox="1"/>
          <p:nvPr/>
        </p:nvSpPr>
        <p:spPr>
          <a:xfrm>
            <a:off x="704516" y="949441"/>
            <a:ext cx="10798205" cy="1754326"/>
          </a:xfrm>
          <a:prstGeom prst="rect">
            <a:avLst/>
          </a:prstGeom>
          <a:noFill/>
        </p:spPr>
        <p:txBody>
          <a:bodyPr wrap="square" rtlCol="0">
            <a:spAutoFit/>
          </a:bodyPr>
          <a:lstStyle/>
          <a:p>
            <a:pPr algn="ct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Vì nhà vua đã nhận ra sự khủng khiếp của</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điều ước: Vua không</a:t>
            </a:r>
            <a:r>
              <a:rPr lang="en-US" sz="3600" b="1" dirty="0">
                <a:solidFill>
                  <a:srgbClr val="ED8E7C"/>
                </a:solidFill>
                <a:effectLst>
                  <a:outerShdw blurRad="38100" dist="38100" dir="2700000" algn="tl">
                    <a:srgbClr val="000000">
                      <a:alpha val="43137"/>
                    </a:srgbClr>
                  </a:outerShdw>
                </a:effectLst>
                <a:latin typeface="UTM Avo" panose="02040603050506020204" pitchFamily="18" charset="0"/>
              </a:rPr>
              <a:t> </a:t>
            </a:r>
            <a:r>
              <a:rPr lang="vi-VN" sz="3600" b="1" dirty="0">
                <a:solidFill>
                  <a:srgbClr val="ED8E7C"/>
                </a:solidFill>
                <a:effectLst>
                  <a:outerShdw blurRad="38100" dist="38100" dir="2700000" algn="tl">
                    <a:srgbClr val="000000">
                      <a:alpha val="43137"/>
                    </a:srgbClr>
                  </a:outerShdw>
                </a:effectLst>
                <a:latin typeface="UTM Avo" panose="02040603050506020204" pitchFamily="18" charset="0"/>
              </a:rPr>
              <a:t>thể ăn uống gì – tất cả mọi thứ vua chạm vào đều hoá thành vàng.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745" y="2898982"/>
            <a:ext cx="7871749" cy="3522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1301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TotalTime>
  <Words>1270</Words>
  <Application>Microsoft Office PowerPoint</Application>
  <PresentationFormat>Widescreen</PresentationFormat>
  <Paragraphs>72</Paragraphs>
  <Slides>17</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UTM Avo</vt:lpstr>
      <vt:lpstr>Calibri Light</vt:lpstr>
      <vt:lpstr>Arial</vt:lpstr>
      <vt:lpstr>UTM Showcard</vt:lpstr>
      <vt:lpstr>Calibri</vt:lpstr>
      <vt:lpstr>UVN Mau Tim 1</vt:lpstr>
      <vt:lpstr>UTM Netmuc KT</vt:lpstr>
      <vt:lpstr>UTM Flamenco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Dieu uoc cua vua Mi-dat</dc:title>
  <dc:subject>Tap doc</dc:subject>
  <dc:creator>KTUTS</dc:creator>
  <cp:keywords>VIET BAO</cp:keywords>
  <cp:lastModifiedBy>Hiệu Phạm Huy</cp:lastModifiedBy>
  <cp:revision>36</cp:revision>
  <dcterms:created xsi:type="dcterms:W3CDTF">2021-10-24T12:15:49Z</dcterms:created>
  <dcterms:modified xsi:type="dcterms:W3CDTF">2021-11-18T08:48:05Z</dcterms:modified>
</cp:coreProperties>
</file>