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62" r:id="rId2"/>
    <p:sldId id="431" r:id="rId3"/>
    <p:sldId id="434" r:id="rId4"/>
    <p:sldId id="428" r:id="rId5"/>
    <p:sldId id="443" r:id="rId6"/>
    <p:sldId id="404" r:id="rId7"/>
    <p:sldId id="440" r:id="rId8"/>
    <p:sldId id="439" r:id="rId9"/>
    <p:sldId id="456" r:id="rId10"/>
    <p:sldId id="446" r:id="rId11"/>
    <p:sldId id="448" r:id="rId12"/>
    <p:sldId id="450" r:id="rId13"/>
    <p:sldId id="459" r:id="rId14"/>
    <p:sldId id="410" r:id="rId15"/>
    <p:sldId id="455" r:id="rId16"/>
    <p:sldId id="453" r:id="rId17"/>
    <p:sldId id="452" r:id="rId18"/>
    <p:sldId id="320" r:id="rId19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E1C"/>
    <a:srgbClr val="D5EBE2"/>
    <a:srgbClr val="DFECE5"/>
    <a:srgbClr val="BCC1EA"/>
    <a:srgbClr val="FF33CC"/>
    <a:srgbClr val="F7F2AF"/>
    <a:srgbClr val="F2927A"/>
    <a:srgbClr val="F8C7BA"/>
    <a:srgbClr val="003399"/>
    <a:srgbClr val="ABE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81" autoAdjust="0"/>
    <p:restoredTop sz="94660" autoAdjust="0"/>
  </p:normalViewPr>
  <p:slideViewPr>
    <p:cSldViewPr>
      <p:cViewPr>
        <p:scale>
          <a:sx n="80" d="100"/>
          <a:sy n="80" d="100"/>
        </p:scale>
        <p:origin x="86" y="77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09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43E759-46CD-4604-BEFB-67EB859DD93B}" type="slidenum">
              <a:rPr lang="en-US" altLang="zh-CN">
                <a:latin typeface="Arial" panose="020B0604020202020204" pitchFamily="34" charset="0"/>
                <a:ea typeface="SimSun" panose="02010600030101010101" pitchFamily="2" charset="-122"/>
              </a:rPr>
              <a:pPr/>
              <a:t>12</a:t>
            </a:fld>
            <a:endParaRPr lang="en-US" altLang="zh-CN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>
              <a:latin typeface="Arial" panose="020B0604020202020204" pitchFamily="34" charset="0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011721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77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06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638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39C16-8F4B-4421-B5A0-9D9AED1F9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08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-76200" y="4869655"/>
            <a:ext cx="899592" cy="273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BCC1EA"/>
                </a:solidFill>
                <a:latin typeface="UVN Ky Thuat" panose="03050502040202020B03" pitchFamily="66" charset="0"/>
              </a:rPr>
              <a:t>KTUTS</a:t>
            </a:r>
            <a:endParaRPr lang="zh-CN" altLang="en-US" b="1">
              <a:solidFill>
                <a:srgbClr val="BCC1EA"/>
              </a:solidFill>
              <a:latin typeface="UVN Ky Thuat" panose="03050502040202020B03" pitchFamily="66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C0ADA4-1404-414F-A9BB-D3CCF283598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336" y="7108254"/>
            <a:ext cx="1071943" cy="926040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78E3A684-2B4E-473E-9822-1DA44F070A86}"/>
              </a:ext>
            </a:extLst>
          </p:cNvPr>
          <p:cNvSpPr/>
          <p:nvPr userDrawn="1"/>
        </p:nvSpPr>
        <p:spPr>
          <a:xfrm>
            <a:off x="8316416" y="18143"/>
            <a:ext cx="899592" cy="273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D5EBE2"/>
                </a:solidFill>
                <a:latin typeface="UVN Ky Thuat" panose="03050502040202020B03" pitchFamily="66" charset="0"/>
              </a:rPr>
              <a:t>KTUTS</a:t>
            </a:r>
            <a:endParaRPr lang="zh-CN" altLang="en-US" b="1">
              <a:solidFill>
                <a:srgbClr val="D5EBE2"/>
              </a:solidFill>
              <a:latin typeface="UVN Ky Thuat" panose="03050502040202020B03" pitchFamily="66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13B359B-C110-4564-87F3-54C6E9FA94A9}"/>
              </a:ext>
            </a:extLst>
          </p:cNvPr>
          <p:cNvSpPr txBox="1"/>
          <p:nvPr userDrawn="1"/>
        </p:nvSpPr>
        <p:spPr>
          <a:xfrm>
            <a:off x="8403092" y="4820984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B9E1C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62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3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à Nội chớm đông và phông nền cỏ lau đẹp rụng tim cho các nàng mê chụp ảnh  | Tin tức mới nhất 24h - Đọc Báo Lao Động online - Laodong.v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1"/>
          <a:stretch/>
        </p:blipFill>
        <p:spPr bwMode="auto">
          <a:xfrm>
            <a:off x="-36512" y="0"/>
            <a:ext cx="9180512" cy="520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4648" y="-2073182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240908"/>
            <a:ext cx="73720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Đinh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Bộ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Lĩnh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dẹp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loạn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12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sứ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quân</a:t>
            </a:r>
            <a:endParaRPr lang="en-US" sz="6600" b="1" cap="none" spc="0" dirty="0">
              <a:ln/>
              <a:solidFill>
                <a:srgbClr val="FF0000"/>
              </a:solidFill>
              <a:effectLst/>
              <a:latin typeface="UTM Azuki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5776" y="665166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205CB19-D1C6-4F97-90F2-06EDFF39EBC3}"/>
              </a:ext>
            </a:extLst>
          </p:cNvPr>
          <p:cNvSpPr txBox="1"/>
          <p:nvPr/>
        </p:nvSpPr>
        <p:spPr>
          <a:xfrm>
            <a:off x="8486792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913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18405" y="11134"/>
            <a:ext cx="7819643" cy="12512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57A11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3167" y="1456424"/>
            <a:ext cx="8640960" cy="331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7948685"/>
              </p:ext>
            </p:extLst>
          </p:nvPr>
        </p:nvGraphicFramePr>
        <p:xfrm>
          <a:off x="175809" y="1312408"/>
          <a:ext cx="8964489" cy="3626717"/>
        </p:xfrm>
        <a:graphic>
          <a:graphicData uri="http://schemas.openxmlformats.org/drawingml/2006/table">
            <a:tbl>
              <a:tblPr/>
              <a:tblGrid>
                <a:gridCol w="1857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4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2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loạn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12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sứ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quân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Đinh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Bộ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Lĩnh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8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Làng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mạc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đồng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ruộng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8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Đời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nhân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dân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54660" y="-72587"/>
            <a:ext cx="8136904" cy="138499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(SGK/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26)</a:t>
            </a:r>
          </a:p>
        </p:txBody>
      </p:sp>
      <p:pic>
        <p:nvPicPr>
          <p:cNvPr id="6146" name="Picture 2" descr="Đồi cỏ lau hồng ở Lâm Đồng - VietNamN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" y="120130"/>
            <a:ext cx="1702064" cy="113213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5C7C9444-4154-4D4D-8C77-48E5FB00851B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59744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640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2138" y="1687240"/>
            <a:ext cx="8640960" cy="331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625443"/>
              </p:ext>
            </p:extLst>
          </p:nvPr>
        </p:nvGraphicFramePr>
        <p:xfrm>
          <a:off x="208739" y="303484"/>
          <a:ext cx="8827757" cy="4716538"/>
        </p:xfrm>
        <a:graphic>
          <a:graphicData uri="http://schemas.openxmlformats.org/drawingml/2006/table">
            <a:tbl>
              <a:tblPr/>
              <a:tblGrid>
                <a:gridCol w="1703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9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4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loạn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12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sứ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quân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Đinh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Lĩnh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Bị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chia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cắt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thành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12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vùng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Thống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nhất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hái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bình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7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Làng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mạc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đồng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ruộng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Bị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tàn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phá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Trở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lại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anh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tươi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9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Đời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nhân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dân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Khổ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cực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li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tán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khắp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nơi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Dần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dần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ấm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no,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yên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ổn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người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người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xuôi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ngược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buôn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bán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10">
            <a:extLst>
              <a:ext uri="{FF2B5EF4-FFF2-40B4-BE49-F238E27FC236}">
                <a16:creationId xmlns:a16="http://schemas.microsoft.com/office/drawing/2014/main" id="{D4833FA0-6085-47C3-BB7C-911845364CF7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22336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668610"/>
            <a:ext cx="11161240" cy="640871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15616" y="581029"/>
            <a:ext cx="6929996" cy="41433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944160" y="1098442"/>
            <a:ext cx="7272908" cy="310854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900" algn="ctr">
              <a:lnSpc>
                <a:spcPct val="14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 Quyền mất. Đất nước rơi vào cảnh loạn lạc do các thế lực phong kiến gây nên trong hơn hai mươi năm.</a:t>
            </a:r>
          </a:p>
          <a:p>
            <a:pPr indent="342900" algn="ctr">
              <a:lnSpc>
                <a:spcPct val="140000"/>
              </a:lnSpc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Đinh Bộ Lĩnh đã tập hợp nhân dân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ctr">
              <a:lnSpc>
                <a:spcPct val="140000"/>
              </a:lnSpc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 loạn, thống nhất lại đất nước (năm 968)</a:t>
            </a:r>
          </a:p>
        </p:txBody>
      </p:sp>
      <p:pic>
        <p:nvPicPr>
          <p:cNvPr id="41989" name="Audio 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41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42D448-84F2-4B46-AACE-EAD8ED42648F}"/>
              </a:ext>
            </a:extLst>
          </p:cNvPr>
          <p:cNvSpPr txBox="1"/>
          <p:nvPr/>
        </p:nvSpPr>
        <p:spPr>
          <a:xfrm>
            <a:off x="3446329" y="334246"/>
            <a:ext cx="226857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kashi" panose="02040603050506020204" pitchFamily="18" charset="0"/>
              </a:rPr>
              <a:t>Ghi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kashi" panose="020406030505060202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kashi" panose="02040603050506020204" pitchFamily="18" charset="0"/>
              </a:rPr>
              <a:t>nhớ</a:t>
            </a:r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UTM Akashi" panose="02040603050506020204" pitchFamily="18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BEA0337-427D-4336-B7E0-489C6CC51255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23104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pic>
        <p:nvPicPr>
          <p:cNvPr id="7" name="Picture 4" descr="HÀ NỘI – NINH BÌNH – HOA LƯ – TAM CỐC BÍCH ĐỘNG –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420"/>
            <a:ext cx="3931181" cy="2948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30097" y="339502"/>
            <a:ext cx="4054316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Cố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đô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Hoa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Lư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8" name="Picture 2" descr="Ghé thăm cố đô Hoa Lư - Nơi lưu lại những dấu ấn lịch sử hào hùng của dân  tộ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79129"/>
            <a:ext cx="5328592" cy="2672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2CC5DB1D-6955-40F9-9FED-7B65CD0CBE4E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48194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pic>
        <p:nvPicPr>
          <p:cNvPr id="14338" name="Picture 2" descr="Đền thờ Đinh Tiên Hoàn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6" y="195486"/>
            <a:ext cx="7004447" cy="4669632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161955" y="3405856"/>
            <a:ext cx="2996688" cy="1654748"/>
          </a:xfrm>
          <a:prstGeom prst="rect">
            <a:avLst/>
          </a:prstGeom>
          <a:solidFill>
            <a:schemeClr val="bg1"/>
          </a:solidFill>
          <a:ln w="73025" cmpd="tri">
            <a:solidFill>
              <a:schemeClr val="accent1">
                <a:shade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thờ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Lĩnh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F1D65B01-B5C8-42A7-9105-F2BBF9C36926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pic>
        <p:nvPicPr>
          <p:cNvPr id="23556" name="Picture 4" descr="Quá trình xây dựng Đinh Tiên Hoàng trở thành một biểu tượng đa nă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32492"/>
            <a:ext cx="5268859" cy="3147814"/>
          </a:xfrm>
          <a:prstGeom prst="rect">
            <a:avLst/>
          </a:prstGeom>
          <a:ln w="1111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Tượng đồng Đinh tiên hoàng đế ngồi ngai vàng 81cm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1852"/>
            <a:ext cx="3491880" cy="4029093"/>
          </a:xfrm>
          <a:prstGeom prst="rect">
            <a:avLst/>
          </a:prstGeom>
          <a:ln w="101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14D33C77-DC8F-429F-A885-A0BF8F5E354C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84294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pic>
        <p:nvPicPr>
          <p:cNvPr id="20482" name="Picture 2" descr="Lễ hội Hoa Lư Hội tụ những giá trị lịch sử văn hóa vùng đất Cố đô |  baoninhbinh.org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6950284" cy="4741640"/>
          </a:xfrm>
          <a:prstGeom prst="ellipse">
            <a:avLst/>
          </a:prstGeom>
          <a:ln w="63500" cap="rnd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179178" y="3867894"/>
            <a:ext cx="2996688" cy="742511"/>
          </a:xfrm>
          <a:prstGeom prst="rect">
            <a:avLst/>
          </a:prstGeom>
          <a:solidFill>
            <a:schemeClr val="bg1"/>
          </a:solidFill>
          <a:ln w="73025" cmpd="tri">
            <a:solidFill>
              <a:schemeClr val="accent1">
                <a:shade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Lư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DD50A6C2-294D-4198-84DE-5444798FCC68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21857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pic>
        <p:nvPicPr>
          <p:cNvPr id="20486" name="Picture 6" descr="Trường Tiểu học Đinh Tiên Hoàng, Hải Phòng: Tiên phong mô hình dạy và học  đa ngôn ng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0" y="0"/>
            <a:ext cx="4084554" cy="27230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Đường đinh bộ lĩnh - Đọc báo, tin tức mới nhất 24h qua - Afami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43" y="-291"/>
            <a:ext cx="4572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iến máu nhân đạo đợt I/2010 |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03" y="1779662"/>
            <a:ext cx="4234434" cy="33638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DA0B936D-2774-4BBB-8F89-F84498E66D33}"/>
              </a:ext>
            </a:extLst>
          </p:cNvPr>
          <p:cNvSpPr txBox="1"/>
          <p:nvPr/>
        </p:nvSpPr>
        <p:spPr>
          <a:xfrm>
            <a:off x="0" y="462420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59694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4" y="0"/>
            <a:ext cx="9433048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" y="109258"/>
            <a:ext cx="7672019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82717" y="140285"/>
            <a:ext cx="40202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en-US" sz="8000" b="1" kern="0" dirty="0" err="1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8000" b="1" kern="0" dirty="0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kern="0" dirty="0" err="1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dò</a:t>
            </a:r>
            <a:endParaRPr lang="en-US" altLang="en-US" sz="8000" b="1" kern="0" dirty="0">
              <a:solidFill>
                <a:srgbClr val="FF0000"/>
              </a:solidFill>
              <a:latin typeface="UTM Candomb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1475656" y="1463724"/>
            <a:ext cx="56654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- Học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I”</a:t>
            </a:r>
            <a:endParaRPr lang="vi-VN" altLang="en-US" sz="3200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64C2729-48B2-44C0-984F-0EB2E2461C0D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560" y="910536"/>
            <a:ext cx="7482036" cy="195386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indent="457200"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25)</a:t>
            </a:r>
          </a:p>
        </p:txBody>
      </p:sp>
      <p:sp>
        <p:nvSpPr>
          <p:cNvPr id="10" name="Freeform 9"/>
          <p:cNvSpPr/>
          <p:nvPr/>
        </p:nvSpPr>
        <p:spPr bwMode="auto">
          <a:xfrm>
            <a:off x="1117558" y="910536"/>
            <a:ext cx="5976430" cy="2626677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259632" y="1609512"/>
            <a:ext cx="5625426" cy="175432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Quyền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endParaRPr lang="en-US" altLang="en-US" sz="36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888FED-7A24-43A2-9D5D-A5F314847A14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31567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6" y="0"/>
            <a:ext cx="9179496" cy="5143500"/>
          </a:xfrm>
          <a:prstGeom prst="rect">
            <a:avLst/>
          </a:prstGeom>
        </p:spPr>
      </p:pic>
      <p:pic>
        <p:nvPicPr>
          <p:cNvPr id="5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504" y="455410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11"/>
          <p:cNvSpPr/>
          <p:nvPr/>
        </p:nvSpPr>
        <p:spPr>
          <a:xfrm>
            <a:off x="539552" y="339502"/>
            <a:ext cx="7237216" cy="3168351"/>
          </a:xfrm>
          <a:custGeom>
            <a:avLst/>
            <a:gdLst>
              <a:gd name="connsiteX0" fmla="*/ 0 w 6197600"/>
              <a:gd name="connsiteY0" fmla="*/ 292870 h 1757184"/>
              <a:gd name="connsiteX1" fmla="*/ 292870 w 6197600"/>
              <a:gd name="connsiteY1" fmla="*/ 0 h 1757184"/>
              <a:gd name="connsiteX2" fmla="*/ 797937 w 6197600"/>
              <a:gd name="connsiteY2" fmla="*/ 0 h 1757184"/>
              <a:gd name="connsiteX3" fmla="*/ 1471361 w 6197600"/>
              <a:gd name="connsiteY3" fmla="*/ 0 h 1757184"/>
              <a:gd name="connsiteX4" fmla="*/ 1864191 w 6197600"/>
              <a:gd name="connsiteY4" fmla="*/ 0 h 1757184"/>
              <a:gd name="connsiteX5" fmla="*/ 2313140 w 6197600"/>
              <a:gd name="connsiteY5" fmla="*/ 0 h 1757184"/>
              <a:gd name="connsiteX6" fmla="*/ 2762088 w 6197600"/>
              <a:gd name="connsiteY6" fmla="*/ 0 h 1757184"/>
              <a:gd name="connsiteX7" fmla="*/ 3323274 w 6197600"/>
              <a:gd name="connsiteY7" fmla="*/ 0 h 1757184"/>
              <a:gd name="connsiteX8" fmla="*/ 3996698 w 6197600"/>
              <a:gd name="connsiteY8" fmla="*/ 0 h 1757184"/>
              <a:gd name="connsiteX9" fmla="*/ 4389528 w 6197600"/>
              <a:gd name="connsiteY9" fmla="*/ 0 h 1757184"/>
              <a:gd name="connsiteX10" fmla="*/ 4782358 w 6197600"/>
              <a:gd name="connsiteY10" fmla="*/ 0 h 1757184"/>
              <a:gd name="connsiteX11" fmla="*/ 5904730 w 6197600"/>
              <a:gd name="connsiteY11" fmla="*/ 0 h 1757184"/>
              <a:gd name="connsiteX12" fmla="*/ 6197600 w 6197600"/>
              <a:gd name="connsiteY12" fmla="*/ 292870 h 1757184"/>
              <a:gd name="connsiteX13" fmla="*/ 6197600 w 6197600"/>
              <a:gd name="connsiteY13" fmla="*/ 878592 h 1757184"/>
              <a:gd name="connsiteX14" fmla="*/ 6197600 w 6197600"/>
              <a:gd name="connsiteY14" fmla="*/ 1464314 h 1757184"/>
              <a:gd name="connsiteX15" fmla="*/ 5904730 w 6197600"/>
              <a:gd name="connsiteY15" fmla="*/ 1757184 h 1757184"/>
              <a:gd name="connsiteX16" fmla="*/ 5399663 w 6197600"/>
              <a:gd name="connsiteY16" fmla="*/ 1757184 h 1757184"/>
              <a:gd name="connsiteX17" fmla="*/ 4894595 w 6197600"/>
              <a:gd name="connsiteY17" fmla="*/ 1757184 h 1757184"/>
              <a:gd name="connsiteX18" fmla="*/ 4389528 w 6197600"/>
              <a:gd name="connsiteY18" fmla="*/ 1757184 h 1757184"/>
              <a:gd name="connsiteX19" fmla="*/ 3828342 w 6197600"/>
              <a:gd name="connsiteY19" fmla="*/ 1757184 h 1757184"/>
              <a:gd name="connsiteX20" fmla="*/ 3323274 w 6197600"/>
              <a:gd name="connsiteY20" fmla="*/ 1757184 h 1757184"/>
              <a:gd name="connsiteX21" fmla="*/ 2874326 w 6197600"/>
              <a:gd name="connsiteY21" fmla="*/ 1757184 h 1757184"/>
              <a:gd name="connsiteX22" fmla="*/ 2481495 w 6197600"/>
              <a:gd name="connsiteY22" fmla="*/ 1757184 h 1757184"/>
              <a:gd name="connsiteX23" fmla="*/ 2088665 w 6197600"/>
              <a:gd name="connsiteY23" fmla="*/ 1757184 h 1757184"/>
              <a:gd name="connsiteX24" fmla="*/ 1415242 w 6197600"/>
              <a:gd name="connsiteY24" fmla="*/ 1757184 h 1757184"/>
              <a:gd name="connsiteX25" fmla="*/ 292870 w 6197600"/>
              <a:gd name="connsiteY25" fmla="*/ 1757184 h 1757184"/>
              <a:gd name="connsiteX26" fmla="*/ 0 w 6197600"/>
              <a:gd name="connsiteY26" fmla="*/ 1464314 h 1757184"/>
              <a:gd name="connsiteX27" fmla="*/ 0 w 6197600"/>
              <a:gd name="connsiteY27" fmla="*/ 878592 h 1757184"/>
              <a:gd name="connsiteX28" fmla="*/ 0 w 6197600"/>
              <a:gd name="connsiteY28" fmla="*/ 292870 h 1757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97600" h="1757184" fill="none" extrusionOk="0">
                <a:moveTo>
                  <a:pt x="0" y="292870"/>
                </a:moveTo>
                <a:cubicBezTo>
                  <a:pt x="23630" y="129445"/>
                  <a:pt x="162008" y="13997"/>
                  <a:pt x="292870" y="0"/>
                </a:cubicBezTo>
                <a:cubicBezTo>
                  <a:pt x="534055" y="-56426"/>
                  <a:pt x="687302" y="1026"/>
                  <a:pt x="797937" y="0"/>
                </a:cubicBezTo>
                <a:cubicBezTo>
                  <a:pt x="908572" y="-1026"/>
                  <a:pt x="1279479" y="14207"/>
                  <a:pt x="1471361" y="0"/>
                </a:cubicBezTo>
                <a:cubicBezTo>
                  <a:pt x="1663243" y="-14207"/>
                  <a:pt x="1722055" y="28640"/>
                  <a:pt x="1864191" y="0"/>
                </a:cubicBezTo>
                <a:cubicBezTo>
                  <a:pt x="2006327" y="-28640"/>
                  <a:pt x="2143862" y="42750"/>
                  <a:pt x="2313140" y="0"/>
                </a:cubicBezTo>
                <a:cubicBezTo>
                  <a:pt x="2482418" y="-42750"/>
                  <a:pt x="2544491" y="48853"/>
                  <a:pt x="2762088" y="0"/>
                </a:cubicBezTo>
                <a:cubicBezTo>
                  <a:pt x="2979685" y="-48853"/>
                  <a:pt x="3126942" y="64828"/>
                  <a:pt x="3323274" y="0"/>
                </a:cubicBezTo>
                <a:cubicBezTo>
                  <a:pt x="3519606" y="-64828"/>
                  <a:pt x="3756549" y="11127"/>
                  <a:pt x="3996698" y="0"/>
                </a:cubicBezTo>
                <a:cubicBezTo>
                  <a:pt x="4236847" y="-11127"/>
                  <a:pt x="4295302" y="30405"/>
                  <a:pt x="4389528" y="0"/>
                </a:cubicBezTo>
                <a:cubicBezTo>
                  <a:pt x="4483754" y="-30405"/>
                  <a:pt x="4692789" y="5808"/>
                  <a:pt x="4782358" y="0"/>
                </a:cubicBezTo>
                <a:cubicBezTo>
                  <a:pt x="4871927" y="-5808"/>
                  <a:pt x="5407348" y="107708"/>
                  <a:pt x="5904730" y="0"/>
                </a:cubicBezTo>
                <a:cubicBezTo>
                  <a:pt x="6027681" y="-21514"/>
                  <a:pt x="6220371" y="91277"/>
                  <a:pt x="6197600" y="292870"/>
                </a:cubicBezTo>
                <a:cubicBezTo>
                  <a:pt x="6234970" y="458521"/>
                  <a:pt x="6166614" y="653179"/>
                  <a:pt x="6197600" y="878592"/>
                </a:cubicBezTo>
                <a:cubicBezTo>
                  <a:pt x="6228586" y="1104005"/>
                  <a:pt x="6184864" y="1207979"/>
                  <a:pt x="6197600" y="1464314"/>
                </a:cubicBezTo>
                <a:cubicBezTo>
                  <a:pt x="6224027" y="1607950"/>
                  <a:pt x="6072895" y="1754028"/>
                  <a:pt x="5904730" y="1757184"/>
                </a:cubicBezTo>
                <a:cubicBezTo>
                  <a:pt x="5793134" y="1797099"/>
                  <a:pt x="5624045" y="1741357"/>
                  <a:pt x="5399663" y="1757184"/>
                </a:cubicBezTo>
                <a:cubicBezTo>
                  <a:pt x="5175281" y="1773011"/>
                  <a:pt x="5018236" y="1745240"/>
                  <a:pt x="4894595" y="1757184"/>
                </a:cubicBezTo>
                <a:cubicBezTo>
                  <a:pt x="4770954" y="1769128"/>
                  <a:pt x="4555864" y="1738588"/>
                  <a:pt x="4389528" y="1757184"/>
                </a:cubicBezTo>
                <a:cubicBezTo>
                  <a:pt x="4223192" y="1775780"/>
                  <a:pt x="4069233" y="1742686"/>
                  <a:pt x="3828342" y="1757184"/>
                </a:cubicBezTo>
                <a:cubicBezTo>
                  <a:pt x="3587451" y="1771682"/>
                  <a:pt x="3497092" y="1727829"/>
                  <a:pt x="3323274" y="1757184"/>
                </a:cubicBezTo>
                <a:cubicBezTo>
                  <a:pt x="3149456" y="1786539"/>
                  <a:pt x="3068857" y="1744650"/>
                  <a:pt x="2874326" y="1757184"/>
                </a:cubicBezTo>
                <a:cubicBezTo>
                  <a:pt x="2679795" y="1769718"/>
                  <a:pt x="2602785" y="1744564"/>
                  <a:pt x="2481495" y="1757184"/>
                </a:cubicBezTo>
                <a:cubicBezTo>
                  <a:pt x="2360205" y="1769804"/>
                  <a:pt x="2187387" y="1754932"/>
                  <a:pt x="2088665" y="1757184"/>
                </a:cubicBezTo>
                <a:cubicBezTo>
                  <a:pt x="1989943" y="1759436"/>
                  <a:pt x="1734864" y="1736338"/>
                  <a:pt x="1415242" y="1757184"/>
                </a:cubicBezTo>
                <a:cubicBezTo>
                  <a:pt x="1095620" y="1778030"/>
                  <a:pt x="620752" y="1622704"/>
                  <a:pt x="292870" y="1757184"/>
                </a:cubicBezTo>
                <a:cubicBezTo>
                  <a:pt x="128780" y="1762263"/>
                  <a:pt x="-17509" y="1623053"/>
                  <a:pt x="0" y="1464314"/>
                </a:cubicBezTo>
                <a:cubicBezTo>
                  <a:pt x="-48315" y="1240976"/>
                  <a:pt x="5326" y="1170265"/>
                  <a:pt x="0" y="878592"/>
                </a:cubicBezTo>
                <a:cubicBezTo>
                  <a:pt x="-5326" y="586919"/>
                  <a:pt x="4591" y="520016"/>
                  <a:pt x="0" y="292870"/>
                </a:cubicBezTo>
                <a:close/>
              </a:path>
              <a:path w="6197600" h="1757184" stroke="0" extrusionOk="0">
                <a:moveTo>
                  <a:pt x="0" y="292870"/>
                </a:moveTo>
                <a:cubicBezTo>
                  <a:pt x="-26207" y="130618"/>
                  <a:pt x="144589" y="12341"/>
                  <a:pt x="292870" y="0"/>
                </a:cubicBezTo>
                <a:cubicBezTo>
                  <a:pt x="431652" y="-24481"/>
                  <a:pt x="525991" y="51014"/>
                  <a:pt x="741819" y="0"/>
                </a:cubicBezTo>
                <a:cubicBezTo>
                  <a:pt x="957647" y="-51014"/>
                  <a:pt x="1095993" y="612"/>
                  <a:pt x="1246886" y="0"/>
                </a:cubicBezTo>
                <a:cubicBezTo>
                  <a:pt x="1397779" y="-612"/>
                  <a:pt x="1627472" y="53436"/>
                  <a:pt x="1920309" y="0"/>
                </a:cubicBezTo>
                <a:cubicBezTo>
                  <a:pt x="2213146" y="-53436"/>
                  <a:pt x="2310370" y="64877"/>
                  <a:pt x="2481495" y="0"/>
                </a:cubicBezTo>
                <a:cubicBezTo>
                  <a:pt x="2652620" y="-64877"/>
                  <a:pt x="2771593" y="33948"/>
                  <a:pt x="2874326" y="0"/>
                </a:cubicBezTo>
                <a:cubicBezTo>
                  <a:pt x="2977059" y="-33948"/>
                  <a:pt x="3337485" y="22163"/>
                  <a:pt x="3547749" y="0"/>
                </a:cubicBezTo>
                <a:cubicBezTo>
                  <a:pt x="3758013" y="-22163"/>
                  <a:pt x="3858474" y="31939"/>
                  <a:pt x="3940579" y="0"/>
                </a:cubicBezTo>
                <a:cubicBezTo>
                  <a:pt x="4022684" y="-31939"/>
                  <a:pt x="4247510" y="44168"/>
                  <a:pt x="4501765" y="0"/>
                </a:cubicBezTo>
                <a:cubicBezTo>
                  <a:pt x="4756020" y="-44168"/>
                  <a:pt x="4737842" y="21665"/>
                  <a:pt x="4894595" y="0"/>
                </a:cubicBezTo>
                <a:cubicBezTo>
                  <a:pt x="5051348" y="-21665"/>
                  <a:pt x="5223661" y="32929"/>
                  <a:pt x="5343544" y="0"/>
                </a:cubicBezTo>
                <a:cubicBezTo>
                  <a:pt x="5463427" y="-32929"/>
                  <a:pt x="5760946" y="43700"/>
                  <a:pt x="5904730" y="0"/>
                </a:cubicBezTo>
                <a:cubicBezTo>
                  <a:pt x="6046210" y="41858"/>
                  <a:pt x="6166957" y="144481"/>
                  <a:pt x="6197600" y="292870"/>
                </a:cubicBezTo>
                <a:cubicBezTo>
                  <a:pt x="6254293" y="538892"/>
                  <a:pt x="6142513" y="715275"/>
                  <a:pt x="6197600" y="878592"/>
                </a:cubicBezTo>
                <a:cubicBezTo>
                  <a:pt x="6252687" y="1041909"/>
                  <a:pt x="6152663" y="1186773"/>
                  <a:pt x="6197600" y="1464314"/>
                </a:cubicBezTo>
                <a:cubicBezTo>
                  <a:pt x="6177359" y="1614811"/>
                  <a:pt x="6076280" y="1751036"/>
                  <a:pt x="5904730" y="1757184"/>
                </a:cubicBezTo>
                <a:cubicBezTo>
                  <a:pt x="5730292" y="1768018"/>
                  <a:pt x="5608322" y="1695649"/>
                  <a:pt x="5343544" y="1757184"/>
                </a:cubicBezTo>
                <a:cubicBezTo>
                  <a:pt x="5078766" y="1818719"/>
                  <a:pt x="5047201" y="1712473"/>
                  <a:pt x="4894595" y="1757184"/>
                </a:cubicBezTo>
                <a:cubicBezTo>
                  <a:pt x="4741989" y="1801895"/>
                  <a:pt x="4563465" y="1687071"/>
                  <a:pt x="4277291" y="1757184"/>
                </a:cubicBezTo>
                <a:cubicBezTo>
                  <a:pt x="3991117" y="1827297"/>
                  <a:pt x="3791859" y="1686746"/>
                  <a:pt x="3659986" y="1757184"/>
                </a:cubicBezTo>
                <a:cubicBezTo>
                  <a:pt x="3528114" y="1827622"/>
                  <a:pt x="3371285" y="1731272"/>
                  <a:pt x="3154919" y="1757184"/>
                </a:cubicBezTo>
                <a:cubicBezTo>
                  <a:pt x="2938553" y="1783096"/>
                  <a:pt x="2739893" y="1722478"/>
                  <a:pt x="2537614" y="1757184"/>
                </a:cubicBezTo>
                <a:cubicBezTo>
                  <a:pt x="2335335" y="1791890"/>
                  <a:pt x="2189442" y="1739307"/>
                  <a:pt x="2088665" y="1757184"/>
                </a:cubicBezTo>
                <a:cubicBezTo>
                  <a:pt x="1987888" y="1775061"/>
                  <a:pt x="1804790" y="1733716"/>
                  <a:pt x="1639716" y="1757184"/>
                </a:cubicBezTo>
                <a:cubicBezTo>
                  <a:pt x="1474642" y="1780652"/>
                  <a:pt x="1369919" y="1703677"/>
                  <a:pt x="1134649" y="1757184"/>
                </a:cubicBezTo>
                <a:cubicBezTo>
                  <a:pt x="899379" y="1810691"/>
                  <a:pt x="603550" y="1711648"/>
                  <a:pt x="292870" y="1757184"/>
                </a:cubicBezTo>
                <a:cubicBezTo>
                  <a:pt x="126203" y="1748947"/>
                  <a:pt x="-32825" y="1627250"/>
                  <a:pt x="0" y="1464314"/>
                </a:cubicBezTo>
                <a:cubicBezTo>
                  <a:pt x="-10140" y="1261094"/>
                  <a:pt x="50739" y="1033710"/>
                  <a:pt x="0" y="913735"/>
                </a:cubicBezTo>
                <a:cubicBezTo>
                  <a:pt x="-50739" y="793760"/>
                  <a:pt x="7377" y="463821"/>
                  <a:pt x="0" y="292870"/>
                </a:cubicBezTo>
                <a:close/>
              </a:path>
            </a:pathLst>
          </a:custGeom>
          <a:solidFill>
            <a:sysClr val="window" lastClr="FFFFFF">
              <a:alpha val="78000"/>
            </a:sysClr>
          </a:solidFill>
          <a:ln w="38100" cap="flat" cmpd="sng" algn="ctr">
            <a:solidFill>
              <a:srgbClr val="69231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Quyền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triều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đình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lục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đục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nổi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dậy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cắt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lập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quyền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cũ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“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loạn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B6A7E01-E29A-4FEF-B4F8-F24F014ADF4B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0018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2138610" y="518146"/>
            <a:ext cx="511968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1914772" y="1203946"/>
            <a:ext cx="573881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30" name="Picture 12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85" y="488178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Luoc do 12 su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5486"/>
            <a:ext cx="6890147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909886" y="252636"/>
            <a:ext cx="450056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34" name="Oval 15"/>
          <p:cNvSpPr>
            <a:spLocks noChangeArrowheads="1"/>
          </p:cNvSpPr>
          <p:nvPr/>
        </p:nvSpPr>
        <p:spPr bwMode="auto">
          <a:xfrm>
            <a:off x="1602829" y="250255"/>
            <a:ext cx="450056" cy="51673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35" name="Oval 16"/>
          <p:cNvSpPr>
            <a:spLocks noChangeArrowheads="1"/>
          </p:cNvSpPr>
          <p:nvPr/>
        </p:nvSpPr>
        <p:spPr bwMode="auto">
          <a:xfrm>
            <a:off x="2052886" y="766986"/>
            <a:ext cx="450056" cy="5000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36" name="Oval 17"/>
          <p:cNvSpPr>
            <a:spLocks noChangeArrowheads="1"/>
          </p:cNvSpPr>
          <p:nvPr/>
        </p:nvSpPr>
        <p:spPr bwMode="auto">
          <a:xfrm>
            <a:off x="2567236" y="709836"/>
            <a:ext cx="450056" cy="4714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37" name="Oval 18"/>
          <p:cNvSpPr>
            <a:spLocks noChangeArrowheads="1"/>
          </p:cNvSpPr>
          <p:nvPr/>
        </p:nvSpPr>
        <p:spPr bwMode="auto">
          <a:xfrm>
            <a:off x="2795836" y="1224186"/>
            <a:ext cx="450056" cy="5143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38" name="Oval 19"/>
          <p:cNvSpPr>
            <a:spLocks noChangeArrowheads="1"/>
          </p:cNvSpPr>
          <p:nvPr/>
        </p:nvSpPr>
        <p:spPr bwMode="auto">
          <a:xfrm>
            <a:off x="3824536" y="1338486"/>
            <a:ext cx="450056" cy="4429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39" name="Oval 20"/>
          <p:cNvSpPr>
            <a:spLocks noChangeArrowheads="1"/>
          </p:cNvSpPr>
          <p:nvPr/>
        </p:nvSpPr>
        <p:spPr bwMode="auto">
          <a:xfrm>
            <a:off x="4281736" y="1509936"/>
            <a:ext cx="450056" cy="485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40" name="Oval 21"/>
          <p:cNvSpPr>
            <a:spLocks noChangeArrowheads="1"/>
          </p:cNvSpPr>
          <p:nvPr/>
        </p:nvSpPr>
        <p:spPr bwMode="auto">
          <a:xfrm>
            <a:off x="4567486" y="1167036"/>
            <a:ext cx="450056" cy="485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41" name="Oval 22"/>
          <p:cNvSpPr>
            <a:spLocks noChangeArrowheads="1"/>
          </p:cNvSpPr>
          <p:nvPr/>
        </p:nvSpPr>
        <p:spPr bwMode="auto">
          <a:xfrm>
            <a:off x="5081836" y="881286"/>
            <a:ext cx="450056" cy="5000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42" name="Oval 23"/>
          <p:cNvSpPr>
            <a:spLocks noChangeArrowheads="1"/>
          </p:cNvSpPr>
          <p:nvPr/>
        </p:nvSpPr>
        <p:spPr bwMode="auto">
          <a:xfrm>
            <a:off x="4853236" y="1852836"/>
            <a:ext cx="450056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43" name="Oval 24"/>
          <p:cNvSpPr>
            <a:spLocks noChangeArrowheads="1"/>
          </p:cNvSpPr>
          <p:nvPr/>
        </p:nvSpPr>
        <p:spPr bwMode="auto">
          <a:xfrm>
            <a:off x="5824786" y="2652936"/>
            <a:ext cx="450056" cy="4714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44" name="Oval 25"/>
          <p:cNvSpPr>
            <a:spLocks noChangeArrowheads="1"/>
          </p:cNvSpPr>
          <p:nvPr/>
        </p:nvSpPr>
        <p:spPr bwMode="auto">
          <a:xfrm>
            <a:off x="2795836" y="4195986"/>
            <a:ext cx="450056" cy="4000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959746" y="4108457"/>
            <a:ext cx="3289696" cy="773329"/>
          </a:xfrm>
          <a:prstGeom prst="rect">
            <a:avLst/>
          </a:prstGeom>
          <a:solidFill>
            <a:schemeClr val="bg1">
              <a:alpha val="79000"/>
            </a:schemeClr>
          </a:solidFill>
          <a:ln w="63500" cmpd="tri">
            <a:solidFill>
              <a:schemeClr val="accent4">
                <a:lumMod val="5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67869" y="661905"/>
            <a:ext cx="1798889" cy="3416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Loạn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12</a:t>
            </a:r>
          </a:p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sứ</a:t>
            </a:r>
            <a:endParaRPr lang="en-US" sz="5400" b="1" cap="none" spc="0" dirty="0">
              <a:ln/>
              <a:solidFill>
                <a:srgbClr val="FF000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quân</a:t>
            </a:r>
            <a:endParaRPr lang="en-US" sz="5400" b="1" cap="none" spc="0" dirty="0">
              <a:ln/>
              <a:solidFill>
                <a:srgbClr val="FF000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EE0E341B-8658-43B1-8A92-7765A31FF822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7251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07072"/>
            <a:ext cx="8712968" cy="4832092"/>
          </a:xfrm>
          <a:prstGeom prst="rect">
            <a:avLst/>
          </a:prstGeom>
          <a:solidFill>
            <a:schemeClr val="bg1"/>
          </a:solidFill>
          <a:ln w="149225" cap="flat" cmpd="thickThin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SGK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“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Bấy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giờ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vùng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Hoa</a:t>
            </a:r>
            <a:r>
              <a:rPr lang="en-US" sz="2800" i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Lư .... tôn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a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. Quê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Đinh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Lĩnh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?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 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Bình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 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b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. Hồi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Đinh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Lĩnh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?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 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 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1995686"/>
            <a:ext cx="216024" cy="216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4155926"/>
            <a:ext cx="216024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4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ranh vẽ: Đinh Bộ Lĩnh chơi trò đánh trận cờ lau - Lịch sử 4 - Nguyễn Lương  Hùng - Thư viện Tư liệu giáo d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8385"/>
            <a:ext cx="2735456" cy="3528392"/>
          </a:xfrm>
          <a:prstGeom prst="rect">
            <a:avLst/>
          </a:prstGeom>
          <a:noFill/>
          <a:ln w="79375" cmpd="thickThin">
            <a:solidFill>
              <a:schemeClr val="accent5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83968" y="72722"/>
            <a:ext cx="42290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rgbClr val="002060"/>
                </a:solidFill>
              </a:rPr>
              <a:t>Đinh</a:t>
            </a:r>
            <a:r>
              <a:rPr lang="en-US" sz="6000" b="1" dirty="0">
                <a:ln/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ln/>
                <a:solidFill>
                  <a:srgbClr val="002060"/>
                </a:solidFill>
              </a:rPr>
              <a:t>Bộ</a:t>
            </a:r>
            <a:r>
              <a:rPr lang="en-US" sz="6000" b="1" dirty="0">
                <a:ln/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ln/>
                <a:solidFill>
                  <a:srgbClr val="002060"/>
                </a:solidFill>
              </a:rPr>
              <a:t>Lĩnh</a:t>
            </a:r>
            <a:endParaRPr lang="en-US" sz="60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7174" name="Picture 6" descr="Ngô Quyền hỏi Đinh Bộ Lĩnh Cháu xin gươm làm gì và truyền kỳ về thanh kiếm  gỗ chém giả chết thật - Ngo Quyen hoi Dinh Bo Linh Chau xin gu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470" y="1676751"/>
            <a:ext cx="3076915" cy="2972520"/>
          </a:xfrm>
          <a:prstGeom prst="rect">
            <a:avLst/>
          </a:prstGeom>
          <a:noFill/>
          <a:ln w="104775" cmpd="thickThin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Đồi cỏ lau hồng ở Lâm Đồng - VietNamN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02623"/>
            <a:ext cx="1998464" cy="1483835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7C0C8AA1-CE95-47A4-A125-B2BF774E539C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pic>
        <p:nvPicPr>
          <p:cNvPr id="9218" name="Picture 2" descr="Loạn 12 sứ quân - Sách h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0" y="17644"/>
            <a:ext cx="4976692" cy="33177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Freeform 9"/>
          <p:cNvSpPr/>
          <p:nvPr/>
        </p:nvSpPr>
        <p:spPr bwMode="auto">
          <a:xfrm>
            <a:off x="2006933" y="2342043"/>
            <a:ext cx="7164288" cy="2548592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41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738657" y="2646843"/>
            <a:ext cx="6071649" cy="193899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Lĩnh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dẹp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loạn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4BC64D4-5D44-48E5-AF68-12E3C50C3E0D}"/>
              </a:ext>
            </a:extLst>
          </p:cNvPr>
          <p:cNvSpPr txBox="1"/>
          <p:nvPr/>
        </p:nvSpPr>
        <p:spPr>
          <a:xfrm>
            <a:off x="-35641" y="4705969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3245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-1016" y="-236562"/>
            <a:ext cx="8980012" cy="470433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cxnSpLocks/>
            <a:stCxn id="12" idx="3"/>
          </p:cNvCxnSpPr>
          <p:nvPr/>
        </p:nvCxnSpPr>
        <p:spPr>
          <a:xfrm flipV="1">
            <a:off x="1600669" y="627534"/>
            <a:ext cx="966713" cy="1741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12" idx="3"/>
          </p:cNvCxnSpPr>
          <p:nvPr/>
        </p:nvCxnSpPr>
        <p:spPr>
          <a:xfrm flipV="1">
            <a:off x="1600669" y="1563638"/>
            <a:ext cx="966713" cy="8052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12" idx="3"/>
          </p:cNvCxnSpPr>
          <p:nvPr/>
        </p:nvCxnSpPr>
        <p:spPr>
          <a:xfrm>
            <a:off x="1600669" y="2368893"/>
            <a:ext cx="966713" cy="4188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1600669" y="2368893"/>
            <a:ext cx="966713" cy="17150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8501" y="806197"/>
            <a:ext cx="1512168" cy="3125391"/>
          </a:xfrm>
          <a:prstGeom prst="rect">
            <a:avLst/>
          </a:prstGeom>
          <a:solidFill>
            <a:srgbClr val="E2FFF5"/>
          </a:solidFill>
          <a:ln w="12700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7382" y="164851"/>
            <a:ext cx="6304110" cy="834629"/>
          </a:xfrm>
          <a:prstGeom prst="rect">
            <a:avLst/>
          </a:prstGeom>
          <a:solidFill>
            <a:srgbClr val="E2FFF5"/>
          </a:solidFill>
          <a:ln w="19050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84050" y="2139702"/>
            <a:ext cx="6287442" cy="1375173"/>
          </a:xfrm>
          <a:prstGeom prst="rect">
            <a:avLst/>
          </a:prstGeom>
          <a:solidFill>
            <a:srgbClr val="E2FFF5"/>
          </a:solidFill>
          <a:ln w="19050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80479" y="1131590"/>
            <a:ext cx="6291013" cy="758429"/>
          </a:xfrm>
          <a:prstGeom prst="rect">
            <a:avLst/>
          </a:prstGeom>
          <a:solidFill>
            <a:srgbClr val="E2FFF5"/>
          </a:solidFill>
          <a:ln w="19050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99528" y="3708151"/>
            <a:ext cx="6271964" cy="759619"/>
          </a:xfrm>
          <a:prstGeom prst="rect">
            <a:avLst/>
          </a:prstGeom>
          <a:solidFill>
            <a:srgbClr val="E2FFF5"/>
          </a:solidFill>
          <a:ln w="19050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968.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52A84014-EA87-4646-A715-33C42EE33B62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0806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1" y="-278255"/>
            <a:ext cx="8647545" cy="5456772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076056" y="1522778"/>
            <a:ext cx="3970160" cy="2677656"/>
          </a:xfrm>
          <a:prstGeom prst="rect">
            <a:avLst/>
          </a:prstGeom>
          <a:noFill/>
          <a:ln w="133350" cmpd="thinThick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àng đế vĩ đại dẹp 12 sứ quân trong lịch sử - Đinh Tiên Hoàng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84889"/>
            <a:ext cx="2960682" cy="15304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228426" y="516229"/>
            <a:ext cx="3538838" cy="9075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57A11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122500" y="516229"/>
            <a:ext cx="58772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350">
            <a:off x="5445554" y="1498153"/>
            <a:ext cx="3634740" cy="5143500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75D04806-7337-49F5-AA72-A04F63C7777D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770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4357</TotalTime>
  <Words>563</Words>
  <Application>Microsoft Office PowerPoint</Application>
  <PresentationFormat>On-screen Show (16:9)</PresentationFormat>
  <Paragraphs>99</Paragraphs>
  <Slides>18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Times New Roman</vt:lpstr>
      <vt:lpstr>UTM Akashi</vt:lpstr>
      <vt:lpstr>UTM Azuki</vt:lpstr>
      <vt:lpstr>UTM Candombe</vt:lpstr>
      <vt:lpstr>UTM Gradoo</vt:lpstr>
      <vt:lpstr>UVN Ky Thuat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DinhBoLinh</dc:title>
  <dc:subject>Lich su</dc:subject>
  <dc:creator>KTUTS</dc:creator>
  <cp:keywords>BichHa</cp:keywords>
  <cp:lastModifiedBy>Hiệu Phạm Huy</cp:lastModifiedBy>
  <cp:revision>458</cp:revision>
  <dcterms:created xsi:type="dcterms:W3CDTF">2015-12-11T17:46:17Z</dcterms:created>
  <dcterms:modified xsi:type="dcterms:W3CDTF">2021-11-18T08:49:28Z</dcterms:modified>
</cp:coreProperties>
</file>