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udio/unknown"/>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 id="2147483702" r:id="rId5"/>
  </p:sldMasterIdLst>
  <p:notesMasterIdLst>
    <p:notesMasterId r:id="rId21"/>
  </p:notesMasterIdLst>
  <p:sldIdLst>
    <p:sldId id="306" r:id="rId6"/>
    <p:sldId id="295" r:id="rId7"/>
    <p:sldId id="315" r:id="rId8"/>
    <p:sldId id="281" r:id="rId9"/>
    <p:sldId id="307" r:id="rId10"/>
    <p:sldId id="308" r:id="rId11"/>
    <p:sldId id="309" r:id="rId12"/>
    <p:sldId id="310" r:id="rId13"/>
    <p:sldId id="311" r:id="rId14"/>
    <p:sldId id="312" r:id="rId15"/>
    <p:sldId id="297" r:id="rId16"/>
    <p:sldId id="313" r:id="rId17"/>
    <p:sldId id="314" r:id="rId18"/>
    <p:sldId id="305"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xmlns=""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9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0C62-88F5-4FC6-A723-2A0999D116D6}" type="datetimeFigureOut">
              <a:rPr lang="en-US" smtClean="0"/>
              <a:pPr/>
              <a:t>05/10/2021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C12A6-C34A-42CA-9DEF-8592B2B9236C}" type="slidenum">
              <a:rPr lang="en-US" smtClean="0"/>
              <a:pPr/>
              <a:t>‹#›</a:t>
            </a:fld>
            <a:endParaRPr lang="en-US"/>
          </a:p>
        </p:txBody>
      </p:sp>
    </p:spTree>
    <p:extLst>
      <p:ext uri="{BB962C8B-B14F-4D97-AF65-F5344CB8AC3E}">
        <p14:creationId xmlns:p14="http://schemas.microsoft.com/office/powerpoint/2010/main" xmlns="" val="28007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xmlns="" val="150446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xmlns="" val="133519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240935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3D20503-3780-40EA-B21F-DC3C1FDFEEBE}"/>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xmlns=""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F998897-C6FE-4FEB-B8AD-AC6E46DF225A}"/>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324722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4197DC-32A7-4948-8498-682B1BD2C87F}"/>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xmlns=""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C0AD8F-966A-4EE9-80E8-E4CD0D3AD264}"/>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178204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867B72-8887-4DF8-8780-4CF5D387AECE}"/>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xmlns=""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0D41E1-1DED-4880-980D-29072DD17FC7}"/>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225754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73087958"/>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68658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05/10/2021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xmlns="" val="39608414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05/10/2021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xmlns="" val="16688761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48130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cstate="print"/>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cstate="print"/>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cstate="print"/>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xmlns="" val="18515220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136226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271422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1783360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338966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2698024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4170022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1598136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1322899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3158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1773130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1122839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xmlns="" val="4202132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26380433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571962-A602-419B-B366-F0D09E39C861}"/>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xmlns=""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4A0937E-E674-404D-BA2F-BBF5E12A0907}"/>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400748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418580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0461395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4281565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470830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6715417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846462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xmlns="" val="206912297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xmlns="" val="23315454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029907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862726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FBE0E8F-E223-4D3B-A808-484C3319511F}"/>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6" name="页脚占位符 5">
            <a:extLst>
              <a:ext uri="{FF2B5EF4-FFF2-40B4-BE49-F238E27FC236}">
                <a16:creationId xmlns:a16="http://schemas.microsoft.com/office/drawing/2014/main" xmlns=""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91002B1-1D31-465E-BED6-04AE45F78E1B}"/>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3433498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2653208"/>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pPr>
                <a:defRPr/>
              </a:pPr>
              <a:t>05/10/2021</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pPr>
                <a:defRPr/>
              </a:pPr>
              <a:t>‹#›</a:t>
            </a:fld>
            <a:endParaRPr lang="en-US"/>
          </a:p>
        </p:txBody>
      </p:sp>
    </p:spTree>
    <p:extLst>
      <p:ext uri="{BB962C8B-B14F-4D97-AF65-F5344CB8AC3E}">
        <p14:creationId xmlns:p14="http://schemas.microsoft.com/office/powerpoint/2010/main" xmlns="" val="2979856150"/>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pPr>
                <a:defRPr/>
              </a:pPr>
              <a:t>05/10/2021</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pPr>
                <a:defRPr/>
              </a:pPr>
              <a:t>‹#›</a:t>
            </a:fld>
            <a:endParaRPr lang="en-US"/>
          </a:p>
        </p:txBody>
      </p:sp>
    </p:spTree>
    <p:extLst>
      <p:ext uri="{BB962C8B-B14F-4D97-AF65-F5344CB8AC3E}">
        <p14:creationId xmlns:p14="http://schemas.microsoft.com/office/powerpoint/2010/main" xmlns="" val="1498426846"/>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9619569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3DF0C1F-D56E-417B-A1A6-CDEDBBD7BBE4}"/>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8" name="页脚占位符 7">
            <a:extLst>
              <a:ext uri="{FF2B5EF4-FFF2-40B4-BE49-F238E27FC236}">
                <a16:creationId xmlns:a16="http://schemas.microsoft.com/office/drawing/2014/main" xmlns=""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62F7A0B-CBE0-4C9C-9287-A2F7B585D347}"/>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284966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6EE013-E6C1-4C4F-B0C6-96B7CCBDB0ED}"/>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4" name="页脚占位符 3">
            <a:extLst>
              <a:ext uri="{FF2B5EF4-FFF2-40B4-BE49-F238E27FC236}">
                <a16:creationId xmlns:a16="http://schemas.microsoft.com/office/drawing/2014/main" xmlns=""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E2F5F06-D3AA-492E-B5BF-EB07CE83376F}"/>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36281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62599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C523596-73AD-44E1-BC66-B8C399E56FD2}"/>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6" name="页脚占位符 5">
            <a:extLst>
              <a:ext uri="{FF2B5EF4-FFF2-40B4-BE49-F238E27FC236}">
                <a16:creationId xmlns:a16="http://schemas.microsoft.com/office/drawing/2014/main" xmlns=""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209515-EB11-4FD0-B8A9-BC1B5BC14012}"/>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41304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B912CCC-BA35-41A4-B1CA-B31D42F9517E}"/>
              </a:ext>
            </a:extLst>
          </p:cNvPr>
          <p:cNvSpPr>
            <a:spLocks noGrp="1"/>
          </p:cNvSpPr>
          <p:nvPr>
            <p:ph type="dt" sz="half" idx="10"/>
          </p:nvPr>
        </p:nvSpPr>
        <p:spPr/>
        <p:txBody>
          <a:bodyPr/>
          <a:lstStyle/>
          <a:p>
            <a:fld id="{E7FE081F-4352-4F18-BEDA-C66D1965C30F}" type="datetimeFigureOut">
              <a:rPr lang="zh-CN" altLang="en-US" smtClean="0"/>
              <a:pPr/>
              <a:t>2021/10/5</a:t>
            </a:fld>
            <a:endParaRPr lang="zh-CN" altLang="en-US"/>
          </a:p>
        </p:txBody>
      </p:sp>
      <p:sp>
        <p:nvSpPr>
          <p:cNvPr id="6" name="页脚占位符 5">
            <a:extLst>
              <a:ext uri="{FF2B5EF4-FFF2-40B4-BE49-F238E27FC236}">
                <a16:creationId xmlns:a16="http://schemas.microsoft.com/office/drawing/2014/main" xmlns=""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DC9298F-C230-4A85-9478-040EFA3B5E2B}"/>
              </a:ext>
            </a:extLst>
          </p:cNvPr>
          <p:cNvSpPr>
            <a:spLocks noGrp="1"/>
          </p:cNvSpPr>
          <p:nvPr>
            <p:ph type="sldNum" sz="quarter" idx="12"/>
          </p:nvPr>
        </p:nvSpPr>
        <p:spPr/>
        <p:txBody>
          <a:body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427495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xmlns=""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pPr/>
              <a:t>‹#›</a:t>
            </a:fld>
            <a:endParaRPr lang="zh-CN" altLang="en-US"/>
          </a:p>
        </p:txBody>
      </p:sp>
    </p:spTree>
    <p:extLst>
      <p:ext uri="{BB962C8B-B14F-4D97-AF65-F5344CB8AC3E}">
        <p14:creationId xmlns:p14="http://schemas.microsoft.com/office/powerpoint/2010/main" xmlns="" val="153066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41286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pPr/>
              <a:t>2021/10/5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pPr/>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6462947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cstate="print"/>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xmlns="" val="10908677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785928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bin"/><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bin"/><Relationship Id="rId1" Type="http://schemas.openxmlformats.org/officeDocument/2006/relationships/slideLayout" Target="../slideLayouts/slideLayout24.xml"/><Relationship Id="rId6" Type="http://schemas.openxmlformats.org/officeDocument/2006/relationships/image" Target="../media/image23.png"/><Relationship Id="rId11" Type="http://schemas.openxmlformats.org/officeDocument/2006/relationships/image" Target="../media/image30.gif"/><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png"/><Relationship Id="rId1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42.png"/><Relationship Id="rId4" Type="http://schemas.openxmlformats.org/officeDocument/2006/relationships/audio" Target="../media/audio2.bin"/></Relationships>
</file>

<file path=ppt/slides/_rels/slide15.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comments" Target="../comments/comment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video" Target="file:///C:\Users\QuynhAnh\Desktop\tu&#7847;n%205%20s&#7917;a\C&#7852;U%20B&#201;%20HAM%20H&#7884;C%20-%20K&#7874;%20CHUY&#7878;N%20L&#7898;P%202%20-%20S&#193;CH%20K&#7870;T%20N&#7888;I%20TRI%20TH&#7912;C.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1.png"/><Relationship Id="rId18" Type="http://schemas.openxmlformats.org/officeDocument/2006/relationships/audio" Target="../media/audio3.bin"/><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4.gif"/><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slide" Target="slide7.xml"/><Relationship Id="rId5" Type="http://schemas.openxmlformats.org/officeDocument/2006/relationships/audio" Target="../media/audio1.bin"/><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slide" Target="slide8.xml"/><Relationship Id="rId9" Type="http://schemas.openxmlformats.org/officeDocument/2006/relationships/image" Target="../media/image18.png"/><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bin"/><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bin"/><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30.gif"/><Relationship Id="rId5" Type="http://schemas.openxmlformats.org/officeDocument/2006/relationships/image" Target="../media/image16.png"/><Relationship Id="rId15" Type="http://schemas.openxmlformats.org/officeDocument/2006/relationships/slide" Target="slide7.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png"/><Relationship Id="rId14" Type="http://schemas.openxmlformats.org/officeDocument/2006/relationships/image" Target="../media/image33.gif"/></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bin"/><Relationship Id="rId7" Type="http://schemas.openxmlformats.org/officeDocument/2006/relationships/image" Target="../media/image26.jpeg"/><Relationship Id="rId12" Type="http://schemas.openxmlformats.org/officeDocument/2006/relationships/image" Target="../media/image31.gif"/><Relationship Id="rId2" Type="http://schemas.openxmlformats.org/officeDocument/2006/relationships/audio" Target="../media/audio1.bin"/><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image" Target="../media/image30.gif"/><Relationship Id="rId5" Type="http://schemas.openxmlformats.org/officeDocument/2006/relationships/image" Target="../media/image18.png"/><Relationship Id="rId15" Type="http://schemas.openxmlformats.org/officeDocument/2006/relationships/slide" Target="slide6.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png"/><Relationship Id="rId14" Type="http://schemas.openxmlformats.org/officeDocument/2006/relationships/image" Target="../media/image33.gif"/></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audio" Target="../media/audio4.bin"/><Relationship Id="rId7" Type="http://schemas.openxmlformats.org/officeDocument/2006/relationships/image" Target="../media/image26.jpeg"/><Relationship Id="rId12" Type="http://schemas.openxmlformats.org/officeDocument/2006/relationships/image" Target="../media/image35.gif"/><Relationship Id="rId2" Type="http://schemas.openxmlformats.org/officeDocument/2006/relationships/audio" Target="../media/audio1.bin"/><Relationship Id="rId1" Type="http://schemas.openxmlformats.org/officeDocument/2006/relationships/slideLayout" Target="../slideLayouts/slideLayout24.xml"/><Relationship Id="rId6" Type="http://schemas.openxmlformats.org/officeDocument/2006/relationships/image" Target="../media/image21.png"/><Relationship Id="rId11" Type="http://schemas.openxmlformats.org/officeDocument/2006/relationships/image" Target="../media/image30.gif"/><Relationship Id="rId5" Type="http://schemas.openxmlformats.org/officeDocument/2006/relationships/image" Target="../media/image20.png"/><Relationship Id="rId15" Type="http://schemas.openxmlformats.org/officeDocument/2006/relationships/slide" Target="slide7.xml"/><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34.png"/><Relationship Id="rId1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t="8604" r="5482" b="35664"/>
          <a:stretch>
            <a:fillRect/>
          </a:stretch>
        </p:blipFill>
        <p:spPr bwMode="auto">
          <a:xfrm>
            <a:off x="174413" y="228600"/>
            <a:ext cx="11831320" cy="640651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Text Box 8"/>
          <p:cNvSpPr txBox="1"/>
          <p:nvPr/>
        </p:nvSpPr>
        <p:spPr>
          <a:xfrm>
            <a:off x="2438400" y="505103"/>
            <a:ext cx="9274387" cy="583565"/>
          </a:xfrm>
          <a:prstGeom prst="rect">
            <a:avLst/>
          </a:prstGeom>
          <a:noFill/>
        </p:spPr>
        <p:txBody>
          <a:bodyPr wrap="square" rtlCol="0">
            <a:spAutoFit/>
          </a:bodyPr>
          <a:lstStyle/>
          <a:p>
            <a:r>
              <a:rPr lang="vi-VN" altLang="en-US" sz="3200" b="1">
                <a:solidFill>
                  <a:srgbClr val="7030A0"/>
                </a:solidFill>
                <a:latin typeface="HP001 4 hàng" panose="020B0603050302020204" charset="0"/>
                <a:cs typeface="HP001 4 hàng" panose="020B0603050302020204" charset="0"/>
              </a:rPr>
              <a:t>Thứ</a:t>
            </a:r>
            <a:r>
              <a:rPr lang="en-US" altLang="vi-VN" sz="3200" b="1">
                <a:solidFill>
                  <a:srgbClr val="7030A0"/>
                </a:solidFill>
                <a:latin typeface="HP001 4 hàng" panose="020B0603050302020204" charset="0"/>
                <a:cs typeface="HP001 4 hàng" panose="020B0603050302020204" charset="0"/>
              </a:rPr>
              <a:t> </a:t>
            </a:r>
            <a:r>
              <a:rPr lang="en-US" altLang="vi-VN" sz="3200" b="1" smtClean="0">
                <a:solidFill>
                  <a:srgbClr val="7030A0"/>
                </a:solidFill>
                <a:latin typeface="HP001 4 hàng" panose="020B0603050302020204" charset="0"/>
                <a:cs typeface="HP001 4 hàng" panose="020B0603050302020204" charset="0"/>
              </a:rPr>
              <a:t>ba</a:t>
            </a:r>
            <a:r>
              <a:rPr lang="vi-VN" altLang="en-US" sz="3200" b="1" smtClean="0">
                <a:solidFill>
                  <a:srgbClr val="7030A0"/>
                </a:solidFill>
                <a:latin typeface="HP001 4 hàng" panose="020B0603050302020204" charset="0"/>
                <a:cs typeface="HP001 4 hàng" panose="020B0603050302020204" charset="0"/>
              </a:rPr>
              <a:t> </a:t>
            </a:r>
            <a:r>
              <a:rPr lang="vi-VN" altLang="en-US" sz="3200" b="1">
                <a:solidFill>
                  <a:srgbClr val="7030A0"/>
                </a:solidFill>
                <a:latin typeface="HP001 4 hàng" panose="020B0603050302020204" charset="0"/>
                <a:cs typeface="HP001 4 hàng" panose="020B0603050302020204" charset="0"/>
              </a:rPr>
              <a:t>ngày</a:t>
            </a:r>
            <a:r>
              <a:rPr lang="en-US" altLang="vi-VN" sz="3200" b="1">
                <a:solidFill>
                  <a:srgbClr val="7030A0"/>
                </a:solidFill>
                <a:latin typeface="HP001 4 hàng" panose="020B0603050302020204" charset="0"/>
                <a:cs typeface="HP001 4 hàng" panose="020B0603050302020204" charset="0"/>
              </a:rPr>
              <a:t> </a:t>
            </a:r>
            <a:r>
              <a:rPr lang="en-US" altLang="vi-VN" sz="3200" b="1" smtClean="0">
                <a:solidFill>
                  <a:srgbClr val="7030A0"/>
                </a:solidFill>
                <a:latin typeface="HP001 4 hàng" panose="020B0603050302020204" charset="0"/>
                <a:cs typeface="HP001 4 hàng" panose="020B0603050302020204" charset="0"/>
              </a:rPr>
              <a:t>5</a:t>
            </a:r>
            <a:r>
              <a:rPr lang="vi-VN" altLang="en-US" sz="3200" b="1" smtClean="0">
                <a:solidFill>
                  <a:srgbClr val="7030A0"/>
                </a:solidFill>
                <a:latin typeface="HP001 4 hàng" panose="020B0603050302020204" charset="0"/>
                <a:cs typeface="HP001 4 hàng" panose="020B0603050302020204" charset="0"/>
              </a:rPr>
              <a:t> </a:t>
            </a:r>
            <a:r>
              <a:rPr lang="vi-VN" altLang="en-US" sz="3200" b="1">
                <a:solidFill>
                  <a:srgbClr val="7030A0"/>
                </a:solidFill>
                <a:latin typeface="HP001 4 hàng" panose="020B0603050302020204" charset="0"/>
                <a:cs typeface="HP001 4 hàng" panose="020B0603050302020204" charset="0"/>
              </a:rPr>
              <a:t>tháng</a:t>
            </a:r>
            <a:r>
              <a:rPr lang="en-US" altLang="vi-VN" sz="3200" b="1">
                <a:solidFill>
                  <a:srgbClr val="7030A0"/>
                </a:solidFill>
                <a:latin typeface="HP001 4 hàng" panose="020B0603050302020204" charset="0"/>
                <a:cs typeface="HP001 4 hàng" panose="020B0603050302020204" charset="0"/>
              </a:rPr>
              <a:t> </a:t>
            </a:r>
            <a:r>
              <a:rPr lang="en-US" altLang="vi-VN" sz="3200" b="1" smtClean="0">
                <a:solidFill>
                  <a:srgbClr val="7030A0"/>
                </a:solidFill>
                <a:latin typeface="HP001 4 hàng" panose="020B0603050302020204" charset="0"/>
                <a:cs typeface="HP001 4 hàng" panose="020B0603050302020204" charset="0"/>
              </a:rPr>
              <a:t>10</a:t>
            </a:r>
            <a:r>
              <a:rPr lang="vi-VN" altLang="en-US" sz="3200" b="1" smtClean="0">
                <a:solidFill>
                  <a:srgbClr val="7030A0"/>
                </a:solidFill>
                <a:latin typeface="HP001 4 hàng" panose="020B0603050302020204" charset="0"/>
                <a:cs typeface="HP001 4 hàng" panose="020B0603050302020204" charset="0"/>
              </a:rPr>
              <a:t> </a:t>
            </a:r>
            <a:r>
              <a:rPr lang="vi-VN" altLang="en-US" sz="3200" b="1">
                <a:solidFill>
                  <a:srgbClr val="7030A0"/>
                </a:solidFill>
                <a:latin typeface="HP001 4 hàng" panose="020B0603050302020204" charset="0"/>
                <a:cs typeface="HP001 4 hàng" panose="020B0603050302020204" charset="0"/>
              </a:rPr>
              <a:t>năm 2021</a:t>
            </a:r>
          </a:p>
        </p:txBody>
      </p:sp>
      <p:sp>
        <p:nvSpPr>
          <p:cNvPr id="4" name="Text Box 12"/>
          <p:cNvSpPr txBox="1"/>
          <p:nvPr/>
        </p:nvSpPr>
        <p:spPr>
          <a:xfrm>
            <a:off x="3938478" y="1089058"/>
            <a:ext cx="4551595" cy="646331"/>
          </a:xfrm>
          <a:prstGeom prst="rect">
            <a:avLst/>
          </a:prstGeom>
          <a:noFill/>
        </p:spPr>
        <p:txBody>
          <a:bodyPr wrap="square" rtlCol="0">
            <a:spAutoFit/>
          </a:bodyPr>
          <a:lstStyle/>
          <a:p>
            <a:r>
              <a:rPr lang="vi-VN" altLang="en-US" sz="3200" b="1">
                <a:latin typeface="HP001 4 hàng" panose="020B0603050302020204" charset="0"/>
                <a:cs typeface="HP001 4 hàng" panose="020B0603050302020204" charset="0"/>
              </a:rPr>
              <a:t>       </a:t>
            </a:r>
            <a:r>
              <a:rPr lang="en-US" altLang="en-US" sz="3600" b="1" smtClean="0">
                <a:solidFill>
                  <a:srgbClr val="7030A0"/>
                </a:solidFill>
                <a:latin typeface="HP001 4 hàng" panose="020B0603050302020204" charset="0"/>
                <a:cs typeface="HP001 4 hàng" panose="020B0603050302020204" charset="0"/>
              </a:rPr>
              <a:t>Nói và nghe</a:t>
            </a:r>
            <a:endParaRPr lang="en-US" altLang="vi-VN" sz="3600" b="1" dirty="0">
              <a:solidFill>
                <a:srgbClr val="7030A0"/>
              </a:solidFill>
              <a:latin typeface="HP001 4 hàng" panose="020B0603050302020204" charset="0"/>
              <a:cs typeface="HP001 4 hàng" panose="020B0603050302020204" charset="0"/>
            </a:endParaRPr>
          </a:p>
        </p:txBody>
      </p:sp>
      <p:sp>
        <p:nvSpPr>
          <p:cNvPr id="5" name="Text Box 14"/>
          <p:cNvSpPr txBox="1"/>
          <p:nvPr/>
        </p:nvSpPr>
        <p:spPr>
          <a:xfrm>
            <a:off x="2590966" y="1694124"/>
            <a:ext cx="7246620" cy="645160"/>
          </a:xfrm>
          <a:prstGeom prst="rect">
            <a:avLst/>
          </a:prstGeom>
          <a:noFill/>
        </p:spPr>
        <p:txBody>
          <a:bodyPr wrap="square" rtlCol="0">
            <a:spAutoFit/>
          </a:bodyPr>
          <a:lstStyle/>
          <a:p>
            <a:r>
              <a:rPr lang="vi-VN" altLang="en-US" sz="3600" b="1">
                <a:latin typeface="HP001 4 hàng" panose="020B0603050302020204" charset="0"/>
                <a:cs typeface="HP001 4 hàng" panose="020B0603050302020204" charset="0"/>
              </a:rPr>
              <a:t>    </a:t>
            </a:r>
            <a:r>
              <a:rPr lang="en-US" altLang="en-US" sz="3600" b="1" smtClean="0">
                <a:solidFill>
                  <a:srgbClr val="FF0000"/>
                </a:solidFill>
                <a:latin typeface="HP001 4 hàng" panose="020B0603050302020204" charset="0"/>
                <a:cs typeface="HP001 4 hàng" panose="020B0603050302020204" charset="0"/>
              </a:rPr>
              <a:t>Kể chuyện Cậu bé ham học</a:t>
            </a:r>
            <a:endParaRPr lang="en-US" altLang="vi-VN" sz="3600" b="1">
              <a:solidFill>
                <a:srgbClr val="FF0000"/>
              </a:solidFill>
              <a:latin typeface="HP001 4 hàng" panose="020B0603050302020204" charset="0"/>
              <a:cs typeface="HP001 4 hàng" panose="020B0603050302020204" charset="0"/>
            </a:endParaRPr>
          </a:p>
        </p:txBody>
      </p:sp>
    </p:spTree>
    <p:extLst>
      <p:ext uri="{BB962C8B-B14F-4D97-AF65-F5344CB8AC3E}">
        <p14:creationId xmlns:p14="http://schemas.microsoft.com/office/powerpoint/2010/main" xmlns="" val="3556689892"/>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cstate="print"/>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cstate="print"/>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cstate="print"/>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 sao Vũ Duệ được đi học?</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en-US" altLang="vi-VN" sz="3600" b="0"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Thầy đồ thương hoàn cảnh khó khăn và sự ham học của Vũ Duệ nên cho Vũ Duệ vào học.</a:t>
            </a:r>
            <a:endParaRPr kumimoji="0" lang="en-US" alt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cstate="print"/>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cstate="print"/>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cstate="print"/>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cstate="print"/>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cstate="print"/>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cstate="print"/>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xmlns="" val="8290921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cstate="print"/>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cstate="print"/>
          <a:stretch>
            <a:fillRect/>
          </a:stretch>
        </p:blipFill>
        <p:spPr>
          <a:xfrm>
            <a:off x="8451850" y="3817938"/>
            <a:ext cx="3740150" cy="3206750"/>
          </a:xfrm>
          <a:prstGeom prst="rect">
            <a:avLst/>
          </a:prstGeom>
          <a:noFill/>
          <a:ln w="9525">
            <a:noFill/>
          </a:ln>
        </p:spPr>
      </p:pic>
      <p:sp>
        <p:nvSpPr>
          <p:cNvPr id="67588" name="Text Box 4"/>
          <p:cNvSpPr txBox="1"/>
          <p:nvPr/>
        </p:nvSpPr>
        <p:spPr>
          <a:xfrm>
            <a:off x="1154623" y="3068233"/>
            <a:ext cx="9484963" cy="1785100"/>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5400" b="0" i="0" u="none" strike="noStrike" kern="1200" cap="none" spc="0" normalizeH="0" baseline="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2.Chọn</a:t>
            </a:r>
            <a:r>
              <a:rPr kumimoji="0" lang="en-US" altLang="en-US" sz="5400" b="0" i="0" u="none" strike="noStrike" kern="1200" cap="none" spc="0" normalizeH="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k</a:t>
            </a:r>
            <a:r>
              <a:rPr kumimoji="0" lang="en-US" altLang="en-US" sz="5400" b="0" i="0" u="none" strike="noStrike" kern="1200" cap="none" spc="0" normalizeH="0" baseline="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ể 1-2</a:t>
            </a:r>
            <a:r>
              <a:rPr kumimoji="0" lang="en-US" altLang="en-US" sz="5400" b="0" i="0" u="none" strike="noStrike" kern="1200" cap="none" spc="0" normalizeH="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đoạn của câu</a:t>
            </a:r>
            <a:r>
              <a:rPr kumimoji="0" lang="en-US" altLang="en-US" sz="5400" b="0" i="0" u="none" strike="noStrike" kern="1200" cap="none" spc="0" normalizeH="0" baseline="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5571" y="717273"/>
            <a:ext cx="3178218" cy="246080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0554" y="732701"/>
            <a:ext cx="3101077" cy="24453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29569" y="3380520"/>
            <a:ext cx="3124220" cy="243766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40554" y="3426805"/>
            <a:ext cx="3139648" cy="239137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8489" y="738788"/>
            <a:ext cx="3178218" cy="246080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53472" y="754216"/>
            <a:ext cx="3101077" cy="24453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42487" y="3402035"/>
            <a:ext cx="3124220" cy="24376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53472" y="3448320"/>
            <a:ext cx="3139648" cy="2391378"/>
          </a:xfrm>
          <a:prstGeom prst="rect">
            <a:avLst/>
          </a:prstGeom>
        </p:spPr>
      </p:pic>
      <p:sp>
        <p:nvSpPr>
          <p:cNvPr id="10" name="Text Box 6"/>
          <p:cNvSpPr txBox="1"/>
          <p:nvPr/>
        </p:nvSpPr>
        <p:spPr>
          <a:xfrm>
            <a:off x="3098720" y="-114454"/>
            <a:ext cx="5994400" cy="70788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40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C</a:t>
            </a:r>
            <a:r>
              <a:rPr lang="en-US" sz="4000">
                <a:solidFill>
                  <a:srgbClr val="FF0000"/>
                </a:solidFill>
                <a:latin typeface="Times New Roman" panose="02020603050405020304" pitchFamily="18" charset="0"/>
                <a:cs typeface="Times New Roman" panose="02020603050405020304" pitchFamily="18" charset="0"/>
              </a:rPr>
              <a:t>ù</a:t>
            </a:r>
            <a:r>
              <a:rPr kumimoji="0" sz="40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en-US" sz="40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kể chuyện trước lớp</a:t>
            </a:r>
            <a:endParaRPr kumimoji="0"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7671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3047156" y="-2403029"/>
            <a:ext cx="6349846" cy="11655706"/>
          </a:xfrm>
          <a:prstGeom prst="rect">
            <a:avLst/>
          </a:prstGeom>
        </p:spPr>
      </p:pic>
      <p:grpSp>
        <p:nvGrpSpPr>
          <p:cNvPr id="2" name="组合 1">
            <a:extLst>
              <a:ext uri="{FF2B5EF4-FFF2-40B4-BE49-F238E27FC236}">
                <a16:creationId xmlns:a16="http://schemas.microsoft.com/office/drawing/2014/main" xmlns="" id="{9E0CCCC3-E577-46FE-871C-98704EFD4779}"/>
              </a:ext>
            </a:extLst>
          </p:cNvPr>
          <p:cNvGrpSpPr/>
          <p:nvPr/>
        </p:nvGrpSpPr>
        <p:grpSpPr>
          <a:xfrm>
            <a:off x="9302262" y="4858728"/>
            <a:ext cx="2796114" cy="1999272"/>
            <a:chOff x="-591423" y="1707337"/>
            <a:chExt cx="7679682" cy="5787085"/>
          </a:xfrm>
        </p:grpSpPr>
        <p:pic>
          <p:nvPicPr>
            <p:cNvPr id="13" name="图片 12">
              <a:extLst>
                <a:ext uri="{FF2B5EF4-FFF2-40B4-BE49-F238E27FC236}">
                  <a16:creationId xmlns:a16="http://schemas.microsoft.com/office/drawing/2014/main" xmlns="" id="{7C32A5A1-1E0A-4A47-929C-3A49BD536B4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8008" t="35025" r="59440" b="34782"/>
            <a:stretch/>
          </p:blipFill>
          <p:spPr>
            <a:xfrm>
              <a:off x="-591423" y="1707337"/>
              <a:ext cx="4429760" cy="5492902"/>
            </a:xfrm>
            <a:prstGeom prst="rect">
              <a:avLst/>
            </a:prstGeom>
          </p:spPr>
        </p:pic>
        <p:pic>
          <p:nvPicPr>
            <p:cNvPr id="14" name="图片 13">
              <a:extLst>
                <a:ext uri="{FF2B5EF4-FFF2-40B4-BE49-F238E27FC236}">
                  <a16:creationId xmlns:a16="http://schemas.microsoft.com/office/drawing/2014/main" xmlns="" id="{A50EC59C-C702-495B-A7E7-3EF265D2610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56471" t="36973" r="10977" b="32834"/>
            <a:stretch/>
          </p:blipFill>
          <p:spPr>
            <a:xfrm>
              <a:off x="2621901" y="2001520"/>
              <a:ext cx="4466358" cy="5492902"/>
            </a:xfrm>
            <a:prstGeom prst="rect">
              <a:avLst/>
            </a:prstGeom>
          </p:spPr>
        </p:pic>
      </p:grpSp>
      <p:sp>
        <p:nvSpPr>
          <p:cNvPr id="3" name="Rectangle 2">
            <a:extLst>
              <a:ext uri="{FF2B5EF4-FFF2-40B4-BE49-F238E27FC236}">
                <a16:creationId xmlns:a16="http://schemas.microsoft.com/office/drawing/2014/main" xmlns="" id="{33A43D98-DDF0-4FA5-B0CE-C004F3A58571}"/>
              </a:ext>
            </a:extLst>
          </p:cNvPr>
          <p:cNvSpPr/>
          <p:nvPr/>
        </p:nvSpPr>
        <p:spPr>
          <a:xfrm>
            <a:off x="2116057" y="397388"/>
            <a:ext cx="795602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Ý </a:t>
            </a:r>
            <a:r>
              <a:rPr lang="en-US" sz="7200" b="1" smtClean="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nghĩa </a:t>
            </a:r>
            <a:r>
              <a:rPr lang="en-US"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câu</a:t>
            </a:r>
            <a:r>
              <a:rPr lang="en-US" sz="72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chuyện</a:t>
            </a:r>
            <a:endParaRPr kumimoji="0" lang="en-US" sz="72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4E79DCBB-0034-4022-8504-1C1B97498C83}"/>
              </a:ext>
            </a:extLst>
          </p:cNvPr>
          <p:cNvGrpSpPr/>
          <p:nvPr/>
        </p:nvGrpSpPr>
        <p:grpSpPr>
          <a:xfrm>
            <a:off x="562708" y="1597717"/>
            <a:ext cx="11289323" cy="3748006"/>
            <a:chOff x="503911" y="1514475"/>
            <a:chExt cx="5900981" cy="2182855"/>
          </a:xfrm>
        </p:grpSpPr>
        <p:sp>
          <p:nvSpPr>
            <p:cNvPr id="17" name="Scroll: Horizontal 16">
              <a:extLst>
                <a:ext uri="{FF2B5EF4-FFF2-40B4-BE49-F238E27FC236}">
                  <a16:creationId xmlns:a16="http://schemas.microsoft.com/office/drawing/2014/main" xmlns="" id="{E7ECFFC4-38BE-4C61-9971-8468BC3DEA20}"/>
                </a:ext>
              </a:extLst>
            </p:cNvPr>
            <p:cNvSpPr/>
            <p:nvPr/>
          </p:nvSpPr>
          <p:spPr>
            <a:xfrm>
              <a:off x="503911" y="1514475"/>
              <a:ext cx="5900981" cy="2182855"/>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8" name="TextBox 17">
              <a:extLst>
                <a:ext uri="{FF2B5EF4-FFF2-40B4-BE49-F238E27FC236}">
                  <a16:creationId xmlns:a16="http://schemas.microsoft.com/office/drawing/2014/main" xmlns="" id="{A902FE05-959F-489A-AD27-16F5CDA1B53F}"/>
                </a:ext>
              </a:extLst>
            </p:cNvPr>
            <p:cNvSpPr txBox="1"/>
            <p:nvPr/>
          </p:nvSpPr>
          <p:spPr>
            <a:xfrm>
              <a:off x="867874" y="1803950"/>
              <a:ext cx="5362378" cy="1505703"/>
            </a:xfrm>
            <a:prstGeom prst="rect">
              <a:avLst/>
            </a:prstGeom>
            <a:noFill/>
          </p:spPr>
          <p:txBody>
            <a:bodyPr wrap="square" rtlCol="0">
              <a:spAutoFit/>
            </a:bodyPr>
            <a:lstStyle/>
            <a:p>
              <a:pPr algn="ctr" defTabSz="1219170">
                <a:lnSpc>
                  <a:spcPct val="150000"/>
                </a:lnSpc>
                <a:buClr>
                  <a:srgbClr val="000000"/>
                </a:buClr>
              </a:pPr>
              <a:r>
                <a:rPr lang="en-US" sz="3600" b="1" kern="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Câu chuyện kể về sự ham học, thông minh của cậu bé Vũ Duệ. Qua đó khuyên các em hãy luôn chăm học trong mọi hoàn cảnh.</a:t>
              </a:r>
              <a:endParaRPr lang="vi-VN"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11" name="TextBox 10"/>
          <p:cNvSpPr txBox="1"/>
          <p:nvPr/>
        </p:nvSpPr>
        <p:spPr>
          <a:xfrm>
            <a:off x="8856643" y="22832"/>
            <a:ext cx="3193289" cy="19708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xmlns="" val="3541923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cstate="print"/>
          <a:stretch>
            <a:fillRect/>
          </a:stretch>
        </p:blipFill>
        <p:spPr>
          <a:xfrm>
            <a:off x="-101600" y="-450849"/>
            <a:ext cx="12187767" cy="6849533"/>
          </a:xfrm>
          <a:prstGeom prst="rect">
            <a:avLst/>
          </a:prstGeom>
          <a:noFill/>
          <a:ln w="9525">
            <a:noFill/>
          </a:ln>
        </p:spPr>
      </p:pic>
      <p:sp>
        <p:nvSpPr>
          <p:cNvPr id="53252" name="Rectangle 4"/>
          <p:cNvSpPr/>
          <p:nvPr/>
        </p:nvSpPr>
        <p:spPr>
          <a:xfrm>
            <a:off x="1361017" y="2619974"/>
            <a:ext cx="9448800" cy="76944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68028" y="1357231"/>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cstate="print"/>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cstate="print"/>
          <a:stretch>
            <a:fillRect/>
          </a:stretch>
        </p:blipFill>
        <p:spPr>
          <a:xfrm>
            <a:off x="8451850" y="3817938"/>
            <a:ext cx="3740150" cy="3206750"/>
          </a:xfrm>
          <a:prstGeom prst="rect">
            <a:avLst/>
          </a:prstGeom>
          <a:noFill/>
          <a:ln w="9525">
            <a:noFill/>
          </a:ln>
        </p:spPr>
      </p:pic>
      <p:sp>
        <p:nvSpPr>
          <p:cNvPr id="67588" name="Text Box 4"/>
          <p:cNvSpPr txBox="1"/>
          <p:nvPr/>
        </p:nvSpPr>
        <p:spPr>
          <a:xfrm>
            <a:off x="2400300" y="3263942"/>
            <a:ext cx="7315200" cy="1107992"/>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1. Nghe </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ẬU BÉ HAM HỌC - KỂ CHUYỆN LỚP 2 - SÁCH KẾT NỐI TRI THỨC.mp4">
            <a:hlinkClick r:id="" action="ppaction://media"/>
          </p:cNvPr>
          <p:cNvPicPr>
            <a:picLocks noRot="1" noChangeAspect="1"/>
          </p:cNvPicPr>
          <p:nvPr>
            <a:videoFile r:link="rId1"/>
          </p:nvPr>
        </p:nvPicPr>
        <p:blipFill>
          <a:blip r:embed="rId3" cstate="print"/>
          <a:stretch>
            <a:fillRect/>
          </a:stretch>
        </p:blipFill>
        <p:spPr>
          <a:xfrm>
            <a:off x="666206" y="441332"/>
            <a:ext cx="10724605" cy="60515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5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cstate="print"/>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cstate="print"/>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cstate="print"/>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cstate="print"/>
          <a:stretch>
            <a:fillRect/>
          </a:stretch>
        </p:blipFill>
        <p:spPr>
          <a:xfrm>
            <a:off x="2339340" y="215900"/>
            <a:ext cx="7430135" cy="639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cstate="print"/>
          <a:stretch>
            <a:fillRect/>
          </a:stretch>
        </p:blipFill>
        <p:spPr>
          <a:xfrm>
            <a:off x="0" y="160867"/>
            <a:ext cx="11432117" cy="6697133"/>
          </a:xfrm>
          <a:prstGeom prst="rect">
            <a:avLst/>
          </a:prstGeom>
          <a:noFill/>
          <a:ln w="9525">
            <a:noFill/>
          </a:ln>
        </p:spPr>
      </p:pic>
      <p:sp>
        <p:nvSpPr>
          <p:cNvPr id="8198" name="文本框 8197"/>
          <p:cNvSpPr txBox="1"/>
          <p:nvPr/>
        </p:nvSpPr>
        <p:spPr>
          <a:xfrm>
            <a:off x="5055577" y="2850515"/>
            <a:ext cx="5514731" cy="1051881"/>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a:t>
            </a:r>
            <a:r>
              <a:rPr kumimoji="0" lang="en-US" altLang="zh-CN" sz="3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hỏi </a:t>
            </a:r>
            <a:r>
              <a:rPr lang="en-US" altLang="zh-CN" sz="32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dưới mỗi</a:t>
            </a:r>
            <a:r>
              <a:rPr kumimoji="0" lang="en-US" altLang="zh-CN" sz="3200" b="0" i="0" u="none" strike="noStrike" kern="1200" cap="none" spc="0" normalizeH="0" baseline="0" noProof="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extLst>
      <p:ext uri="{BB962C8B-B14F-4D97-AF65-F5344CB8AC3E}">
        <p14:creationId xmlns:p14="http://schemas.microsoft.com/office/powerpoint/2010/main" xmlns="" val="31134058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cstate="print"/>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cstate="print"/>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cstate="print"/>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cstate="print"/>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cstate="print"/>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cstate="print"/>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cstate="print"/>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cstate="print"/>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cstate="print"/>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cstate="print"/>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cstate="print"/>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cstate="print"/>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6626099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cstate="print"/>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cstate="print"/>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cstate="print"/>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sao cậu bé Vũ Duệ không được đi học?</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756138" y="1498600"/>
            <a:ext cx="11232662"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Vũ Duệ là con nhà nghèo, bố mẹ không có tiền cho đi học, phải ở nhà trông em.</a:t>
            </a:r>
          </a:p>
        </p:txBody>
      </p:sp>
      <p:sp>
        <p:nvSpPr>
          <p:cNvPr id="25608" name="Rectangle 32"/>
          <p:cNvSpPr/>
          <p:nvPr/>
        </p:nvSpPr>
        <p:spPr>
          <a:xfrm rot="5600923">
            <a:off x="2829984" y="4993217"/>
            <a:ext cx="2438400" cy="251883"/>
          </a:xfrm>
          <a:prstGeom prst="rect">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cstate="print"/>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cstate="print"/>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cstate="print"/>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cstate="print"/>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cstate="print"/>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cstate="print"/>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xmlns="" val="29640698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cstate="print"/>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cstate="print"/>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cstate="print"/>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Buổi sáng Vũ Duệ thường cõng em đi đâu?</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Vũ Duệ đứng ngoài cửa ngóng vào, nghe thầy giảng bài.</a:t>
            </a:r>
            <a:endParaRPr kumimoji="0" lang="en-US" alt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cstate="print"/>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cstate="print"/>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cstate="print"/>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cstate="print"/>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cstate="print"/>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cstate="print"/>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xmlns="" val="2209606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cstate="print"/>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cstate="print"/>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cstate="print"/>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 sao Vũ Duệ được thầy khen?</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en-US" altLang="vi-VN" sz="3600" b="0"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Vũ Duệ có tinh thần chăm học</a:t>
            </a:r>
            <a:endParaRPr kumimoji="0" lang="en-US" alt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cstate="print"/>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cstate="print"/>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cstate="print"/>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cstate="print"/>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cstate="print"/>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cstate="print"/>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cstate="print"/>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cstate="print"/>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xmlns="" val="1976543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326</Words>
  <Application>Microsoft Office PowerPoint</Application>
  <PresentationFormat>Custom</PresentationFormat>
  <Paragraphs>38</Paragraphs>
  <Slides>15</Slides>
  <Notes>7</Notes>
  <HiddenSlides>0</HiddenSlides>
  <MMClips>1</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2_Office 主题​​</vt:lpstr>
      <vt:lpstr>Office 主题</vt:lpstr>
      <vt:lpstr>3_Office 主题​​</vt:lpstr>
      <vt:lpstr>2_Office Theme</vt:lpstr>
      <vt:lpstr>4_Office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QuynhAnh</cp:lastModifiedBy>
  <cp:revision>9</cp:revision>
  <dcterms:created xsi:type="dcterms:W3CDTF">2021-07-27T11:45:00Z</dcterms:created>
  <dcterms:modified xsi:type="dcterms:W3CDTF">2021-10-05T08:36:05Z</dcterms:modified>
</cp:coreProperties>
</file>