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8" r:id="rId3"/>
    <p:sldId id="267" r:id="rId4"/>
    <p:sldId id="259" r:id="rId5"/>
    <p:sldId id="260" r:id="rId6"/>
    <p:sldId id="261" r:id="rId7"/>
    <p:sldId id="262" r:id="rId8"/>
    <p:sldId id="263" r:id="rId9"/>
    <p:sldId id="264" r:id="rId10"/>
    <p:sldId id="270" r:id="rId11"/>
    <p:sldId id="268" r:id="rId12"/>
    <p:sldId id="269" r:id="rId13"/>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notesViewPr>
    <p:cSldViewPr snapToGrid="0">
      <p:cViewPr varScale="1">
        <p:scale>
          <a:sx n="56" d="100"/>
          <a:sy n="56" d="100"/>
        </p:scale>
        <p:origin x="2856"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949111-9253-4F25-92B5-865831021CC4}" type="datetimeFigureOut">
              <a:rPr lang="en-US" smtClean="0"/>
              <a:t>11/15/2021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5B5D11-FDFC-4E2E-93BB-BA377AE6D49E}" type="slidenum">
              <a:rPr lang="en-US" smtClean="0"/>
              <a:t>‹#›</a:t>
            </a:fld>
            <a:endParaRPr lang="en-US"/>
          </a:p>
        </p:txBody>
      </p:sp>
    </p:spTree>
    <p:extLst>
      <p:ext uri="{BB962C8B-B14F-4D97-AF65-F5344CB8AC3E}">
        <p14:creationId xmlns:p14="http://schemas.microsoft.com/office/powerpoint/2010/main" val="729666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 NGHE - VIẾT VÀ TRÌNH BÀY ĐÚNG BÀI CT; KHÔNG MẮC QUÁ 5 LỖI TRONG BÀI.</a:t>
            </a:r>
          </a:p>
          <a:p>
            <a:r>
              <a:rPr lang="en-US" b="1" dirty="0" smtClean="0"/>
              <a:t>- LÀM ĐÚNG BÀI TẬP CT PHƯƠNG NGỮ: BT (2) A/B; HOẶC DO GV SOẠN.</a:t>
            </a:r>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1</a:t>
            </a:fld>
            <a:endParaRPr lang="en-US"/>
          </a:p>
        </p:txBody>
      </p:sp>
    </p:spTree>
    <p:extLst>
      <p:ext uri="{BB962C8B-B14F-4D97-AF65-F5344CB8AC3E}">
        <p14:creationId xmlns:p14="http://schemas.microsoft.com/office/powerpoint/2010/main" val="1500742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GỌI HS ĐỌC ĐOẠN CHÍNH TẢ CẦN VIẾT</a:t>
            </a:r>
          </a:p>
          <a:p>
            <a:r>
              <a:rPr lang="en-US" dirty="0"/>
              <a:t>Hỏi: Đoạn trích cho em biết điều gì?</a:t>
            </a:r>
          </a:p>
          <a:p>
            <a:r>
              <a:rPr lang="en-US" b="1" dirty="0"/>
              <a:t>Hình dáng yếu ớt đáng thương của Nhà Trò và hoàn cảnh Dế Mèn gặp Nhà Trò</a:t>
            </a:r>
            <a:endParaRPr lang="en-US" b="1" dirty="0" smtClean="0"/>
          </a:p>
          <a:p>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2</a:t>
            </a:fld>
            <a:endParaRPr lang="en-US"/>
          </a:p>
        </p:txBody>
      </p:sp>
    </p:spTree>
    <p:extLst>
      <p:ext uri="{BB962C8B-B14F-4D97-AF65-F5344CB8AC3E}">
        <p14:creationId xmlns:p14="http://schemas.microsoft.com/office/powerpoint/2010/main" val="3110264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Đọc các từ khó cho HS viết</a:t>
            </a:r>
            <a:endParaRPr lang="en-US" b="1" dirty="0" smtClean="0"/>
          </a:p>
          <a:p>
            <a:r>
              <a:rPr lang="en-US" b="1" dirty="0" smtClean="0"/>
              <a:t>CỎ XƯỚ, TỈ TÊ, CHÙN </a:t>
            </a:r>
            <a:r>
              <a:rPr lang="en-US" b="1" dirty="0" err="1" smtClean="0"/>
              <a:t>CHÙN</a:t>
            </a:r>
            <a:r>
              <a:rPr lang="en-US" b="1" dirty="0" smtClean="0"/>
              <a:t>, BAY ĐƯỢC XA</a:t>
            </a:r>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3</a:t>
            </a:fld>
            <a:endParaRPr lang="en-US"/>
          </a:p>
        </p:txBody>
      </p:sp>
    </p:spTree>
    <p:extLst>
      <p:ext uri="{BB962C8B-B14F-4D97-AF65-F5344CB8AC3E}">
        <p14:creationId xmlns:p14="http://schemas.microsoft.com/office/powerpoint/2010/main" val="7045448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66044"/>
            <a:ext cx="5486400" cy="3600450"/>
          </a:xfrm>
        </p:spPr>
        <p:txBody>
          <a:bodyPr/>
          <a:lstStyle/>
          <a:p>
            <a:r>
              <a:rPr lang="en-US" dirty="0" smtClean="0"/>
              <a:t>KIỂM TRA TỪ KHÓ</a:t>
            </a:r>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4</a:t>
            </a:fld>
            <a:endParaRPr lang="en-US"/>
          </a:p>
        </p:txBody>
      </p:sp>
    </p:spTree>
    <p:extLst>
      <p:ext uri="{BB962C8B-B14F-4D97-AF65-F5344CB8AC3E}">
        <p14:creationId xmlns:p14="http://schemas.microsoft.com/office/powerpoint/2010/main" val="40159654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GV NHẮC HS CHÚ Ý VIẾT HOA TÊN RIÊNG, GHI TÊN BÀI VÀO GIỮA DÒNG</a:t>
            </a:r>
          </a:p>
          <a:p>
            <a:r>
              <a:rPr lang="en-US" b="1" dirty="0" smtClean="0"/>
              <a:t>TƯ THẾ NGỒI KHI VIẾT </a:t>
            </a:r>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5</a:t>
            </a:fld>
            <a:endParaRPr lang="en-US"/>
          </a:p>
        </p:txBody>
      </p:sp>
    </p:spTree>
    <p:extLst>
      <p:ext uri="{BB962C8B-B14F-4D97-AF65-F5344CB8AC3E}">
        <p14:creationId xmlns:p14="http://schemas.microsoft.com/office/powerpoint/2010/main" val="809244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HS đổi chéo vở chấm bài cho nhau</a:t>
            </a:r>
          </a:p>
          <a:p>
            <a:r>
              <a:rPr lang="en-US" dirty="0" smtClean="0"/>
              <a:t>GV chấm một số Bài</a:t>
            </a:r>
          </a:p>
          <a:p>
            <a:r>
              <a:rPr lang="en-US" dirty="0" smtClean="0"/>
              <a:t>Nhận xét</a:t>
            </a:r>
            <a:endParaRPr lang="en-US" dirty="0"/>
          </a:p>
        </p:txBody>
      </p:sp>
      <p:sp>
        <p:nvSpPr>
          <p:cNvPr id="4" name="Slide Number Placeholder 3"/>
          <p:cNvSpPr>
            <a:spLocks noGrp="1"/>
          </p:cNvSpPr>
          <p:nvPr>
            <p:ph type="sldNum" sz="quarter" idx="10"/>
          </p:nvPr>
        </p:nvSpPr>
        <p:spPr/>
        <p:txBody>
          <a:bodyPr/>
          <a:lstStyle/>
          <a:p>
            <a:fld id="{8E5B5D11-FDFC-4E2E-93BB-BA377AE6D49E}" type="slidenum">
              <a:rPr lang="en-US" smtClean="0"/>
              <a:t>6</a:t>
            </a:fld>
            <a:endParaRPr lang="en-US"/>
          </a:p>
        </p:txBody>
      </p:sp>
    </p:spTree>
    <p:extLst>
      <p:ext uri="{BB962C8B-B14F-4D97-AF65-F5344CB8AC3E}">
        <p14:creationId xmlns:p14="http://schemas.microsoft.com/office/powerpoint/2010/main" val="10413425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East</a:t>
            </a:r>
          </a:p>
        </p:txBody>
      </p:sp>
      <p:sp>
        <p:nvSpPr>
          <p:cNvPr id="4" name="Slide Number Placeholder 3"/>
          <p:cNvSpPr>
            <a:spLocks noGrp="1"/>
          </p:cNvSpPr>
          <p:nvPr>
            <p:ph type="sldNum" sz="quarter" idx="10"/>
          </p:nvPr>
        </p:nvSpPr>
        <p:spPr/>
        <p:txBody>
          <a:bodyPr/>
          <a:lstStyle/>
          <a:p>
            <a:fld id="{8E5B5D11-FDFC-4E2E-93BB-BA377AE6D49E}" type="slidenum">
              <a:rPr lang="en-US" smtClean="0"/>
              <a:t>10</a:t>
            </a:fld>
            <a:endParaRPr lang="en-US"/>
          </a:p>
        </p:txBody>
      </p:sp>
    </p:spTree>
    <p:extLst>
      <p:ext uri="{BB962C8B-B14F-4D97-AF65-F5344CB8AC3E}">
        <p14:creationId xmlns:p14="http://schemas.microsoft.com/office/powerpoint/2010/main" val="203523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Đọc các từ khó cho HS viết</a:t>
            </a:r>
            <a:endParaRPr lang="en-US" b="1" dirty="0" smtClean="0"/>
          </a:p>
          <a:p>
            <a:r>
              <a:rPr lang="en-US" b="1" dirty="0" smtClean="0"/>
              <a:t>CỎ XƯỚ, TỈ TÊ, CHÙN </a:t>
            </a:r>
            <a:r>
              <a:rPr lang="en-US" b="1" dirty="0" err="1" smtClean="0"/>
              <a:t>CHÙN</a:t>
            </a:r>
            <a:r>
              <a:rPr lang="en-US" b="1" dirty="0" smtClean="0"/>
              <a:t>, BAY ĐƯỢC XA</a:t>
            </a:r>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11</a:t>
            </a:fld>
            <a:endParaRPr lang="en-US"/>
          </a:p>
        </p:txBody>
      </p:sp>
    </p:spTree>
    <p:extLst>
      <p:ext uri="{BB962C8B-B14F-4D97-AF65-F5344CB8AC3E}">
        <p14:creationId xmlns:p14="http://schemas.microsoft.com/office/powerpoint/2010/main" val="26142805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Đọc các từ khó cho HS viết</a:t>
            </a:r>
            <a:endParaRPr lang="en-US" b="1" dirty="0" smtClean="0"/>
          </a:p>
          <a:p>
            <a:r>
              <a:rPr lang="en-US" b="1" dirty="0" smtClean="0"/>
              <a:t>CỎ XƯỚ, TỈ TÊ, CHÙN </a:t>
            </a:r>
            <a:r>
              <a:rPr lang="en-US" b="1" dirty="0" err="1" smtClean="0"/>
              <a:t>CHÙN</a:t>
            </a:r>
            <a:r>
              <a:rPr lang="en-US" b="1" dirty="0" smtClean="0"/>
              <a:t>, BAY ĐƯỢC XA</a:t>
            </a:r>
            <a:endParaRPr lang="en-US" b="1" dirty="0"/>
          </a:p>
        </p:txBody>
      </p:sp>
      <p:sp>
        <p:nvSpPr>
          <p:cNvPr id="4" name="Slide Number Placeholder 3"/>
          <p:cNvSpPr>
            <a:spLocks noGrp="1"/>
          </p:cNvSpPr>
          <p:nvPr>
            <p:ph type="sldNum" sz="quarter" idx="10"/>
          </p:nvPr>
        </p:nvSpPr>
        <p:spPr/>
        <p:txBody>
          <a:bodyPr/>
          <a:lstStyle/>
          <a:p>
            <a:fld id="{8E5B5D11-FDFC-4E2E-93BB-BA377AE6D49E}" type="slidenum">
              <a:rPr lang="en-US" smtClean="0"/>
              <a:t>12</a:t>
            </a:fld>
            <a:endParaRPr lang="en-US"/>
          </a:p>
        </p:txBody>
      </p:sp>
    </p:spTree>
    <p:extLst>
      <p:ext uri="{BB962C8B-B14F-4D97-AF65-F5344CB8AC3E}">
        <p14:creationId xmlns:p14="http://schemas.microsoft.com/office/powerpoint/2010/main" val="1699694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F459EF-781A-4026-954C-4443B5FEE053}" type="datetimeFigureOut">
              <a:rPr lang="en-US" smtClean="0"/>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61987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F459EF-781A-4026-954C-4443B5FEE053}" type="datetimeFigureOut">
              <a:rPr lang="en-US" smtClean="0"/>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2774786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F459EF-781A-4026-954C-4443B5FEE053}" type="datetimeFigureOut">
              <a:rPr lang="en-US" smtClean="0"/>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2227335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F459EF-781A-4026-954C-4443B5FEE053}" type="datetimeFigureOut">
              <a:rPr lang="en-US" smtClean="0"/>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38661724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6F459EF-781A-4026-954C-4443B5FEE053}" type="datetimeFigureOut">
              <a:rPr lang="en-US" smtClean="0"/>
              <a:t>11/15/2021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3493828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F459EF-781A-4026-954C-4443B5FEE053}" type="datetimeFigureOut">
              <a:rPr lang="en-US" smtClean="0"/>
              <a:t>11/15/2021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3761900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F459EF-781A-4026-954C-4443B5FEE053}" type="datetimeFigureOut">
              <a:rPr lang="en-US" smtClean="0"/>
              <a:t>11/15/2021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3815482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F459EF-781A-4026-954C-4443B5FEE053}" type="datetimeFigureOut">
              <a:rPr lang="en-US" smtClean="0"/>
              <a:t>11/15/2021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346703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F459EF-781A-4026-954C-4443B5FEE053}" type="datetimeFigureOut">
              <a:rPr lang="en-US" smtClean="0"/>
              <a:t>11/15/2021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100674066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6F459EF-781A-4026-954C-4443B5FEE053}" type="datetimeFigureOut">
              <a:rPr lang="en-US" smtClean="0"/>
              <a:t>11/15/2021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19729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6F459EF-781A-4026-954C-4443B5FEE053}" type="datetimeFigureOut">
              <a:rPr lang="en-US" smtClean="0"/>
              <a:t>11/15/2021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9B4B3-67E9-4232-BEC7-5EE750254BA1}" type="slidenum">
              <a:rPr lang="en-US" smtClean="0"/>
              <a:t>‹#›</a:t>
            </a:fld>
            <a:endParaRPr lang="en-US"/>
          </a:p>
        </p:txBody>
      </p:sp>
    </p:spTree>
    <p:extLst>
      <p:ext uri="{BB962C8B-B14F-4D97-AF65-F5344CB8AC3E}">
        <p14:creationId xmlns:p14="http://schemas.microsoft.com/office/powerpoint/2010/main" val="3828416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F459EF-781A-4026-954C-4443B5FEE053}" type="datetimeFigureOut">
              <a:rPr lang="en-US" smtClean="0"/>
              <a:t>11/15/2021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9B4B3-67E9-4232-BEC7-5EE750254BA1}" type="slidenum">
              <a:rPr lang="en-US" smtClean="0"/>
              <a:t>‹#›</a:t>
            </a:fld>
            <a:endParaRPr lang="en-US"/>
          </a:p>
        </p:txBody>
      </p:sp>
    </p:spTree>
    <p:extLst>
      <p:ext uri="{BB962C8B-B14F-4D97-AF65-F5344CB8AC3E}">
        <p14:creationId xmlns:p14="http://schemas.microsoft.com/office/powerpoint/2010/main" val="3465550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b="10204"/>
          <a:stretch/>
        </p:blipFill>
        <p:spPr>
          <a:xfrm>
            <a:off x="0" y="0"/>
            <a:ext cx="12192000" cy="6705600"/>
          </a:xfrm>
          <a:prstGeom prst="rect">
            <a:avLst/>
          </a:prstGeom>
        </p:spPr>
      </p:pic>
      <p:sp>
        <p:nvSpPr>
          <p:cNvPr id="6" name="Rectangle 5"/>
          <p:cNvSpPr/>
          <p:nvPr/>
        </p:nvSpPr>
        <p:spPr>
          <a:xfrm>
            <a:off x="1475985" y="1086922"/>
            <a:ext cx="9240030" cy="2646878"/>
          </a:xfrm>
          <a:prstGeom prst="rect">
            <a:avLst/>
          </a:prstGeom>
          <a:noFill/>
        </p:spPr>
        <p:txBody>
          <a:bodyPr wrap="none" lIns="91440" tIns="45720" rIns="91440" bIns="45720">
            <a:spAutoFit/>
          </a:bodyPr>
          <a:lstStyle/>
          <a:p>
            <a:pPr algn="ctr"/>
            <a:r>
              <a:rPr lang="en-US" sz="16600" b="1" cap="none" spc="50" dirty="0" smtClean="0">
                <a:ln w="0"/>
                <a:solidFill>
                  <a:srgbClr val="FF0000"/>
                </a:solidFill>
                <a:effectLst>
                  <a:innerShdw blurRad="63500" dist="50800" dir="13500000">
                    <a:srgbClr val="000000">
                      <a:alpha val="50000"/>
                    </a:srgbClr>
                  </a:innerShdw>
                </a:effectLst>
                <a:latin typeface="Algerian" panose="04020705040A02060702" pitchFamily="82" charset="0"/>
              </a:rPr>
              <a:t>CHÍNH TẢ</a:t>
            </a:r>
            <a:endParaRPr lang="en-US" sz="16600" b="1" cap="none" spc="50" dirty="0">
              <a:ln w="0"/>
              <a:solidFill>
                <a:srgbClr val="FF0000"/>
              </a:solidFill>
              <a:effectLst>
                <a:innerShdw blurRad="63500" dist="50800" dir="13500000">
                  <a:srgbClr val="000000">
                    <a:alpha val="50000"/>
                  </a:srgbClr>
                </a:innerShdw>
              </a:effectLst>
              <a:latin typeface="Algerian" panose="04020705040A02060702" pitchFamily="82" charset="0"/>
            </a:endParaRPr>
          </a:p>
        </p:txBody>
      </p:sp>
    </p:spTree>
    <p:extLst>
      <p:ext uri="{BB962C8B-B14F-4D97-AF65-F5344CB8AC3E}">
        <p14:creationId xmlns:p14="http://schemas.microsoft.com/office/powerpoint/2010/main" val="5575510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www.phamkhoi.com/Editor/blog/Ai/la%20ban/thiet-ke-in-an-pham-khoi-in-an-name-card-price-tag-brochure-to-roi-to-gap-ve-icon-la-ban-theo-kieu-iphon-os7-19.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350" y="0"/>
            <a:ext cx="11106150" cy="68906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40814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banre123.vn/Uploads/images/Gia%20ve%20cho%20be%201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192001" cy="6887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884406"/>
      </p:ext>
    </p:extLst>
  </p:cSld>
  <p:clrMapOvr>
    <a:masterClrMapping/>
  </p:clrMapOvr>
  <mc:AlternateContent xmlns:mc="http://schemas.openxmlformats.org/markup-compatibility/2006" xmlns:p14="http://schemas.microsoft.com/office/powerpoint/2010/main">
    <mc:Choice Requires="p14">
      <p:transition spd="slow" p14:dur="3000">
        <p:cover/>
      </p:transition>
    </mc:Choice>
    <mc:Fallback xmlns="">
      <p:transition spd="slow">
        <p:cove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dochoithongminhdn.com/StoreData/PageData/3077/bang-chu-cai-nam-cham-winwin-toy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6413" y="-619432"/>
            <a:ext cx="12988413" cy="75646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3387261"/>
      </p:ext>
    </p:extLst>
  </p:cSld>
  <p:clrMapOvr>
    <a:masterClrMapping/>
  </p:clrMapOvr>
  <mc:AlternateContent xmlns:mc="http://schemas.openxmlformats.org/markup-compatibility/2006" xmlns:p14="http://schemas.microsoft.com/office/powerpoint/2010/main">
    <mc:Choice Requires="p14">
      <p:transition spd="slow" p14:dur="3000">
        <p:cover/>
      </p:transition>
    </mc:Choice>
    <mc:Fallback xmlns="">
      <p:transition spd="slow">
        <p:cov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1111250" y="228600"/>
            <a:ext cx="9499600" cy="115724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80000"/>
              </a:lnSpc>
              <a:spcBef>
                <a:spcPct val="50000"/>
              </a:spcBef>
            </a:pPr>
            <a:r>
              <a:rPr lang="en-US" altLang="en-US" sz="2800" i="1" dirty="0" smtClean="0">
                <a:latin typeface="Tahoma" panose="020B0604030504040204" pitchFamily="34" charset="0"/>
              </a:rPr>
              <a:t>Chính </a:t>
            </a:r>
            <a:r>
              <a:rPr lang="en-US" altLang="en-US" sz="2800" i="1" dirty="0">
                <a:latin typeface="Tahoma" panose="020B0604030504040204" pitchFamily="34" charset="0"/>
              </a:rPr>
              <a:t>tả (nghe – </a:t>
            </a:r>
            <a:r>
              <a:rPr lang="en-US" altLang="en-US" sz="2800" i="1" dirty="0" smtClean="0">
                <a:latin typeface="Tahoma" panose="020B0604030504040204" pitchFamily="34" charset="0"/>
              </a:rPr>
              <a:t>viết)</a:t>
            </a:r>
          </a:p>
          <a:p>
            <a:pPr algn="ctr">
              <a:lnSpc>
                <a:spcPct val="80000"/>
              </a:lnSpc>
              <a:spcBef>
                <a:spcPct val="50000"/>
              </a:spcBef>
            </a:pPr>
            <a:r>
              <a:rPr lang="en-US" altLang="en-US" sz="3600" b="1" i="1" u="sng" dirty="0" smtClean="0">
                <a:solidFill>
                  <a:srgbClr val="CC00CC"/>
                </a:solidFill>
                <a:latin typeface="Tahoma" panose="020B0604030504040204" pitchFamily="34" charset="0"/>
              </a:rPr>
              <a:t>Bài</a:t>
            </a:r>
            <a:r>
              <a:rPr lang="en-US" altLang="en-US" sz="3600" b="1" i="1" u="sng" dirty="0">
                <a:solidFill>
                  <a:srgbClr val="CC00CC"/>
                </a:solidFill>
                <a:latin typeface="Tahoma" panose="020B0604030504040204" pitchFamily="34" charset="0"/>
              </a:rPr>
              <a:t>: </a:t>
            </a:r>
            <a:r>
              <a:rPr lang="en-US" altLang="en-US" sz="3600" b="1" i="1" dirty="0" smtClean="0">
                <a:solidFill>
                  <a:srgbClr val="CC00CC"/>
                </a:solidFill>
                <a:latin typeface="Tahoma" panose="020B0604030504040204" pitchFamily="34" charset="0"/>
              </a:rPr>
              <a:t>Dế Mèn bênh vực kẻ yếu</a:t>
            </a:r>
            <a:endParaRPr lang="en-US" altLang="en-US" sz="3600" b="1" i="1" dirty="0">
              <a:solidFill>
                <a:srgbClr val="CC00CC"/>
              </a:solidFill>
              <a:latin typeface="Tahoma" panose="020B0604030504040204" pitchFamily="34" charset="0"/>
            </a:endParaRPr>
          </a:p>
        </p:txBody>
      </p:sp>
      <p:sp>
        <p:nvSpPr>
          <p:cNvPr id="5" name="Text Box 34"/>
          <p:cNvSpPr txBox="1">
            <a:spLocks noChangeArrowheads="1"/>
          </p:cNvSpPr>
          <p:nvPr/>
        </p:nvSpPr>
        <p:spPr bwMode="auto">
          <a:xfrm>
            <a:off x="438150" y="1390650"/>
            <a:ext cx="11391900"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3600" dirty="0"/>
              <a:t>	Một hôm,  qua một vùng cỏ xước xanh dài, tôi chợt nghe tiếng khóc tỉ tê. Đi vài bước nữa, tôi gặp chị Nhà Trò ngồi gục đầu bên tảng đá cuội .</a:t>
            </a:r>
          </a:p>
          <a:p>
            <a:r>
              <a:rPr lang="vi-VN" sz="3600" dirty="0"/>
              <a:t>	Chị Nhà Trò đã bé nhỏ lại gầy yếu quá, người bự những phấn, như mới lột. Chị mặc áo thâm dài, đôi chỗ chấm điểm vàng, hai cánh mỏng như cánh bướm non, lại ngắn chùn chùn. Hình như cánh yếu quá, chưa quen mở, mà cho dù có khoẻ cũng chẳng bay được xa. Tôi đến gần chị Nhà Trò vẫn </a:t>
            </a:r>
            <a:r>
              <a:rPr lang="vi-VN" sz="3600" dirty="0" smtClean="0"/>
              <a:t>khóc</a:t>
            </a:r>
            <a:r>
              <a:rPr lang="en-US" sz="3600" dirty="0" smtClean="0"/>
              <a:t>.</a:t>
            </a:r>
            <a:endParaRPr lang="vi-VN" sz="3600" dirty="0"/>
          </a:p>
        </p:txBody>
      </p:sp>
    </p:spTree>
    <p:extLst>
      <p:ext uri="{BB962C8B-B14F-4D97-AF65-F5344CB8AC3E}">
        <p14:creationId xmlns:p14="http://schemas.microsoft.com/office/powerpoint/2010/main" val="25956531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2000" fill="hold"/>
                                        <p:tgtEl>
                                          <p:spTgt spid="5"/>
                                        </p:tgtEl>
                                        <p:attrNameLst>
                                          <p:attrName>ppt_w</p:attrName>
                                        </p:attrNameLst>
                                      </p:cBhvr>
                                      <p:tavLst>
                                        <p:tav tm="0">
                                          <p:val>
                                            <p:fltVal val="0"/>
                                          </p:val>
                                        </p:tav>
                                        <p:tav tm="100000">
                                          <p:val>
                                            <p:strVal val="#ppt_w"/>
                                          </p:val>
                                        </p:tav>
                                      </p:tavLst>
                                    </p:anim>
                                    <p:anim calcmode="lin" valueType="num">
                                      <p:cBhvr>
                                        <p:cTn id="8" dur="2000" fill="hold"/>
                                        <p:tgtEl>
                                          <p:spTgt spid="5"/>
                                        </p:tgtEl>
                                        <p:attrNameLst>
                                          <p:attrName>ppt_h</p:attrName>
                                        </p:attrNameLst>
                                      </p:cBhvr>
                                      <p:tavLst>
                                        <p:tav tm="0">
                                          <p:val>
                                            <p:fltVal val="0"/>
                                          </p:val>
                                        </p:tav>
                                        <p:tav tm="100000">
                                          <p:val>
                                            <p:strVal val="#ppt_h"/>
                                          </p:val>
                                        </p:tav>
                                      </p:tavLst>
                                    </p:anim>
                                    <p:animEffect transition="in" filter="fade">
                                      <p:cBhvr>
                                        <p:cTn id="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20423570">
            <a:off x="1249685" y="3166053"/>
            <a:ext cx="7546460" cy="17108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Tree>
    <p:extLst>
      <p:ext uri="{BB962C8B-B14F-4D97-AF65-F5344CB8AC3E}">
        <p14:creationId xmlns:p14="http://schemas.microsoft.com/office/powerpoint/2010/main" val="1147096275"/>
      </p:ext>
    </p:extLst>
  </p:cSld>
  <p:clrMapOvr>
    <a:masterClrMapping/>
  </p:clrMapOvr>
  <mc:AlternateContent xmlns:mc="http://schemas.openxmlformats.org/markup-compatibility/2006" xmlns:p14="http://schemas.microsoft.com/office/powerpoint/2010/main">
    <mc:Choice Requires="p14">
      <p:transition spd="slow" p14:dur="3000">
        <p:cover/>
      </p:transition>
    </mc:Choice>
    <mc:Fallback xmlns="">
      <p:transition spd="slow">
        <p:cov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p:cNvGraphicFramePr>
            <a:graphicFrameLocks noGrp="1"/>
          </p:cNvGraphicFramePr>
          <p:nvPr>
            <p:extLst>
              <p:ext uri="{D42A27DB-BD31-4B8C-83A1-F6EECF244321}">
                <p14:modId xmlns:p14="http://schemas.microsoft.com/office/powerpoint/2010/main" val="3837814268"/>
              </p:ext>
            </p:extLst>
          </p:nvPr>
        </p:nvGraphicFramePr>
        <p:xfrm>
          <a:off x="323850" y="5302598"/>
          <a:ext cx="11506200" cy="1403002"/>
        </p:xfrm>
        <a:graphic>
          <a:graphicData uri="http://schemas.openxmlformats.org/drawingml/2006/table">
            <a:tbl>
              <a:tblPr firstRow="1" bandRow="1">
                <a:tableStyleId>{BC89EF96-8CEA-46FF-86C4-4CE0E7609802}</a:tableStyleId>
              </a:tblPr>
              <a:tblGrid>
                <a:gridCol w="2876550">
                  <a:extLst>
                    <a:ext uri="{9D8B030D-6E8A-4147-A177-3AD203B41FA5}">
                      <a16:colId xmlns="" xmlns:a16="http://schemas.microsoft.com/office/drawing/2014/main" val="1879614476"/>
                    </a:ext>
                  </a:extLst>
                </a:gridCol>
                <a:gridCol w="2876550">
                  <a:extLst>
                    <a:ext uri="{9D8B030D-6E8A-4147-A177-3AD203B41FA5}">
                      <a16:colId xmlns="" xmlns:a16="http://schemas.microsoft.com/office/drawing/2014/main" val="797934092"/>
                    </a:ext>
                  </a:extLst>
                </a:gridCol>
                <a:gridCol w="2876550">
                  <a:extLst>
                    <a:ext uri="{9D8B030D-6E8A-4147-A177-3AD203B41FA5}">
                      <a16:colId xmlns="" xmlns:a16="http://schemas.microsoft.com/office/drawing/2014/main" val="2615116440"/>
                    </a:ext>
                  </a:extLst>
                </a:gridCol>
                <a:gridCol w="2876550">
                  <a:extLst>
                    <a:ext uri="{9D8B030D-6E8A-4147-A177-3AD203B41FA5}">
                      <a16:colId xmlns="" xmlns:a16="http://schemas.microsoft.com/office/drawing/2014/main" val="1272050979"/>
                    </a:ext>
                  </a:extLst>
                </a:gridCol>
              </a:tblGrid>
              <a:tr h="1403002">
                <a:tc>
                  <a:txBody>
                    <a:bodyPr/>
                    <a:lstStyle/>
                    <a:p>
                      <a:endParaRPr lang="en-US" dirty="0"/>
                    </a:p>
                  </a:txBody>
                  <a:tcPr/>
                </a:tc>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 xmlns:a16="http://schemas.microsoft.com/office/drawing/2014/main" val="663894221"/>
                  </a:ext>
                </a:extLst>
              </a:tr>
            </a:tbl>
          </a:graphicData>
        </a:graphic>
      </p:graphicFrame>
      <p:sp>
        <p:nvSpPr>
          <p:cNvPr id="4" name="Text Box 3"/>
          <p:cNvSpPr txBox="1">
            <a:spLocks noChangeArrowheads="1"/>
          </p:cNvSpPr>
          <p:nvPr/>
        </p:nvSpPr>
        <p:spPr bwMode="auto">
          <a:xfrm>
            <a:off x="1111250" y="171450"/>
            <a:ext cx="9499600" cy="1034129"/>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80000"/>
              </a:lnSpc>
              <a:spcBef>
                <a:spcPts val="1200"/>
              </a:spcBef>
            </a:pPr>
            <a:r>
              <a:rPr lang="en-US" altLang="en-US" sz="2800" i="1" dirty="0" smtClean="0">
                <a:latin typeface="Tahoma" panose="020B0604030504040204" pitchFamily="34" charset="0"/>
              </a:rPr>
              <a:t>Chính </a:t>
            </a:r>
            <a:r>
              <a:rPr lang="en-US" altLang="en-US" sz="2800" i="1" dirty="0">
                <a:latin typeface="Tahoma" panose="020B0604030504040204" pitchFamily="34" charset="0"/>
              </a:rPr>
              <a:t>tả (nghe – </a:t>
            </a:r>
            <a:r>
              <a:rPr lang="en-US" altLang="en-US" sz="2800" i="1" dirty="0" smtClean="0">
                <a:latin typeface="Tahoma" panose="020B0604030504040204" pitchFamily="34" charset="0"/>
              </a:rPr>
              <a:t>viết)</a:t>
            </a:r>
          </a:p>
          <a:p>
            <a:pPr algn="ctr">
              <a:lnSpc>
                <a:spcPct val="80000"/>
              </a:lnSpc>
              <a:spcBef>
                <a:spcPts val="1200"/>
              </a:spcBef>
            </a:pPr>
            <a:r>
              <a:rPr lang="en-US" altLang="en-US" sz="3600" b="1" i="1" u="sng" dirty="0" smtClean="0">
                <a:solidFill>
                  <a:srgbClr val="CC00CC"/>
                </a:solidFill>
                <a:latin typeface="Tahoma" panose="020B0604030504040204" pitchFamily="34" charset="0"/>
              </a:rPr>
              <a:t>Bài</a:t>
            </a:r>
            <a:r>
              <a:rPr lang="en-US" altLang="en-US" sz="3600" b="1" i="1" u="sng" dirty="0">
                <a:solidFill>
                  <a:srgbClr val="CC00CC"/>
                </a:solidFill>
                <a:latin typeface="Tahoma" panose="020B0604030504040204" pitchFamily="34" charset="0"/>
              </a:rPr>
              <a:t>: </a:t>
            </a:r>
            <a:r>
              <a:rPr lang="en-US" altLang="en-US" sz="3600" b="1" i="1" dirty="0" smtClean="0">
                <a:solidFill>
                  <a:srgbClr val="CC00CC"/>
                </a:solidFill>
                <a:latin typeface="Tahoma" panose="020B0604030504040204" pitchFamily="34" charset="0"/>
              </a:rPr>
              <a:t>Dế Mèn bênh vực kẻ yếu</a:t>
            </a:r>
            <a:endParaRPr lang="en-US" altLang="en-US" sz="3600" b="1" i="1" dirty="0">
              <a:solidFill>
                <a:srgbClr val="CC00CC"/>
              </a:solidFill>
              <a:latin typeface="Tahoma" panose="020B0604030504040204" pitchFamily="34" charset="0"/>
            </a:endParaRPr>
          </a:p>
        </p:txBody>
      </p:sp>
      <p:sp>
        <p:nvSpPr>
          <p:cNvPr id="5" name="Text Box 34"/>
          <p:cNvSpPr txBox="1">
            <a:spLocks noChangeArrowheads="1"/>
          </p:cNvSpPr>
          <p:nvPr/>
        </p:nvSpPr>
        <p:spPr bwMode="auto">
          <a:xfrm>
            <a:off x="323850" y="1390650"/>
            <a:ext cx="115062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2800" dirty="0"/>
              <a:t>	Một hôm,  qua một vùng cỏ xước xanh dài, tôi chợt nghe tiếng khóc tỉ tê. Đi vài bước nữa, tôi gặp chị Nhà Trò ngồi gục đầu bên tảng đá cuội .</a:t>
            </a:r>
          </a:p>
          <a:p>
            <a:r>
              <a:rPr lang="vi-VN" sz="2800" dirty="0"/>
              <a:t>	Chị Nhà Trò đã bé nhỏ lại gầy yếu quá, người bự những phấn, như mới lột. Chị mặc áo thâm dài, đôi chỗ chấm điểm vàng, hai cánh mỏng như cánh bướm non, lại ngắn chùn chùn. Hình như cánh yếu quá, chưa quen mở, mà cho dù có khoẻ cũng chẳng bay được xa. Tôi đến gần chị Nhà Trò vẫn khóc </a:t>
            </a:r>
          </a:p>
        </p:txBody>
      </p:sp>
      <p:sp>
        <p:nvSpPr>
          <p:cNvPr id="6" name="Rectangle 32"/>
          <p:cNvSpPr>
            <a:spLocks noChangeArrowheads="1"/>
          </p:cNvSpPr>
          <p:nvPr/>
        </p:nvSpPr>
        <p:spPr bwMode="auto">
          <a:xfrm>
            <a:off x="323850" y="4754702"/>
            <a:ext cx="34099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sz="2800" b="1" i="1" dirty="0">
                <a:solidFill>
                  <a:srgbClr val="CC0000"/>
                </a:solidFill>
                <a:latin typeface="Arial" panose="020B0604020202020204" pitchFamily="34" charset="0"/>
                <a:cs typeface="Arial" panose="020B0604020202020204" pitchFamily="34" charset="0"/>
              </a:rPr>
              <a:t>      </a:t>
            </a:r>
            <a:r>
              <a:rPr lang="en-US" altLang="en-US" sz="2800" b="1" i="1" dirty="0">
                <a:solidFill>
                  <a:srgbClr val="CC00CC"/>
                </a:solidFill>
                <a:latin typeface="Arial" panose="020B0604020202020204" pitchFamily="34" charset="0"/>
                <a:cs typeface="Arial" panose="020B0604020202020204" pitchFamily="34" charset="0"/>
              </a:rPr>
              <a:t>Luyện từ khó</a:t>
            </a:r>
            <a:r>
              <a:rPr lang="en-US" altLang="en-US" sz="2800" b="1" i="1" dirty="0">
                <a:solidFill>
                  <a:srgbClr val="CC0000"/>
                </a:solidFill>
                <a:latin typeface="Arial" panose="020B0604020202020204" pitchFamily="34" charset="0"/>
                <a:cs typeface="Arial" panose="020B0604020202020204" pitchFamily="34" charset="0"/>
              </a:rPr>
              <a:t>:</a:t>
            </a:r>
            <a:r>
              <a:rPr lang="en-US" altLang="en-US" sz="2800" i="1" dirty="0">
                <a:solidFill>
                  <a:srgbClr val="CC0000"/>
                </a:solidFill>
                <a:latin typeface="Arial" panose="020B0604020202020204" pitchFamily="34" charset="0"/>
                <a:cs typeface="Arial" panose="020B0604020202020204" pitchFamily="34" charset="0"/>
              </a:rPr>
              <a:t> </a:t>
            </a:r>
          </a:p>
        </p:txBody>
      </p:sp>
      <p:cxnSp>
        <p:nvCxnSpPr>
          <p:cNvPr id="9" name="Straight Connector 8"/>
          <p:cNvCxnSpPr/>
          <p:nvPr/>
        </p:nvCxnSpPr>
        <p:spPr>
          <a:xfrm>
            <a:off x="5353050" y="1860550"/>
            <a:ext cx="1143000" cy="6350"/>
          </a:xfrm>
          <a:prstGeom prst="line">
            <a:avLst/>
          </a:prstGeom>
          <a:ln w="38100">
            <a:solidFill>
              <a:srgbClr val="FF0000"/>
            </a:solidFill>
          </a:ln>
        </p:spPr>
        <p:style>
          <a:lnRef idx="3">
            <a:schemeClr val="dk1"/>
          </a:lnRef>
          <a:fillRef idx="0">
            <a:schemeClr val="dk1"/>
          </a:fillRef>
          <a:effectRef idx="2">
            <a:schemeClr val="dk1"/>
          </a:effectRef>
          <a:fontRef idx="minor">
            <a:schemeClr val="tx1"/>
          </a:fontRef>
        </p:style>
      </p:cxnSp>
      <p:sp>
        <p:nvSpPr>
          <p:cNvPr id="13" name="Rounded Rectangle 12"/>
          <p:cNvSpPr/>
          <p:nvPr/>
        </p:nvSpPr>
        <p:spPr>
          <a:xfrm>
            <a:off x="1111250" y="5467071"/>
            <a:ext cx="1428750" cy="38342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F0000"/>
                </a:solidFill>
              </a:rPr>
              <a:t>cỏ xước</a:t>
            </a:r>
          </a:p>
        </p:txBody>
      </p:sp>
      <p:sp>
        <p:nvSpPr>
          <p:cNvPr id="18" name="TextBox 17"/>
          <p:cNvSpPr txBox="1"/>
          <p:nvPr/>
        </p:nvSpPr>
        <p:spPr>
          <a:xfrm>
            <a:off x="3980542" y="5397172"/>
            <a:ext cx="1301895" cy="523220"/>
          </a:xfrm>
          <a:prstGeom prst="rect">
            <a:avLst/>
          </a:prstGeom>
          <a:noFill/>
        </p:spPr>
        <p:txBody>
          <a:bodyPr wrap="none" rtlCol="0">
            <a:spAutoFit/>
          </a:bodyPr>
          <a:lstStyle/>
          <a:p>
            <a:r>
              <a:rPr lang="en-US" sz="2800" dirty="0"/>
              <a:t>c</a:t>
            </a:r>
            <a:r>
              <a:rPr lang="en-US" sz="2800" dirty="0" smtClean="0"/>
              <a:t>ỏ </a:t>
            </a:r>
            <a:r>
              <a:rPr lang="en-US" sz="2800" dirty="0" err="1" smtClean="0"/>
              <a:t>xướ</a:t>
            </a:r>
            <a:r>
              <a:rPr lang="en-US" sz="2800" dirty="0" err="1" smtClean="0">
                <a:solidFill>
                  <a:srgbClr val="FF0000"/>
                </a:solidFill>
              </a:rPr>
              <a:t>t</a:t>
            </a:r>
            <a:endParaRPr lang="en-US" sz="2800" dirty="0">
              <a:solidFill>
                <a:srgbClr val="FF0000"/>
              </a:solidFill>
            </a:endParaRPr>
          </a:p>
        </p:txBody>
      </p:sp>
      <p:cxnSp>
        <p:nvCxnSpPr>
          <p:cNvPr id="20" name="Straight Connector 19"/>
          <p:cNvCxnSpPr/>
          <p:nvPr/>
        </p:nvCxnSpPr>
        <p:spPr>
          <a:xfrm>
            <a:off x="1345293" y="2286000"/>
            <a:ext cx="331107" cy="0"/>
          </a:xfrm>
          <a:prstGeom prst="line">
            <a:avLst/>
          </a:prstGeom>
          <a:ln w="38100">
            <a:solidFill>
              <a:srgbClr val="FF0000"/>
            </a:solidFill>
          </a:ln>
        </p:spPr>
        <p:style>
          <a:lnRef idx="3">
            <a:schemeClr val="dk1"/>
          </a:lnRef>
          <a:fillRef idx="0">
            <a:schemeClr val="dk1"/>
          </a:fillRef>
          <a:effectRef idx="2">
            <a:schemeClr val="dk1"/>
          </a:effectRef>
          <a:fontRef idx="minor">
            <a:schemeClr val="tx1"/>
          </a:fontRef>
        </p:style>
      </p:cxnSp>
      <p:sp>
        <p:nvSpPr>
          <p:cNvPr id="23" name="Rounded Rectangle 22"/>
          <p:cNvSpPr/>
          <p:nvPr/>
        </p:nvSpPr>
        <p:spPr>
          <a:xfrm>
            <a:off x="1111250" y="6039643"/>
            <a:ext cx="1428750" cy="38342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F0000"/>
                </a:solidFill>
              </a:rPr>
              <a:t>t</a:t>
            </a:r>
            <a:r>
              <a:rPr lang="en-US" sz="2800" dirty="0" smtClean="0">
                <a:solidFill>
                  <a:srgbClr val="FF0000"/>
                </a:solidFill>
              </a:rPr>
              <a:t>ỉ tê</a:t>
            </a:r>
            <a:endParaRPr lang="en-US" sz="2800" dirty="0">
              <a:solidFill>
                <a:srgbClr val="FF0000"/>
              </a:solidFill>
            </a:endParaRPr>
          </a:p>
        </p:txBody>
      </p:sp>
      <p:sp>
        <p:nvSpPr>
          <p:cNvPr id="24" name="TextBox 23"/>
          <p:cNvSpPr txBox="1"/>
          <p:nvPr/>
        </p:nvSpPr>
        <p:spPr>
          <a:xfrm>
            <a:off x="4210059" y="5969744"/>
            <a:ext cx="842859" cy="523220"/>
          </a:xfrm>
          <a:prstGeom prst="rect">
            <a:avLst/>
          </a:prstGeom>
          <a:noFill/>
        </p:spPr>
        <p:txBody>
          <a:bodyPr wrap="none" rtlCol="0">
            <a:spAutoFit/>
          </a:bodyPr>
          <a:lstStyle/>
          <a:p>
            <a:r>
              <a:rPr lang="en-US" sz="2800" dirty="0" err="1"/>
              <a:t>t</a:t>
            </a:r>
            <a:r>
              <a:rPr lang="en-US" sz="2800" dirty="0" err="1" smtClean="0">
                <a:solidFill>
                  <a:srgbClr val="FF0000"/>
                </a:solidFill>
              </a:rPr>
              <a:t>ỷ</a:t>
            </a:r>
            <a:r>
              <a:rPr lang="en-US" sz="2800" dirty="0" smtClean="0"/>
              <a:t> tê</a:t>
            </a:r>
            <a:endParaRPr lang="en-US" sz="2800" dirty="0">
              <a:solidFill>
                <a:srgbClr val="FF0000"/>
              </a:solidFill>
            </a:endParaRPr>
          </a:p>
        </p:txBody>
      </p:sp>
      <p:cxnSp>
        <p:nvCxnSpPr>
          <p:cNvPr id="25" name="Straight Connector 24"/>
          <p:cNvCxnSpPr/>
          <p:nvPr/>
        </p:nvCxnSpPr>
        <p:spPr>
          <a:xfrm>
            <a:off x="6267459" y="3979636"/>
            <a:ext cx="1650991" cy="3628"/>
          </a:xfrm>
          <a:prstGeom prst="line">
            <a:avLst/>
          </a:prstGeom>
          <a:ln w="38100">
            <a:solidFill>
              <a:srgbClr val="FF0000"/>
            </a:solidFill>
          </a:ln>
        </p:spPr>
        <p:style>
          <a:lnRef idx="3">
            <a:schemeClr val="dk1"/>
          </a:lnRef>
          <a:fillRef idx="0">
            <a:schemeClr val="dk1"/>
          </a:fillRef>
          <a:effectRef idx="2">
            <a:schemeClr val="dk1"/>
          </a:effectRef>
          <a:fontRef idx="minor">
            <a:schemeClr val="tx1"/>
          </a:fontRef>
        </p:style>
      </p:cxnSp>
      <p:sp>
        <p:nvSpPr>
          <p:cNvPr id="27" name="Rounded Rectangle 26"/>
          <p:cNvSpPr/>
          <p:nvPr/>
        </p:nvSpPr>
        <p:spPr>
          <a:xfrm>
            <a:off x="6592351" y="5467071"/>
            <a:ext cx="1840450" cy="38342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F0000"/>
                </a:solidFill>
              </a:rPr>
              <a:t>c</a:t>
            </a:r>
            <a:r>
              <a:rPr lang="en-US" sz="2800" dirty="0" smtClean="0">
                <a:solidFill>
                  <a:srgbClr val="FF0000"/>
                </a:solidFill>
              </a:rPr>
              <a:t>hùn </a:t>
            </a:r>
            <a:r>
              <a:rPr lang="en-US" sz="2800" dirty="0" err="1" smtClean="0">
                <a:solidFill>
                  <a:srgbClr val="FF0000"/>
                </a:solidFill>
              </a:rPr>
              <a:t>chùn</a:t>
            </a:r>
            <a:endParaRPr lang="en-US" sz="2800" dirty="0">
              <a:solidFill>
                <a:srgbClr val="FF0000"/>
              </a:solidFill>
            </a:endParaRPr>
          </a:p>
        </p:txBody>
      </p:sp>
      <p:sp>
        <p:nvSpPr>
          <p:cNvPr id="28" name="TextBox 27"/>
          <p:cNvSpPr txBox="1"/>
          <p:nvPr/>
        </p:nvSpPr>
        <p:spPr>
          <a:xfrm>
            <a:off x="9421187" y="5397172"/>
            <a:ext cx="2042547" cy="523220"/>
          </a:xfrm>
          <a:prstGeom prst="rect">
            <a:avLst/>
          </a:prstGeom>
          <a:noFill/>
        </p:spPr>
        <p:txBody>
          <a:bodyPr wrap="none" rtlCol="0">
            <a:spAutoFit/>
          </a:bodyPr>
          <a:lstStyle/>
          <a:p>
            <a:r>
              <a:rPr lang="en-US" sz="2800" dirty="0" smtClean="0"/>
              <a:t>chù</a:t>
            </a:r>
            <a:r>
              <a:rPr lang="en-US" sz="2800" dirty="0" smtClean="0">
                <a:solidFill>
                  <a:srgbClr val="FF0000"/>
                </a:solidFill>
              </a:rPr>
              <a:t>ng</a:t>
            </a:r>
            <a:r>
              <a:rPr lang="en-US" sz="2800" dirty="0" smtClean="0"/>
              <a:t> </a:t>
            </a:r>
            <a:r>
              <a:rPr lang="en-US" sz="2800" dirty="0" err="1" smtClean="0"/>
              <a:t>chù</a:t>
            </a:r>
            <a:r>
              <a:rPr lang="en-US" sz="2800" dirty="0" err="1" smtClean="0">
                <a:solidFill>
                  <a:srgbClr val="FF0000"/>
                </a:solidFill>
              </a:rPr>
              <a:t>ng</a:t>
            </a:r>
            <a:endParaRPr lang="en-US" sz="2800" dirty="0">
              <a:solidFill>
                <a:srgbClr val="FF0000"/>
              </a:solidFill>
            </a:endParaRPr>
          </a:p>
        </p:txBody>
      </p:sp>
      <p:cxnSp>
        <p:nvCxnSpPr>
          <p:cNvPr id="29" name="Straight Connector 28"/>
          <p:cNvCxnSpPr/>
          <p:nvPr/>
        </p:nvCxnSpPr>
        <p:spPr>
          <a:xfrm>
            <a:off x="8978137" y="4436928"/>
            <a:ext cx="1887620" cy="3628"/>
          </a:xfrm>
          <a:prstGeom prst="line">
            <a:avLst/>
          </a:prstGeom>
          <a:ln w="38100">
            <a:solidFill>
              <a:srgbClr val="FF0000"/>
            </a:solidFill>
          </a:ln>
        </p:spPr>
        <p:style>
          <a:lnRef idx="3">
            <a:schemeClr val="dk1"/>
          </a:lnRef>
          <a:fillRef idx="0">
            <a:schemeClr val="dk1"/>
          </a:fillRef>
          <a:effectRef idx="2">
            <a:schemeClr val="dk1"/>
          </a:effectRef>
          <a:fontRef idx="minor">
            <a:schemeClr val="tx1"/>
          </a:fontRef>
        </p:style>
      </p:cxnSp>
      <p:sp>
        <p:nvSpPr>
          <p:cNvPr id="31" name="Rounded Rectangle 30"/>
          <p:cNvSpPr/>
          <p:nvPr/>
        </p:nvSpPr>
        <p:spPr>
          <a:xfrm>
            <a:off x="6349623" y="6109541"/>
            <a:ext cx="2325905" cy="383423"/>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rgbClr val="FF0000"/>
                </a:solidFill>
              </a:rPr>
              <a:t>b</a:t>
            </a:r>
            <a:r>
              <a:rPr lang="en-US" sz="2800" dirty="0" smtClean="0">
                <a:solidFill>
                  <a:srgbClr val="FF0000"/>
                </a:solidFill>
              </a:rPr>
              <a:t>ay được xa</a:t>
            </a:r>
            <a:endParaRPr lang="en-US" sz="2800" dirty="0">
              <a:solidFill>
                <a:srgbClr val="FF0000"/>
              </a:solidFill>
            </a:endParaRPr>
          </a:p>
        </p:txBody>
      </p:sp>
      <p:sp>
        <p:nvSpPr>
          <p:cNvPr id="33" name="TextBox 32"/>
          <p:cNvSpPr txBox="1"/>
          <p:nvPr/>
        </p:nvSpPr>
        <p:spPr>
          <a:xfrm>
            <a:off x="9417082" y="6052721"/>
            <a:ext cx="1960473" cy="523220"/>
          </a:xfrm>
          <a:prstGeom prst="rect">
            <a:avLst/>
          </a:prstGeom>
          <a:noFill/>
        </p:spPr>
        <p:txBody>
          <a:bodyPr wrap="none" rtlCol="0">
            <a:spAutoFit/>
          </a:bodyPr>
          <a:lstStyle/>
          <a:p>
            <a:r>
              <a:rPr lang="en-US" sz="2800" dirty="0"/>
              <a:t>b</a:t>
            </a:r>
            <a:r>
              <a:rPr lang="en-US" sz="2800" dirty="0" smtClean="0"/>
              <a:t>ay được </a:t>
            </a:r>
            <a:r>
              <a:rPr lang="en-US" sz="2800" dirty="0" smtClean="0">
                <a:solidFill>
                  <a:srgbClr val="FF0000"/>
                </a:solidFill>
              </a:rPr>
              <a:t>s</a:t>
            </a:r>
            <a:r>
              <a:rPr lang="en-US" sz="2800" dirty="0" smtClean="0"/>
              <a:t>a</a:t>
            </a:r>
            <a:endParaRPr lang="en-US" sz="2800" dirty="0">
              <a:solidFill>
                <a:srgbClr val="FF0000"/>
              </a:solidFill>
            </a:endParaRPr>
          </a:p>
        </p:txBody>
      </p:sp>
    </p:spTree>
    <p:extLst>
      <p:ext uri="{BB962C8B-B14F-4D97-AF65-F5344CB8AC3E}">
        <p14:creationId xmlns:p14="http://schemas.microsoft.com/office/powerpoint/2010/main" val="3570917122"/>
      </p:ext>
    </p:extLst>
  </p:cSld>
  <p:clrMapOvr>
    <a:masterClrMapping/>
  </p:clrMapOvr>
  <mc:AlternateContent xmlns:mc="http://schemas.openxmlformats.org/markup-compatibility/2006" xmlns:p14="http://schemas.microsoft.com/office/powerpoint/2010/main">
    <mc:Choice Requires="p14">
      <p:transition spd="slow" p14:dur="1250">
        <p:push dir="u"/>
      </p:transition>
    </mc:Choice>
    <mc:Fallback xmlns="">
      <p:transition spd="slow">
        <p:push dir="u"/>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1500"/>
                                        <p:tgtEl>
                                          <p:spTgt spid="9"/>
                                        </p:tgtEl>
                                      </p:cBhvr>
                                    </p:animEffect>
                                  </p:childTnLst>
                                </p:cTn>
                              </p:par>
                              <p:par>
                                <p:cTn id="8" presetID="2" presetClass="entr" presetSubtype="8"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 calcmode="lin" valueType="num">
                                      <p:cBhvr additive="base">
                                        <p:cTn id="10" dur="500" fill="hold"/>
                                        <p:tgtEl>
                                          <p:spTgt spid="13"/>
                                        </p:tgtEl>
                                        <p:attrNameLst>
                                          <p:attrName>ppt_x</p:attrName>
                                        </p:attrNameLst>
                                      </p:cBhvr>
                                      <p:tavLst>
                                        <p:tav tm="0">
                                          <p:val>
                                            <p:strVal val="0-#ppt_w/2"/>
                                          </p:val>
                                        </p:tav>
                                        <p:tav tm="100000">
                                          <p:val>
                                            <p:strVal val="#ppt_x"/>
                                          </p:val>
                                        </p:tav>
                                      </p:tavLst>
                                    </p:anim>
                                    <p:anim calcmode="lin" valueType="num">
                                      <p:cBhvr additive="base">
                                        <p:cTn id="11" dur="500" fill="hold"/>
                                        <p:tgtEl>
                                          <p:spTgt spid="13"/>
                                        </p:tgtEl>
                                        <p:attrNameLst>
                                          <p:attrName>ppt_y</p:attrName>
                                        </p:attrNameLst>
                                      </p:cBhvr>
                                      <p:tavLst>
                                        <p:tav tm="0">
                                          <p:val>
                                            <p:strVal val="#ppt_y"/>
                                          </p:val>
                                        </p:tav>
                                        <p:tav tm="100000">
                                          <p:val>
                                            <p:strVal val="#ppt_y"/>
                                          </p:val>
                                        </p:tav>
                                      </p:tavLst>
                                    </p:anim>
                                  </p:childTnLst>
                                </p:cTn>
                              </p:par>
                              <p:par>
                                <p:cTn id="12" presetID="2" presetClass="entr" presetSubtype="8" fill="hold" grpId="0" nodeType="withEffect">
                                  <p:stCondLst>
                                    <p:cond delay="0"/>
                                  </p:stCondLst>
                                  <p:childTnLst>
                                    <p:set>
                                      <p:cBhvr>
                                        <p:cTn id="13" dur="1" fill="hold">
                                          <p:stCondLst>
                                            <p:cond delay="0"/>
                                          </p:stCondLst>
                                        </p:cTn>
                                        <p:tgtEl>
                                          <p:spTgt spid="18"/>
                                        </p:tgtEl>
                                        <p:attrNameLst>
                                          <p:attrName>style.visibility</p:attrName>
                                        </p:attrNameLst>
                                      </p:cBhvr>
                                      <p:to>
                                        <p:strVal val="visible"/>
                                      </p:to>
                                    </p:set>
                                    <p:anim calcmode="lin" valueType="num">
                                      <p:cBhvr additive="base">
                                        <p:cTn id="14" dur="500" fill="hold"/>
                                        <p:tgtEl>
                                          <p:spTgt spid="18"/>
                                        </p:tgtEl>
                                        <p:attrNameLst>
                                          <p:attrName>ppt_x</p:attrName>
                                        </p:attrNameLst>
                                      </p:cBhvr>
                                      <p:tavLst>
                                        <p:tav tm="0">
                                          <p:val>
                                            <p:strVal val="0-#ppt_w/2"/>
                                          </p:val>
                                        </p:tav>
                                        <p:tav tm="100000">
                                          <p:val>
                                            <p:strVal val="#ppt_x"/>
                                          </p:val>
                                        </p:tav>
                                      </p:tavLst>
                                    </p:anim>
                                    <p:anim calcmode="lin" valueType="num">
                                      <p:cBhvr additive="base">
                                        <p:cTn id="15"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wipe(left)">
                                      <p:cBhvr>
                                        <p:cTn id="20" dur="1500"/>
                                        <p:tgtEl>
                                          <p:spTgt spid="20"/>
                                        </p:tgtEl>
                                      </p:cBhvr>
                                    </p:animEffect>
                                  </p:childTnLst>
                                </p:cTn>
                              </p:par>
                              <p:par>
                                <p:cTn id="21" presetID="2" presetClass="entr" presetSubtype="8" fill="hold" grpId="0" nodeType="withEffect">
                                  <p:stCondLst>
                                    <p:cond delay="0"/>
                                  </p:stCondLst>
                                  <p:childTnLst>
                                    <p:set>
                                      <p:cBhvr>
                                        <p:cTn id="22" dur="1" fill="hold">
                                          <p:stCondLst>
                                            <p:cond delay="0"/>
                                          </p:stCondLst>
                                        </p:cTn>
                                        <p:tgtEl>
                                          <p:spTgt spid="23"/>
                                        </p:tgtEl>
                                        <p:attrNameLst>
                                          <p:attrName>style.visibility</p:attrName>
                                        </p:attrNameLst>
                                      </p:cBhvr>
                                      <p:to>
                                        <p:strVal val="visible"/>
                                      </p:to>
                                    </p:set>
                                    <p:anim calcmode="lin" valueType="num">
                                      <p:cBhvr additive="base">
                                        <p:cTn id="23" dur="500" fill="hold"/>
                                        <p:tgtEl>
                                          <p:spTgt spid="23"/>
                                        </p:tgtEl>
                                        <p:attrNameLst>
                                          <p:attrName>ppt_x</p:attrName>
                                        </p:attrNameLst>
                                      </p:cBhvr>
                                      <p:tavLst>
                                        <p:tav tm="0">
                                          <p:val>
                                            <p:strVal val="0-#ppt_w/2"/>
                                          </p:val>
                                        </p:tav>
                                        <p:tav tm="100000">
                                          <p:val>
                                            <p:strVal val="#ppt_x"/>
                                          </p:val>
                                        </p:tav>
                                      </p:tavLst>
                                    </p:anim>
                                    <p:anim calcmode="lin" valueType="num">
                                      <p:cBhvr additive="base">
                                        <p:cTn id="24" dur="500" fill="hold"/>
                                        <p:tgtEl>
                                          <p:spTgt spid="23"/>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24"/>
                                        </p:tgtEl>
                                        <p:attrNameLst>
                                          <p:attrName>style.visibility</p:attrName>
                                        </p:attrNameLst>
                                      </p:cBhvr>
                                      <p:to>
                                        <p:strVal val="visible"/>
                                      </p:to>
                                    </p:set>
                                    <p:anim calcmode="lin" valueType="num">
                                      <p:cBhvr additive="base">
                                        <p:cTn id="27" dur="500" fill="hold"/>
                                        <p:tgtEl>
                                          <p:spTgt spid="24"/>
                                        </p:tgtEl>
                                        <p:attrNameLst>
                                          <p:attrName>ppt_x</p:attrName>
                                        </p:attrNameLst>
                                      </p:cBhvr>
                                      <p:tavLst>
                                        <p:tav tm="0">
                                          <p:val>
                                            <p:strVal val="0-#ppt_w/2"/>
                                          </p:val>
                                        </p:tav>
                                        <p:tav tm="100000">
                                          <p:val>
                                            <p:strVal val="#ppt_x"/>
                                          </p:val>
                                        </p:tav>
                                      </p:tavLst>
                                    </p:anim>
                                    <p:anim calcmode="lin" valueType="num">
                                      <p:cBhvr additive="base">
                                        <p:cTn id="28" dur="500" fill="hold"/>
                                        <p:tgtEl>
                                          <p:spTgt spid="24"/>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wipe(left)">
                                      <p:cBhvr>
                                        <p:cTn id="33" dur="1500"/>
                                        <p:tgtEl>
                                          <p:spTgt spid="25"/>
                                        </p:tgtEl>
                                      </p:cBhvr>
                                    </p:animEffect>
                                  </p:childTnLst>
                                </p:cTn>
                              </p:par>
                              <p:par>
                                <p:cTn id="34" presetID="2" presetClass="entr" presetSubtype="8" fill="hold" grpId="0" nodeType="withEffect">
                                  <p:stCondLst>
                                    <p:cond delay="0"/>
                                  </p:stCondLst>
                                  <p:childTnLst>
                                    <p:set>
                                      <p:cBhvr>
                                        <p:cTn id="35" dur="1" fill="hold">
                                          <p:stCondLst>
                                            <p:cond delay="0"/>
                                          </p:stCondLst>
                                        </p:cTn>
                                        <p:tgtEl>
                                          <p:spTgt spid="27"/>
                                        </p:tgtEl>
                                        <p:attrNameLst>
                                          <p:attrName>style.visibility</p:attrName>
                                        </p:attrNameLst>
                                      </p:cBhvr>
                                      <p:to>
                                        <p:strVal val="visible"/>
                                      </p:to>
                                    </p:set>
                                    <p:anim calcmode="lin" valueType="num">
                                      <p:cBhvr additive="base">
                                        <p:cTn id="36" dur="500" fill="hold"/>
                                        <p:tgtEl>
                                          <p:spTgt spid="27"/>
                                        </p:tgtEl>
                                        <p:attrNameLst>
                                          <p:attrName>ppt_x</p:attrName>
                                        </p:attrNameLst>
                                      </p:cBhvr>
                                      <p:tavLst>
                                        <p:tav tm="0">
                                          <p:val>
                                            <p:strVal val="0-#ppt_w/2"/>
                                          </p:val>
                                        </p:tav>
                                        <p:tav tm="100000">
                                          <p:val>
                                            <p:strVal val="#ppt_x"/>
                                          </p:val>
                                        </p:tav>
                                      </p:tavLst>
                                    </p:anim>
                                    <p:anim calcmode="lin" valueType="num">
                                      <p:cBhvr additive="base">
                                        <p:cTn id="37" dur="500" fill="hold"/>
                                        <p:tgtEl>
                                          <p:spTgt spid="27"/>
                                        </p:tgtEl>
                                        <p:attrNameLst>
                                          <p:attrName>ppt_y</p:attrName>
                                        </p:attrNameLst>
                                      </p:cBhvr>
                                      <p:tavLst>
                                        <p:tav tm="0">
                                          <p:val>
                                            <p:strVal val="#ppt_y"/>
                                          </p:val>
                                        </p:tav>
                                        <p:tav tm="100000">
                                          <p:val>
                                            <p:strVal val="#ppt_y"/>
                                          </p:val>
                                        </p:tav>
                                      </p:tavLst>
                                    </p:anim>
                                  </p:childTnLst>
                                </p:cTn>
                              </p:par>
                              <p:par>
                                <p:cTn id="38" presetID="2" presetClass="entr" presetSubtype="8" fill="hold" grpId="0" nodeType="withEffect">
                                  <p:stCondLst>
                                    <p:cond delay="0"/>
                                  </p:stCondLst>
                                  <p:childTnLst>
                                    <p:set>
                                      <p:cBhvr>
                                        <p:cTn id="39" dur="1" fill="hold">
                                          <p:stCondLst>
                                            <p:cond delay="0"/>
                                          </p:stCondLst>
                                        </p:cTn>
                                        <p:tgtEl>
                                          <p:spTgt spid="28"/>
                                        </p:tgtEl>
                                        <p:attrNameLst>
                                          <p:attrName>style.visibility</p:attrName>
                                        </p:attrNameLst>
                                      </p:cBhvr>
                                      <p:to>
                                        <p:strVal val="visible"/>
                                      </p:to>
                                    </p:set>
                                    <p:anim calcmode="lin" valueType="num">
                                      <p:cBhvr additive="base">
                                        <p:cTn id="40" dur="500" fill="hold"/>
                                        <p:tgtEl>
                                          <p:spTgt spid="28"/>
                                        </p:tgtEl>
                                        <p:attrNameLst>
                                          <p:attrName>ppt_x</p:attrName>
                                        </p:attrNameLst>
                                      </p:cBhvr>
                                      <p:tavLst>
                                        <p:tav tm="0">
                                          <p:val>
                                            <p:strVal val="0-#ppt_w/2"/>
                                          </p:val>
                                        </p:tav>
                                        <p:tav tm="100000">
                                          <p:val>
                                            <p:strVal val="#ppt_x"/>
                                          </p:val>
                                        </p:tav>
                                      </p:tavLst>
                                    </p:anim>
                                    <p:anim calcmode="lin" valueType="num">
                                      <p:cBhvr additive="base">
                                        <p:cTn id="41" dur="500" fill="hold"/>
                                        <p:tgtEl>
                                          <p:spTgt spid="28"/>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wipe(left)">
                                      <p:cBhvr>
                                        <p:cTn id="46" dur="1500"/>
                                        <p:tgtEl>
                                          <p:spTgt spid="29"/>
                                        </p:tgtEl>
                                      </p:cBhvr>
                                    </p:animEffect>
                                  </p:childTnLst>
                                </p:cTn>
                              </p:par>
                              <p:par>
                                <p:cTn id="47" presetID="2" presetClass="entr" presetSubtype="8" fill="hold" grpId="0" nodeType="withEffect">
                                  <p:stCondLst>
                                    <p:cond delay="0"/>
                                  </p:stCondLst>
                                  <p:childTnLst>
                                    <p:set>
                                      <p:cBhvr>
                                        <p:cTn id="48" dur="1" fill="hold">
                                          <p:stCondLst>
                                            <p:cond delay="0"/>
                                          </p:stCondLst>
                                        </p:cTn>
                                        <p:tgtEl>
                                          <p:spTgt spid="31"/>
                                        </p:tgtEl>
                                        <p:attrNameLst>
                                          <p:attrName>style.visibility</p:attrName>
                                        </p:attrNameLst>
                                      </p:cBhvr>
                                      <p:to>
                                        <p:strVal val="visible"/>
                                      </p:to>
                                    </p:set>
                                    <p:anim calcmode="lin" valueType="num">
                                      <p:cBhvr additive="base">
                                        <p:cTn id="49" dur="500" fill="hold"/>
                                        <p:tgtEl>
                                          <p:spTgt spid="31"/>
                                        </p:tgtEl>
                                        <p:attrNameLst>
                                          <p:attrName>ppt_x</p:attrName>
                                        </p:attrNameLst>
                                      </p:cBhvr>
                                      <p:tavLst>
                                        <p:tav tm="0">
                                          <p:val>
                                            <p:strVal val="0-#ppt_w/2"/>
                                          </p:val>
                                        </p:tav>
                                        <p:tav tm="100000">
                                          <p:val>
                                            <p:strVal val="#ppt_x"/>
                                          </p:val>
                                        </p:tav>
                                      </p:tavLst>
                                    </p:anim>
                                    <p:anim calcmode="lin" valueType="num">
                                      <p:cBhvr additive="base">
                                        <p:cTn id="50" dur="500" fill="hold"/>
                                        <p:tgtEl>
                                          <p:spTgt spid="31"/>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33"/>
                                        </p:tgtEl>
                                        <p:attrNameLst>
                                          <p:attrName>style.visibility</p:attrName>
                                        </p:attrNameLst>
                                      </p:cBhvr>
                                      <p:to>
                                        <p:strVal val="visible"/>
                                      </p:to>
                                    </p:set>
                                    <p:anim calcmode="lin" valueType="num">
                                      <p:cBhvr additive="base">
                                        <p:cTn id="53" dur="500" fill="hold"/>
                                        <p:tgtEl>
                                          <p:spTgt spid="33"/>
                                        </p:tgtEl>
                                        <p:attrNameLst>
                                          <p:attrName>ppt_x</p:attrName>
                                        </p:attrNameLst>
                                      </p:cBhvr>
                                      <p:tavLst>
                                        <p:tav tm="0">
                                          <p:val>
                                            <p:strVal val="0-#ppt_w/2"/>
                                          </p:val>
                                        </p:tav>
                                        <p:tav tm="100000">
                                          <p:val>
                                            <p:strVal val="#ppt_x"/>
                                          </p:val>
                                        </p:tav>
                                      </p:tavLst>
                                    </p:anim>
                                    <p:anim calcmode="lin" valueType="num">
                                      <p:cBhvr additive="base">
                                        <p:cTn id="54" dur="500" fill="hold"/>
                                        <p:tgtEl>
                                          <p:spTgt spid="3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8" grpId="0"/>
      <p:bldP spid="23" grpId="0" animBg="1"/>
      <p:bldP spid="24" grpId="0"/>
      <p:bldP spid="27" grpId="0" animBg="1"/>
      <p:bldP spid="28" grpId="0"/>
      <p:bldP spid="31" grpId="0" animBg="1"/>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 y="0"/>
            <a:ext cx="12248063" cy="6858000"/>
            <a:chOff x="-1" y="0"/>
            <a:chExt cx="12248063" cy="6858000"/>
          </a:xfrm>
        </p:grpSpPr>
        <p:pic>
          <p:nvPicPr>
            <p:cNvPr id="1026" name="Picture 2" descr="http://dht.vn/userfiles/viet-bai-chuan-se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12248063"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562350" y="971550"/>
              <a:ext cx="2971800" cy="1885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49655184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Box 3"/>
          <p:cNvSpPr txBox="1">
            <a:spLocks noChangeArrowheads="1"/>
          </p:cNvSpPr>
          <p:nvPr/>
        </p:nvSpPr>
        <p:spPr bwMode="auto">
          <a:xfrm>
            <a:off x="1111250" y="228600"/>
            <a:ext cx="9499600" cy="1157240"/>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80000"/>
              </a:lnSpc>
              <a:spcBef>
                <a:spcPct val="50000"/>
              </a:spcBef>
            </a:pPr>
            <a:r>
              <a:rPr lang="en-US" altLang="en-US" sz="2800" i="1" dirty="0" smtClean="0">
                <a:latin typeface="Tahoma" panose="020B0604030504040204" pitchFamily="34" charset="0"/>
              </a:rPr>
              <a:t>Chính </a:t>
            </a:r>
            <a:r>
              <a:rPr lang="en-US" altLang="en-US" sz="2800" i="1" dirty="0">
                <a:latin typeface="Tahoma" panose="020B0604030504040204" pitchFamily="34" charset="0"/>
              </a:rPr>
              <a:t>tả (nghe – </a:t>
            </a:r>
            <a:r>
              <a:rPr lang="en-US" altLang="en-US" sz="2800" i="1" dirty="0" smtClean="0">
                <a:latin typeface="Tahoma" panose="020B0604030504040204" pitchFamily="34" charset="0"/>
              </a:rPr>
              <a:t>viết)</a:t>
            </a:r>
          </a:p>
          <a:p>
            <a:pPr algn="ctr">
              <a:lnSpc>
                <a:spcPct val="80000"/>
              </a:lnSpc>
              <a:spcBef>
                <a:spcPct val="50000"/>
              </a:spcBef>
            </a:pPr>
            <a:r>
              <a:rPr lang="en-US" altLang="en-US" sz="3600" b="1" i="1" u="sng" dirty="0" smtClean="0">
                <a:solidFill>
                  <a:srgbClr val="CC00CC"/>
                </a:solidFill>
                <a:latin typeface="Tahoma" panose="020B0604030504040204" pitchFamily="34" charset="0"/>
              </a:rPr>
              <a:t>Bài</a:t>
            </a:r>
            <a:r>
              <a:rPr lang="en-US" altLang="en-US" sz="3600" b="1" i="1" u="sng" dirty="0">
                <a:solidFill>
                  <a:srgbClr val="CC00CC"/>
                </a:solidFill>
                <a:latin typeface="Tahoma" panose="020B0604030504040204" pitchFamily="34" charset="0"/>
              </a:rPr>
              <a:t>: </a:t>
            </a:r>
            <a:r>
              <a:rPr lang="en-US" altLang="en-US" sz="3600" b="1" i="1" dirty="0" smtClean="0">
                <a:solidFill>
                  <a:srgbClr val="CC00CC"/>
                </a:solidFill>
                <a:latin typeface="Tahoma" panose="020B0604030504040204" pitchFamily="34" charset="0"/>
              </a:rPr>
              <a:t>Dế Mèn bênh vực kẻ yếu</a:t>
            </a:r>
            <a:endParaRPr lang="en-US" altLang="en-US" sz="3600" b="1" i="1" dirty="0">
              <a:solidFill>
                <a:srgbClr val="CC00CC"/>
              </a:solidFill>
              <a:latin typeface="Tahoma" panose="020B0604030504040204" pitchFamily="34" charset="0"/>
            </a:endParaRPr>
          </a:p>
        </p:txBody>
      </p:sp>
      <p:sp>
        <p:nvSpPr>
          <p:cNvPr id="17" name="Text Box 34"/>
          <p:cNvSpPr txBox="1">
            <a:spLocks noChangeArrowheads="1"/>
          </p:cNvSpPr>
          <p:nvPr/>
        </p:nvSpPr>
        <p:spPr bwMode="auto">
          <a:xfrm>
            <a:off x="438150" y="1390650"/>
            <a:ext cx="11391900"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3600" dirty="0"/>
              <a:t>	Một hôm,  qua một vùng cỏ xước xanh dài, tôi chợt nghe tiếng khóc tỉ tê. Đi vài bước nữa, tôi gặp chị Nhà Trò ngồi gục đầu bên tảng đá cuội .</a:t>
            </a:r>
          </a:p>
          <a:p>
            <a:r>
              <a:rPr lang="vi-VN" sz="3600" dirty="0"/>
              <a:t>	Chị Nhà Trò đã bé nhỏ lại gầy yếu quá, người bự những phấn, như mới lột. Chị mặc áo thâm dài, đôi chỗ chấm điểm vàng, hai cánh mỏng như cánh bướm non, lại ngắn chùn chùn. Hình như cánh yếu quá, chưa quen mở, mà cho dù có khoẻ cũng chẳng bay được xa. Tôi đến </a:t>
            </a:r>
            <a:r>
              <a:rPr lang="vi-VN" sz="3600" dirty="0" smtClean="0"/>
              <a:t>gần</a:t>
            </a:r>
            <a:r>
              <a:rPr lang="en-US" sz="3600" dirty="0" smtClean="0"/>
              <a:t>,</a:t>
            </a:r>
            <a:r>
              <a:rPr lang="vi-VN" sz="3600" dirty="0" smtClean="0"/>
              <a:t> </a:t>
            </a:r>
            <a:r>
              <a:rPr lang="vi-VN" sz="3600" dirty="0"/>
              <a:t>chị Nhà Trò vẫn </a:t>
            </a:r>
            <a:r>
              <a:rPr lang="vi-VN" sz="3600" dirty="0" smtClean="0"/>
              <a:t>khóc</a:t>
            </a:r>
            <a:r>
              <a:rPr lang="en-US" sz="3600" dirty="0" smtClean="0"/>
              <a:t>.</a:t>
            </a:r>
            <a:endParaRPr lang="vi-VN" sz="3600" dirty="0"/>
          </a:p>
        </p:txBody>
      </p:sp>
    </p:spTree>
    <p:extLst>
      <p:ext uri="{BB962C8B-B14F-4D97-AF65-F5344CB8AC3E}">
        <p14:creationId xmlns:p14="http://schemas.microsoft.com/office/powerpoint/2010/main" val="26570422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1" y="0"/>
            <a:ext cx="12192001" cy="6858000"/>
            <a:chOff x="-1" y="0"/>
            <a:chExt cx="12192001" cy="685800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12192001" cy="6858000"/>
            </a:xfrm>
            <a:prstGeom prst="rect">
              <a:avLst/>
            </a:prstGeom>
          </p:spPr>
        </p:pic>
        <p:sp>
          <p:nvSpPr>
            <p:cNvPr id="3" name="Rectangle 2"/>
            <p:cNvSpPr/>
            <p:nvPr/>
          </p:nvSpPr>
          <p:spPr>
            <a:xfrm>
              <a:off x="3033489" y="1963222"/>
              <a:ext cx="6086923" cy="2400657"/>
            </a:xfrm>
            <a:prstGeom prst="rect">
              <a:avLst/>
            </a:prstGeom>
            <a:noFill/>
          </p:spPr>
          <p:txBody>
            <a:bodyPr wrap="none" lIns="91440" tIns="45720" rIns="91440" bIns="45720">
              <a:spAutoFit/>
            </a:bodyPr>
            <a:lstStyle/>
            <a:p>
              <a:pPr algn="ctr"/>
              <a:r>
                <a:rPr lang="en-US" sz="15000" b="1" cap="none" spc="50" dirty="0" err="1" smtClean="0">
                  <a:ln w="0"/>
                  <a:solidFill>
                    <a:srgbClr val="FF0000"/>
                  </a:solidFill>
                  <a:effectLst>
                    <a:innerShdw blurRad="63500" dist="50800" dir="13500000">
                      <a:srgbClr val="000000">
                        <a:alpha val="50000"/>
                      </a:srgbClr>
                    </a:innerShdw>
                  </a:effectLst>
                  <a:latin typeface="Algerian" panose="04020705040A02060702" pitchFamily="82" charset="0"/>
                </a:rPr>
                <a:t>Bài</a:t>
              </a:r>
              <a:r>
                <a:rPr lang="en-US" sz="15000" b="1" cap="none" spc="50" dirty="0" smtClean="0">
                  <a:ln w="0"/>
                  <a:solidFill>
                    <a:srgbClr val="FF0000"/>
                  </a:solidFill>
                  <a:effectLst>
                    <a:innerShdw blurRad="63500" dist="50800" dir="13500000">
                      <a:srgbClr val="000000">
                        <a:alpha val="50000"/>
                      </a:srgbClr>
                    </a:innerShdw>
                  </a:effectLst>
                  <a:latin typeface="Algerian" panose="04020705040A02060702" pitchFamily="82" charset="0"/>
                </a:rPr>
                <a:t> </a:t>
              </a:r>
              <a:r>
                <a:rPr lang="en-US" sz="15000" b="1" cap="none" spc="50" dirty="0" err="1" smtClean="0">
                  <a:ln w="0"/>
                  <a:solidFill>
                    <a:srgbClr val="FF0000"/>
                  </a:solidFill>
                  <a:effectLst>
                    <a:innerShdw blurRad="63500" dist="50800" dir="13500000">
                      <a:srgbClr val="000000">
                        <a:alpha val="50000"/>
                      </a:srgbClr>
                    </a:innerShdw>
                  </a:effectLst>
                  <a:latin typeface="Algerian" panose="04020705040A02060702" pitchFamily="82" charset="0"/>
                </a:rPr>
                <a:t>tập</a:t>
              </a:r>
              <a:endParaRPr lang="en-US" sz="15000" b="1" cap="none" spc="50" dirty="0">
                <a:ln w="0"/>
                <a:solidFill>
                  <a:srgbClr val="FF0000"/>
                </a:solidFill>
                <a:effectLst>
                  <a:innerShdw blurRad="63500" dist="50800" dir="13500000">
                    <a:srgbClr val="000000">
                      <a:alpha val="50000"/>
                    </a:srgbClr>
                  </a:innerShdw>
                </a:effectLst>
                <a:latin typeface="Algerian" panose="04020705040A02060702" pitchFamily="82" charset="0"/>
              </a:endParaRPr>
            </a:p>
          </p:txBody>
        </p:sp>
      </p:grpSp>
    </p:spTree>
    <p:extLst>
      <p:ext uri="{BB962C8B-B14F-4D97-AF65-F5344CB8AC3E}">
        <p14:creationId xmlns:p14="http://schemas.microsoft.com/office/powerpoint/2010/main" val="360327541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
            <a:ext cx="12192000" cy="6813239"/>
          </a:xfrm>
          <a:prstGeom prst="rect">
            <a:avLst/>
          </a:prstGeom>
        </p:spPr>
      </p:pic>
      <p:sp>
        <p:nvSpPr>
          <p:cNvPr id="3" name="Text Box 16"/>
          <p:cNvSpPr txBox="1">
            <a:spLocks noChangeArrowheads="1"/>
          </p:cNvSpPr>
          <p:nvPr/>
        </p:nvSpPr>
        <p:spPr bwMode="auto">
          <a:xfrm>
            <a:off x="2095500" y="1505456"/>
            <a:ext cx="54483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3600" b="1" dirty="0"/>
              <a:t>  2. Điền vào chỗ trống:</a:t>
            </a:r>
          </a:p>
        </p:txBody>
      </p:sp>
      <p:sp>
        <p:nvSpPr>
          <p:cNvPr id="4" name="Text Box 17"/>
          <p:cNvSpPr txBox="1">
            <a:spLocks noChangeArrowheads="1"/>
          </p:cNvSpPr>
          <p:nvPr/>
        </p:nvSpPr>
        <p:spPr bwMode="auto">
          <a:xfrm>
            <a:off x="2286000" y="2090231"/>
            <a:ext cx="3505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3600" b="1" dirty="0"/>
              <a:t>a)</a:t>
            </a:r>
            <a:r>
              <a:rPr lang="en-US" altLang="en-US" sz="3600" b="1" dirty="0">
                <a:solidFill>
                  <a:srgbClr val="FF0066"/>
                </a:solidFill>
              </a:rPr>
              <a:t> an </a:t>
            </a:r>
            <a:r>
              <a:rPr lang="en-US" altLang="en-US" sz="3600" b="1" dirty="0"/>
              <a:t>hay</a:t>
            </a:r>
            <a:r>
              <a:rPr lang="en-US" altLang="en-US" sz="3600" b="1" dirty="0">
                <a:solidFill>
                  <a:srgbClr val="FF0066"/>
                </a:solidFill>
              </a:rPr>
              <a:t> ang </a:t>
            </a:r>
            <a:r>
              <a:rPr lang="en-US" altLang="en-US" sz="3600" b="1" dirty="0"/>
              <a:t>?</a:t>
            </a:r>
          </a:p>
        </p:txBody>
      </p:sp>
      <p:sp>
        <p:nvSpPr>
          <p:cNvPr id="5" name="Text Box 21"/>
          <p:cNvSpPr txBox="1">
            <a:spLocks noChangeArrowheads="1"/>
          </p:cNvSpPr>
          <p:nvPr/>
        </p:nvSpPr>
        <p:spPr bwMode="auto">
          <a:xfrm>
            <a:off x="2095500" y="2834866"/>
            <a:ext cx="8305800"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vi-VN" sz="3200" b="1" dirty="0"/>
              <a:t>Mấy chú ng …    con d …     hàng ng …     lạch bạch đi kiếm mồi .</a:t>
            </a:r>
          </a:p>
          <a:p>
            <a:endParaRPr lang="en-US" sz="3200" b="1" dirty="0"/>
          </a:p>
          <a:p>
            <a:r>
              <a:rPr lang="vi-VN" sz="3200" b="1" dirty="0"/>
              <a:t>-            Lá bàng đang đỏ ngọn cây,</a:t>
            </a:r>
          </a:p>
          <a:p>
            <a:r>
              <a:rPr lang="vi-VN" sz="3200" b="1" dirty="0"/>
              <a:t>  Sếu gi …    m …    lạnh đang bay ng …     trời .</a:t>
            </a:r>
          </a:p>
          <a:p>
            <a:r>
              <a:rPr lang="en-US" sz="3200" b="1" dirty="0"/>
              <a:t>					</a:t>
            </a:r>
            <a:r>
              <a:rPr lang="en-US" sz="3200" b="1" dirty="0" err="1"/>
              <a:t>Tố</a:t>
            </a:r>
            <a:r>
              <a:rPr lang="en-US" sz="3200" b="1" dirty="0"/>
              <a:t> </a:t>
            </a:r>
            <a:r>
              <a:rPr lang="en-US" sz="3200" b="1" dirty="0" err="1"/>
              <a:t>Hữu</a:t>
            </a:r>
            <a:r>
              <a:rPr lang="en-US" sz="3200" b="1" dirty="0"/>
              <a:t>  	</a:t>
            </a:r>
          </a:p>
        </p:txBody>
      </p:sp>
    </p:spTree>
    <p:extLst>
      <p:ext uri="{BB962C8B-B14F-4D97-AF65-F5344CB8AC3E}">
        <p14:creationId xmlns:p14="http://schemas.microsoft.com/office/powerpoint/2010/main" val="377983021"/>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 Box 90"/>
          <p:cNvSpPr txBox="1">
            <a:spLocks noChangeArrowheads="1"/>
          </p:cNvSpPr>
          <p:nvPr/>
        </p:nvSpPr>
        <p:spPr bwMode="auto">
          <a:xfrm>
            <a:off x="566670" y="838884"/>
            <a:ext cx="43815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3200" b="1" dirty="0"/>
              <a:t> 3.  Giải câu đố sau </a:t>
            </a:r>
          </a:p>
        </p:txBody>
      </p:sp>
      <p:sp>
        <p:nvSpPr>
          <p:cNvPr id="4" name="Text Box 91"/>
          <p:cNvSpPr txBox="1">
            <a:spLocks noChangeArrowheads="1"/>
          </p:cNvSpPr>
          <p:nvPr/>
        </p:nvSpPr>
        <p:spPr bwMode="auto">
          <a:xfrm>
            <a:off x="630703" y="1423659"/>
            <a:ext cx="9265151"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vi-VN" sz="3200" b="1" dirty="0"/>
              <a:t>a) Tên một vật chứa tiếng bắt đầu bằng  </a:t>
            </a:r>
            <a:r>
              <a:rPr lang="vi-VN" sz="3200" b="1" u="sng" dirty="0"/>
              <a:t>l  hoặc n:</a:t>
            </a:r>
            <a:endParaRPr lang="vi-VN" sz="3200" dirty="0"/>
          </a:p>
          <a:p>
            <a:r>
              <a:rPr lang="en-US" sz="3200" dirty="0"/>
              <a:t>     </a:t>
            </a:r>
            <a:r>
              <a:rPr lang="en-US" sz="3200" dirty="0" err="1"/>
              <a:t>Muốn</a:t>
            </a:r>
            <a:r>
              <a:rPr lang="en-US" sz="3200" dirty="0"/>
              <a:t> </a:t>
            </a:r>
            <a:r>
              <a:rPr lang="en-US" sz="3200" dirty="0" err="1"/>
              <a:t>tìm</a:t>
            </a:r>
            <a:r>
              <a:rPr lang="en-US" sz="3200" dirty="0"/>
              <a:t> Nam, </a:t>
            </a:r>
            <a:r>
              <a:rPr lang="en-US" sz="3200" dirty="0" err="1"/>
              <a:t>Bắc</a:t>
            </a:r>
            <a:r>
              <a:rPr lang="en-US" sz="3200" dirty="0"/>
              <a:t>, </a:t>
            </a:r>
            <a:r>
              <a:rPr lang="en-US" sz="3200" dirty="0" err="1"/>
              <a:t>Đông</a:t>
            </a:r>
            <a:r>
              <a:rPr lang="en-US" sz="3200" dirty="0"/>
              <a:t>, </a:t>
            </a:r>
            <a:r>
              <a:rPr lang="en-US" sz="3200" dirty="0" err="1"/>
              <a:t>Tây</a:t>
            </a:r>
            <a:endParaRPr lang="en-US" sz="3200" dirty="0"/>
          </a:p>
          <a:p>
            <a:r>
              <a:rPr lang="vi-VN" sz="3200" dirty="0"/>
              <a:t>  Nhìn mặt tôi, sẽ biết ngay hướng nào .</a:t>
            </a:r>
          </a:p>
          <a:p>
            <a:r>
              <a:rPr lang="en-US" sz="3200" dirty="0"/>
              <a:t>					 ( </a:t>
            </a:r>
            <a:r>
              <a:rPr lang="en-US" sz="3200" dirty="0" err="1"/>
              <a:t>Là</a:t>
            </a:r>
            <a:r>
              <a:rPr lang="en-US" sz="3200" dirty="0"/>
              <a:t> </a:t>
            </a:r>
            <a:r>
              <a:rPr lang="en-US" sz="3200" dirty="0" err="1"/>
              <a:t>cái</a:t>
            </a:r>
            <a:r>
              <a:rPr lang="en-US" sz="3200" dirty="0"/>
              <a:t> </a:t>
            </a:r>
            <a:r>
              <a:rPr lang="en-US" sz="3200" dirty="0" err="1"/>
              <a:t>gì</a:t>
            </a:r>
            <a:r>
              <a:rPr lang="en-US" sz="3200" dirty="0"/>
              <a:t> )</a:t>
            </a:r>
          </a:p>
          <a:p>
            <a:endParaRPr lang="en-US" sz="3200" b="1" u="sng" dirty="0"/>
          </a:p>
        </p:txBody>
      </p:sp>
      <p:grpSp>
        <p:nvGrpSpPr>
          <p:cNvPr id="5" name="Group 9"/>
          <p:cNvGrpSpPr>
            <a:grpSpLocks/>
          </p:cNvGrpSpPr>
          <p:nvPr/>
        </p:nvGrpSpPr>
        <p:grpSpPr bwMode="auto">
          <a:xfrm>
            <a:off x="6059740" y="3198302"/>
            <a:ext cx="4733925" cy="1792773"/>
            <a:chOff x="1056" y="1440"/>
            <a:chExt cx="4242" cy="1945"/>
          </a:xfrm>
        </p:grpSpPr>
        <p:sp>
          <p:nvSpPr>
            <p:cNvPr id="6" name="Freeform 5"/>
            <p:cNvSpPr>
              <a:spLocks/>
            </p:cNvSpPr>
            <p:nvPr/>
          </p:nvSpPr>
          <p:spPr bwMode="auto">
            <a:xfrm>
              <a:off x="1056" y="1440"/>
              <a:ext cx="3806" cy="1680"/>
            </a:xfrm>
            <a:custGeom>
              <a:avLst/>
              <a:gdLst>
                <a:gd name="T0" fmla="*/ 398103 w 2565854"/>
                <a:gd name="T1" fmla="*/ 1622143 h 1319019"/>
                <a:gd name="T2" fmla="*/ 2740892 w 2565854"/>
                <a:gd name="T3" fmla="*/ 1622143 h 1319019"/>
                <a:gd name="T4" fmla="*/ 2904887 w 2565854"/>
                <a:gd name="T5" fmla="*/ 778739 h 1319019"/>
                <a:gd name="T6" fmla="*/ 2284048 w 2565854"/>
                <a:gd name="T7" fmla="*/ 220375 h 1319019"/>
                <a:gd name="T8" fmla="*/ 1706160 w 2565854"/>
                <a:gd name="T9" fmla="*/ 271135 h 1319019"/>
                <a:gd name="T10" fmla="*/ 1073607 w 2565854"/>
                <a:gd name="T11" fmla="*/ 290658 h 1319019"/>
                <a:gd name="T12" fmla="*/ 405912 w 2565854"/>
                <a:gd name="T13" fmla="*/ 587411 h 1319019"/>
                <a:gd name="T14" fmla="*/ 195061 w 2565854"/>
                <a:gd name="T15" fmla="*/ 872451 h 1319019"/>
                <a:gd name="T16" fmla="*/ 187252 w 2565854"/>
                <a:gd name="T17" fmla="*/ 1165299 h 1319019"/>
                <a:gd name="T18" fmla="*/ 398103 w 2565854"/>
                <a:gd name="T19" fmla="*/ 1622143 h 131901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565854" h="1319019">
                  <a:moveTo>
                    <a:pt x="323711" y="1319019"/>
                  </a:moveTo>
                  <a:lnTo>
                    <a:pt x="2228711" y="1319019"/>
                  </a:lnTo>
                  <a:cubicBezTo>
                    <a:pt x="2606536" y="1287269"/>
                    <a:pt x="2689086" y="814194"/>
                    <a:pt x="2362061" y="633219"/>
                  </a:cubicBezTo>
                  <a:cubicBezTo>
                    <a:pt x="2659453" y="331594"/>
                    <a:pt x="2283744" y="-176406"/>
                    <a:pt x="1857236" y="179194"/>
                  </a:cubicBezTo>
                  <a:cubicBezTo>
                    <a:pt x="1719653" y="50077"/>
                    <a:pt x="1540794" y="32086"/>
                    <a:pt x="1387336" y="220469"/>
                  </a:cubicBezTo>
                  <a:cubicBezTo>
                    <a:pt x="1247636" y="-148889"/>
                    <a:pt x="936486" y="8802"/>
                    <a:pt x="872986" y="236344"/>
                  </a:cubicBezTo>
                  <a:cubicBezTo>
                    <a:pt x="609461" y="94527"/>
                    <a:pt x="301486" y="241636"/>
                    <a:pt x="330061" y="477644"/>
                  </a:cubicBezTo>
                  <a:cubicBezTo>
                    <a:pt x="104636" y="466002"/>
                    <a:pt x="41136" y="613111"/>
                    <a:pt x="158611" y="709419"/>
                  </a:cubicBezTo>
                  <a:cubicBezTo>
                    <a:pt x="70769" y="788794"/>
                    <a:pt x="84528" y="880869"/>
                    <a:pt x="152261" y="947544"/>
                  </a:cubicBezTo>
                  <a:cubicBezTo>
                    <a:pt x="-127139" y="1033269"/>
                    <a:pt x="6211" y="1299969"/>
                    <a:pt x="323711" y="1319019"/>
                  </a:cubicBezTo>
                  <a:close/>
                </a:path>
              </a:pathLst>
            </a:custGeom>
            <a:solidFill>
              <a:srgbClr val="FF99CC"/>
            </a:solidFill>
            <a:ln w="76200" cap="flat" cmpd="sng" algn="ctr">
              <a:solidFill>
                <a:schemeClr val="bg1"/>
              </a:solidFill>
              <a:prstDash val="solid"/>
              <a:round/>
              <a:headEnd/>
              <a:tailEnd/>
            </a:ln>
            <a:effectLst>
              <a:outerShdw blurRad="63500" sx="102000" sy="102000" algn="ctr" rotWithShape="0">
                <a:srgbClr val="000000">
                  <a:alpha val="39999"/>
                </a:srgbClr>
              </a:outerShdw>
            </a:effectLst>
          </p:spPr>
          <p:txBody>
            <a:bodyPr anchor="ctr"/>
            <a:lstStyle/>
            <a:p>
              <a:pPr eaLnBrk="1" hangingPunct="1">
                <a:defRPr/>
              </a:pPr>
              <a:endParaRPr lang="en-US"/>
            </a:p>
          </p:txBody>
        </p:sp>
        <p:pic>
          <p:nvPicPr>
            <p:cNvPr id="7" name="Group 7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3146169" flipV="1">
              <a:off x="4748" y="2836"/>
              <a:ext cx="457" cy="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3"/>
            <p:cNvSpPr txBox="1">
              <a:spLocks noChangeArrowheads="1"/>
            </p:cNvSpPr>
            <p:nvPr/>
          </p:nvSpPr>
          <p:spPr bwMode="auto">
            <a:xfrm>
              <a:off x="2052" y="2055"/>
              <a:ext cx="2956" cy="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b="1" dirty="0" smtClean="0">
                  <a:solidFill>
                    <a:srgbClr val="008000"/>
                  </a:solidFill>
                  <a:cs typeface="Arial" panose="020B0604020202020204" pitchFamily="34" charset="0"/>
                </a:rPr>
                <a:t>Cái la bàn</a:t>
              </a:r>
              <a:endParaRPr lang="en-US" altLang="en-US" sz="4800" b="1" dirty="0">
                <a:solidFill>
                  <a:srgbClr val="008000"/>
                </a:solidFill>
                <a:latin typeface="HP001 5 hàng" panose="020B0603050302020204" pitchFamily="34" charset="0"/>
                <a:cs typeface="Arial" panose="020B0604020202020204" pitchFamily="34" charset="0"/>
              </a:endParaRPr>
            </a:p>
          </p:txBody>
        </p:sp>
      </p:grpSp>
    </p:spTree>
    <p:extLst>
      <p:ext uri="{BB962C8B-B14F-4D97-AF65-F5344CB8AC3E}">
        <p14:creationId xmlns:p14="http://schemas.microsoft.com/office/powerpoint/2010/main" val="3901021782"/>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1000"/>
                                        <p:tgtEl>
                                          <p:spTgt spid="5"/>
                                        </p:tgtEl>
                                      </p:cBhvr>
                                    </p:animEffect>
                                    <p:anim calcmode="lin" valueType="num">
                                      <p:cBhvr>
                                        <p:cTn id="14" dur="1000" fill="hold"/>
                                        <p:tgtEl>
                                          <p:spTgt spid="5"/>
                                        </p:tgtEl>
                                        <p:attrNameLst>
                                          <p:attrName>ppt_x</p:attrName>
                                        </p:attrNameLst>
                                      </p:cBhvr>
                                      <p:tavLst>
                                        <p:tav tm="0">
                                          <p:val>
                                            <p:strVal val="#ppt_x"/>
                                          </p:val>
                                        </p:tav>
                                        <p:tav tm="100000">
                                          <p:val>
                                            <p:strVal val="#ppt_x"/>
                                          </p:val>
                                        </p:tav>
                                      </p:tavLst>
                                    </p:anim>
                                    <p:anim calcmode="lin" valueType="num">
                                      <p:cBhvr>
                                        <p:cTn id="15"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708bde1e674fae21d2835915885427a4157eb44"/>
  <p:tag name="MMPROD_UIDATA" val="&lt;database version=&quot;9.0&quot;&gt;&lt;object type=&quot;1&quot; unique_id=&quot;10001&quot;&gt;&lt;object type=&quot;2&quot; unique_id=&quot;10408&quot;&gt;&lt;object type=&quot;3&quot; unique_id=&quot;10409&quot;&gt;&lt;property id=&quot;20148&quot; value=&quot;5&quot;/&gt;&lt;property id=&quot;20300&quot; value=&quot;Slide 1&quot;/&gt;&lt;property id=&quot;20307&quot; value=&quot;257&quot;/&gt;&lt;/object&gt;&lt;object type=&quot;3&quot; unique_id=&quot;10410&quot;&gt;&lt;property id=&quot;20148&quot; value=&quot;5&quot;/&gt;&lt;property id=&quot;20300&quot; value=&quot;Slide 2&quot;/&gt;&lt;property id=&quot;20307&quot; value=&quot;258&quot;/&gt;&lt;/object&gt;&lt;object type=&quot;3&quot; unique_id=&quot;10411&quot;&gt;&lt;property id=&quot;20148&quot; value=&quot;5&quot;/&gt;&lt;property id=&quot;20300&quot; value=&quot;Slide 3&quot;/&gt;&lt;property id=&quot;20307&quot; value=&quot;267&quot;/&gt;&lt;/object&gt;&lt;object type=&quot;3&quot; unique_id=&quot;10412&quot;&gt;&lt;property id=&quot;20148&quot; value=&quot;5&quot;/&gt;&lt;property id=&quot;20300&quot; value=&quot;Slide 4&quot;/&gt;&lt;property id=&quot;20307&quot; value=&quot;259&quot;/&gt;&lt;/object&gt;&lt;object type=&quot;3&quot; unique_id=&quot;10413&quot;&gt;&lt;property id=&quot;20148&quot; value=&quot;5&quot;/&gt;&lt;property id=&quot;20300&quot; value=&quot;Slide 5&quot;/&gt;&lt;property id=&quot;20307&quot; value=&quot;260&quot;/&gt;&lt;/object&gt;&lt;object type=&quot;3&quot; unique_id=&quot;10414&quot;&gt;&lt;property id=&quot;20148&quot; value=&quot;5&quot;/&gt;&lt;property id=&quot;20300&quot; value=&quot;Slide 6&quot;/&gt;&lt;property id=&quot;20307&quot; value=&quot;261&quot;/&gt;&lt;/object&gt;&lt;object type=&quot;3&quot; unique_id=&quot;10415&quot;&gt;&lt;property id=&quot;20148&quot; value=&quot;5&quot;/&gt;&lt;property id=&quot;20300&quot; value=&quot;Slide 7&quot;/&gt;&lt;property id=&quot;20307&quot; value=&quot;262&quot;/&gt;&lt;/object&gt;&lt;object type=&quot;3&quot; unique_id=&quot;10416&quot;&gt;&lt;property id=&quot;20148&quot; value=&quot;5&quot;/&gt;&lt;property id=&quot;20300&quot; value=&quot;Slide 8&quot;/&gt;&lt;property id=&quot;20307&quot; value=&quot;263&quot;/&gt;&lt;/object&gt;&lt;object type=&quot;3&quot; unique_id=&quot;10417&quot;&gt;&lt;property id=&quot;20148&quot; value=&quot;5&quot;/&gt;&lt;property id=&quot;20300&quot; value=&quot;Slide 9&quot;/&gt;&lt;property id=&quot;20307&quot; value=&quot;264&quot;/&gt;&lt;/object&gt;&lt;object type=&quot;3&quot; unique_id=&quot;10418&quot;&gt;&lt;property id=&quot;20148&quot; value=&quot;5&quot;/&gt;&lt;property id=&quot;20300&quot; value=&quot;Slide 10&quot;/&gt;&lt;property id=&quot;20307&quot; value=&quot;270&quot;/&gt;&lt;/object&gt;&lt;object type=&quot;3&quot; unique_id=&quot;10419&quot;&gt;&lt;property id=&quot;20148&quot; value=&quot;5&quot;/&gt;&lt;property id=&quot;20300&quot; value=&quot;Slide 11&quot;/&gt;&lt;property id=&quot;20307&quot; value=&quot;268&quot;/&gt;&lt;/object&gt;&lt;object type=&quot;3&quot; unique_id=&quot;10420&quot;&gt;&lt;property id=&quot;20148&quot; value=&quot;5&quot;/&gt;&lt;property id=&quot;20300&quot; value=&quot;Slide 12&quot;/&gt;&lt;property id=&quot;20307&quot; value=&quot;269&quot;/&gt;&lt;/object&gt;&lt;/object&gt;&lt;object type=&quot;8&quot; unique_id=&quot;10434&quot;&gt;&lt;/object&gt;&lt;/object&gt;&lt;/database&gt;"/>
  <p:tag name="MMPROD_NEXTUNIQUEID" val="10013"/>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272</TotalTime>
  <Words>350</Words>
  <Application>Microsoft Office PowerPoint</Application>
  <PresentationFormat>Widescreen</PresentationFormat>
  <Paragraphs>63</Paragraphs>
  <Slides>12</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Algerian</vt:lpstr>
      <vt:lpstr>Arial</vt:lpstr>
      <vt:lpstr>Calibri</vt:lpstr>
      <vt:lpstr>Calibri Light</vt:lpstr>
      <vt:lpstr>HP001 5 hàng</vt:lpstr>
      <vt:lpstr>Tahoma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User01</dc:creator>
  <cp:lastModifiedBy>Admin</cp:lastModifiedBy>
  <cp:revision>41</cp:revision>
  <dcterms:created xsi:type="dcterms:W3CDTF">2016-08-09T14:16:48Z</dcterms:created>
  <dcterms:modified xsi:type="dcterms:W3CDTF">2021-11-15T04:19:48Z</dcterms:modified>
</cp:coreProperties>
</file>