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activeX/activeX1.xml" ContentType="application/vnd.ms-office.activeX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3"/>
  </p:notesMasterIdLst>
  <p:sldIdLst>
    <p:sldId id="279" r:id="rId4"/>
    <p:sldId id="280" r:id="rId5"/>
    <p:sldId id="256" r:id="rId6"/>
    <p:sldId id="285" r:id="rId7"/>
    <p:sldId id="266" r:id="rId8"/>
    <p:sldId id="268" r:id="rId9"/>
    <p:sldId id="275" r:id="rId10"/>
    <p:sldId id="270" r:id="rId11"/>
    <p:sldId id="282" r:id="rId12"/>
    <p:sldId id="271" r:id="rId13"/>
    <p:sldId id="272" r:id="rId14"/>
    <p:sldId id="286" r:id="rId15"/>
    <p:sldId id="283" r:id="rId16"/>
    <p:sldId id="273" r:id="rId17"/>
    <p:sldId id="284" r:id="rId18"/>
    <p:sldId id="274" r:id="rId19"/>
    <p:sldId id="277" r:id="rId20"/>
    <p:sldId id="278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8FD93-4D19-46C3-B405-7A4FDACDC858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99E50-215A-4A90-9B4F-EC321AF0F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10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>
              <a:latin typeface="Calibri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125456A-F031-433F-AD8F-8DA284F1F511}" type="slidenum">
              <a:rPr lang="en-US">
                <a:solidFill>
                  <a:prstClr val="black"/>
                </a:solidFill>
              </a:rPr>
              <a:pPr eaLnBrk="1" hangingPunct="1"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840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963B-AD75-4662-BD2F-89E9F24F03BB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5C36F-7917-4562-9D0E-B5E27C24D0E3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917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www.themegallery.com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Company Logo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9B020-397F-4735-A173-CE5011CDC5E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410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www.themegallery.com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Company Logo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5D97-F31E-46E6-BFA5-F37C83C3C1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915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www.themegallery.com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Company Logo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D7DB-AD8B-4756-9198-220EB24E9D0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238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www.themegallery.com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Company Logo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E6E47-2196-4B19-93D5-4F199D1F7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617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www.themegallery.com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Company Logo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DE2A9-E6EB-4F63-B50E-E1B7DC0323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4704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www.themegallery.com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Company Logo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8B18C-F593-4A73-9D9E-ED51ECB80C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876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www.themegallery.com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Company Logo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C778-2DBD-4A0E-AF34-3A4F1913AFA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162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www.themegallery.com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Company Logo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C82A8-DC44-4FB6-A4F5-E4469EE655D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7036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www.themegallery.com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Company Logo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95322-D84B-405D-9294-E17DBD19DC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0208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www.themegallery.com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Company Logo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9AE6E-870F-412B-8DFE-2BDA134B87E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9434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F2229-8553-4C6E-985B-42767BA3B1B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10783-DEA2-4869-B6DC-FB5B10F5B7B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3672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611DA-AE90-4EF6-B29E-9E0BA93C9AA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B35B1-A596-41FE-B708-1CF7D2AAEE1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414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7D7AC-D410-42B5-A6AD-A7F066FF62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DD2FD-67D4-4525-9B4C-0C03EBFFFD8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6715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CC68-BEF9-42B3-8A00-F2853610380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F8E20-34D9-411A-80C6-C1B6C93EA04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8540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02BE2-CA85-4BBF-A05B-B32CB91AE87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54758-A140-43E4-B810-99B3A6632B0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3263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13974-60A7-4D3B-8CCB-7A545E0BBE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7A61C-122B-46A9-A9A1-121B417E59B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6629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5D667-4B15-468F-9301-89A4D06DF6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FC8C1-3FD9-425B-A470-969B544D3AA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87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F3B24-A168-42A4-875F-B590B1D652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E4900-4B32-451B-9C32-6F660935C2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1143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8BFA0-21FB-4DBE-8AEE-E6D1113A2D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CBCEF-6E1E-49F6-9987-D0992405790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9846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68FA8-1BB4-4317-87F6-3D94418E945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C8A47-1528-4449-809A-77A70235060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2408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402C2-F3C8-4E80-9E7F-99F4314BC1E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1D9E9-CAE2-43B8-8DBB-7DC6A7A0067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72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76F11-8457-44B0-9C52-049A1FA0034B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D1996-6214-4E6D-9459-54970B17C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t>www.themegallery.com</a:t>
            </a: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t>Company Logo</a:t>
            </a: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12E40AD-26BF-4573-B35A-B08838F04BD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49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34FC86-13D0-4573-B1A3-11D29F5FBE8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D955EFF-69CC-417B-AD9C-2FE5A61460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99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7.xml"/><Relationship Id="rId7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openxmlformats.org/officeDocument/2006/relationships/image" Target="../media/image8.jpeg"/><Relationship Id="rId4" Type="http://schemas.openxmlformats.org/officeDocument/2006/relationships/slide" Target="slide15.xml"/><Relationship Id="rId9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5.gif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47900"/>
            <a:ext cx="3810000" cy="444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5"/>
          <p:cNvSpPr txBox="1">
            <a:spLocks noChangeArrowheads="1"/>
          </p:cNvSpPr>
          <p:nvPr/>
        </p:nvSpPr>
        <p:spPr bwMode="auto">
          <a:xfrm>
            <a:off x="762000" y="381000"/>
            <a:ext cx="7543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4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 MỪNG QUÝ THẦY CÔ TỚI DỰ GIỜ </a:t>
            </a:r>
            <a:r>
              <a:rPr lang="en-US" sz="4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 </a:t>
            </a:r>
            <a:r>
              <a:rPr lang="en-US" sz="4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4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29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hóa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trị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318022"/>
            <a:ext cx="76200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vạt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Kali (K),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Iot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(I),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Hidrô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(H),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Natri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(Na)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(Ag),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Clo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hoài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Magiê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(Mg),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Kẽm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(Zn)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Thuỷ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(Hg)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(O),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(Cu),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Thiếc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Bari (Ba)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Canxi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pPr algn="ctr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..…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795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972787"/>
              </p:ext>
            </p:extLst>
          </p:nvPr>
        </p:nvGraphicFramePr>
        <p:xfrm>
          <a:off x="990600" y="1774549"/>
          <a:ext cx="6324600" cy="2971800"/>
        </p:xfrm>
        <a:graphic>
          <a:graphicData uri="http://schemas.openxmlformats.org/drawingml/2006/table">
            <a:tbl>
              <a:tblPr firstRow="1" firstCol="1" bandRow="1"/>
              <a:tblGrid>
                <a:gridCol w="2742581"/>
                <a:gridCol w="3582019"/>
              </a:tblGrid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Hóa trị của N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r>
                        <a:rPr lang="en-US" sz="2800" b="1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2800" b="1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</a:t>
                      </a:r>
                      <a:r>
                        <a:rPr lang="en-US" sz="2800" b="1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2800" b="1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2800" b="1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33400" y="147192"/>
            <a:ext cx="8305800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1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1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tập</a:t>
            </a: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4:</a:t>
            </a:r>
            <a:r>
              <a:rPr kumimoji="0" lang="en-US" sz="28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định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hóa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trị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của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trong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trường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hợp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22098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II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2783605"/>
            <a:ext cx="872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IV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94564" y="32004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36127" y="3778248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III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36127" y="42672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540771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65177"/>
              </p:ext>
            </p:extLst>
          </p:nvPr>
        </p:nvGraphicFramePr>
        <p:xfrm>
          <a:off x="990600" y="1774549"/>
          <a:ext cx="6324600" cy="2971800"/>
        </p:xfrm>
        <a:graphic>
          <a:graphicData uri="http://schemas.openxmlformats.org/drawingml/2006/table">
            <a:tbl>
              <a:tblPr firstRow="1" firstCol="1" bandRow="1"/>
              <a:tblGrid>
                <a:gridCol w="2742581"/>
                <a:gridCol w="3582019"/>
              </a:tblGrid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Hóa trị của N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r>
                        <a:rPr lang="en-US" sz="2800" b="1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2800" b="1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</a:t>
                      </a:r>
                      <a:r>
                        <a:rPr lang="en-US" sz="2800" b="1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2800" b="1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2800" b="1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33400" y="648771"/>
            <a:ext cx="8305800" cy="65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1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1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tập</a:t>
            </a:r>
            <a:r>
              <a:rPr kumimoji="0" lang="en-US" sz="2800" b="1" i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4:</a:t>
            </a:r>
            <a:r>
              <a:rPr kumimoji="0" lang="en-US" sz="2800" b="1" i="1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0" y="22098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II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2783605"/>
            <a:ext cx="872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IV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94564" y="32004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36127" y="3778248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III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36127" y="42672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V</a:t>
            </a:r>
          </a:p>
        </p:txBody>
      </p:sp>
      <p:pic>
        <p:nvPicPr>
          <p:cNvPr id="14" name="Picture 11" descr="Digit 3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4800"/>
            <a:ext cx="2057400" cy="113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486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withEffect">
                                  <p:stCondLst>
                                    <p:cond delay="33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PICTU~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143000"/>
            <a:ext cx="8305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Frame 11"/>
          <p:cNvSpPr/>
          <p:nvPr/>
        </p:nvSpPr>
        <p:spPr>
          <a:xfrm>
            <a:off x="3276600" y="228600"/>
            <a:ext cx="2895600" cy="685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52800" y="304801"/>
            <a:ext cx="2743200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ight Arrow 10">
            <a:hlinkClick r:id="rId3" action="ppaction://hlinksldjump"/>
          </p:cNvPr>
          <p:cNvSpPr/>
          <p:nvPr/>
        </p:nvSpPr>
        <p:spPr>
          <a:xfrm>
            <a:off x="8153400" y="6400800"/>
            <a:ext cx="8382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14600" y="2302685"/>
            <a:ext cx="510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a.x</a:t>
            </a: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9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b.y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hlinkClick r:id="rId4" action="ppaction://hlinksldjump"/>
          </p:cNvPr>
          <p:cNvSpPr/>
          <p:nvPr/>
        </p:nvSpPr>
        <p:spPr>
          <a:xfrm>
            <a:off x="3505200" y="1302327"/>
            <a:ext cx="2667000" cy="3733800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 w="38100">
            <a:solidFill>
              <a:srgbClr val="BE02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6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>
            <a:hlinkClick r:id="rId6" action="ppaction://hlinksldjump"/>
          </p:cNvPr>
          <p:cNvSpPr/>
          <p:nvPr/>
        </p:nvSpPr>
        <p:spPr>
          <a:xfrm>
            <a:off x="6172200" y="1281545"/>
            <a:ext cx="2743200" cy="3733800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  <a:ln w="38100">
            <a:solidFill>
              <a:srgbClr val="BE02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3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hlinkClick r:id="rId8" action="ppaction://hlinksldjump"/>
          </p:cNvPr>
          <p:cNvSpPr/>
          <p:nvPr/>
        </p:nvSpPr>
        <p:spPr>
          <a:xfrm>
            <a:off x="762000" y="1302327"/>
            <a:ext cx="2743200" cy="3733800"/>
          </a:xfrm>
          <a:prstGeom prst="rect">
            <a:avLst/>
          </a:prstGeom>
          <a:blipFill>
            <a:blip r:embed="rId9"/>
            <a:tile tx="0" ty="0" sx="100000" sy="100000" flip="none" algn="tl"/>
          </a:blipFill>
          <a:ln w="57150">
            <a:solidFill>
              <a:srgbClr val="BE02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6000" b="1" i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8822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356636"/>
            <a:ext cx="6934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143000"/>
            <a:ext cx="7620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Fe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FeO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A. I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	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II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C. III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380509" y="1904723"/>
            <a:ext cx="6096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" name="Right Arrow 1">
            <a:hlinkClick r:id="rId2" action="ppaction://hlinksldjump"/>
          </p:cNvPr>
          <p:cNvSpPr/>
          <p:nvPr/>
        </p:nvSpPr>
        <p:spPr>
          <a:xfrm>
            <a:off x="7924800" y="6248400"/>
            <a:ext cx="8382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1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162109"/>
            <a:ext cx="6934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1994778"/>
            <a:ext cx="7315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(NO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HNO</a:t>
            </a:r>
            <a:r>
              <a:rPr lang="en-US" sz="2800" b="1" baseline="-25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/>
              <a:t>A.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B. II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	   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C. III</a:t>
            </a:r>
          </a:p>
          <a:p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33400" y="2714938"/>
            <a:ext cx="6096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" name="Right Arrow 1">
            <a:hlinkClick r:id="rId2" action="ppaction://hlinksldjump"/>
          </p:cNvPr>
          <p:cNvSpPr/>
          <p:nvPr/>
        </p:nvSpPr>
        <p:spPr>
          <a:xfrm>
            <a:off x="7696200" y="6172200"/>
            <a:ext cx="9144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1109" y="1021984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 , YH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A. X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B.X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C. XY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237154"/>
            <a:ext cx="41232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4038600"/>
            <a:ext cx="723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O: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ựa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  <a:sym typeface="Wingdings 3"/>
              </a:rPr>
              <a:t>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I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ựa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  <a:sym typeface="Wingdings 3"/>
              </a:rPr>
              <a:t>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III</a:t>
            </a:r>
          </a:p>
          <a:p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  <a:sym typeface="Wingdings 3"/>
              </a:rPr>
              <a:t>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2800" i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7" name="Oval 6"/>
          <p:cNvSpPr/>
          <p:nvPr/>
        </p:nvSpPr>
        <p:spPr>
          <a:xfrm>
            <a:off x="2844289" y="3035098"/>
            <a:ext cx="609600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" name="Right Arrow 1">
            <a:hlinkClick r:id="rId2" action="ppaction://hlinksldjump"/>
          </p:cNvPr>
          <p:cNvSpPr/>
          <p:nvPr/>
        </p:nvSpPr>
        <p:spPr>
          <a:xfrm>
            <a:off x="7772400" y="6172200"/>
            <a:ext cx="8382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65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304800" y="0"/>
            <a:ext cx="8839200" cy="4191000"/>
          </a:xfrm>
          <a:prstGeom prst="cloudCallout">
            <a:avLst>
              <a:gd name="adj1" fmla="val -39546"/>
              <a:gd name="adj2" fmla="val 5375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4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ướng</a:t>
            </a:r>
            <a:r>
              <a:rPr lang="en-US" sz="4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800" b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/>
              <a:t>- </a:t>
            </a:r>
            <a:r>
              <a:rPr lang="en-US" sz="2800" b="1" dirty="0" err="1" smtClean="0"/>
              <a:t>Làm</a:t>
            </a:r>
            <a:r>
              <a:rPr lang="en-US" sz="2800" b="1" dirty="0" smtClean="0"/>
              <a:t> </a:t>
            </a:r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1,2( SGK – 38)</a:t>
            </a:r>
          </a:p>
          <a:p>
            <a:r>
              <a:rPr lang="en-US" sz="2800" b="1" dirty="0" smtClean="0"/>
              <a:t>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II/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800" b="1" dirty="0" smtClean="0"/>
              <a:t>     - </a:t>
            </a:r>
            <a:r>
              <a:rPr lang="en-US" sz="2800" b="1" dirty="0" err="1" smtClean="0"/>
              <a:t>Học</a:t>
            </a:r>
            <a:r>
              <a:rPr lang="en-US" sz="2800" b="1" dirty="0" smtClean="0"/>
              <a:t> </a:t>
            </a:r>
            <a:r>
              <a:rPr lang="en-US" sz="2800" b="1" dirty="0" err="1"/>
              <a:t>thuộc</a:t>
            </a:r>
            <a:r>
              <a:rPr lang="en-US" sz="2800" b="1" dirty="0"/>
              <a:t> </a:t>
            </a:r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ca</a:t>
            </a:r>
            <a:r>
              <a:rPr lang="en-US" sz="2800" b="1" dirty="0"/>
              <a:t> </a:t>
            </a:r>
            <a:r>
              <a:rPr lang="en-US" sz="2800" b="1" dirty="0" err="1"/>
              <a:t>hóa</a:t>
            </a:r>
            <a:r>
              <a:rPr lang="en-US" sz="2800" b="1" dirty="0"/>
              <a:t> </a:t>
            </a:r>
            <a:r>
              <a:rPr lang="en-US" sz="2800" b="1" dirty="0" err="1"/>
              <a:t>trị</a:t>
            </a:r>
            <a:endParaRPr lang="en-US" sz="2800" b="1" dirty="0"/>
          </a:p>
        </p:txBody>
      </p:sp>
      <p:pic>
        <p:nvPicPr>
          <p:cNvPr id="32772" name="Picture 4" descr="25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3400"/>
            <a:ext cx="3276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11333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6" descr="HOA1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967038"/>
            <a:ext cx="2981325" cy="364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228600" y="1143000"/>
            <a:ext cx="8686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4800" b="1" smtClean="0">
                <a:solidFill>
                  <a:srgbClr val="FF0066"/>
                </a:solidFill>
                <a:latin typeface="Arial" pitchFamily="34" charset="0"/>
              </a:rPr>
              <a:t>Xin chân thành cảm ơn các thầy cô và các em học sinh!</a:t>
            </a:r>
          </a:p>
        </p:txBody>
      </p:sp>
    </p:spTree>
    <p:extLst>
      <p:ext uri="{BB962C8B-B14F-4D97-AF65-F5344CB8AC3E}">
        <p14:creationId xmlns:p14="http://schemas.microsoft.com/office/powerpoint/2010/main" val="31302344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7" presetClass="entr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500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500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500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/>
      <p:bldP spid="44040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3"/>
          <p:cNvSpPr>
            <a:spLocks noChangeArrowheads="1" noChangeShapeType="1" noTextEdit="1"/>
          </p:cNvSpPr>
          <p:nvPr/>
        </p:nvSpPr>
        <p:spPr bwMode="gray">
          <a:xfrm>
            <a:off x="852599" y="3967162"/>
            <a:ext cx="7377001" cy="90963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b="1" kern="10" dirty="0">
                <a:ln w="11430"/>
                <a:solidFill>
                  <a:srgbClr val="CC99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erdana"/>
                <a:ea typeface="Verdana"/>
                <a:cs typeface="Verdana"/>
              </a:rPr>
              <a:t>Thank You !</a:t>
            </a:r>
          </a:p>
        </p:txBody>
      </p:sp>
      <p:grpSp>
        <p:nvGrpSpPr>
          <p:cNvPr id="15364" name="Group 12"/>
          <p:cNvGrpSpPr>
            <a:grpSpLocks/>
          </p:cNvGrpSpPr>
          <p:nvPr/>
        </p:nvGrpSpPr>
        <p:grpSpPr bwMode="auto">
          <a:xfrm>
            <a:off x="-479425" y="-446088"/>
            <a:ext cx="10004425" cy="7532688"/>
            <a:chOff x="158" y="117"/>
            <a:chExt cx="5445" cy="4100"/>
          </a:xfrm>
        </p:grpSpPr>
        <p:pic>
          <p:nvPicPr>
            <p:cNvPr id="15365" name="Picture 4" descr="887917o2kfoubdex"/>
            <p:cNvPicPr>
              <a:picLocks noChangeAspect="1" noChangeArrowheads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" y="333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6" name="Picture 5" descr="887917o2kfoubdex"/>
            <p:cNvPicPr>
              <a:picLocks noChangeAspect="1" noChangeArrowheads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2135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7" name="Picture 6" descr="887917o2kfoubdex"/>
            <p:cNvPicPr>
              <a:picLocks noChangeAspect="1" noChangeArrowheads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0" y="261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8" name="Picture 7" descr="887917o2kfoubdex"/>
            <p:cNvPicPr>
              <a:picLocks noChangeAspect="1" noChangeArrowheads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8" y="2063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9" name="Picture 8" descr="887917o2kfoubdex"/>
            <p:cNvPicPr>
              <a:picLocks noChangeAspect="1" noChangeArrowheads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489" y="2886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0" name="Picture 9" descr="887917o2kfoubdex"/>
            <p:cNvPicPr>
              <a:picLocks noChangeAspect="1" noChangeArrowheads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3592" y="2874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1" name="Picture 10" descr="887917o2kfoubdex"/>
            <p:cNvPicPr>
              <a:picLocks noChangeAspect="1" noChangeArrowheads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490" y="-499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2" name="Picture 11" descr="887917o2kfoubdex"/>
            <p:cNvPicPr>
              <a:picLocks noChangeAspect="1" noChangeArrowheads="1" noCrop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3593" y="-511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7452751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3048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6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564" y="332220"/>
            <a:ext cx="1371600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05691" y="1329170"/>
            <a:ext cx="8153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C00000"/>
                </a:solidFill>
              </a:rPr>
              <a:t>Luật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chơi</a:t>
            </a:r>
            <a:r>
              <a:rPr lang="en-US" sz="2800" b="1" u="sng" dirty="0" smtClean="0">
                <a:solidFill>
                  <a:srgbClr val="C00000"/>
                </a:solidFill>
              </a:rPr>
              <a:t>:</a:t>
            </a:r>
            <a:r>
              <a:rPr lang="en-US" sz="2800" b="1" i="1" u="sng" dirty="0">
                <a:solidFill>
                  <a:srgbClr val="C00000"/>
                </a:solidFill>
              </a:rPr>
              <a:t> </a:t>
            </a:r>
            <a:endParaRPr lang="en-US" sz="2800" b="1" i="1" u="sng" dirty="0" smtClean="0">
              <a:solidFill>
                <a:srgbClr val="C00000"/>
              </a:solidFill>
            </a:endParaRPr>
          </a:p>
          <a:p>
            <a:r>
              <a:rPr lang="en-US" sz="2800" b="1" i="1" dirty="0" smtClean="0">
                <a:solidFill>
                  <a:srgbClr val="C00000"/>
                </a:solidFill>
              </a:rPr>
              <a:t>- </a:t>
            </a:r>
            <a:r>
              <a:rPr lang="en-US" sz="2800" i="1" dirty="0" smtClean="0">
                <a:solidFill>
                  <a:srgbClr val="C00000"/>
                </a:solidFill>
              </a:rPr>
              <a:t>4 </a:t>
            </a:r>
            <a:r>
              <a:rPr lang="en-US" sz="2800" i="1" dirty="0" err="1">
                <a:solidFill>
                  <a:srgbClr val="C00000"/>
                </a:solidFill>
              </a:rPr>
              <a:t>bạn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chơi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sẽ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được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phát</a:t>
            </a:r>
            <a:r>
              <a:rPr lang="en-US" sz="2800" i="1" dirty="0">
                <a:solidFill>
                  <a:srgbClr val="C00000"/>
                </a:solidFill>
              </a:rPr>
              <a:t> 1 </a:t>
            </a:r>
            <a:r>
              <a:rPr lang="en-US" sz="2800" i="1" dirty="0" err="1">
                <a:solidFill>
                  <a:srgbClr val="C00000"/>
                </a:solidFill>
              </a:rPr>
              <a:t>tấm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bìa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và</a:t>
            </a:r>
            <a:r>
              <a:rPr lang="en-US" sz="2800" i="1" dirty="0">
                <a:solidFill>
                  <a:srgbClr val="C00000"/>
                </a:solidFill>
              </a:rPr>
              <a:t> 1 </a:t>
            </a:r>
            <a:r>
              <a:rPr lang="en-US" sz="2800" i="1" dirty="0" err="1">
                <a:solidFill>
                  <a:srgbClr val="C00000"/>
                </a:solidFill>
              </a:rPr>
              <a:t>chiếc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bút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dạ</a:t>
            </a:r>
            <a:r>
              <a:rPr lang="vi-VN" sz="2800" i="1" dirty="0">
                <a:solidFill>
                  <a:srgbClr val="C00000"/>
                </a:solidFill>
              </a:rPr>
              <a:t>.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Các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bạn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chơi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sẽ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viết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câu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trả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lời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của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mình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lên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tấm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bìa</a:t>
            </a:r>
            <a:r>
              <a:rPr lang="en-US" sz="2800" i="1" dirty="0">
                <a:solidFill>
                  <a:srgbClr val="C00000"/>
                </a:solidFill>
              </a:rPr>
              <a:t>, </a:t>
            </a:r>
            <a:r>
              <a:rPr lang="en-US" sz="2800" i="1" dirty="0" err="1">
                <a:solidFill>
                  <a:srgbClr val="C00000"/>
                </a:solidFill>
              </a:rPr>
              <a:t>ai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viết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xong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trước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sẽ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dùng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nam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châm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gắn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lên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bảng</a:t>
            </a:r>
            <a:r>
              <a:rPr lang="en-US" sz="2800" i="1" dirty="0">
                <a:solidFill>
                  <a:srgbClr val="C00000"/>
                </a:solidFill>
              </a:rPr>
              <a:t>.</a:t>
            </a:r>
            <a:r>
              <a:rPr lang="vi-VN" sz="2800" i="1" dirty="0">
                <a:solidFill>
                  <a:srgbClr val="C00000"/>
                </a:solidFill>
              </a:rPr>
              <a:t>Thời gian của trò chơi là </a:t>
            </a:r>
            <a:r>
              <a:rPr lang="en-US" sz="2800" i="1" dirty="0">
                <a:solidFill>
                  <a:srgbClr val="C00000"/>
                </a:solidFill>
              </a:rPr>
              <a:t>1</a:t>
            </a:r>
            <a:r>
              <a:rPr lang="vi-VN" sz="2800" i="1" dirty="0" smtClean="0">
                <a:solidFill>
                  <a:srgbClr val="C00000"/>
                </a:solidFill>
              </a:rPr>
              <a:t> phút</a:t>
            </a:r>
            <a:r>
              <a:rPr lang="en-US" sz="2800" i="1" dirty="0" smtClean="0">
                <a:solidFill>
                  <a:srgbClr val="C00000"/>
                </a:solidFill>
              </a:rPr>
              <a:t> 30 </a:t>
            </a:r>
            <a:r>
              <a:rPr lang="en-US" sz="2800" i="1" dirty="0" err="1" smtClean="0">
                <a:solidFill>
                  <a:srgbClr val="C00000"/>
                </a:solidFill>
              </a:rPr>
              <a:t>giây</a:t>
            </a:r>
            <a:r>
              <a:rPr lang="vi-VN" sz="2800" i="1" dirty="0" smtClean="0">
                <a:solidFill>
                  <a:srgbClr val="C00000"/>
                </a:solidFill>
              </a:rPr>
              <a:t>.</a:t>
            </a:r>
            <a:endParaRPr lang="en-US" sz="2800" dirty="0">
              <a:solidFill>
                <a:srgbClr val="C00000"/>
              </a:solidFill>
            </a:endParaRPr>
          </a:p>
          <a:p>
            <a:r>
              <a:rPr lang="vi-VN" sz="2800" i="1" dirty="0">
                <a:solidFill>
                  <a:srgbClr val="C00000"/>
                </a:solidFill>
              </a:rPr>
              <a:t>-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Bạn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vi-VN" sz="2800" i="1" dirty="0">
                <a:solidFill>
                  <a:srgbClr val="C00000"/>
                </a:solidFill>
              </a:rPr>
              <a:t>nào đúng và nhanh nhất sẽ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>
                <a:solidFill>
                  <a:srgbClr val="C00000"/>
                </a:solidFill>
              </a:rPr>
              <a:t>nhận</a:t>
            </a:r>
            <a:r>
              <a:rPr lang="en-US" sz="2800" i="1" dirty="0">
                <a:solidFill>
                  <a:srgbClr val="C00000"/>
                </a:solidFill>
              </a:rPr>
              <a:t> </a:t>
            </a:r>
            <a:r>
              <a:rPr lang="en-US" sz="2800" i="1" dirty="0" err="1" smtClean="0">
                <a:solidFill>
                  <a:srgbClr val="C00000"/>
                </a:solidFill>
              </a:rPr>
              <a:t>được</a:t>
            </a:r>
            <a:r>
              <a:rPr lang="en-US" sz="2800" i="1" dirty="0" smtClean="0">
                <a:solidFill>
                  <a:srgbClr val="C00000"/>
                </a:solidFill>
              </a:rPr>
              <a:t> 1 </a:t>
            </a:r>
            <a:r>
              <a:rPr lang="en-US" sz="2800" i="1" dirty="0" err="1">
                <a:solidFill>
                  <a:srgbClr val="C00000"/>
                </a:solidFill>
              </a:rPr>
              <a:t>phần</a:t>
            </a:r>
            <a:r>
              <a:rPr lang="vi-VN" sz="2800" i="1" dirty="0">
                <a:solidFill>
                  <a:srgbClr val="C00000"/>
                </a:solidFill>
              </a:rPr>
              <a:t> </a:t>
            </a:r>
            <a:r>
              <a:rPr lang="vi-VN" sz="2800" i="1" dirty="0" smtClean="0">
                <a:solidFill>
                  <a:srgbClr val="C00000"/>
                </a:solidFill>
              </a:rPr>
              <a:t>thưởng</a:t>
            </a:r>
            <a:r>
              <a:rPr lang="en-US" sz="2800" i="1" dirty="0" smtClean="0">
                <a:solidFill>
                  <a:srgbClr val="C00000"/>
                </a:solidFill>
              </a:rPr>
              <a:t>.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15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990600"/>
            <a:ext cx="8763000" cy="3254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 smtClean="0">
                <a:latin typeface="+mj-lt"/>
              </a:rPr>
              <a:t>Tìm công thức hóa học của hợp chất sau:</a:t>
            </a:r>
            <a:endParaRPr lang="en-US" sz="28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 smtClean="0">
                <a:latin typeface="+mj-lt"/>
              </a:rPr>
              <a:t>a, Nước: biết phân tử gồm 2 H và 1 O.</a:t>
            </a:r>
            <a:endParaRPr lang="en-US" sz="28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 smtClean="0">
                <a:latin typeface="+mj-lt"/>
              </a:rPr>
              <a:t>b, Axit sunfuric</a:t>
            </a:r>
            <a:r>
              <a:rPr lang="en-US" sz="2800" dirty="0" smtClean="0">
                <a:latin typeface="+mj-lt"/>
              </a:rPr>
              <a:t>: </a:t>
            </a:r>
            <a:r>
              <a:rPr lang="en-US" sz="2800" dirty="0" err="1" smtClean="0">
                <a:latin typeface="+mj-lt"/>
              </a:rPr>
              <a:t>biết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phân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tử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gồm</a:t>
            </a:r>
            <a:r>
              <a:rPr lang="vi-VN" sz="2800" dirty="0" smtClean="0">
                <a:latin typeface="+mj-lt"/>
              </a:rPr>
              <a:t> 2 H, 1</a:t>
            </a:r>
            <a:r>
              <a:rPr lang="en-US" sz="2800" dirty="0" smtClean="0">
                <a:latin typeface="+mj-lt"/>
              </a:rPr>
              <a:t>S</a:t>
            </a:r>
            <a:r>
              <a:rPr lang="vi-VN" sz="2800" dirty="0" smtClean="0">
                <a:latin typeface="+mj-lt"/>
              </a:rPr>
              <a:t> và 4</a:t>
            </a:r>
            <a:r>
              <a:rPr lang="en-US" sz="2800" dirty="0" smtClean="0">
                <a:latin typeface="+mj-lt"/>
              </a:rPr>
              <a:t>O</a:t>
            </a:r>
            <a:r>
              <a:rPr lang="vi-VN" sz="2800" dirty="0" smtClean="0">
                <a:latin typeface="+mj-lt"/>
              </a:rPr>
              <a:t>.</a:t>
            </a:r>
            <a:endParaRPr lang="en-US" sz="28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c, </a:t>
            </a:r>
            <a:r>
              <a:rPr lang="en-US" sz="2800" dirty="0" err="1" smtClean="0">
                <a:latin typeface="+mj-lt"/>
              </a:rPr>
              <a:t>Canxi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cacbonat</a:t>
            </a:r>
            <a:r>
              <a:rPr lang="en-US" sz="2800" dirty="0" smtClean="0">
                <a:latin typeface="+mj-lt"/>
              </a:rPr>
              <a:t>: </a:t>
            </a:r>
            <a:r>
              <a:rPr lang="en-US" sz="2800" dirty="0" err="1" smtClean="0">
                <a:latin typeface="+mj-lt"/>
              </a:rPr>
              <a:t>biết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phân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tử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gồm</a:t>
            </a:r>
            <a:r>
              <a:rPr lang="en-US" sz="2800" dirty="0" smtClean="0">
                <a:latin typeface="+mj-lt"/>
              </a:rPr>
              <a:t> 1Ca, 1C </a:t>
            </a:r>
            <a:r>
              <a:rPr lang="en-US" sz="2800" dirty="0" err="1" smtClean="0">
                <a:latin typeface="+mj-lt"/>
              </a:rPr>
              <a:t>và</a:t>
            </a:r>
            <a:r>
              <a:rPr lang="en-US" sz="2800" dirty="0" smtClean="0">
                <a:latin typeface="+mj-lt"/>
              </a:rPr>
              <a:t> 3O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+mj-lt"/>
              </a:rPr>
              <a:t>d, </a:t>
            </a:r>
            <a:r>
              <a:rPr lang="en-US" sz="2800" dirty="0" err="1" smtClean="0">
                <a:latin typeface="+mj-lt"/>
              </a:rPr>
              <a:t>Natri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hidroxit</a:t>
            </a:r>
            <a:r>
              <a:rPr lang="en-US" sz="2800" dirty="0" smtClean="0">
                <a:latin typeface="+mj-lt"/>
              </a:rPr>
              <a:t>: </a:t>
            </a:r>
            <a:r>
              <a:rPr lang="en-US" sz="2800" dirty="0" err="1" smtClean="0">
                <a:latin typeface="+mj-lt"/>
              </a:rPr>
              <a:t>biết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phân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tử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gồm</a:t>
            </a:r>
            <a:r>
              <a:rPr lang="en-US" sz="2800" dirty="0" smtClean="0">
                <a:latin typeface="+mj-lt"/>
              </a:rPr>
              <a:t> 1Na, 1O </a:t>
            </a:r>
            <a:r>
              <a:rPr lang="en-US" sz="2800" dirty="0" err="1" smtClean="0">
                <a:latin typeface="+mj-lt"/>
              </a:rPr>
              <a:t>và</a:t>
            </a:r>
            <a:r>
              <a:rPr lang="en-US" sz="2800" dirty="0" smtClean="0">
                <a:latin typeface="+mj-lt"/>
              </a:rPr>
              <a:t> 1H</a:t>
            </a:r>
            <a:r>
              <a:rPr lang="vi-VN" sz="2800" dirty="0" smtClean="0">
                <a:latin typeface="+mj-lt"/>
                <a:cs typeface="Times New Roman" pitchFamily="18" charset="0"/>
              </a:rPr>
              <a:t>.</a:t>
            </a:r>
            <a:endParaRPr lang="en-US" sz="2800" dirty="0">
              <a:latin typeface="+mj-lt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3048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6" descr="Digit 9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52400"/>
            <a:ext cx="2057400" cy="113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1" presetClass="exit" presetSubtype="0" fill="hold" nodeType="withEffect">
                                  <p:stCondLst>
                                    <p:cond delay="93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304800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491543"/>
              </p:ext>
            </p:extLst>
          </p:nvPr>
        </p:nvGraphicFramePr>
        <p:xfrm>
          <a:off x="914400" y="1524000"/>
          <a:ext cx="6934200" cy="2926080"/>
        </p:xfrm>
        <a:graphic>
          <a:graphicData uri="http://schemas.openxmlformats.org/drawingml/2006/table">
            <a:tbl>
              <a:tblPr/>
              <a:tblGrid>
                <a:gridCol w="3533718"/>
                <a:gridCol w="3400482"/>
              </a:tblGrid>
              <a:tr h="1447800">
                <a:tc>
                  <a:txBody>
                    <a:bodyPr/>
                    <a:lstStyle/>
                    <a:p>
                      <a:pPr marL="514350" marR="0" indent="-514350" algn="ctr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eriod"/>
                      </a:pPr>
                      <a:endParaRPr lang="en-US" sz="3200" b="1" dirty="0" smtClean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514350" marR="0" indent="-514350" algn="ctr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lphaLcPeriod"/>
                      </a:pPr>
                      <a:r>
                        <a:rPr lang="vi-VN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Nước:</a:t>
                      </a:r>
                      <a:endParaRPr lang="en-US" sz="3200" b="1" dirty="0" smtClean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514350" marR="0" indent="-51435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vi-VN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vi-VN" sz="3200" b="1" baseline="-250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vi-VN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endParaRPr lang="en-US" sz="32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dirty="0" smtClean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vi-VN" sz="32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Axit sunfuric: H</a:t>
                      </a:r>
                      <a:r>
                        <a:rPr lang="vi-VN" sz="3200" b="1" baseline="-250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vi-VN" sz="32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SO</a:t>
                      </a:r>
                      <a:r>
                        <a:rPr lang="vi-VN" sz="3200" b="1" baseline="-250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32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47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dirty="0" smtClean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3200" b="1" dirty="0" err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Canxi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cacbonat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CaCO</a:t>
                      </a:r>
                      <a:r>
                        <a:rPr lang="en-US" sz="3200" b="1" baseline="-250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dirty="0" smtClean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3200" b="1" dirty="0" err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Natri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hidroxit</a:t>
                      </a:r>
                      <a:r>
                        <a:rPr lang="en-US" sz="32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3200" b="1" dirty="0" err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NaOH</a:t>
                      </a:r>
                      <a:endParaRPr lang="en-US" sz="32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76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98764" y="-13855"/>
            <a:ext cx="6858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chemeClr val="accent6">
                    <a:lumMod val="75000"/>
                  </a:schemeClr>
                </a:solidFill>
              </a:rPr>
              <a:t>Hoạt</a:t>
            </a:r>
            <a:r>
              <a:rPr lang="en-US" sz="2800" b="1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u="sng" dirty="0" err="1" smtClean="0">
                <a:solidFill>
                  <a:schemeClr val="accent6">
                    <a:lumMod val="75000"/>
                  </a:schemeClr>
                </a:solidFill>
              </a:rPr>
              <a:t>động</a:t>
            </a:r>
            <a:r>
              <a:rPr lang="en-US" sz="2800" b="1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u="sng" dirty="0" err="1" smtClean="0">
                <a:solidFill>
                  <a:schemeClr val="accent6">
                    <a:lumMod val="75000"/>
                  </a:schemeClr>
                </a:solidFill>
              </a:rPr>
              <a:t>nhóm</a:t>
            </a:r>
            <a:r>
              <a:rPr lang="en-US" sz="2800" b="1" u="sng" dirty="0" smtClean="0">
                <a:solidFill>
                  <a:schemeClr val="accent6">
                    <a:lumMod val="75000"/>
                  </a:schemeClr>
                </a:solidFill>
              </a:rPr>
              <a:t> (5 </a:t>
            </a:r>
            <a:r>
              <a:rPr lang="en-US" sz="2800" b="1" u="sng" dirty="0" err="1" smtClean="0">
                <a:solidFill>
                  <a:schemeClr val="accent6">
                    <a:lumMod val="75000"/>
                  </a:schemeClr>
                </a:solidFill>
              </a:rPr>
              <a:t>phút</a:t>
            </a:r>
            <a:r>
              <a:rPr lang="en-US" sz="2800" b="1" u="sng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r>
              <a:rPr lang="en-US" sz="2800" b="1" u="sng" dirty="0" err="1" smtClean="0">
                <a:solidFill>
                  <a:srgbClr val="FF0000"/>
                </a:solidFill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tập</a:t>
            </a:r>
            <a:r>
              <a:rPr lang="en-US" sz="2800" b="1" u="sng" dirty="0">
                <a:solidFill>
                  <a:srgbClr val="FF0000"/>
                </a:solidFill>
              </a:rPr>
              <a:t> 1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400" b="1" dirty="0"/>
              <a:t>a. </a:t>
            </a:r>
            <a:r>
              <a:rPr lang="en-US" sz="2400" b="1" dirty="0" err="1"/>
              <a:t>Hoàn</a:t>
            </a:r>
            <a:r>
              <a:rPr lang="en-US" sz="2400" b="1" dirty="0"/>
              <a:t> </a:t>
            </a:r>
            <a:r>
              <a:rPr lang="en-US" sz="2400" b="1" dirty="0" err="1"/>
              <a:t>thành</a:t>
            </a:r>
            <a:r>
              <a:rPr lang="en-US" sz="2400" b="1" dirty="0"/>
              <a:t> </a:t>
            </a:r>
            <a:r>
              <a:rPr lang="en-US" sz="2400" b="1" dirty="0" err="1"/>
              <a:t>vào</a:t>
            </a:r>
            <a:r>
              <a:rPr lang="en-US" sz="2400" b="1" dirty="0"/>
              <a:t> </a:t>
            </a:r>
            <a:r>
              <a:rPr lang="en-US" sz="2400" b="1" dirty="0" err="1"/>
              <a:t>chỗ</a:t>
            </a:r>
            <a:r>
              <a:rPr lang="en-US" sz="2400" b="1" dirty="0"/>
              <a:t> </a:t>
            </a:r>
            <a:r>
              <a:rPr lang="en-US" sz="2400" b="1" dirty="0" err="1" smtClean="0"/>
              <a:t>chấm</a:t>
            </a:r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178244"/>
              </p:ext>
            </p:extLst>
          </p:nvPr>
        </p:nvGraphicFramePr>
        <p:xfrm>
          <a:off x="1066800" y="1219200"/>
          <a:ext cx="7315200" cy="4047126"/>
        </p:xfrm>
        <a:graphic>
          <a:graphicData uri="http://schemas.openxmlformats.org/drawingml/2006/table">
            <a:tbl>
              <a:tblPr firstRow="1" firstCol="1" bandRow="1"/>
              <a:tblGrid>
                <a:gridCol w="1883238"/>
                <a:gridCol w="2569914"/>
                <a:gridCol w="2862048"/>
              </a:tblGrid>
              <a:tr h="6524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Hợp chất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 nguyên tử H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vi-VN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guyên tử</a:t>
                      </a:r>
                      <a:r>
                        <a:rPr lang="en-US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 nhóm nguyên tử</a:t>
                      </a:r>
                      <a:endParaRPr lang="en-US" sz="2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vi-VN" sz="2400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vi-VN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hóa trị </a:t>
                      </a:r>
                      <a:r>
                        <a:rPr lang="en-US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HCl</a:t>
                      </a:r>
                      <a:endParaRPr lang="en-US" sz="2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Cl hóa trị...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en-US" sz="2400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vi-VN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hóa trị....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47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vi-VN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vi-VN" sz="2400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vi-VN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SO</a:t>
                      </a:r>
                      <a:r>
                        <a:rPr lang="vi-VN" sz="2400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(SO</a:t>
                      </a:r>
                      <a:r>
                        <a:rPr lang="en-US" sz="2400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hóa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trị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4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2400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</a:t>
                      </a:r>
                      <a:r>
                        <a:rPr lang="en-US" sz="2400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(PO</a:t>
                      </a:r>
                      <a:r>
                        <a:rPr lang="en-US" sz="2400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hóa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trị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33400" y="55626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b. </a:t>
            </a:r>
            <a:r>
              <a:rPr lang="en-US" sz="2400" b="1" dirty="0" err="1"/>
              <a:t>Chỉ</a:t>
            </a:r>
            <a:r>
              <a:rPr lang="en-US" sz="2400" b="1" dirty="0"/>
              <a:t> </a:t>
            </a:r>
            <a:r>
              <a:rPr lang="en-US" sz="2400" b="1" dirty="0" err="1"/>
              <a:t>ra</a:t>
            </a:r>
            <a:r>
              <a:rPr lang="en-US" sz="2400" b="1" dirty="0"/>
              <a:t> </a:t>
            </a:r>
            <a:r>
              <a:rPr lang="en-US" sz="2400" b="1" dirty="0" err="1"/>
              <a:t>cách</a:t>
            </a:r>
            <a:r>
              <a:rPr lang="en-US" sz="2400" b="1" dirty="0"/>
              <a:t> </a:t>
            </a:r>
            <a:r>
              <a:rPr lang="en-US" sz="2400" b="1" dirty="0" err="1"/>
              <a:t>xác</a:t>
            </a:r>
            <a:r>
              <a:rPr lang="en-US" sz="2400" b="1" dirty="0"/>
              <a:t> </a:t>
            </a:r>
            <a:r>
              <a:rPr lang="en-US" sz="2400" b="1" dirty="0" err="1"/>
              <a:t>định</a:t>
            </a:r>
            <a:r>
              <a:rPr lang="en-US" sz="2400" b="1" dirty="0"/>
              <a:t> </a:t>
            </a:r>
            <a:r>
              <a:rPr lang="en-US" sz="2400" b="1" dirty="0" err="1"/>
              <a:t>hóa</a:t>
            </a:r>
            <a:r>
              <a:rPr lang="en-US" sz="2400" b="1" dirty="0"/>
              <a:t> </a:t>
            </a:r>
            <a:r>
              <a:rPr lang="en-US" sz="2400" b="1" dirty="0" err="1"/>
              <a:t>trị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</a:t>
            </a:r>
            <a:r>
              <a:rPr lang="en-US" sz="2400" b="1" dirty="0" err="1"/>
              <a:t>nguyên</a:t>
            </a:r>
            <a:r>
              <a:rPr lang="en-US" sz="2400" b="1" dirty="0"/>
              <a:t> </a:t>
            </a:r>
            <a:r>
              <a:rPr lang="en-US" sz="2400" b="1" dirty="0" err="1"/>
              <a:t>tố</a:t>
            </a:r>
            <a:r>
              <a:rPr lang="en-US" sz="2400" b="1" dirty="0"/>
              <a:t> (</a:t>
            </a:r>
            <a:r>
              <a:rPr lang="en-US" sz="2400" b="1" dirty="0" err="1"/>
              <a:t>nhóm</a:t>
            </a:r>
            <a:r>
              <a:rPr lang="en-US" sz="2400" b="1" dirty="0"/>
              <a:t> </a:t>
            </a:r>
            <a:r>
              <a:rPr lang="en-US" sz="2400" b="1" dirty="0" err="1"/>
              <a:t>nguyên</a:t>
            </a:r>
            <a:r>
              <a:rPr lang="en-US" sz="2400" b="1" dirty="0"/>
              <a:t> </a:t>
            </a:r>
            <a:r>
              <a:rPr lang="en-US" sz="2400" b="1" dirty="0" err="1"/>
              <a:t>tử</a:t>
            </a:r>
            <a:r>
              <a:rPr lang="en-US" sz="2400" b="1" dirty="0"/>
              <a:t>) </a:t>
            </a:r>
            <a:r>
              <a:rPr lang="en-US" sz="2400" b="1" dirty="0" err="1"/>
              <a:t>dựa</a:t>
            </a:r>
            <a:r>
              <a:rPr lang="en-US" sz="2400" b="1" dirty="0"/>
              <a:t> </a:t>
            </a:r>
            <a:r>
              <a:rPr lang="en-US" sz="2400" b="1" dirty="0" err="1"/>
              <a:t>vào</a:t>
            </a:r>
            <a:r>
              <a:rPr lang="en-US" sz="2400" b="1" dirty="0"/>
              <a:t> </a:t>
            </a:r>
            <a:r>
              <a:rPr lang="en-US" sz="2400" b="1" dirty="0" err="1"/>
              <a:t>hóa</a:t>
            </a:r>
            <a:r>
              <a:rPr lang="en-US" sz="2400" b="1" dirty="0"/>
              <a:t> </a:t>
            </a:r>
            <a:r>
              <a:rPr lang="en-US" sz="2400" b="1" dirty="0" err="1"/>
              <a:t>trị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H.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3805" name="ShockwaveFlash2" r:id="rId2" imgW="3238952" imgH="2285714"/>
        </mc:Choice>
        <mc:Fallback>
          <p:control name="ShockwaveFlash2" r:id="rId2" imgW="3238952" imgH="2285714">
            <p:pic>
              <p:nvPicPr>
                <p:cNvPr id="0" name="ShockwaveFlash2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400800" y="0"/>
                  <a:ext cx="2552700" cy="1066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18530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33400" y="152400"/>
            <a:ext cx="6858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</a:rPr>
              <a:t>Đáp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án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bài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tập</a:t>
            </a:r>
            <a:r>
              <a:rPr lang="en-US" sz="2800" b="1" u="sng" dirty="0">
                <a:solidFill>
                  <a:srgbClr val="FF0000"/>
                </a:solidFill>
              </a:rPr>
              <a:t> 1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400" b="1" dirty="0"/>
              <a:t>a. </a:t>
            </a:r>
            <a:endParaRPr lang="en-US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332786"/>
              </p:ext>
            </p:extLst>
          </p:nvPr>
        </p:nvGraphicFramePr>
        <p:xfrm>
          <a:off x="1066800" y="838200"/>
          <a:ext cx="7315200" cy="4428126"/>
        </p:xfrm>
        <a:graphic>
          <a:graphicData uri="http://schemas.openxmlformats.org/drawingml/2006/table">
            <a:tbl>
              <a:tblPr firstRow="1" firstCol="1" bandRow="1"/>
              <a:tblGrid>
                <a:gridCol w="1883238"/>
                <a:gridCol w="2569914"/>
                <a:gridCol w="2862048"/>
              </a:tblGrid>
              <a:tr h="800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Hợp chất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 nguyên tử H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vi-VN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guyên tử</a:t>
                      </a:r>
                      <a:r>
                        <a:rPr lang="en-US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 nhóm nguyên tử</a:t>
                      </a:r>
                      <a:endParaRPr lang="en-US" sz="2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vi-VN" sz="2400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vi-VN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hóa trị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HCl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Cl hóa trị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en-US" sz="2400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vi-VN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hóa trị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386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vi-VN" sz="2400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vi-VN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SO</a:t>
                      </a:r>
                      <a:r>
                        <a:rPr lang="vi-VN" sz="2400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(SO</a:t>
                      </a:r>
                      <a:r>
                        <a:rPr lang="en-US" sz="2400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hóa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trị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H</a:t>
                      </a:r>
                      <a:r>
                        <a:rPr lang="en-US" sz="2400" baseline="-25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</a:t>
                      </a:r>
                      <a:r>
                        <a:rPr lang="en-US" sz="2400" baseline="-25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Nhóm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(PO</a:t>
                      </a:r>
                      <a:r>
                        <a:rPr lang="en-US" sz="2400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hóa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trị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33400" y="55626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b.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nguyển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H,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265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383416"/>
            <a:ext cx="762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err="1">
                <a:solidFill>
                  <a:srgbClr val="FF0000"/>
                </a:solidFill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tập</a:t>
            </a:r>
            <a:r>
              <a:rPr lang="en-US" sz="2800" b="1" u="sng" dirty="0">
                <a:solidFill>
                  <a:srgbClr val="FF0000"/>
                </a:solidFill>
              </a:rPr>
              <a:t> 2:</a:t>
            </a:r>
            <a:endParaRPr lang="en-US" sz="28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 err="1"/>
              <a:t>Xác</a:t>
            </a:r>
            <a:r>
              <a:rPr lang="en-US" sz="2800" dirty="0"/>
              <a:t> </a:t>
            </a:r>
            <a:r>
              <a:rPr lang="en-US" sz="2800" dirty="0" err="1"/>
              <a:t>định</a:t>
            </a:r>
            <a:r>
              <a:rPr lang="en-US" sz="2800" dirty="0"/>
              <a:t> </a:t>
            </a:r>
            <a:r>
              <a:rPr lang="en-US" sz="2800" dirty="0" err="1"/>
              <a:t>hóa</a:t>
            </a:r>
            <a:r>
              <a:rPr lang="en-US" sz="2800" dirty="0"/>
              <a:t> </a:t>
            </a:r>
            <a:r>
              <a:rPr lang="en-US" sz="2800" dirty="0" err="1"/>
              <a:t>trị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C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chất</a:t>
            </a:r>
            <a:r>
              <a:rPr lang="en-US" sz="2800" dirty="0"/>
              <a:t>: CO </a:t>
            </a:r>
            <a:r>
              <a:rPr lang="en-US" sz="2800" dirty="0" err="1"/>
              <a:t>và</a:t>
            </a:r>
            <a:r>
              <a:rPr lang="en-US" sz="2800" dirty="0"/>
              <a:t> CO</a:t>
            </a:r>
            <a:r>
              <a:rPr lang="en-US" sz="2800" baseline="-25000" dirty="0"/>
              <a:t>2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209800"/>
            <a:ext cx="5867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err="1" smtClean="0">
                <a:solidFill>
                  <a:srgbClr val="FF0000"/>
                </a:solidFill>
              </a:rPr>
              <a:t>Đáp</a:t>
            </a:r>
            <a:r>
              <a:rPr lang="en-US" sz="2800" b="1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FF0000"/>
                </a:solidFill>
              </a:rPr>
              <a:t>án</a:t>
            </a:r>
            <a:r>
              <a:rPr lang="en-US" sz="2800" b="1" u="sng" dirty="0" smtClean="0">
                <a:solidFill>
                  <a:srgbClr val="FF0000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800" dirty="0" smtClean="0"/>
              <a:t>- CO</a:t>
            </a:r>
            <a:r>
              <a:rPr lang="en-US" sz="2800" dirty="0"/>
              <a:t>: C </a:t>
            </a:r>
            <a:r>
              <a:rPr lang="en-US" sz="2800" dirty="0" err="1"/>
              <a:t>hóa</a:t>
            </a:r>
            <a:r>
              <a:rPr lang="en-US" sz="2800" dirty="0"/>
              <a:t> </a:t>
            </a:r>
            <a:r>
              <a:rPr lang="en-US" sz="2800" dirty="0" err="1"/>
              <a:t>trị</a:t>
            </a:r>
            <a:r>
              <a:rPr lang="en-US" sz="2800" dirty="0"/>
              <a:t> </a:t>
            </a:r>
            <a:r>
              <a:rPr lang="en-US" sz="2800" dirty="0" smtClean="0"/>
              <a:t>II</a:t>
            </a:r>
            <a:r>
              <a:rPr lang="en-US" sz="2800" dirty="0" smtClean="0">
                <a:sym typeface="Wingdings" pitchFamily="2" charset="2"/>
              </a:rPr>
              <a:t>.</a:t>
            </a:r>
            <a:endParaRPr lang="en-US" sz="2800" dirty="0"/>
          </a:p>
          <a:p>
            <a:pPr algn="ctr">
              <a:lnSpc>
                <a:spcPct val="150000"/>
              </a:lnSpc>
            </a:pPr>
            <a:r>
              <a:rPr lang="en-US" sz="2800" dirty="0" smtClean="0"/>
              <a:t>- CO</a:t>
            </a:r>
            <a:r>
              <a:rPr lang="en-US" sz="2800" baseline="-25000" dirty="0" smtClean="0"/>
              <a:t>2</a:t>
            </a:r>
            <a:r>
              <a:rPr lang="en-US" sz="2800" dirty="0"/>
              <a:t>: C </a:t>
            </a:r>
            <a:r>
              <a:rPr lang="en-US" sz="2800" dirty="0" err="1"/>
              <a:t>hóa</a:t>
            </a:r>
            <a:r>
              <a:rPr lang="en-US" sz="2800" dirty="0"/>
              <a:t> </a:t>
            </a:r>
            <a:r>
              <a:rPr lang="en-US" sz="2800" dirty="0" err="1"/>
              <a:t>trị</a:t>
            </a:r>
            <a:r>
              <a:rPr lang="en-US" sz="2800" dirty="0"/>
              <a:t> </a:t>
            </a:r>
            <a:r>
              <a:rPr lang="en-US" sz="2800" dirty="0" smtClean="0"/>
              <a:t>IV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984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Hóa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trị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gì</a:t>
            </a:r>
            <a:r>
              <a:rPr lang="en-US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2242810"/>
            <a:ext cx="8610600" cy="2610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/>
              <a:t>Hóa</a:t>
            </a:r>
            <a:r>
              <a:rPr lang="en-US" sz="2800" dirty="0" smtClean="0"/>
              <a:t> </a:t>
            </a:r>
            <a:r>
              <a:rPr lang="en-US" sz="2800" dirty="0" err="1"/>
              <a:t>trị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1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tố</a:t>
            </a:r>
            <a:r>
              <a:rPr lang="en-US" sz="2800" dirty="0"/>
              <a:t> (</a:t>
            </a:r>
            <a:r>
              <a:rPr lang="en-US" sz="2800" dirty="0" err="1"/>
              <a:t>nhóm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tử</a:t>
            </a:r>
            <a:r>
              <a:rPr lang="en-US" sz="2800" dirty="0"/>
              <a:t>) </a:t>
            </a:r>
            <a:r>
              <a:rPr lang="en-US" sz="2800" dirty="0" err="1"/>
              <a:t>là</a:t>
            </a:r>
            <a:r>
              <a:rPr lang="en-US" sz="2800" dirty="0" smtClean="0"/>
              <a:t>………..…</a:t>
            </a:r>
            <a:r>
              <a:rPr lang="en-US" sz="2800" dirty="0" err="1"/>
              <a:t>biểu</a:t>
            </a:r>
            <a:r>
              <a:rPr lang="en-US" sz="2800" dirty="0"/>
              <a:t> </a:t>
            </a:r>
            <a:r>
              <a:rPr lang="en-US" sz="2800" dirty="0" err="1"/>
              <a:t>thị</a:t>
            </a:r>
            <a:r>
              <a:rPr lang="en-US" sz="2800" dirty="0"/>
              <a:t> </a:t>
            </a:r>
            <a:r>
              <a:rPr lang="en-US" sz="2800" dirty="0" err="1"/>
              <a:t>khả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 smtClean="0"/>
              <a:t>……………..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tử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tố</a:t>
            </a:r>
            <a:r>
              <a:rPr lang="en-US" sz="2800" dirty="0"/>
              <a:t> </a:t>
            </a:r>
            <a:r>
              <a:rPr lang="en-US" sz="2800" dirty="0" err="1"/>
              <a:t>này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tử</a:t>
            </a:r>
            <a:r>
              <a:rPr lang="en-US" sz="2800" dirty="0"/>
              <a:t> </a:t>
            </a:r>
            <a:r>
              <a:rPr lang="en-US" sz="2800" dirty="0" err="1"/>
              <a:t>nguyên</a:t>
            </a:r>
            <a:r>
              <a:rPr lang="en-US" sz="2800" dirty="0"/>
              <a:t> </a:t>
            </a:r>
            <a:r>
              <a:rPr lang="en-US" sz="2800" dirty="0" err="1"/>
              <a:t>tố</a:t>
            </a:r>
            <a:r>
              <a:rPr lang="en-US" sz="2800" dirty="0"/>
              <a:t> </a:t>
            </a:r>
            <a:r>
              <a:rPr lang="en-US" sz="2800" dirty="0" err="1"/>
              <a:t>khác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865418" y="171959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 con </a:t>
            </a:r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1733445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l</a:t>
            </a:r>
            <a:r>
              <a:rPr lang="en-US" sz="2800" b="1" dirty="0" err="1" smtClean="0">
                <a:solidFill>
                  <a:srgbClr val="FF0000"/>
                </a:solidFill>
              </a:rPr>
              <a:t>iên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kết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164058"/>
            <a:ext cx="7391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tập</a:t>
            </a:r>
            <a:r>
              <a:rPr lang="en-US" sz="2800" b="1" u="sng" dirty="0">
                <a:solidFill>
                  <a:srgbClr val="FF0000"/>
                </a:solidFill>
              </a:rPr>
              <a:t> 3</a:t>
            </a:r>
            <a:r>
              <a:rPr lang="en-US" sz="2800" dirty="0">
                <a:solidFill>
                  <a:srgbClr val="FF0000"/>
                </a:solidFill>
              </a:rPr>
              <a:t>: </a:t>
            </a:r>
            <a:r>
              <a:rPr lang="en-US" sz="2800" dirty="0" err="1" smtClean="0"/>
              <a:t>Chọn</a:t>
            </a:r>
            <a:r>
              <a:rPr lang="en-US" sz="2800" dirty="0" smtClean="0"/>
              <a:t> </a:t>
            </a:r>
            <a:r>
              <a:rPr lang="en-US" sz="2800" dirty="0" err="1" smtClean="0"/>
              <a:t>từ</a:t>
            </a:r>
            <a:r>
              <a:rPr lang="en-US" sz="2800" dirty="0" smtClean="0"/>
              <a:t> </a:t>
            </a:r>
            <a:r>
              <a:rPr lang="en-US" sz="2800" dirty="0" err="1"/>
              <a:t>thích</a:t>
            </a:r>
            <a:r>
              <a:rPr lang="en-US" sz="2800" dirty="0"/>
              <a:t> </a:t>
            </a:r>
            <a:r>
              <a:rPr lang="en-US" sz="2800" dirty="0" err="1" smtClean="0"/>
              <a:t>hợp</a:t>
            </a:r>
            <a:r>
              <a:rPr lang="en-US" sz="2800" dirty="0"/>
              <a:t> </a:t>
            </a:r>
            <a:r>
              <a:rPr lang="en-US" sz="2800" dirty="0" err="1"/>
              <a:t>đ</a:t>
            </a:r>
            <a:r>
              <a:rPr lang="en-US" sz="2800" dirty="0" err="1" smtClean="0"/>
              <a:t>iền</a:t>
            </a:r>
            <a:r>
              <a:rPr lang="en-US" sz="2800" dirty="0" smtClean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chỗ</a:t>
            </a:r>
            <a:r>
              <a:rPr lang="en-US" sz="2800" dirty="0"/>
              <a:t> </a:t>
            </a:r>
            <a:r>
              <a:rPr lang="en-US" sz="2800" dirty="0" err="1" smtClean="0"/>
              <a:t>chấm</a:t>
            </a:r>
            <a:endParaRPr lang="en-US" sz="2800" dirty="0" smtClean="0"/>
          </a:p>
          <a:p>
            <a:r>
              <a:rPr lang="en-US" sz="2800" b="1" dirty="0" smtClean="0">
                <a:solidFill>
                  <a:srgbClr val="FF0000"/>
                </a:solidFill>
              </a:rPr>
              <a:t>	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7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642 0.01111 L 0.29809 0.0888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83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05416 0.175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8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5" grpId="0"/>
      <p:bldP spid="5" grpId="1"/>
      <p:bldP spid="6" grpId="0"/>
      <p:bldP spid="6" grpId="1"/>
      <p:bldP spid="3" grpId="0"/>
      <p:bldP spid="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90697"/>
              </p:ext>
            </p:extLst>
          </p:nvPr>
        </p:nvGraphicFramePr>
        <p:xfrm>
          <a:off x="457200" y="838200"/>
          <a:ext cx="7674353" cy="567842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67569"/>
                <a:gridCol w="1576696"/>
                <a:gridCol w="1576696"/>
                <a:gridCol w="1576696"/>
                <a:gridCol w="1576696"/>
              </a:tblGrid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Số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proton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Tên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Nguyên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tố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Ký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hiệu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hoá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học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Nguyên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tử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khối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Hoá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FF0000"/>
                          </a:solidFill>
                          <a:effectLst/>
                        </a:rPr>
                        <a:t>trị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Hiđro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H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Liti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Li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4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Beri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Be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9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5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Bo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11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III</a:t>
                      </a:r>
                      <a:endParaRPr 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Cacbon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C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IV, II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Nitơ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N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14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II, III, IV…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Oxi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O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</a:t>
                      </a:r>
                      <a:endParaRPr 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Flo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F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19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endParaRPr 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11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Natri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Na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23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Magie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Mg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24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</a:t>
                      </a:r>
                      <a:endParaRPr lang="en-US" sz="1400" b="1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13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Nhôm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Al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27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III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14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Silic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Si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28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IV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15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Photpho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31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III, V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16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Lưu huỳnh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32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II, IV, VI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17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Clo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Cl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35,5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I,…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19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Kali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K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39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20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Canxi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Ca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40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24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Crom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Cr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52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II, III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25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Mangan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Mn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55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II, IV, VII…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26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Sắt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Fe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56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II, III</a:t>
                      </a: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45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29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……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</a:rPr>
                        <a:t>Đồng</a:t>
                      </a:r>
                      <a:endParaRPr lang="en-US" sz="14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Cu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64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I, </a:t>
                      </a:r>
                      <a:r>
                        <a:rPr lang="en-US" sz="14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362200" y="228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BẢNG 1- MỘT SỐ NGUYÊN TỐ HOÁ </a:t>
            </a:r>
            <a:r>
              <a:rPr lang="en-US" b="1" dirty="0" smtClean="0"/>
              <a:t>HỌC (SGK/42)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5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MANAGE_ASSETS" val="FALSE"/>
  <p:tag name="MMPROD_IS_H264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979</Words>
  <Application>Microsoft Office PowerPoint</Application>
  <PresentationFormat>On-screen Show (4:3)</PresentationFormat>
  <Paragraphs>268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Hóa trị là gì?</vt:lpstr>
      <vt:lpstr>PowerPoint Presentation</vt:lpstr>
      <vt:lpstr>Bài ca hóa trị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Microsoft,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60</cp:revision>
  <dcterms:created xsi:type="dcterms:W3CDTF">2020-07-15T03:12:04Z</dcterms:created>
  <dcterms:modified xsi:type="dcterms:W3CDTF">2020-10-13T08:40:53Z</dcterms:modified>
</cp:coreProperties>
</file>