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8" r:id="rId2"/>
    <p:sldId id="260" r:id="rId3"/>
    <p:sldId id="261" r:id="rId4"/>
    <p:sldId id="263" r:id="rId5"/>
    <p:sldId id="265" r:id="rId6"/>
    <p:sldId id="264" r:id="rId7"/>
    <p:sldId id="266" r:id="rId8"/>
    <p:sldId id="292" r:id="rId9"/>
    <p:sldId id="267" r:id="rId10"/>
    <p:sldId id="296" r:id="rId11"/>
    <p:sldId id="268" r:id="rId12"/>
    <p:sldId id="269" r:id="rId13"/>
    <p:sldId id="270" r:id="rId14"/>
    <p:sldId id="271" r:id="rId15"/>
    <p:sldId id="285" r:id="rId16"/>
    <p:sldId id="286" r:id="rId17"/>
    <p:sldId id="272" r:id="rId18"/>
    <p:sldId id="273" r:id="rId19"/>
    <p:sldId id="275" r:id="rId20"/>
    <p:sldId id="295" r:id="rId21"/>
    <p:sldId id="282" r:id="rId22"/>
    <p:sldId id="283" r:id="rId23"/>
    <p:sldId id="284" r:id="rId24"/>
    <p:sldId id="289" r:id="rId25"/>
    <p:sldId id="290" r:id="rId26"/>
    <p:sldId id="280" r:id="rId27"/>
    <p:sldId id="291" r:id="rId28"/>
    <p:sldId id="281" r:id="rId29"/>
    <p:sldId id="293" r:id="rId30"/>
    <p:sldId id="294" r:id="rId31"/>
    <p:sldId id="297" r:id="rId32"/>
  </p:sldIdLst>
  <p:sldSz cx="9144000" cy="6858000" type="screen4x3"/>
  <p:notesSz cx="6858000" cy="9144000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60"/>
  </p:normalViewPr>
  <p:slideViewPr>
    <p:cSldViewPr>
      <p:cViewPr varScale="1">
        <p:scale>
          <a:sx n="70" d="100"/>
          <a:sy n="70" d="100"/>
        </p:scale>
        <p:origin x="139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C29762-6AC0-4E8C-AE4C-937FF1A9B294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A5F9BC-5938-4D3B-B6DD-ED8097DC9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842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D033B2-9D1E-4220-9BE6-02EF99520BBF}" type="slidenum">
              <a:rPr lang="en-US" b="0" smtClean="0"/>
              <a:pPr eaLnBrk="1" hangingPunct="1"/>
              <a:t>1</a:t>
            </a:fld>
            <a:endParaRPr lang="en-US" b="0" smtClean="0"/>
          </a:p>
        </p:txBody>
      </p:sp>
    </p:spTree>
    <p:extLst>
      <p:ext uri="{BB962C8B-B14F-4D97-AF65-F5344CB8AC3E}">
        <p14:creationId xmlns:p14="http://schemas.microsoft.com/office/powerpoint/2010/main" val="2021668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5F9BC-5938-4D3B-B6DD-ED8097DC953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826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5F9BC-5938-4D3B-B6DD-ED8097DC953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703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0E92395-3CF2-4EA6-8D45-0F9B3BDFB74D}" type="slidenum">
              <a:rPr lang="en-US" b="0" smtClean="0"/>
              <a:pPr eaLnBrk="1" hangingPunct="1"/>
              <a:t>21</a:t>
            </a:fld>
            <a:endParaRPr lang="en-US" b="0" smtClean="0"/>
          </a:p>
        </p:txBody>
      </p:sp>
    </p:spTree>
    <p:extLst>
      <p:ext uri="{BB962C8B-B14F-4D97-AF65-F5344CB8AC3E}">
        <p14:creationId xmlns:p14="http://schemas.microsoft.com/office/powerpoint/2010/main" val="4250180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2268D23-D969-4267-959A-F120453256A7}" type="slidenum">
              <a:rPr lang="en-US" b="0" smtClean="0"/>
              <a:pPr eaLnBrk="1" hangingPunct="1"/>
              <a:t>22</a:t>
            </a:fld>
            <a:endParaRPr lang="en-US" b="0" smtClean="0"/>
          </a:p>
        </p:txBody>
      </p:sp>
    </p:spTree>
    <p:extLst>
      <p:ext uri="{BB962C8B-B14F-4D97-AF65-F5344CB8AC3E}">
        <p14:creationId xmlns:p14="http://schemas.microsoft.com/office/powerpoint/2010/main" val="3395794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5674-B58C-4561-BE68-CF4F59282594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4FE5-524E-438D-9617-83DD2459E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25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5674-B58C-4561-BE68-CF4F59282594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4FE5-524E-438D-9617-83DD2459E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241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5674-B58C-4561-BE68-CF4F59282594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4FE5-524E-438D-9617-83DD2459E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78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5674-B58C-4561-BE68-CF4F59282594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4FE5-524E-438D-9617-83DD2459E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586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5674-B58C-4561-BE68-CF4F59282594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4FE5-524E-438D-9617-83DD2459E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7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5674-B58C-4561-BE68-CF4F59282594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4FE5-524E-438D-9617-83DD2459E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48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5674-B58C-4561-BE68-CF4F59282594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4FE5-524E-438D-9617-83DD2459E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218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5674-B58C-4561-BE68-CF4F59282594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4FE5-524E-438D-9617-83DD2459E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081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5674-B58C-4561-BE68-CF4F59282594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4FE5-524E-438D-9617-83DD2459E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111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5674-B58C-4561-BE68-CF4F59282594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4FE5-524E-438D-9617-83DD2459E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88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5674-B58C-4561-BE68-CF4F59282594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4FE5-524E-438D-9617-83DD2459E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32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45674-B58C-4561-BE68-CF4F59282594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94FE5-524E-438D-9617-83DD2459E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809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gif"/><Relationship Id="rId7" Type="http://schemas.openxmlformats.org/officeDocument/2006/relationships/hyperlink" Target="Long%20An-%20Xe%20container%20&#273;&#226;m%2021%20xe%20m&#225;y%20d&#7915;ng%20&#273;&#232;n%20&#273;&#7887;,%20nhi&#7873;u%20ngu&#7901;i%20t&#7917;%20vong-%20VTC14.mp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gi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linhcapuchino.com.wmv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Tweety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741488"/>
            <a:ext cx="1371600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butterfly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419600"/>
            <a:ext cx="5715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3d butterfl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1000" y="3514725"/>
            <a:ext cx="91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tieu de 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" y="-26352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WordArt 6"/>
          <p:cNvSpPr>
            <a:spLocks noChangeArrowheads="1" noChangeShapeType="1" noTextEdit="1"/>
          </p:cNvSpPr>
          <p:nvPr/>
        </p:nvSpPr>
        <p:spPr bwMode="auto">
          <a:xfrm>
            <a:off x="3105150" y="1789113"/>
            <a:ext cx="21717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BÀI 14</a:t>
            </a:r>
          </a:p>
        </p:txBody>
      </p:sp>
      <p:sp>
        <p:nvSpPr>
          <p:cNvPr id="12295" name="WordArt 7">
            <a:hlinkClick r:id="rId7" action="ppaction://hlinkfile"/>
          </p:cNvPr>
          <p:cNvSpPr>
            <a:spLocks noChangeArrowheads="1" noChangeShapeType="1" noTextEdit="1"/>
          </p:cNvSpPr>
          <p:nvPr/>
        </p:nvSpPr>
        <p:spPr bwMode="auto">
          <a:xfrm>
            <a:off x="381000" y="2903538"/>
            <a:ext cx="8534400" cy="1295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49750"/>
              </a:avLst>
            </a:prstTxWarp>
          </a:bodyPr>
          <a:lstStyle/>
          <a:p>
            <a:pPr algn="ctr"/>
            <a:r>
              <a:rPr lang="en-US" sz="3600" kern="10" dirty="0">
                <a:solidFill>
                  <a:srgbClr val="FF3300"/>
                </a:solidFill>
                <a:effectLst>
                  <a:outerShdw blurRad="38100" dist="38100" dir="2700000" algn="tl" rotWithShape="0">
                    <a:srgbClr val="000000"/>
                  </a:outerShdw>
                </a:effectLst>
                <a:latin typeface="Times New Roman"/>
                <a:cs typeface="Times New Roman"/>
              </a:rPr>
              <a:t>THỰC HIỆN TRẬT TỰ AN TOÀN GIAO THÔNG (T2)</a:t>
            </a:r>
          </a:p>
        </p:txBody>
      </p:sp>
      <p:pic>
        <p:nvPicPr>
          <p:cNvPr id="12296" name="Picture 9" descr="3d butterfl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200" y="4876800"/>
            <a:ext cx="91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0" descr="3d butterfl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32100" y="4714875"/>
            <a:ext cx="91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1" descr="3d butterfl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81600" y="4552950"/>
            <a:ext cx="914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2" descr="3d butterfl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62800" y="4149725"/>
            <a:ext cx="9144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5" descr="roses_swaying_back_an_a_hb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188" y="5056188"/>
            <a:ext cx="2286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5" descr="roses_swaying_back_an_a_hb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17588"/>
            <a:ext cx="17526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12" descr="1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41637" y="4259263"/>
            <a:ext cx="1184275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384591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33400"/>
            <a:ext cx="4114800" cy="29756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33400"/>
            <a:ext cx="4381500" cy="2971800"/>
          </a:xfrm>
          <a:prstGeom prst="rect">
            <a:avLst/>
          </a:prstGeom>
        </p:spPr>
      </p:pic>
      <p:pic>
        <p:nvPicPr>
          <p:cNvPr id="6" name="Picture 4" descr="Kết quả hình ảnh cho hìnhảnh về  biển báo phụ  giao thô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012" y="3636375"/>
            <a:ext cx="4876800" cy="281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051806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371600"/>
            <a:ext cx="4114800" cy="262543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225639"/>
            <a:ext cx="4190999" cy="24384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11727" y="1527461"/>
            <a:ext cx="4114800" cy="533053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54627" y="1794204"/>
            <a:ext cx="34290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đùa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ném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qua.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Multiply 7"/>
          <p:cNvSpPr/>
          <p:nvPr/>
        </p:nvSpPr>
        <p:spPr bwMode="auto">
          <a:xfrm>
            <a:off x="4426527" y="3837495"/>
            <a:ext cx="4803776" cy="3214687"/>
          </a:xfrm>
          <a:prstGeom prst="mathMultiply">
            <a:avLst>
              <a:gd name="adj1" fmla="val 10878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Multiply 8"/>
          <p:cNvSpPr/>
          <p:nvPr/>
        </p:nvSpPr>
        <p:spPr bwMode="auto">
          <a:xfrm>
            <a:off x="4525097" y="1219200"/>
            <a:ext cx="4803776" cy="3214687"/>
          </a:xfrm>
          <a:prstGeom prst="mathMultiply">
            <a:avLst>
              <a:gd name="adj1" fmla="val 10878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96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82" y="0"/>
            <a:ext cx="8229600" cy="1143000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20782" y="1066800"/>
            <a:ext cx="9067800" cy="5105400"/>
          </a:xfrm>
          <a:prstGeom prst="wedgeEllipse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87582" y="1955274"/>
            <a:ext cx="6934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xế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lái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thâm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trâu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rông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tông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ném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toa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thậm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26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00200"/>
            <a:ext cx="3962400" cy="3200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00200"/>
            <a:ext cx="4343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4439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08" y="2667000"/>
            <a:ext cx="9116291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trật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49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85" y="1828800"/>
            <a:ext cx="4038600" cy="2848535"/>
          </a:xfrm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28800"/>
            <a:ext cx="42608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lowchart: Alternate Process 2"/>
          <p:cNvSpPr/>
          <p:nvPr/>
        </p:nvSpPr>
        <p:spPr>
          <a:xfrm>
            <a:off x="609600" y="4953000"/>
            <a:ext cx="8299450" cy="990600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50019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066800"/>
            <a:ext cx="4043082" cy="335279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90600"/>
            <a:ext cx="4191000" cy="3428999"/>
          </a:xfrm>
          <a:prstGeom prst="rect">
            <a:avLst/>
          </a:prstGeom>
        </p:spPr>
      </p:pic>
      <p:sp>
        <p:nvSpPr>
          <p:cNvPr id="6" name="Flowchart: Alternate Process 5"/>
          <p:cNvSpPr/>
          <p:nvPr/>
        </p:nvSpPr>
        <p:spPr>
          <a:xfrm>
            <a:off x="609600" y="4953000"/>
            <a:ext cx="8299450" cy="990600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chấp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endParaRPr lang="en-US" sz="28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61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050" y="1143000"/>
            <a:ext cx="4191000" cy="3048001"/>
          </a:xfrm>
        </p:spPr>
      </p:pic>
      <p:pic>
        <p:nvPicPr>
          <p:cNvPr id="5" name="Content Placeholder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5847" y="1143000"/>
            <a:ext cx="4495800" cy="3048000"/>
          </a:xfrm>
          <a:prstGeom prst="rect">
            <a:avLst/>
          </a:prstGeom>
        </p:spPr>
      </p:pic>
      <p:sp>
        <p:nvSpPr>
          <p:cNvPr id="7" name="Flowchart: Alternate Process 6"/>
          <p:cNvSpPr/>
          <p:nvPr/>
        </p:nvSpPr>
        <p:spPr>
          <a:xfrm>
            <a:off x="609600" y="4953000"/>
            <a:ext cx="8299450" cy="990600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2377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loud Callout 3"/>
          <p:cNvSpPr>
            <a:spLocks noChangeArrowheads="1"/>
          </p:cNvSpPr>
          <p:nvPr/>
        </p:nvSpPr>
        <p:spPr bwMode="auto">
          <a:xfrm>
            <a:off x="152400" y="1074738"/>
            <a:ext cx="8991600" cy="48006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just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1828800"/>
            <a:ext cx="7162800" cy="3292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đèo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 algn="just">
              <a:buFontTx/>
              <a:buChar char="-"/>
              <a:defRPr/>
            </a:pP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ạ.</a:t>
            </a:r>
          </a:p>
          <a:p>
            <a:pPr marL="285750" indent="-285750" algn="just">
              <a:buFontTx/>
              <a:buChar char="-"/>
              <a:defRPr/>
            </a:pP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muộn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just">
              <a:defRPr/>
            </a:pP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defRPr/>
            </a:pPr>
            <a:endParaRPr lang="en-US" sz="2600" dirty="0"/>
          </a:p>
        </p:txBody>
      </p:sp>
      <p:sp>
        <p:nvSpPr>
          <p:cNvPr id="6" name="Right Arrow 5"/>
          <p:cNvSpPr>
            <a:spLocks noChangeArrowheads="1"/>
          </p:cNvSpPr>
          <p:nvPr/>
        </p:nvSpPr>
        <p:spPr bwMode="auto">
          <a:xfrm>
            <a:off x="152400" y="5334000"/>
            <a:ext cx="838200" cy="838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1143000" y="4876800"/>
            <a:ext cx="7696200" cy="17526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sớm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69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6867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371600"/>
            <a:ext cx="6400800" cy="4360863"/>
          </a:xfrm>
        </p:spPr>
      </p:pic>
    </p:spTree>
    <p:extLst>
      <p:ext uri="{BB962C8B-B14F-4D97-AF65-F5344CB8AC3E}">
        <p14:creationId xmlns:p14="http://schemas.microsoft.com/office/powerpoint/2010/main" val="128577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12" y="190500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5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đường</a:t>
            </a:r>
            <a:endParaRPr lang="en-US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9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0980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“Ai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34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685800" y="1371600"/>
            <a:ext cx="8229600" cy="1333500"/>
          </a:xfrm>
        </p:spPr>
        <p:txBody>
          <a:bodyPr/>
          <a:lstStyle/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891988" y="1752600"/>
            <a:ext cx="8229600" cy="2438400"/>
          </a:xfrm>
        </p:spPr>
        <p:txBody>
          <a:bodyPr/>
          <a:lstStyle/>
          <a:p>
            <a:pPr marL="514350" indent="-514350">
              <a:buFontTx/>
              <a:buAutoNum type="alphaUcPeriod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13</a:t>
            </a:r>
          </a:p>
          <a:p>
            <a:pPr marL="514350" indent="-514350">
              <a:buFontTx/>
              <a:buAutoNum type="alphaUcPeriod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14</a:t>
            </a:r>
          </a:p>
          <a:p>
            <a:pPr marL="514350" indent="-514350">
              <a:buFontTx/>
              <a:buAutoNum type="alphaUcPeriod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15</a:t>
            </a:r>
          </a:p>
          <a:p>
            <a:pPr marL="514350" indent="-514350">
              <a:buFontTx/>
              <a:buAutoNum type="alphaUcPeriod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sp>
        <p:nvSpPr>
          <p:cNvPr id="5" name="Donut 4"/>
          <p:cNvSpPr/>
          <p:nvPr/>
        </p:nvSpPr>
        <p:spPr bwMode="auto">
          <a:xfrm>
            <a:off x="762000" y="3487271"/>
            <a:ext cx="685800" cy="685800"/>
          </a:xfrm>
          <a:prstGeom prst="donut">
            <a:avLst>
              <a:gd name="adj" fmla="val 8015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259" y="1752600"/>
            <a:ext cx="4876800" cy="299720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990600" y="152400"/>
            <a:ext cx="7122459" cy="12954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xi –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50cm3?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538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Content Placeholder 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6347" y="2725271"/>
            <a:ext cx="4267200" cy="2819400"/>
          </a:xfrm>
        </p:spPr>
      </p:pic>
      <p:pic>
        <p:nvPicPr>
          <p:cNvPr id="32772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743200"/>
            <a:ext cx="3962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Box 3"/>
          <p:cNvSpPr txBox="1">
            <a:spLocks noChangeArrowheads="1"/>
          </p:cNvSpPr>
          <p:nvPr/>
        </p:nvSpPr>
        <p:spPr bwMode="auto">
          <a:xfrm>
            <a:off x="762000" y="5791200"/>
            <a:ext cx="2971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thông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4" name="TextBox 6"/>
          <p:cNvSpPr txBox="1">
            <a:spLocks noChangeArrowheads="1"/>
          </p:cNvSpPr>
          <p:nvPr/>
        </p:nvSpPr>
        <p:spPr bwMode="auto">
          <a:xfrm>
            <a:off x="5334000" y="5791200"/>
            <a:ext cx="3352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  <a:cs typeface="Times New Roman" pitchFamily="18" charset="0"/>
              </a:rPr>
              <a:t>B.  Người điều khiển giao thông</a:t>
            </a:r>
          </a:p>
        </p:txBody>
      </p:sp>
      <p:sp>
        <p:nvSpPr>
          <p:cNvPr id="5" name="Donut 4"/>
          <p:cNvSpPr/>
          <p:nvPr/>
        </p:nvSpPr>
        <p:spPr bwMode="auto">
          <a:xfrm>
            <a:off x="5181600" y="5616575"/>
            <a:ext cx="677863" cy="717550"/>
          </a:xfrm>
          <a:prstGeom prst="donut">
            <a:avLst>
              <a:gd name="adj" fmla="val 10482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726141" y="327212"/>
            <a:ext cx="7794812" cy="13716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425087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pic>
        <p:nvPicPr>
          <p:cNvPr id="33795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371600"/>
            <a:ext cx="8534400" cy="4979988"/>
          </a:xfrm>
        </p:spPr>
      </p:pic>
      <p:sp>
        <p:nvSpPr>
          <p:cNvPr id="3" name="Donut 2"/>
          <p:cNvSpPr/>
          <p:nvPr/>
        </p:nvSpPr>
        <p:spPr bwMode="auto">
          <a:xfrm>
            <a:off x="2717800" y="5562600"/>
            <a:ext cx="547688" cy="533400"/>
          </a:xfrm>
          <a:prstGeom prst="donut">
            <a:avLst>
              <a:gd name="adj" fmla="val 10792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127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687763"/>
          </a:xfrm>
        </p:spPr>
        <p:txBody>
          <a:bodyPr/>
          <a:lstStyle/>
          <a:p>
            <a:pPr marL="514350" indent="-514350">
              <a:buAutoNum type="alphaUcPeriod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alphaUcPeriod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alphaUcPeriod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85800" y="228600"/>
            <a:ext cx="7794812" cy="13716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Donut 4"/>
          <p:cNvSpPr/>
          <p:nvPr/>
        </p:nvSpPr>
        <p:spPr bwMode="auto">
          <a:xfrm>
            <a:off x="411956" y="2483224"/>
            <a:ext cx="547688" cy="533400"/>
          </a:xfrm>
          <a:prstGeom prst="donut">
            <a:avLst>
              <a:gd name="adj" fmla="val 10792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7018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Câu</a:t>
            </a:r>
            <a:r>
              <a:rPr lang="en-US" dirty="0" smtClean="0"/>
              <a:t> 5: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00200"/>
            <a:ext cx="7010400" cy="4343400"/>
          </a:xfrm>
        </p:spPr>
      </p:pic>
      <p:sp>
        <p:nvSpPr>
          <p:cNvPr id="5" name="Donut 4"/>
          <p:cNvSpPr/>
          <p:nvPr/>
        </p:nvSpPr>
        <p:spPr bwMode="auto">
          <a:xfrm>
            <a:off x="3265488" y="5260041"/>
            <a:ext cx="392112" cy="378759"/>
          </a:xfrm>
          <a:prstGeom prst="donut">
            <a:avLst>
              <a:gd name="adj" fmla="val 10792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171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51703"/>
            <a:ext cx="1981200" cy="19812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943566"/>
            <a:ext cx="1981200" cy="1990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029291"/>
            <a:ext cx="1905000" cy="1905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4191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05200" y="4158734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362700" y="4158734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1" name="Donut 10"/>
          <p:cNvSpPr/>
          <p:nvPr/>
        </p:nvSpPr>
        <p:spPr bwMode="auto">
          <a:xfrm>
            <a:off x="6927056" y="4119282"/>
            <a:ext cx="547688" cy="533400"/>
          </a:xfrm>
          <a:prstGeom prst="donut">
            <a:avLst>
              <a:gd name="adj" fmla="val 10792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762000" y="152400"/>
            <a:ext cx="7794812" cy="13716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cấm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3678377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2209800"/>
            <a:ext cx="3962400" cy="3276600"/>
          </a:xfrm>
        </p:spPr>
        <p:txBody>
          <a:bodyPr/>
          <a:lstStyle/>
          <a:p>
            <a:pPr marL="514350" indent="-514350">
              <a:buAutoNum type="alphaUcPeriod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70cm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alphaUcPeriod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70cm</a:t>
            </a:r>
          </a:p>
          <a:p>
            <a:pPr marL="514350" indent="-514350">
              <a:buAutoNum type="alphaUcPeriod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65cm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alphaUcPeriod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65cm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onut 3"/>
          <p:cNvSpPr/>
          <p:nvPr/>
        </p:nvSpPr>
        <p:spPr bwMode="auto">
          <a:xfrm>
            <a:off x="2319618" y="3962400"/>
            <a:ext cx="685800" cy="685800"/>
          </a:xfrm>
          <a:prstGeom prst="donut">
            <a:avLst>
              <a:gd name="adj" fmla="val 5680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94765" y="398929"/>
            <a:ext cx="7794812" cy="13716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7: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0264646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600200"/>
            <a:ext cx="5715000" cy="4525963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UcPeriod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16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alphaUcPeriod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17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UcPeriod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UcPeriod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19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94765" y="398929"/>
            <a:ext cx="7794812" cy="13716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8: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Donut 4"/>
          <p:cNvSpPr/>
          <p:nvPr/>
        </p:nvSpPr>
        <p:spPr bwMode="auto">
          <a:xfrm>
            <a:off x="2819400" y="3276600"/>
            <a:ext cx="685800" cy="685800"/>
          </a:xfrm>
          <a:prstGeom prst="donut">
            <a:avLst>
              <a:gd name="adj" fmla="val 5680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1784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lphaUcPeriod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alphaUcPeriod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alphaUcPeriod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alphaUcPeriod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94765" y="398929"/>
            <a:ext cx="7794812" cy="13716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9: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Donut 4"/>
          <p:cNvSpPr/>
          <p:nvPr/>
        </p:nvSpPr>
        <p:spPr bwMode="auto">
          <a:xfrm>
            <a:off x="351865" y="3276600"/>
            <a:ext cx="685800" cy="685800"/>
          </a:xfrm>
          <a:prstGeom prst="donut">
            <a:avLst>
              <a:gd name="adj" fmla="val 5680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6378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Thảo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luận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nhóm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9600" y="1524000"/>
            <a:ext cx="8077200" cy="838200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88818" y="2971800"/>
            <a:ext cx="8077200" cy="8382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09600" y="4305300"/>
            <a:ext cx="8077200" cy="8382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9600" y="5663045"/>
            <a:ext cx="8077200" cy="838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sắt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09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823772"/>
            <a:ext cx="4724400" cy="55626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10: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Tan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vắng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võng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lượn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lách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may,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vướng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gánh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0" y="2362200"/>
            <a:ext cx="3352800" cy="248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Donut 5"/>
          <p:cNvSpPr/>
          <p:nvPr/>
        </p:nvSpPr>
        <p:spPr bwMode="auto">
          <a:xfrm>
            <a:off x="5181600" y="4162145"/>
            <a:ext cx="685800" cy="685800"/>
          </a:xfrm>
          <a:prstGeom prst="donut">
            <a:avLst>
              <a:gd name="adj" fmla="val 5680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6642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Bài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tập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về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nhà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1.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SGK.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15.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6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2008094" y="228600"/>
            <a:ext cx="4343400" cy="609600"/>
          </a:xfrm>
        </p:spPr>
        <p:txBody>
          <a:bodyPr>
            <a:noAutofit/>
          </a:bodyPr>
          <a:lstStyle/>
          <a:p>
            <a:pPr marL="0" indent="0">
              <a:buFontTx/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2150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990600"/>
            <a:ext cx="21336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313" y="4643438"/>
            <a:ext cx="34290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313" y="2581275"/>
            <a:ext cx="3429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Rounded Rectangle 6"/>
          <p:cNvSpPr>
            <a:spLocks noChangeArrowheads="1"/>
          </p:cNvSpPr>
          <p:nvPr/>
        </p:nvSpPr>
        <p:spPr bwMode="auto">
          <a:xfrm>
            <a:off x="109538" y="2552700"/>
            <a:ext cx="5424487" cy="34671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1" name="TextBox 7"/>
          <p:cNvSpPr txBox="1">
            <a:spLocks noChangeArrowheads="1"/>
          </p:cNvSpPr>
          <p:nvPr/>
        </p:nvSpPr>
        <p:spPr bwMode="auto">
          <a:xfrm>
            <a:off x="344488" y="2552700"/>
            <a:ext cx="495300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-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cấm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,...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51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57200"/>
            <a:ext cx="4237195" cy="28575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657600"/>
            <a:ext cx="4343400" cy="2819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57200"/>
            <a:ext cx="3962400" cy="2819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657600"/>
            <a:ext cx="3962400" cy="281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12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4800" y="1614054"/>
            <a:ext cx="4038600" cy="493914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876800" y="1582678"/>
            <a:ext cx="4038600" cy="497052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90600" y="1614054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2286000"/>
            <a:ext cx="3352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Tuân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0" y="179872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1600" y="2286000"/>
            <a:ext cx="350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võng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buông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cồng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kềnh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ô,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80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457200" y="838200"/>
            <a:ext cx="8382000" cy="3352800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i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6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6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6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36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6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i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04800" y="5486400"/>
            <a:ext cx="762000" cy="838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143000" y="5181600"/>
            <a:ext cx="7696200" cy="15240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16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16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xi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50cm3.</a:t>
            </a:r>
          </a:p>
        </p:txBody>
      </p:sp>
    </p:spTree>
    <p:extLst>
      <p:ext uri="{BB962C8B-B14F-4D97-AF65-F5344CB8AC3E}">
        <p14:creationId xmlns:p14="http://schemas.microsoft.com/office/powerpoint/2010/main" val="18845701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17" descr="Description: Kết quả hình ảnh cho hìnhảnh về vi phạm an toàn giao thô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81400"/>
            <a:ext cx="4495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10" descr="Description: Kết quả hình ảnh cho hìnhảnh về vi phạm an toàn giao thô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3700"/>
            <a:ext cx="4495800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25" descr="Description: Hình ảnh có liên qu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976" y="380252"/>
            <a:ext cx="4007224" cy="3201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904" y="3576916"/>
            <a:ext cx="3989295" cy="2976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554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buýt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1471612"/>
            <a:ext cx="3284537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14800"/>
            <a:ext cx="3429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ultiply 5"/>
          <p:cNvSpPr/>
          <p:nvPr/>
        </p:nvSpPr>
        <p:spPr bwMode="auto">
          <a:xfrm>
            <a:off x="-458788" y="3643313"/>
            <a:ext cx="4803776" cy="3214687"/>
          </a:xfrm>
          <a:prstGeom prst="mathMultiply">
            <a:avLst>
              <a:gd name="adj1" fmla="val 10878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ounded Rectangle 8"/>
          <p:cNvSpPr>
            <a:spLocks noChangeArrowheads="1"/>
          </p:cNvSpPr>
          <p:nvPr/>
        </p:nvSpPr>
        <p:spPr bwMode="auto">
          <a:xfrm>
            <a:off x="4114800" y="1485900"/>
            <a:ext cx="4572000" cy="52197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Thắt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). 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Đợi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hẳn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Tuân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ho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rượu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bia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khia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lái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8368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3"/>
  <p:tag name="MMPROD_UIDATA" val="&lt;database version=&quot;11.0&quot;&gt;&lt;object type=&quot;1&quot; unique_id=&quot;10001&quot;&gt;&lt;object type=&quot;2&quot; unique_id=&quot;10596&quot;&gt;&lt;object type=&quot;3&quot; unique_id=&quot;10598&quot;&gt;&lt;property id=&quot;20148&quot; value=&quot;5&quot;/&gt;&lt;property id=&quot;20300&quot; value=&quot;Slide 1&quot;/&gt;&lt;property id=&quot;20307&quot; value=&quot;258&quot;/&gt;&lt;/object&gt;&lt;object type=&quot;3&quot; unique_id=&quot;10599&quot;&gt;&lt;property id=&quot;20148&quot; value=&quot;5&quot;/&gt;&lt;property id=&quot;20300&quot; value=&quot;Slide 2 - &amp;quot;3. Một số quy định về đi đường&amp;quot;&quot;/&gt;&lt;property id=&quot;20307&quot; value=&quot;260&quot;/&gt;&lt;/object&gt;&lt;object type=&quot;3&quot; unique_id=&quot;10600&quot;&gt;&lt;property id=&quot;20148&quot; value=&quot;5&quot;/&gt;&lt;property id=&quot;20300&quot; value=&quot;Slide 3 - &amp;quot;Thảo luận nhóm&amp;quot;&quot;/&gt;&lt;property id=&quot;20307&quot; value=&quot;261&quot;/&gt;&lt;/object&gt;&lt;object type=&quot;3&quot; unique_id=&quot;10601&quot;&gt;&lt;property id=&quot;20148&quot; value=&quot;5&quot;/&gt;&lt;property id=&quot;20300&quot; value=&quot;Slide 4&quot;/&gt;&lt;property id=&quot;20307&quot; value=&quot;263&quot;/&gt;&lt;/object&gt;&lt;object type=&quot;3&quot; unique_id=&quot;10602&quot;&gt;&lt;property id=&quot;20148&quot; value=&quot;5&quot;/&gt;&lt;property id=&quot;20300&quot; value=&quot;Slide 5&quot;/&gt;&lt;property id=&quot;20307&quot; value=&quot;265&quot;/&gt;&lt;/object&gt;&lt;object type=&quot;3&quot; unique_id=&quot;10603&quot;&gt;&lt;property id=&quot;20148&quot; value=&quot;5&quot;/&gt;&lt;property id=&quot;20300&quot; value=&quot;Slide 6 - &amp;quot;b. Đối với người đi xe đạp, xe máy.&amp;quot;&quot;/&gt;&lt;property id=&quot;20307&quot; value=&quot;264&quot;/&gt;&lt;/object&gt;&lt;object type=&quot;3&quot; unique_id=&quot;10604&quot;&gt;&lt;property id=&quot;20148&quot; value=&quot;5&quot;/&gt;&lt;property id=&quot;20300&quot; value=&quot;Slide 7&quot;/&gt;&lt;property id=&quot;20307&quot; value=&quot;266&quot;/&gt;&lt;/object&gt;&lt;object type=&quot;3&quot; unique_id=&quot;10605&quot;&gt;&lt;property id=&quot;20148&quot; value=&quot;5&quot;/&gt;&lt;property id=&quot;20300&quot; value=&quot;Slide 8&quot;/&gt;&lt;property id=&quot;20307&quot; value=&quot;292&quot;/&gt;&lt;/object&gt;&lt;object type=&quot;3&quot; unique_id=&quot;10606&quot;&gt;&lt;property id=&quot;20148&quot; value=&quot;5&quot;/&gt;&lt;property id=&quot;20300&quot; value=&quot;Slide 9 - &amp;quot;c. Đối với người đi ô tô, xe buýt&amp;quot;&quot;/&gt;&lt;property id=&quot;20307&quot; value=&quot;267&quot;/&gt;&lt;/object&gt;&lt;object type=&quot;3&quot; unique_id=&quot;10607&quot;&gt;&lt;property id=&quot;20148&quot; value=&quot;5&quot;/&gt;&lt;property id=&quot;20300&quot; value=&quot;Slide 10&quot;/&gt;&lt;property id=&quot;20307&quot; value=&quot;296&quot;/&gt;&lt;/object&gt;&lt;object type=&quot;3&quot; unique_id=&quot;10608&quot;&gt;&lt;property id=&quot;20148&quot; value=&quot;5&quot;/&gt;&lt;property id=&quot;20300&quot; value=&quot;Slide 11 - &amp;quot;d. Quy định về an toàn đường sắt.&amp;quot;&quot;/&gt;&lt;property id=&quot;20307&quot; value=&quot;268&quot;/&gt;&lt;/object&gt;&lt;object type=&quot;3&quot; unique_id=&quot;10609&quot;&gt;&lt;property id=&quot;20148&quot; value=&quot;5&quot;/&gt;&lt;property id=&quot;20300&quot; value=&quot;Slide 12 - &amp;quot;Tình huống:&amp;quot;&quot;/&gt;&lt;property id=&quot;20307&quot; value=&quot;269&quot;/&gt;&lt;/object&gt;&lt;object type=&quot;3&quot; unique_id=&quot;10610&quot;&gt;&lt;property id=&quot;20148&quot; value=&quot;5&quot;/&gt;&lt;property id=&quot;20300&quot; value=&quot;Slide 13&quot;/&gt;&lt;property id=&quot;20307&quot; value=&quot;270&quot;/&gt;&lt;/object&gt;&lt;object type=&quot;3&quot; unique_id=&quot;10611&quot;&gt;&lt;property id=&quot;20148&quot; value=&quot;5&quot;/&gt;&lt;property id=&quot;20300&quot; value=&quot;Slide 14 - &amp;quot;4. Trách nhiệm của học sinh trong việc thực hiện trật tự an toàn giao thông.&amp;quot;&quot;/&gt;&lt;property id=&quot;20307&quot; value=&quot;271&quot;/&gt;&lt;/object&gt;&lt;object type=&quot;3&quot; unique_id=&quot;10612&quot;&gt;&lt;property id=&quot;20148&quot; value=&quot;5&quot;/&gt;&lt;property id=&quot;20300&quot; value=&quot;Slide 15&quot;/&gt;&lt;property id=&quot;20307&quot; value=&quot;285&quot;/&gt;&lt;/object&gt;&lt;object type=&quot;3&quot; unique_id=&quot;10613&quot;&gt;&lt;property id=&quot;20148&quot; value=&quot;5&quot;/&gt;&lt;property id=&quot;20300&quot; value=&quot;Slide 16&quot;/&gt;&lt;property id=&quot;20307&quot; value=&quot;286&quot;/&gt;&lt;/object&gt;&lt;object type=&quot;3&quot; unique_id=&quot;10614&quot;&gt;&lt;property id=&quot;20148&quot; value=&quot;5&quot;/&gt;&lt;property id=&quot;20300&quot; value=&quot;Slide 17&quot;/&gt;&lt;property id=&quot;20307&quot; value=&quot;272&quot;/&gt;&lt;/object&gt;&lt;object type=&quot;3&quot; unique_id=&quot;10615&quot;&gt;&lt;property id=&quot;20148&quot; value=&quot;5&quot;/&gt;&lt;property id=&quot;20300&quot; value=&quot;Slide 18&quot;/&gt;&lt;property id=&quot;20307&quot; value=&quot;273&quot;/&gt;&lt;/object&gt;&lt;object type=&quot;3&quot; unique_id=&quot;10616&quot;&gt;&lt;property id=&quot;20148&quot; value=&quot;5&quot;/&gt;&lt;property id=&quot;20300&quot; value=&quot;Slide 19&quot;/&gt;&lt;property id=&quot;20307&quot; value=&quot;275&quot;/&gt;&lt;/object&gt;&lt;object type=&quot;3&quot; unique_id=&quot;10617&quot;&gt;&lt;property id=&quot;20148&quot; value=&quot;5&quot;/&gt;&lt;property id=&quot;20300&quot; value=&quot;Slide 20 - &amp;quot;Trò chơi “Ai giỏi hơn”&amp;quot;&quot;/&gt;&lt;property id=&quot;20307&quot; value=&quot;295&quot;/&gt;&lt;/object&gt;&lt;object type=&quot;3&quot; unique_id=&quot;10618&quot;&gt;&lt;property id=&quot;20148&quot; value=&quot;5&quot;/&gt;&lt;property id=&quot;20300&quot; value=&quot;Slide 21&quot;/&gt;&lt;property id=&quot;20307&quot; value=&quot;282&quot;/&gt;&lt;/object&gt;&lt;object type=&quot;3&quot; unique_id=&quot;10619&quot;&gt;&lt;property id=&quot;20148&quot; value=&quot;5&quot;/&gt;&lt;property id=&quot;20300&quot; value=&quot;Slide 22&quot;/&gt;&lt;property id=&quot;20307&quot; value=&quot;283&quot;/&gt;&lt;/object&gt;&lt;object type=&quot;3&quot; unique_id=&quot;10620&quot;&gt;&lt;property id=&quot;20148&quot; value=&quot;5&quot;/&gt;&lt;property id=&quot;20300&quot; value=&quot;Slide 23 - &amp;quot;Câu 3: &amp;quot;&quot;/&gt;&lt;property id=&quot;20307&quot; value=&quot;284&quot;/&gt;&lt;/object&gt;&lt;object type=&quot;3&quot; unique_id=&quot;10621&quot;&gt;&lt;property id=&quot;20148&quot; value=&quot;5&quot;/&gt;&lt;property id=&quot;20300&quot; value=&quot;Slide 24&quot;/&gt;&lt;property id=&quot;20307&quot; value=&quot;289&quot;/&gt;&lt;/object&gt;&lt;object type=&quot;3&quot; unique_id=&quot;10622&quot;&gt;&lt;property id=&quot;20148&quot; value=&quot;5&quot;/&gt;&lt;property id=&quot;20300&quot; value=&quot;Slide 25 - &amp;quot;Câu 5: &amp;quot;&quot;/&gt;&lt;property id=&quot;20307&quot; value=&quot;290&quot;/&gt;&lt;/object&gt;&lt;object type=&quot;3&quot; unique_id=&quot;10623&quot;&gt;&lt;property id=&quot;20148&quot; value=&quot;5&quot;/&gt;&lt;property id=&quot;20300&quot; value=&quot;Slide 26&quot;/&gt;&lt;property id=&quot;20307&quot; value=&quot;280&quot;/&gt;&lt;/object&gt;&lt;object type=&quot;3&quot; unique_id=&quot;10624&quot;&gt;&lt;property id=&quot;20148&quot; value=&quot;5&quot;/&gt;&lt;property id=&quot;20300&quot; value=&quot;Slide 27&quot;/&gt;&lt;property id=&quot;20307&quot; value=&quot;291&quot;/&gt;&lt;/object&gt;&lt;object type=&quot;3&quot; unique_id=&quot;10625&quot;&gt;&lt;property id=&quot;20148&quot; value=&quot;5&quot;/&gt;&lt;property id=&quot;20300&quot; value=&quot;Slide 28&quot;/&gt;&lt;property id=&quot;20307&quot; value=&quot;281&quot;/&gt;&lt;/object&gt;&lt;object type=&quot;3&quot; unique_id=&quot;10626&quot;&gt;&lt;property id=&quot;20148&quot; value=&quot;5&quot;/&gt;&lt;property id=&quot;20300&quot; value=&quot;Slide 29&quot;/&gt;&lt;property id=&quot;20307&quot; value=&quot;293&quot;/&gt;&lt;/object&gt;&lt;object type=&quot;3&quot; unique_id=&quot;10627&quot;&gt;&lt;property id=&quot;20148&quot; value=&quot;5&quot;/&gt;&lt;property id=&quot;20300&quot; value=&quot;Slide 30&quot;/&gt;&lt;property id=&quot;20307&quot; value=&quot;294&quot;/&gt;&lt;/object&gt;&lt;object type=&quot;3&quot; unique_id=&quot;10628&quot;&gt;&lt;property id=&quot;20148&quot; value=&quot;5&quot;/&gt;&lt;property id=&quot;20300&quot; value=&quot;Slide 31 - &amp;quot;Bài tập về nhà&amp;quot;&quot;/&gt;&lt;property id=&quot;20307&quot; value=&quot;297&quot;/&gt;&lt;/object&gt;&lt;/object&gt;&lt;object type=&quot;8&quot; unique_id=&quot;1066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2999</TotalTime>
  <Words>1071</Words>
  <Application>Microsoft Office PowerPoint</Application>
  <PresentationFormat>On-screen Show (4:3)</PresentationFormat>
  <Paragraphs>106</Paragraphs>
  <Slides>31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Times New Roman</vt:lpstr>
      <vt:lpstr>Office Theme</vt:lpstr>
      <vt:lpstr>PowerPoint Presentation</vt:lpstr>
      <vt:lpstr>3. Một số quy định về đi đường</vt:lpstr>
      <vt:lpstr>Thảo luận nhóm</vt:lpstr>
      <vt:lpstr>PowerPoint Presentation</vt:lpstr>
      <vt:lpstr>PowerPoint Presentation</vt:lpstr>
      <vt:lpstr>b. Đối với người đi xe đạp, xe máy.</vt:lpstr>
      <vt:lpstr>PowerPoint Presentation</vt:lpstr>
      <vt:lpstr>PowerPoint Presentation</vt:lpstr>
      <vt:lpstr>c. Đối với người đi ô tô, xe buýt</vt:lpstr>
      <vt:lpstr>PowerPoint Presentation</vt:lpstr>
      <vt:lpstr>d. Quy định về an toàn đường sắt.</vt:lpstr>
      <vt:lpstr>Tình huống:</vt:lpstr>
      <vt:lpstr>PowerPoint Presentation</vt:lpstr>
      <vt:lpstr>4. Trách nhiệm của học sinh trong việc thực hiện trật tự an toàn giao thông.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 “Ai giỏi hơn”</vt:lpstr>
      <vt:lpstr>PowerPoint Presentation</vt:lpstr>
      <vt:lpstr>PowerPoint Presentation</vt:lpstr>
      <vt:lpstr>Câu 3: </vt:lpstr>
      <vt:lpstr>PowerPoint Presentation</vt:lpstr>
      <vt:lpstr>Câu 5: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tập về nhà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sef</dc:creator>
  <cp:lastModifiedBy>Duc</cp:lastModifiedBy>
  <cp:revision>58</cp:revision>
  <dcterms:created xsi:type="dcterms:W3CDTF">2019-02-26T03:30:07Z</dcterms:created>
  <dcterms:modified xsi:type="dcterms:W3CDTF">2020-03-10T14:23:45Z</dcterms:modified>
</cp:coreProperties>
</file>