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8" r:id="rId2"/>
    <p:sldId id="279" r:id="rId3"/>
    <p:sldId id="280" r:id="rId4"/>
    <p:sldId id="260" r:id="rId5"/>
    <p:sldId id="261" r:id="rId6"/>
    <p:sldId id="282" r:id="rId7"/>
    <p:sldId id="288" r:id="rId8"/>
    <p:sldId id="285" r:id="rId9"/>
    <p:sldId id="286" r:id="rId10"/>
    <p:sldId id="287" r:id="rId11"/>
    <p:sldId id="290" r:id="rId12"/>
    <p:sldId id="291" r:id="rId13"/>
    <p:sldId id="293" r:id="rId14"/>
    <p:sldId id="292" r:id="rId15"/>
    <p:sldId id="294" r:id="rId16"/>
    <p:sldId id="295" r:id="rId17"/>
    <p:sldId id="297" r:id="rId18"/>
    <p:sldId id="296" r:id="rId19"/>
    <p:sldId id="289"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CF6311-8144-42B4-A511-01975D04ABF4}" type="datetimeFigureOut">
              <a:rPr lang="en-US" smtClean="0"/>
              <a:t>3/11/2020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776C7-85FF-4EDF-A515-2B8547DB9D20}" type="slidenum">
              <a:rPr lang="en-US" smtClean="0"/>
              <a:t>‹#›</a:t>
            </a:fld>
            <a:endParaRPr lang="en-US"/>
          </a:p>
        </p:txBody>
      </p:sp>
    </p:spTree>
    <p:extLst>
      <p:ext uri="{BB962C8B-B14F-4D97-AF65-F5344CB8AC3E}">
        <p14:creationId xmlns:p14="http://schemas.microsoft.com/office/powerpoint/2010/main" val="272170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776C7-85FF-4EDF-A515-2B8547DB9D20}" type="slidenum">
              <a:rPr lang="en-US" smtClean="0"/>
              <a:t>8</a:t>
            </a:fld>
            <a:endParaRPr lang="en-US"/>
          </a:p>
        </p:txBody>
      </p:sp>
    </p:spTree>
    <p:extLst>
      <p:ext uri="{BB962C8B-B14F-4D97-AF65-F5344CB8AC3E}">
        <p14:creationId xmlns:p14="http://schemas.microsoft.com/office/powerpoint/2010/main" val="69953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96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07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5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3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1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0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1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67BAB-E77A-44FF-BBDC-BE4D5DCE94E5}" type="datetimeFigureOut">
              <a:rPr lang="en-US" smtClean="0">
                <a:solidFill>
                  <a:prstClr val="black">
                    <a:tint val="75000"/>
                  </a:prstClr>
                </a:solidFill>
              </a:rPr>
              <a:pPr/>
              <a:t>3/11/2020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44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Rectangle 4"/>
          <p:cNvSpPr/>
          <p:nvPr/>
        </p:nvSpPr>
        <p:spPr>
          <a:xfrm>
            <a:off x="1277998" y="1844824"/>
            <a:ext cx="6462353" cy="3570208"/>
          </a:xfrm>
          <a:prstGeom prst="rect">
            <a:avLst/>
          </a:prstGeom>
        </p:spPr>
        <p:txBody>
          <a:bodyPr wrap="square">
            <a:spAutoFit/>
          </a:bodyPr>
          <a:lstStyle/>
          <a:p>
            <a:r>
              <a:rPr lang="en-US" sz="6600" b="1" u="sng" dirty="0">
                <a:solidFill>
                  <a:srgbClr val="FF0000"/>
                </a:solidFill>
                <a:latin typeface="Times New Roman" pitchFamily="18" charset="0"/>
                <a:cs typeface="Times New Roman" pitchFamily="18" charset="0"/>
              </a:rPr>
              <a:t>BÀI </a:t>
            </a:r>
            <a:r>
              <a:rPr lang="en-US" sz="6600" b="1" u="sng" dirty="0" smtClean="0">
                <a:solidFill>
                  <a:srgbClr val="FF0000"/>
                </a:solidFill>
                <a:latin typeface="Times New Roman" pitchFamily="18" charset="0"/>
                <a:cs typeface="Times New Roman" pitchFamily="18" charset="0"/>
              </a:rPr>
              <a:t>1</a:t>
            </a:r>
            <a:endParaRPr lang="en-US" sz="6600" b="1" u="sng" dirty="0">
              <a:solidFill>
                <a:srgbClr val="FF0000"/>
              </a:solidFill>
              <a:latin typeface="Times New Roman" pitchFamily="18" charset="0"/>
              <a:cs typeface="Times New Roman" pitchFamily="18" charset="0"/>
            </a:endParaRPr>
          </a:p>
          <a:p>
            <a:r>
              <a:rPr lang="en-US" sz="54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Sống</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giản</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dị</a:t>
            </a:r>
            <a:r>
              <a:rPr lang="en-US" sz="8000" b="1" i="1" dirty="0">
                <a:solidFill>
                  <a:prstClr val="black"/>
                </a:solidFill>
                <a:latin typeface="Times New Roman" pitchFamily="18" charset="0"/>
                <a:cs typeface="Times New Roman" pitchFamily="18" charset="0"/>
              </a:rPr>
              <a:t>	</a:t>
            </a:r>
            <a:r>
              <a:rPr lang="en-US" sz="4400" b="1" i="1" dirty="0">
                <a:solidFill>
                  <a:prstClr val="black"/>
                </a:solidFill>
                <a:latin typeface="Times New Roman" pitchFamily="18" charset="0"/>
                <a:cs typeface="Times New Roman" pitchFamily="18" charset="0"/>
              </a:rPr>
              <a:t>			</a:t>
            </a:r>
            <a:endParaRPr lang="vi-VN" sz="4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1900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341"/>
            <a:ext cx="9144000" cy="6858000"/>
          </a:xfrm>
        </p:spPr>
      </p:pic>
      <p:sp>
        <p:nvSpPr>
          <p:cNvPr id="7" name="Flowchart: Punched Tape 6"/>
          <p:cNvSpPr/>
          <p:nvPr/>
        </p:nvSpPr>
        <p:spPr>
          <a:xfrm>
            <a:off x="1691680" y="16737"/>
            <a:ext cx="6696744" cy="2232248"/>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i="1" dirty="0" err="1" smtClean="0">
                <a:latin typeface="Times New Roman" pitchFamily="18" charset="0"/>
                <a:cs typeface="Times New Roman" pitchFamily="18" charset="0"/>
              </a:rPr>
              <a:t>Vậy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dị</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được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biểu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như</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thế</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nào</a:t>
            </a:r>
            <a:r>
              <a:rPr lang="en-US" sz="3600" b="1" i="1" dirty="0" smtClean="0">
                <a:latin typeface="Times New Roman" pitchFamily="18" charset="0"/>
                <a:cs typeface="Times New Roman" pitchFamily="18" charset="0"/>
              </a:rPr>
              <a:t>?</a:t>
            </a:r>
            <a:endParaRPr lang="en-US" sz="3600" b="1" i="1" dirty="0">
              <a:latin typeface="Times New Roman" pitchFamily="18" charset="0"/>
              <a:cs typeface="Times New Roman" pitchFamily="18" charset="0"/>
            </a:endParaRPr>
          </a:p>
        </p:txBody>
      </p:sp>
      <p:sp>
        <p:nvSpPr>
          <p:cNvPr id="8" name="Rounded Rectangle 7"/>
          <p:cNvSpPr/>
          <p:nvPr/>
        </p:nvSpPr>
        <p:spPr>
          <a:xfrm>
            <a:off x="2195736" y="2780928"/>
            <a:ext cx="6048672" cy="122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a:latin typeface="Times New Roman" pitchFamily="18" charset="0"/>
              <a:cs typeface="Times New Roman" pitchFamily="18" charset="0"/>
            </a:endParaRPr>
          </a:p>
        </p:txBody>
      </p:sp>
      <p:sp>
        <p:nvSpPr>
          <p:cNvPr id="9" name="Rounded Rectangle 8"/>
          <p:cNvSpPr/>
          <p:nvPr/>
        </p:nvSpPr>
        <p:spPr>
          <a:xfrm>
            <a:off x="2198293" y="4545601"/>
            <a:ext cx="6048672" cy="11521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endParaRPr lang="en-US" sz="3600" dirty="0">
              <a:latin typeface="Times New Roman" pitchFamily="18" charset="0"/>
              <a:cs typeface="Times New Roman" pitchFamily="18" charset="0"/>
            </a:endParaRPr>
          </a:p>
        </p:txBody>
      </p:sp>
      <p:sp>
        <p:nvSpPr>
          <p:cNvPr id="10" name="Rounded Rectangle 9"/>
          <p:cNvSpPr/>
          <p:nvPr/>
        </p:nvSpPr>
        <p:spPr>
          <a:xfrm>
            <a:off x="539552" y="3140968"/>
            <a:ext cx="1296144" cy="2304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solidFill>
                  <a:schemeClr val="tx1"/>
                </a:solidFill>
                <a:latin typeface="Times New Roman" pitchFamily="18" charset="0"/>
                <a:cs typeface="Times New Roman" pitchFamily="18" charset="0"/>
              </a:rPr>
              <a:t>b. </a:t>
            </a:r>
            <a:r>
              <a:rPr lang="en-US" sz="3600" b="1" dirty="0" err="1" smtClean="0">
                <a:solidFill>
                  <a:schemeClr val="tx1"/>
                </a:solidFill>
                <a:latin typeface="Times New Roman" pitchFamily="18" charset="0"/>
                <a:cs typeface="Times New Roman" pitchFamily="18" charset="0"/>
              </a:rPr>
              <a:t>Biểu</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hiện</a:t>
            </a:r>
            <a:endParaRPr lang="en-US" sz="3600" b="1" dirty="0">
              <a:solidFill>
                <a:schemeClr val="tx1"/>
              </a:solidFill>
              <a:latin typeface="Times New Roman" pitchFamily="18" charset="0"/>
              <a:cs typeface="Times New Roman" pitchFamily="18" charset="0"/>
            </a:endParaRPr>
          </a:p>
        </p:txBody>
      </p:sp>
      <p:cxnSp>
        <p:nvCxnSpPr>
          <p:cNvPr id="12" name="Straight Arrow Connector 11"/>
          <p:cNvCxnSpPr/>
          <p:nvPr/>
        </p:nvCxnSpPr>
        <p:spPr>
          <a:xfrm flipV="1">
            <a:off x="1835696" y="3392996"/>
            <a:ext cx="360040" cy="828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35696" y="4221088"/>
            <a:ext cx="36004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Cloud Callout 4"/>
          <p:cNvSpPr/>
          <p:nvPr/>
        </p:nvSpPr>
        <p:spPr>
          <a:xfrm>
            <a:off x="143508" y="1412776"/>
            <a:ext cx="4464496" cy="3600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1.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6" name="Cloud Callout 5"/>
          <p:cNvSpPr/>
          <p:nvPr/>
        </p:nvSpPr>
        <p:spPr>
          <a:xfrm>
            <a:off x="4932040" y="1484784"/>
            <a:ext cx="4032448" cy="3744416"/>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2.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7" name="Rectangle 6"/>
          <p:cNvSpPr/>
          <p:nvPr/>
        </p:nvSpPr>
        <p:spPr>
          <a:xfrm>
            <a:off x="539552" y="260648"/>
            <a:ext cx="8136904" cy="707886"/>
          </a:xfrm>
          <a:prstGeom prst="rect">
            <a:avLst/>
          </a:prstGeom>
        </p:spPr>
        <p:txBody>
          <a:bodyPr wrap="square">
            <a:spAutoFit/>
          </a:bodyPr>
          <a:lstStyle/>
          <a:p>
            <a:r>
              <a:rPr lang="en-US" sz="4000" b="1" i="1" dirty="0" err="1" smtClean="0">
                <a:latin typeface="Times New Roman" pitchFamily="18" charset="0"/>
                <a:cs typeface="Times New Roman" pitchFamily="18" charset="0"/>
              </a:rPr>
              <a:t>Lấy</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ví</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dụ</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cuộc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sống</a:t>
            </a:r>
            <a:r>
              <a:rPr lang="en-US" sz="4000" b="1" i="1" dirty="0" smtClean="0">
                <a:latin typeface="Times New Roman" pitchFamily="18" charset="0"/>
                <a:cs typeface="Times New Roman" pitchFamily="18" charset="0"/>
              </a:rPr>
              <a:t>:</a:t>
            </a:r>
            <a:endParaRPr lang="en-US"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43109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2411760" y="260648"/>
            <a:ext cx="6264696" cy="5078313"/>
          </a:xfrm>
          <a:prstGeom prst="rect">
            <a:avLst/>
          </a:prstGeom>
        </p:spPr>
        <p:txBody>
          <a:bodyPr wrap="square">
            <a:spAutoFit/>
          </a:bodyPr>
          <a:lstStyle/>
          <a:p>
            <a:r>
              <a:rPr lang="en-US" sz="4400" b="1" dirty="0" smtClean="0">
                <a:solidFill>
                  <a:srgbClr val="FF0000"/>
                </a:solidFill>
                <a:latin typeface="Times New Roman" pitchFamily="18" charset="0"/>
                <a:cs typeface="Times New Roman" pitchFamily="18" charset="0"/>
              </a:rPr>
              <a:t>	c. </a:t>
            </a:r>
            <a:r>
              <a:rPr lang="vi-VN" sz="4400" b="1" dirty="0" smtClean="0">
                <a:solidFill>
                  <a:srgbClr val="FF0000"/>
                </a:solidFill>
                <a:latin typeface="Times New Roman" pitchFamily="18" charset="0"/>
                <a:cs typeface="Times New Roman" pitchFamily="18" charset="0"/>
              </a:rPr>
              <a:t>Ý nghĩa</a:t>
            </a:r>
            <a:endParaRPr lang="vi-VN" sz="4400" b="1" dirty="0">
              <a:solidFill>
                <a:srgbClr val="FF0000"/>
              </a:solidFill>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Giản </a:t>
            </a:r>
            <a:r>
              <a:rPr lang="vi-VN" sz="4000" dirty="0">
                <a:latin typeface="Times New Roman" pitchFamily="18" charset="0"/>
                <a:cs typeface="Times New Roman" pitchFamily="18" charset="0"/>
              </a:rPr>
              <a:t>dị là phẩm chất đạo đức cần có ở mỗi </a:t>
            </a:r>
            <a:r>
              <a:rPr lang="vi-VN" sz="4000" dirty="0" smtClean="0">
                <a:latin typeface="Times New Roman" pitchFamily="18" charset="0"/>
                <a:cs typeface="Times New Roman" pitchFamily="18" charset="0"/>
              </a:rPr>
              <a:t>người.</a:t>
            </a:r>
            <a:endParaRPr lang="en-US" sz="4000" dirty="0" smtClean="0">
              <a:latin typeface="Times New Roman" pitchFamily="18" charset="0"/>
              <a:cs typeface="Times New Roman" pitchFamily="18" charset="0"/>
            </a:endParaRPr>
          </a:p>
          <a:p>
            <a:endParaRPr lang="en-US" sz="4000" dirty="0" smtClean="0">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Người </a:t>
            </a:r>
            <a:r>
              <a:rPr lang="vi-VN" sz="4000" dirty="0">
                <a:latin typeface="Times New Roman" pitchFamily="18" charset="0"/>
                <a:cs typeface="Times New Roman" pitchFamily="18" charset="0"/>
              </a:rPr>
              <a:t>sống giản dị sẽ được mọi người xung quanh yêu mến, cảm thông và giúp đỡ.</a:t>
            </a:r>
          </a:p>
        </p:txBody>
      </p:sp>
    </p:spTree>
    <p:extLst>
      <p:ext uri="{BB962C8B-B14F-4D97-AF65-F5344CB8AC3E}">
        <p14:creationId xmlns:p14="http://schemas.microsoft.com/office/powerpoint/2010/main" val="11590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Cloud Callout 4"/>
          <p:cNvSpPr/>
          <p:nvPr/>
        </p:nvSpPr>
        <p:spPr>
          <a:xfrm>
            <a:off x="3923928" y="1772816"/>
            <a:ext cx="5220072" cy="3888432"/>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i="1" dirty="0" err="1">
                <a:latin typeface="Times New Roman" pitchFamily="18" charset="0"/>
                <a:cs typeface="Times New Roman" pitchFamily="18" charset="0"/>
              </a:rPr>
              <a:t>L</a:t>
            </a:r>
            <a:r>
              <a:rPr lang="en-US" sz="3200" b="1" i="1" dirty="0" err="1" smtClean="0">
                <a:latin typeface="Times New Roman" pitchFamily="18" charset="0"/>
                <a:cs typeface="Times New Roman" pitchFamily="18" charset="0"/>
              </a:rPr>
              <a:t>à</a:t>
            </a:r>
            <a:r>
              <a:rPr lang="vi-VN" sz="3200" b="1" i="1" dirty="0" smtClean="0">
                <a:latin typeface="Times New Roman" pitchFamily="18" charset="0"/>
                <a:cs typeface="Times New Roman" pitchFamily="18" charset="0"/>
              </a:rPr>
              <a:t> </a:t>
            </a:r>
            <a:r>
              <a:rPr lang="vi-VN" sz="3200" b="1" i="1" dirty="0">
                <a:latin typeface="Times New Roman" pitchFamily="18" charset="0"/>
                <a:cs typeface="Times New Roman" pitchFamily="18" charset="0"/>
              </a:rPr>
              <a:t>một học sinh, em cần làm gì để rèn luyện lối sống giản dị? </a:t>
            </a:r>
            <a:endParaRPr lang="en-US" sz="3200" b="1" i="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16832"/>
            <a:ext cx="3672408" cy="4437112"/>
          </a:xfrm>
          <a:prstGeom prst="rect">
            <a:avLst/>
          </a:prstGeom>
        </p:spPr>
      </p:pic>
    </p:spTree>
    <p:extLst>
      <p:ext uri="{BB962C8B-B14F-4D97-AF65-F5344CB8AC3E}">
        <p14:creationId xmlns:p14="http://schemas.microsoft.com/office/powerpoint/2010/main" val="90799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547664" y="188640"/>
            <a:ext cx="7848872" cy="5478423"/>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d. </a:t>
            </a:r>
            <a:r>
              <a:rPr lang="en-US" sz="4000" b="1" dirty="0" err="1" smtClean="0">
                <a:solidFill>
                  <a:srgbClr val="FF0000"/>
                </a:solidFill>
                <a:latin typeface="Times New Roman" pitchFamily="18" charset="0"/>
                <a:cs typeface="Times New Roman" pitchFamily="18" charset="0"/>
              </a:rPr>
              <a:t>Rèn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luyện</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Quần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gàng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đình</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lễ</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phép</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trường</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6208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4139952" y="620688"/>
            <a:ext cx="3332964" cy="830997"/>
          </a:xfrm>
          <a:prstGeom prst="rect">
            <a:avLst/>
          </a:prstGeom>
        </p:spPr>
        <p:txBody>
          <a:bodyPr wrap="none">
            <a:spAutoFit/>
          </a:bodyPr>
          <a:lstStyle/>
          <a:p>
            <a:r>
              <a:rPr lang="en-US" sz="4800" b="1" dirty="0" smtClean="0">
                <a:solidFill>
                  <a:srgbClr val="FF0000"/>
                </a:solidFill>
                <a:latin typeface="Times New Roman" pitchFamily="18" charset="0"/>
                <a:cs typeface="Times New Roman" pitchFamily="18" charset="0"/>
              </a:rPr>
              <a:t>3.Luyện </a:t>
            </a:r>
            <a:r>
              <a:rPr lang="en-US" sz="4800" b="1" dirty="0" err="1">
                <a:solidFill>
                  <a:srgbClr val="FF0000"/>
                </a:solidFill>
                <a:latin typeface="Times New Roman" pitchFamily="18" charset="0"/>
                <a:cs typeface="Times New Roman" pitchFamily="18" charset="0"/>
              </a:rPr>
              <a:t>tập</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600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296144"/>
          </a:xfrm>
        </p:spPr>
        <p:txBody>
          <a:bodyPr>
            <a:noAutofit/>
          </a:bodyPr>
          <a:lstStyle/>
          <a:p>
            <a:r>
              <a:rPr lang="en-US" sz="2800" b="1" i="1" dirty="0" smtClean="0">
                <a:solidFill>
                  <a:srgbClr val="FF0000"/>
                </a:solidFill>
                <a:latin typeface="Times New Roman" pitchFamily="18" charset="0"/>
                <a:cs typeface="Times New Roman" pitchFamily="18" charset="0"/>
              </a:rPr>
              <a:t>1.Bài </a:t>
            </a:r>
            <a:r>
              <a:rPr lang="en-US" sz="2800" b="1" i="1" dirty="0" err="1" smtClean="0">
                <a:solidFill>
                  <a:srgbClr val="FF0000"/>
                </a:solidFill>
                <a:latin typeface="Times New Roman" pitchFamily="18" charset="0"/>
                <a:cs typeface="Times New Roman" pitchFamily="18" charset="0"/>
              </a:rPr>
              <a:t>tập</a:t>
            </a:r>
            <a:r>
              <a:rPr lang="en-US" sz="2800" b="1" i="1" dirty="0" smtClean="0">
                <a:solidFill>
                  <a:srgbClr val="FF0000"/>
                </a:solidFill>
                <a:latin typeface="Times New Roman" pitchFamily="18" charset="0"/>
                <a:cs typeface="Times New Roman" pitchFamily="18" charset="0"/>
              </a:rPr>
              <a:t> a.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đây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theo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bức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thể</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tính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giản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dị</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trường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340768"/>
            <a:ext cx="8856984" cy="5301208"/>
          </a:xfrm>
        </p:spPr>
      </p:pic>
    </p:spTree>
    <p:extLst>
      <p:ext uri="{BB962C8B-B14F-4D97-AF65-F5344CB8AC3E}">
        <p14:creationId xmlns:p14="http://schemas.microsoft.com/office/powerpoint/2010/main" val="254426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53"/>
            <a:ext cx="8219256" cy="706090"/>
          </a:xfrm>
        </p:spPr>
        <p:txBody>
          <a:bodyPr>
            <a:normAutofit/>
          </a:bodyPr>
          <a:lstStyle/>
          <a:p>
            <a:r>
              <a:rPr lang="en-US" sz="3600" b="1" i="1" dirty="0" smtClean="0">
                <a:solidFill>
                  <a:srgbClr val="FF0000"/>
                </a:solidFill>
                <a:latin typeface="Times New Roman" pitchFamily="18" charset="0"/>
                <a:cs typeface="Times New Roman" pitchFamily="18" charset="0"/>
              </a:rPr>
              <a:t>2. </a:t>
            </a:r>
            <a:r>
              <a:rPr lang="en-US" sz="3600" b="1" i="1" dirty="0" err="1" smtClean="0">
                <a:solidFill>
                  <a:srgbClr val="FF0000"/>
                </a:solidFill>
                <a:latin typeface="Times New Roman" pitchFamily="18" charset="0"/>
                <a:cs typeface="Times New Roman" pitchFamily="18" charset="0"/>
              </a:rPr>
              <a:t>Hãy</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chọn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phương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án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đúng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sai</a:t>
            </a:r>
            <a:endParaRPr lang="en-US" sz="3600" b="1" i="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4937062"/>
              </p:ext>
            </p:extLst>
          </p:nvPr>
        </p:nvGraphicFramePr>
        <p:xfrm>
          <a:off x="395537" y="1052736"/>
          <a:ext cx="8373616" cy="5326714"/>
        </p:xfrm>
        <a:graphic>
          <a:graphicData uri="http://schemas.openxmlformats.org/drawingml/2006/table">
            <a:tbl>
              <a:tblPr firstRow="1" bandRow="1">
                <a:tableStyleId>{5940675A-B579-460E-94D1-54222C63F5DA}</a:tableStyleId>
              </a:tblPr>
              <a:tblGrid>
                <a:gridCol w="6203032"/>
                <a:gridCol w="1080120"/>
                <a:gridCol w="1090464"/>
              </a:tblGrid>
              <a:tr h="602314">
                <a:tc>
                  <a:txBody>
                    <a:bodyPr/>
                    <a:lstStyle/>
                    <a:p>
                      <a:pPr algn="ctr"/>
                      <a:r>
                        <a:rPr lang="en-US" sz="2800" b="1" dirty="0" err="1" smtClean="0">
                          <a:latin typeface="Times New Roman" pitchFamily="18" charset="0"/>
                          <a:cs typeface="Times New Roman" pitchFamily="18" charset="0"/>
                        </a:rPr>
                        <a:t>Phương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án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chọn</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Đúng</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Sai</a:t>
                      </a:r>
                      <a:endParaRPr lang="en-US" sz="2800" b="1" dirty="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pPr marL="0" indent="0">
                        <a:buFont typeface="Wingdings" pitchFamily="2" charset="2"/>
                        <a:buNone/>
                      </a:pPr>
                      <a:r>
                        <a:rPr lang="en-US" sz="2800" b="1" smtClean="0">
                          <a:latin typeface="Times New Roman" pitchFamily="18" charset="0"/>
                          <a:cs typeface="Times New Roman" pitchFamily="18" charset="0"/>
                        </a:rPr>
                        <a:t>1.</a:t>
                      </a:r>
                      <a:r>
                        <a:rPr lang="en-US" sz="2800" smtClean="0">
                          <a:latin typeface="Times New Roman" pitchFamily="18" charset="0"/>
                          <a:cs typeface="Times New Roman" pitchFamily="18" charset="0"/>
                        </a:rPr>
                        <a:t> Giản</a:t>
                      </a:r>
                      <a:r>
                        <a:rPr lang="en-US" sz="2800" baseline="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trẻ</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em</a:t>
                      </a:r>
                      <a:r>
                        <a:rPr lang="en-US" sz="2800" baseline="0" dirty="0" smtClean="0">
                          <a:latin typeface="Times New Roman" pitchFamily="18" charset="0"/>
                          <a:cs typeface="Times New Roman" pitchFamily="18" charset="0"/>
                        </a:rPr>
                        <a:t>.</a:t>
                      </a:r>
                    </a:p>
                  </a:txBody>
                  <a:tcPr/>
                </a:tc>
                <a:tc>
                  <a:txBody>
                    <a:bodyPr/>
                    <a:lstStyle/>
                    <a:p>
                      <a:endParaRPr lang="en-US" dirty="0"/>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cả</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mọi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đều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phân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biệt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giàu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nghèo</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3. </a:t>
                      </a:r>
                      <a:r>
                        <a:rPr lang="en-US" sz="2800" b="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có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gia</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đình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khăn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dễ</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rèn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tính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giản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dị</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hơn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khác</a:t>
                      </a:r>
                      <a:r>
                        <a:rPr lang="en-US" sz="2800" b="0" baseline="0" dirty="0" smtClean="0">
                          <a:latin typeface="Times New Roman" pitchFamily="18" charset="0"/>
                          <a:cs typeface="Times New Roman" pitchFamily="18" charset="0"/>
                        </a:rPr>
                        <a:t>.</a:t>
                      </a:r>
                    </a:p>
                  </a:txBody>
                  <a:tcPr/>
                </a:tc>
                <a:tc>
                  <a:txBody>
                    <a:bodyPr/>
                    <a:lstStyle/>
                    <a:p>
                      <a:endParaRPr lang="en-US" b="1"/>
                    </a:p>
                  </a:txBody>
                  <a:tcPr/>
                </a:tc>
                <a:tc>
                  <a:txBody>
                    <a:bodyPr/>
                    <a:lstStyle/>
                    <a:p>
                      <a:endParaRPr lang="en-US" b="1" dirty="0"/>
                    </a:p>
                  </a:txBody>
                  <a:tcPr/>
                </a:tc>
              </a:tr>
              <a:tr h="370840">
                <a:tc>
                  <a:txBody>
                    <a:bodyPr/>
                    <a:lstStyle/>
                    <a:p>
                      <a:r>
                        <a:rPr lang="en-US" sz="2800" b="1"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giúp</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chúng</a:t>
                      </a:r>
                      <a:r>
                        <a:rPr lang="en-US" sz="2800" baseline="0" dirty="0" smtClean="0">
                          <a:latin typeface="Times New Roman" pitchFamily="18" charset="0"/>
                          <a:cs typeface="Times New Roman" pitchFamily="18" charset="0"/>
                        </a:rPr>
                        <a:t> ta </a:t>
                      </a:r>
                      <a:r>
                        <a:rPr lang="en-US" sz="2800" baseline="0" dirty="0" err="1" smtClean="0">
                          <a:latin typeface="Times New Roman" pitchFamily="18" charset="0"/>
                          <a:cs typeface="Times New Roman" pitchFamily="18" charset="0"/>
                        </a:rPr>
                        <a:t>biết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trọng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lao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động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khác</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265792">
                <a:tc>
                  <a:txBody>
                    <a:bodyPr/>
                    <a:lstStyle/>
                    <a:p>
                      <a:r>
                        <a:rPr lang="en-US" sz="2800" b="1" dirty="0" smtClean="0">
                          <a:latin typeface="Times New Roman" pitchFamily="18" charset="0"/>
                          <a:cs typeface="Times New Roman" pitchFamily="18" charset="0"/>
                        </a:rPr>
                        <a:t>5.</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dễ</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bạn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bè</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quê</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ngố</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4551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611560" y="260648"/>
            <a:ext cx="8064896" cy="5324535"/>
          </a:xfrm>
          <a:prstGeom prst="rect">
            <a:avLst/>
          </a:prstGeom>
        </p:spPr>
        <p:txBody>
          <a:bodyPr wrap="square">
            <a:spAutoFit/>
          </a:bodyPr>
          <a:lstStyle/>
          <a:p>
            <a:r>
              <a:rPr lang="en-US" sz="3200" b="1" i="1" dirty="0">
                <a:solidFill>
                  <a:srgbClr val="FF0000"/>
                </a:solidFill>
                <a:latin typeface="Times New Roman" pitchFamily="18" charset="0"/>
                <a:cs typeface="Times New Roman" pitchFamily="18" charset="0"/>
              </a:rPr>
              <a:t>3</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Bài</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tập</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tình</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huống</a:t>
            </a:r>
            <a:endParaRPr lang="en-US" sz="3200" b="1" i="1" dirty="0" smtClean="0">
              <a:solidFill>
                <a:srgbClr val="FF0000"/>
              </a:solidFill>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pPr marL="342900" indent="-342900">
              <a:buAutoNum type="alphaLcPeriod"/>
            </a:pP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có</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đồng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với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suy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nghĩ</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không?Vì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p>
          <a:p>
            <a:pPr marL="342900" indent="-342900">
              <a:buAutoNum type="alphaLcPeriod"/>
            </a:pPr>
            <a:r>
              <a:rPr lang="en-US" sz="2800" b="1" i="1" dirty="0" err="1" smtClean="0">
                <a:latin typeface="Times New Roman" pitchFamily="18" charset="0"/>
                <a:cs typeface="Times New Roman" pitchFamily="18" charset="0"/>
              </a:rPr>
              <a:t>Nếu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trưởng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sẽ</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sự</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như</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thế</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huống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trên</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3971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1628800"/>
            <a:ext cx="7207753" cy="3108543"/>
          </a:xfrm>
          <a:prstGeom prst="rect">
            <a:avLst/>
          </a:prstGeom>
        </p:spPr>
        <p:txBody>
          <a:bodyPr wrap="square">
            <a:spAutoFit/>
          </a:bodyPr>
          <a:lstStyle/>
          <a:p>
            <a:r>
              <a:rPr lang="en-US" sz="4400" b="1" dirty="0" err="1" smtClean="0">
                <a:solidFill>
                  <a:srgbClr val="FF0000"/>
                </a:solidFill>
                <a:latin typeface="Times New Roman" pitchFamily="18" charset="0"/>
                <a:cs typeface="Times New Roman" pitchFamily="18" charset="0"/>
              </a:rPr>
              <a:t>Công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về</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nhà</a:t>
            </a:r>
            <a:endParaRPr lang="en-US" sz="4400" b="1" dirty="0" smtClean="0">
              <a:solidFill>
                <a:srgbClr val="FF0000"/>
              </a:solidFill>
              <a:latin typeface="Times New Roman" pitchFamily="18" charset="0"/>
              <a:cs typeface="Times New Roman" pitchFamily="18" charset="0"/>
            </a:endParaRPr>
          </a:p>
          <a:p>
            <a:endParaRPr lang="en-US" sz="4400" b="1" dirty="0" smtClean="0">
              <a:solidFill>
                <a:srgbClr val="FF0000"/>
              </a:solidFill>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endParaRPr lang="en-US" sz="3600" dirty="0" smtClean="0">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c, d </a:t>
            </a:r>
            <a:r>
              <a:rPr lang="en-US" sz="3600" dirty="0" err="1" smtClean="0">
                <a:latin typeface="Times New Roman" pitchFamily="18" charset="0"/>
                <a:cs typeface="Times New Roman" pitchFamily="18" charset="0"/>
              </a:rPr>
              <a:t>SGK_trang</a:t>
            </a:r>
            <a:r>
              <a:rPr lang="en-US" sz="3600" dirty="0" smtClean="0">
                <a:latin typeface="Times New Roman" pitchFamily="18" charset="0"/>
                <a:cs typeface="Times New Roman" pitchFamily="18" charset="0"/>
              </a:rPr>
              <a:t> 6</a:t>
            </a:r>
          </a:p>
          <a:p>
            <a:pPr marL="571500" indent="-571500">
              <a:buFont typeface="Wingdings" pitchFamily="2" charset="2"/>
              <a:buChar char="q"/>
            </a:pP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8039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3759696" y="260648"/>
            <a:ext cx="5256584" cy="1877437"/>
          </a:xfrm>
          <a:prstGeom prst="rect">
            <a:avLst/>
          </a:prstGeom>
        </p:spPr>
        <p:txBody>
          <a:bodyPr wrap="square">
            <a:spAutoFit/>
          </a:bodyPr>
          <a:lstStyle/>
          <a:p>
            <a:r>
              <a:rPr lang="vi-VN" sz="4400" b="1" dirty="0" smtClean="0">
                <a:solidFill>
                  <a:srgbClr val="FF0000"/>
                </a:solidFill>
                <a:latin typeface="Times New Roman" pitchFamily="18" charset="0"/>
                <a:cs typeface="Times New Roman" pitchFamily="18" charset="0"/>
              </a:rPr>
              <a:t>1.Truyện đọc</a:t>
            </a:r>
          </a:p>
          <a:p>
            <a:r>
              <a:rPr lang="vi-VN" sz="3600" b="1" i="1" dirty="0" smtClean="0">
                <a:latin typeface="+mj-lt"/>
              </a:rPr>
              <a:t>“Bác Hồ trong ngày Tuyên ngôn Độc lập”</a:t>
            </a:r>
            <a:endParaRPr lang="vi-VN" sz="3600" b="1" i="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8640960" cy="4032448"/>
          </a:xfrm>
          <a:prstGeom prst="rect">
            <a:avLst/>
          </a:prstGeom>
        </p:spPr>
      </p:pic>
    </p:spTree>
    <p:extLst>
      <p:ext uri="{BB962C8B-B14F-4D97-AF65-F5344CB8AC3E}">
        <p14:creationId xmlns:p14="http://schemas.microsoft.com/office/powerpoint/2010/main" val="2311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9" name="Cloud Callout 8"/>
          <p:cNvSpPr/>
          <p:nvPr/>
        </p:nvSpPr>
        <p:spPr>
          <a:xfrm>
            <a:off x="1763688" y="1844824"/>
            <a:ext cx="7596336" cy="388843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smtClean="0">
                <a:latin typeface="Times New Roman" pitchFamily="18" charset="0"/>
                <a:cs typeface="Times New Roman" pitchFamily="18" charset="0"/>
              </a:rPr>
              <a:t>Em hãy tìm những chi tiết trong truyện đọc thể 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tác 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b="1" i="1" dirty="0" smtClean="0">
                <a:latin typeface="Times New Roman" pitchFamily="18" charset="0"/>
                <a:cs typeface="Times New Roman" pitchFamily="18" charset="0"/>
              </a:rPr>
              <a:t>, l</a:t>
            </a:r>
            <a:r>
              <a:rPr lang="vi-VN" sz="3600" b="1" i="1" dirty="0" smtClean="0">
                <a:latin typeface="Times New Roman" pitchFamily="18" charset="0"/>
                <a:cs typeface="Times New Roman" pitchFamily="18" charset="0"/>
              </a:rPr>
              <a:t>ời nói của Bác Hồ?</a:t>
            </a:r>
            <a:endParaRPr lang="en-US" sz="3600" b="1" i="1" dirty="0">
              <a:latin typeface="Times New Roman" pitchFamily="18" charset="0"/>
              <a:cs typeface="Times New Roman" pitchFamily="18" charset="0"/>
            </a:endParaRPr>
          </a:p>
        </p:txBody>
      </p:sp>
      <p:sp>
        <p:nvSpPr>
          <p:cNvPr id="10" name="Rectangle 9"/>
          <p:cNvSpPr/>
          <p:nvPr/>
        </p:nvSpPr>
        <p:spPr>
          <a:xfrm>
            <a:off x="1763688" y="332656"/>
            <a:ext cx="7236296" cy="1200329"/>
          </a:xfrm>
          <a:prstGeom prst="rect">
            <a:avLst/>
          </a:prstGeom>
        </p:spPr>
        <p:txBody>
          <a:bodyPr wrap="square">
            <a:spAutoFit/>
          </a:bodyPr>
          <a:lstStyle/>
          <a:p>
            <a:r>
              <a:rPr lang="vi-VN" sz="3600" b="1" dirty="0" smtClean="0">
                <a:solidFill>
                  <a:srgbClr val="FF0000"/>
                </a:solidFill>
                <a:latin typeface="Times New Roman" pitchFamily="18" charset="0"/>
                <a:cs typeface="Times New Roman" pitchFamily="18" charset="0"/>
              </a:rPr>
              <a:t>a. Trang phục, tác phong, thái độ và lời nói của Bác Hồ</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150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6" y="-9841"/>
            <a:ext cx="9143999" cy="6858000"/>
          </a:xfrm>
        </p:spPr>
      </p:pic>
      <p:sp>
        <p:nvSpPr>
          <p:cNvPr id="3" name="Rectangle 2"/>
          <p:cNvSpPr/>
          <p:nvPr/>
        </p:nvSpPr>
        <p:spPr>
          <a:xfrm>
            <a:off x="1131297" y="396410"/>
            <a:ext cx="7632848" cy="1077218"/>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a. </a:t>
            </a:r>
            <a:r>
              <a:rPr lang="en-US" sz="3200" b="1" dirty="0" err="1" smtClean="0">
                <a:solidFill>
                  <a:srgbClr val="FF0000"/>
                </a:solidFill>
                <a:latin typeface="Times New Roman" pitchFamily="18" charset="0"/>
                <a:cs typeface="Times New Roman" pitchFamily="18" charset="0"/>
              </a:rPr>
              <a:t>Trang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Hồ</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409747" y="1700808"/>
            <a:ext cx="8354398" cy="3539430"/>
          </a:xfrm>
          <a:prstGeom prst="rect">
            <a:avLst/>
          </a:prstGeom>
        </p:spPr>
        <p:txBody>
          <a:bodyPr wrap="square">
            <a:spAutoFit/>
          </a:bodyPr>
          <a:lstStyle/>
          <a:p>
            <a:pPr marL="457200" indent="-457200">
              <a:buFont typeface="Wingdings" pitchFamily="2" charset="2"/>
              <a:buChar char="v"/>
            </a:pPr>
            <a:r>
              <a:rPr lang="vi-VN" sz="2800" b="1" i="1" dirty="0" smtClean="0">
                <a:latin typeface="Times New Roman" pitchFamily="18" charset="0"/>
                <a:cs typeface="Times New Roman" pitchFamily="18" charset="0"/>
              </a:rPr>
              <a:t>Trang phục</a:t>
            </a:r>
            <a:r>
              <a:rPr lang="vi-VN" sz="2800" dirty="0" smtClean="0">
                <a:latin typeface="Times New Roman" pitchFamily="18" charset="0"/>
                <a:cs typeface="Times New Roman" pitchFamily="18" charset="0"/>
              </a:rPr>
              <a:t>: Bác mặc bộ quần áo ka-ki, đội mũ vải đã ngả màu và đi một đôi dép cao su.</a:t>
            </a:r>
            <a:endParaRPr lang="en-US" sz="2800" dirty="0" smtClean="0">
              <a:latin typeface="Times New Roman" pitchFamily="18" charset="0"/>
              <a:cs typeface="Times New Roman" pitchFamily="18" charset="0"/>
            </a:endParaRPr>
          </a:p>
          <a:p>
            <a:pPr marL="457200" indent="-457200">
              <a:buFont typeface="Wingdings" pitchFamily="2" charset="2"/>
              <a:buChar char="v"/>
            </a:pPr>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Tác phong, thái độ</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Bác cười đôn hậu và vẫy tay chào mọi người.</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Thái độ thân mật như người cha đối với các con.</a:t>
            </a:r>
            <a:endParaRPr lang="en-US" sz="2800" dirty="0" smtClean="0">
              <a:latin typeface="Times New Roman" pitchFamily="18" charset="0"/>
              <a:cs typeface="Times New Roman" pitchFamily="18" charset="0"/>
            </a:endParaRPr>
          </a:p>
          <a:p>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Lời nói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Tôi nói đồng bào nghe rõ không?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9851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ipe(down)">
                                      <p:cBhvr>
                                        <p:cTn id="3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12776"/>
            <a:ext cx="6480720" cy="3528392"/>
          </a:xfrm>
        </p:spPr>
        <p:txBody>
          <a:bodyPr>
            <a:noAutofit/>
          </a:bodyPr>
          <a:lstStyle/>
          <a:p>
            <a:pPr marL="571500" indent="-571500" algn="l">
              <a:buFont typeface="Wingdings" pitchFamily="2" charset="2"/>
              <a:buChar char="v"/>
            </a:pPr>
            <a:r>
              <a:rPr lang="en-US" sz="4000" b="1" i="1" dirty="0" smtClean="0">
                <a:latin typeface="Times New Roman" pitchFamily="18" charset="0"/>
                <a:cs typeface="Times New Roman" pitchFamily="18" charset="0"/>
              </a:rPr>
              <a:t>Qua </a:t>
            </a:r>
            <a:r>
              <a:rPr lang="en-US" sz="4000" b="1" i="1" dirty="0" err="1" smtClean="0">
                <a:latin typeface="Times New Roman" pitchFamily="18" charset="0"/>
                <a:cs typeface="Times New Roman" pitchFamily="18" charset="0"/>
              </a:rPr>
              <a:t>những</a:t>
            </a:r>
            <a:r>
              <a:rPr lang="en-US" sz="4000" b="1" i="1" dirty="0" smtClean="0">
                <a:latin typeface="Times New Roman" pitchFamily="18" charset="0"/>
                <a:cs typeface="Times New Roman" pitchFamily="18" charset="0"/>
              </a:rPr>
              <a:t> chi </a:t>
            </a:r>
            <a:r>
              <a:rPr lang="en-US" sz="4000" b="1" i="1" dirty="0" err="1" smtClean="0">
                <a:latin typeface="Times New Roman" pitchFamily="18" charset="0"/>
                <a:cs typeface="Times New Roman" pitchFamily="18" charset="0"/>
              </a:rPr>
              <a:t>tiết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trên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em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nhận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xét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gì</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về</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trang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phục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thái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và</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lời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nói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Bác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Hồ</a:t>
            </a:r>
            <a:r>
              <a:rPr lang="en-US" sz="4000" b="1" i="1" dirty="0" smtClean="0">
                <a:latin typeface="Times New Roman" pitchFamily="18" charset="0"/>
                <a:cs typeface="Times New Roman" pitchFamily="18" charset="0"/>
              </a:rPr>
              <a:t>?</a:t>
            </a:r>
            <a:br>
              <a:rPr lang="en-US" sz="4000" b="1" i="1" dirty="0" smtClean="0">
                <a:latin typeface="Times New Roman" pitchFamily="18" charset="0"/>
                <a:cs typeface="Times New Roman" pitchFamily="18" charset="0"/>
              </a:rPr>
            </a:b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Điều</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như</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thế</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nào</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đến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tình</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cảm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nhân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dân</a:t>
            </a:r>
            <a:r>
              <a:rPr lang="en-US" sz="4000" b="1" i="1" dirty="0" smtClean="0">
                <a:latin typeface="Times New Roman" pitchFamily="18" charset="0"/>
                <a:cs typeface="Times New Roman" pitchFamily="18" charset="0"/>
              </a:rPr>
              <a:t> ta?</a:t>
            </a:r>
            <a:endParaRPr lang="en-US" sz="40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6216" y="2636912"/>
            <a:ext cx="2627784" cy="4104456"/>
          </a:xfrm>
        </p:spPr>
      </p:pic>
      <p:sp>
        <p:nvSpPr>
          <p:cNvPr id="5" name="Right Arrow 4"/>
          <p:cNvSpPr/>
          <p:nvPr/>
        </p:nvSpPr>
        <p:spPr>
          <a:xfrm>
            <a:off x="107504" y="3789040"/>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827584" y="260648"/>
            <a:ext cx="7488832" cy="5755422"/>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b. </a:t>
            </a:r>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xét</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Bác </a:t>
            </a:r>
            <a:r>
              <a:rPr lang="vi-VN" sz="3600" dirty="0">
                <a:latin typeface="Times New Roman" pitchFamily="18" charset="0"/>
                <a:cs typeface="Times New Roman" pitchFamily="18" charset="0"/>
              </a:rPr>
              <a:t>ăn mặc đơn sơ, không cầu kì, phù hợp với hoàn cảnh đất </a:t>
            </a:r>
            <a:r>
              <a:rPr lang="vi-VN" sz="3600" dirty="0" smtClean="0">
                <a:latin typeface="Times New Roman" pitchFamily="18" charset="0"/>
                <a:cs typeface="Times New Roman" pitchFamily="18" charset="0"/>
              </a:rPr>
              <a:t>nước</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vi-VN" sz="3600" dirty="0">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Tác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Thái </a:t>
            </a:r>
            <a:r>
              <a:rPr lang="vi-VN" sz="3600" dirty="0">
                <a:latin typeface="Times New Roman" pitchFamily="18" charset="0"/>
                <a:cs typeface="Times New Roman" pitchFamily="18" charset="0"/>
              </a:rPr>
              <a:t>độ chân tình, cởi mở, thân </a:t>
            </a:r>
            <a:r>
              <a:rPr lang="vi-VN" sz="3600" dirty="0" smtClean="0">
                <a:latin typeface="Times New Roman" pitchFamily="18" charset="0"/>
                <a:cs typeface="Times New Roman" pitchFamily="18" charset="0"/>
              </a:rPr>
              <a:t>mật</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en-US" sz="3600" dirty="0" smtClean="0">
              <a:latin typeface="Times New Roman" pitchFamily="18" charset="0"/>
              <a:cs typeface="Times New Roman" pitchFamily="18" charset="0"/>
            </a:endParaRPr>
          </a:p>
          <a:p>
            <a:pPr marL="457200" indent="-457200">
              <a:buFont typeface="Wingdings" pitchFamily="2" charset="2"/>
              <a:buChar char="Ø"/>
            </a:pPr>
            <a:r>
              <a:rPr lang="vi-VN" sz="3600" b="1" i="1" dirty="0" smtClean="0">
                <a:latin typeface="Times New Roman" pitchFamily="18" charset="0"/>
                <a:cs typeface="Times New Roman" pitchFamily="18" charset="0"/>
              </a:rPr>
              <a:t>Lời 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ngắn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dễ </a:t>
            </a:r>
            <a:r>
              <a:rPr lang="vi-VN" sz="3600" dirty="0">
                <a:latin typeface="Times New Roman" pitchFamily="18" charset="0"/>
                <a:cs typeface="Times New Roman" pitchFamily="18" charset="0"/>
              </a:rPr>
              <a:t>hiểu, gần gũi</a:t>
            </a:r>
          </a:p>
        </p:txBody>
      </p:sp>
    </p:spTree>
    <p:extLst>
      <p:ext uri="{BB962C8B-B14F-4D97-AF65-F5344CB8AC3E}">
        <p14:creationId xmlns:p14="http://schemas.microsoft.com/office/powerpoint/2010/main" val="125564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116"/>
            <a:ext cx="8229600" cy="1143000"/>
          </a:xfrm>
        </p:spPr>
        <p:txBody>
          <a:bodyPr>
            <a:normAutofit fontScale="90000"/>
          </a:bodyPr>
          <a:lstStyle/>
          <a:p>
            <a:r>
              <a:rPr lang="en-US" b="1" i="1" u="sng" dirty="0" err="1" smtClean="0">
                <a:solidFill>
                  <a:srgbClr val="FF0000"/>
                </a:solidFill>
                <a:latin typeface="Times New Roman" pitchFamily="18" charset="0"/>
                <a:cs typeface="Times New Roman" pitchFamily="18" charset="0"/>
              </a:rPr>
              <a:t>Video</a:t>
            </a:r>
            <a:r>
              <a:rPr lang="en-US" b="1" i="1" dirty="0" err="1" smtClean="0">
                <a:latin typeface="Times New Roman" pitchFamily="18" charset="0"/>
                <a:cs typeface="Times New Roman" pitchFamily="18" charset="0"/>
              </a:rPr>
              <a:t>:Lối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sống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dị</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Hồ</a:t>
            </a:r>
            <a:endParaRPr lang="en-US" b="1" i="1" dirty="0">
              <a:latin typeface="Times New Roman" pitchFamily="18" charset="0"/>
              <a:cs typeface="Times New Roman" pitchFamily="18" charset="0"/>
            </a:endParaRPr>
          </a:p>
        </p:txBody>
      </p:sp>
      <p:pic>
        <p:nvPicPr>
          <p:cNvPr id="4" name="lối sống đơn giản của Bác Hồ.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340768"/>
            <a:ext cx="8208912" cy="4785395"/>
          </a:xfrm>
        </p:spPr>
      </p:pic>
    </p:spTree>
    <p:extLst>
      <p:ext uri="{BB962C8B-B14F-4D97-AF65-F5344CB8AC3E}">
        <p14:creationId xmlns:p14="http://schemas.microsoft.com/office/powerpoint/2010/main" val="161328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131038" y="764704"/>
            <a:ext cx="5832648" cy="3754874"/>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2. </a:t>
            </a:r>
            <a:r>
              <a:rPr lang="vi-VN" sz="4000" b="1" dirty="0" smtClean="0">
                <a:solidFill>
                  <a:srgbClr val="FF0000"/>
                </a:solidFill>
                <a:latin typeface="Times New Roman" pitchFamily="18" charset="0"/>
                <a:cs typeface="Times New Roman" pitchFamily="18" charset="0"/>
              </a:rPr>
              <a:t>Nội </a:t>
            </a:r>
            <a:r>
              <a:rPr lang="vi-VN" sz="4000" b="1" dirty="0">
                <a:solidFill>
                  <a:srgbClr val="FF0000"/>
                </a:solidFill>
                <a:latin typeface="Times New Roman" pitchFamily="18" charset="0"/>
                <a:cs typeface="Times New Roman" pitchFamily="18" charset="0"/>
              </a:rPr>
              <a:t>dung bài học</a:t>
            </a:r>
          </a:p>
          <a:p>
            <a:endParaRPr lang="vi-VN" dirty="0"/>
          </a:p>
          <a:p>
            <a:r>
              <a:rPr lang="en-US" sz="3600" b="1" i="1" dirty="0" smtClean="0">
                <a:latin typeface="Times New Roman" pitchFamily="18" charset="0"/>
                <a:cs typeface="Times New Roman" pitchFamily="18" charset="0"/>
              </a:rPr>
              <a:t>a.</a:t>
            </a:r>
            <a:r>
              <a:rPr lang="vi-VN" sz="3600" b="1" i="1" dirty="0" smtClean="0">
                <a:latin typeface="Times New Roman" pitchFamily="18" charset="0"/>
                <a:cs typeface="Times New Roman" pitchFamily="18" charset="0"/>
              </a:rPr>
              <a:t>Khái niệm</a:t>
            </a:r>
            <a:endParaRPr lang="en-US" sz="3600" b="1" i="1" dirty="0" smtClean="0">
              <a:latin typeface="Times New Roman" pitchFamily="18" charset="0"/>
              <a:cs typeface="Times New Roman" pitchFamily="18" charset="0"/>
            </a:endParaRPr>
          </a:p>
          <a:p>
            <a:endParaRPr lang="vi-VN" sz="3600" b="1" i="1" dirty="0">
              <a:latin typeface="Times New Roman" pitchFamily="18" charset="0"/>
              <a:cs typeface="Times New Roman" pitchFamily="18" charset="0"/>
            </a:endParaRPr>
          </a:p>
          <a:p>
            <a:r>
              <a:rPr lang="vi-VN" sz="3600" dirty="0" smtClean="0">
                <a:latin typeface="Times New Roman" pitchFamily="18" charset="0"/>
                <a:cs typeface="Times New Roman" pitchFamily="18" charset="0"/>
              </a:rPr>
              <a:t>Sống </a:t>
            </a:r>
            <a:r>
              <a:rPr lang="vi-VN" sz="3600" dirty="0">
                <a:latin typeface="Times New Roman" pitchFamily="18" charset="0"/>
                <a:cs typeface="Times New Roman" pitchFamily="18" charset="0"/>
              </a:rPr>
              <a:t>giản dị là sống phù hợp với điều kiện, hoàn cảnh của bản thân, gia đình và xã </a:t>
            </a:r>
            <a:r>
              <a:rPr lang="vi-VN" sz="3600" dirty="0" smtClean="0">
                <a:latin typeface="Times New Roman" pitchFamily="18" charset="0"/>
                <a:cs typeface="Times New Roman" pitchFamily="18" charset="0"/>
              </a:rPr>
              <a:t>hội</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94213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755576" y="476672"/>
            <a:ext cx="7632848" cy="5139869"/>
          </a:xfrm>
          <a:prstGeom prst="rect">
            <a:avLst/>
          </a:prstGeom>
        </p:spPr>
        <p:txBody>
          <a:bodyPr wrap="square">
            <a:spAutoFit/>
          </a:bodyPr>
          <a:lstStyle/>
          <a:p>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Tình</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huống</a:t>
            </a:r>
            <a:endParaRPr lang="en-US" sz="4000" b="1" i="1" dirty="0" smtClean="0">
              <a:solidFill>
                <a:srgbClr val="FF0000"/>
              </a:solidFill>
              <a:latin typeface="Times New Roman" pitchFamily="18" charset="0"/>
              <a:cs typeface="Times New Roman" pitchFamily="18" charset="0"/>
            </a:endParaRPr>
          </a:p>
          <a:p>
            <a:r>
              <a:rPr lang="vi-VN" sz="3600" dirty="0" smtClean="0">
                <a:latin typeface="Times New Roman" pitchFamily="18" charset="0"/>
                <a:cs typeface="Times New Roman" pitchFamily="18" charset="0"/>
              </a:rPr>
              <a:t>Gia </a:t>
            </a:r>
            <a:r>
              <a:rPr lang="vi-VN" sz="3600" dirty="0">
                <a:latin typeface="Times New Roman" pitchFamily="18" charset="0"/>
                <a:cs typeface="Times New Roman" pitchFamily="18" charset="0"/>
              </a:rPr>
              <a:t>đình An cuộc sống rất khó khăn, bố về hưu, mẹ An phải làm lụng vất vả để nuôi 3 chị em ăn học nhưng An lúc nào cũng đua đòi, chưng diện”.</a:t>
            </a:r>
          </a:p>
          <a:p>
            <a:endParaRPr lang="en-US" sz="3600" dirty="0" smtClean="0">
              <a:latin typeface="Times New Roman" pitchFamily="18" charset="0"/>
              <a:cs typeface="Times New Roman" pitchFamily="18" charset="0"/>
            </a:endParaRPr>
          </a:p>
          <a:p>
            <a:r>
              <a:rPr lang="vi-VN" sz="3600" b="1" i="1" dirty="0" smtClean="0">
                <a:latin typeface="Times New Roman" pitchFamily="18" charset="0"/>
                <a:cs typeface="Times New Roman" pitchFamily="18" charset="0"/>
              </a:rPr>
              <a:t>Các </a:t>
            </a:r>
            <a:r>
              <a:rPr lang="vi-VN" sz="3600" b="1" i="1" dirty="0">
                <a:latin typeface="Times New Roman" pitchFamily="18" charset="0"/>
                <a:cs typeface="Times New Roman" pitchFamily="18" charset="0"/>
              </a:rPr>
              <a:t>em có nhận xét gì </a:t>
            </a:r>
            <a:r>
              <a:rPr lang="vi-VN" sz="3600" b="1" i="1" dirty="0" smtClean="0">
                <a:latin typeface="Times New Roman" pitchFamily="18" charset="0"/>
                <a:cs typeface="Times New Roman" pitchFamily="18" charset="0"/>
              </a:rPr>
              <a:t>về</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ăn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mặc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vi-VN" sz="3600" b="1" i="1" dirty="0" smtClean="0">
                <a:latin typeface="Times New Roman" pitchFamily="18" charset="0"/>
                <a:cs typeface="Times New Roman" pitchFamily="18" charset="0"/>
              </a:rPr>
              <a:t> </a:t>
            </a:r>
            <a:r>
              <a:rPr lang="vi-VN" sz="3600" b="1" i="1" dirty="0">
                <a:latin typeface="Times New Roman" pitchFamily="18" charset="0"/>
                <a:cs typeface="Times New Roman" pitchFamily="18" charset="0"/>
              </a:rPr>
              <a:t>bạn An? Bạn An có phải là một người sống giản dị không? </a:t>
            </a:r>
          </a:p>
        </p:txBody>
      </p:sp>
    </p:spTree>
    <p:extLst>
      <p:ext uri="{BB962C8B-B14F-4D97-AF65-F5344CB8AC3E}">
        <p14:creationId xmlns:p14="http://schemas.microsoft.com/office/powerpoint/2010/main" val="4077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quot;/&gt;&lt;property id=&quot;20307&quot; value=&quot;258&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quot;/&gt;&lt;property id=&quot;20307&quot; value=&quot;280&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 - &amp;quot;Qua những chi tiết trên, em có nhận xét gì về trang phục, tác phong, thái độ và lời nói của Bác Hồ?  &amp;amp;#x09;Điều đó có tá&quot;/&gt;&lt;property id=&quot;20307&quot; value=&quot;261&quot;/&gt;&lt;/object&gt;&lt;object type=&quot;3&quot; unique_id=&quot;10009&quot;&gt;&lt;property id=&quot;20148&quot; value=&quot;5&quot;/&gt;&lt;property id=&quot;20300&quot; value=&quot;Slide 6&quot;/&gt;&lt;property id=&quot;20307&quot; value=&quot;282&quot;/&gt;&lt;/object&gt;&lt;object type=&quot;3&quot; unique_id=&quot;10010&quot;&gt;&lt;property id=&quot;20148&quot; value=&quot;5&quot;/&gt;&lt;property id=&quot;20300&quot; value=&quot;Slide 7 - &amp;quot;Video:Lối sống giản dị của Bác Hồ&amp;quot;&quot;/&gt;&lt;property id=&quot;20307&quot; value=&quot;288&quot;/&gt;&lt;/object&gt;&lt;object type=&quot;3&quot; unique_id=&quot;10011&quot;&gt;&lt;property id=&quot;20148&quot; value=&quot;5&quot;/&gt;&lt;property id=&quot;20300&quot; value=&quot;Slide 8&quot;/&gt;&lt;property id=&quot;20307&quot; value=&quot;285&quot;/&gt;&lt;/object&gt;&lt;object type=&quot;3&quot; unique_id=&quot;10012&quot;&gt;&lt;property id=&quot;20148&quot; value=&quot;5&quot;/&gt;&lt;property id=&quot;20300&quot; value=&quot;Slide 9&quot;/&gt;&lt;property id=&quot;20307&quot; value=&quot;286&quot;/&gt;&lt;/object&gt;&lt;object type=&quot;3&quot; unique_id=&quot;10013&quot;&gt;&lt;property id=&quot;20148&quot; value=&quot;5&quot;/&gt;&lt;property id=&quot;20300&quot; value=&quot;Slide 10&quot;/&gt;&lt;property id=&quot;20307&quot; value=&quot;287&quot;/&gt;&lt;/object&gt;&lt;object type=&quot;3&quot; unique_id=&quot;10014&quot;&gt;&lt;property id=&quot;20148&quot; value=&quot;5&quot;/&gt;&lt;property id=&quot;20300&quot; value=&quot;Slide 11&quot;/&gt;&lt;property id=&quot;20307&quot; value=&quot;290&quot;/&gt;&lt;/object&gt;&lt;object type=&quot;3&quot; unique_id=&quot;10015&quot;&gt;&lt;property id=&quot;20148&quot; value=&quot;5&quot;/&gt;&lt;property id=&quot;20300&quot; value=&quot;Slide 12&quot;/&gt;&lt;property id=&quot;20307&quot; value=&quot;291&quot;/&gt;&lt;/object&gt;&lt;object type=&quot;3&quot; unique_id=&quot;10016&quot;&gt;&lt;property id=&quot;20148&quot; value=&quot;5&quot;/&gt;&lt;property id=&quot;20300&quot; value=&quot;Slide 13&quot;/&gt;&lt;property id=&quot;20307&quot; value=&quot;293&quot;/&gt;&lt;/object&gt;&lt;object type=&quot;3&quot; unique_id=&quot;10017&quot;&gt;&lt;property id=&quot;20148&quot; value=&quot;5&quot;/&gt;&lt;property id=&quot;20300&quot; value=&quot;Slide 14&quot;/&gt;&lt;property id=&quot;20307&quot; value=&quot;292&quot;/&gt;&lt;/object&gt;&lt;object type=&quot;3&quot; unique_id=&quot;10018&quot;&gt;&lt;property id=&quot;20148&quot; value=&quot;5&quot;/&gt;&lt;property id=&quot;20300&quot; value=&quot;Slide 15&quot;/&gt;&lt;property id=&quot;20307&quot; value=&quot;294&quot;/&gt;&lt;/object&gt;&lt;object type=&quot;3&quot; unique_id=&quot;10019&quot;&gt;&lt;property id=&quot;20148&quot; value=&quot;5&quot;/&gt;&lt;property id=&quot;20300&quot; value=&quot;Slide 16 - &amp;quot;1.Bài tập a. Trong các tranh sau đây, theo em, bức tranh nào thể hiện tính giản dị của học sinh khi đến trường? Vì&quot;/&gt;&lt;property id=&quot;20307&quot; value=&quot;295&quot;/&gt;&lt;/object&gt;&lt;object type=&quot;3&quot; unique_id=&quot;10020&quot;&gt;&lt;property id=&quot;20148&quot; value=&quot;5&quot;/&gt;&lt;property id=&quot;20300&quot; value=&quot;Slide 17 - &amp;quot;2. Hãy chọn phương án đúng, sai&amp;quot;&quot;/&gt;&lt;property id=&quot;20307&quot; value=&quot;297&quot;/&gt;&lt;/object&gt;&lt;object type=&quot;3&quot; unique_id=&quot;10021&quot;&gt;&lt;property id=&quot;20148&quot; value=&quot;5&quot;/&gt;&lt;property id=&quot;20300&quot; value=&quot;Slide 18&quot;/&gt;&lt;property id=&quot;20307&quot; value=&quot;296&quot;/&gt;&lt;/object&gt;&lt;object type=&quot;3&quot; unique_id=&quot;10022&quot;&gt;&lt;property id=&quot;20148&quot; value=&quot;5&quot;/&gt;&lt;property id=&quot;20300&quot; value=&quot;Slide 19&quot;/&gt;&lt;property id=&quot;20307&quot; value=&quot;289&quot;/&gt;&lt;/object&gt;&lt;/object&gt;&lt;object type=&quot;8&quot; unique_id=&quot;10046&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605</Words>
  <Application>Microsoft Office PowerPoint</Application>
  <PresentationFormat>On-screen Show (4:3)</PresentationFormat>
  <Paragraphs>72</Paragraphs>
  <Slides>19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Times New Roman</vt:lpstr>
      <vt:lpstr>Wingdings</vt:lpstr>
      <vt:lpstr>1_Office Theme</vt:lpstr>
      <vt:lpstr>PowerPoint Presentation</vt:lpstr>
      <vt:lpstr>PowerPoint Presentation</vt:lpstr>
      <vt:lpstr>PowerPoint Presentation</vt:lpstr>
      <vt:lpstr>PowerPoint Presentation</vt:lpstr>
      <vt:lpstr>Qua những chi tiết trên, em có nhận xét gì về trang phục, tác phong, thái độ và lời nói của Bác Hồ?   Điều đó có tác động như thế nào đến tình cảm của nhân dân ta?</vt:lpstr>
      <vt:lpstr>PowerPoint Presentation</vt:lpstr>
      <vt:lpstr>Video:Lối sống giản dị của Bác Hồ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1.Bài tập a. Trong các tranh sau đây, theo em, bức tranh nào thể hiện tính giản dị của học sinh khi đến trường? Vì sao?</vt:lpstr>
      <vt:lpstr>2. Hãy chọn phương án đúng, sai</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Duc</cp:lastModifiedBy>
  <cp:revision>17</cp:revision>
  <dcterms:created xsi:type="dcterms:W3CDTF">2019-08-26T02:34:26Z</dcterms:created>
  <dcterms:modified xsi:type="dcterms:W3CDTF">2020-03-11T07:14:31Z</dcterms:modified>
</cp:coreProperties>
</file>