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60" r:id="rId3"/>
    <p:sldId id="280" r:id="rId4"/>
    <p:sldId id="28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6" r:id="rId15"/>
    <p:sldId id="271" r:id="rId16"/>
    <p:sldId id="272" r:id="rId17"/>
    <p:sldId id="273" r:id="rId18"/>
    <p:sldId id="276" r:id="rId19"/>
    <p:sldId id="275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6AB0A-D0E4-4573-A977-68E7B5B2862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25FD3-068B-46F9-B8BD-050DB13E2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39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9532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13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7BC482C4-8C20-4C93-A1B9-CC28CC4F178D}" type="slidenum">
              <a:rPr lang="en-US" sz="1200">
                <a:latin typeface="+mn-lt"/>
              </a:rPr>
              <a:pPr algn="r" eaLnBrk="1" hangingPunct="1">
                <a:defRPr/>
              </a:pPr>
              <a:t>10</a:t>
            </a:fld>
            <a:endParaRPr lang="en-US" sz="1200">
              <a:latin typeface="+mn-lt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12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91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89D7-EB3D-44FE-B849-3E9C0404B98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872E-1FBF-41AD-8DF6-3517058AD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89D7-EB3D-44FE-B849-3E9C0404B98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872E-1FBF-41AD-8DF6-3517058AD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89D7-EB3D-44FE-B849-3E9C0404B98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872E-1FBF-41AD-8DF6-3517058AD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89D7-EB3D-44FE-B849-3E9C0404B98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872E-1FBF-41AD-8DF6-3517058AD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89D7-EB3D-44FE-B849-3E9C0404B98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872E-1FBF-41AD-8DF6-3517058AD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89D7-EB3D-44FE-B849-3E9C0404B98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872E-1FBF-41AD-8DF6-3517058AD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89D7-EB3D-44FE-B849-3E9C0404B98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872E-1FBF-41AD-8DF6-3517058AD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89D7-EB3D-44FE-B849-3E9C0404B98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872E-1FBF-41AD-8DF6-3517058AD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89D7-EB3D-44FE-B849-3E9C0404B98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872E-1FBF-41AD-8DF6-3517058AD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89D7-EB3D-44FE-B849-3E9C0404B98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872E-1FBF-41AD-8DF6-3517058AD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89D7-EB3D-44FE-B849-3E9C0404B98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872E-1FBF-41AD-8DF6-3517058AD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D89D7-EB3D-44FE-B849-3E9C0404B98C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F872E-1FBF-41AD-8DF6-3517058AD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42.jpeg"/><Relationship Id="rId7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3.jpeg"/><Relationship Id="rId9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36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  <a:p>
            <a:pPr algn="ctr"/>
            <a:endParaRPr lang="en-US" sz="36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 1. Vì sao sử dụng trang phục hợp lý có ý nghĩa quan trọng trong cuộc sống?</a:t>
            </a:r>
            <a:endParaRPr lang="en-US" sz="36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52400" y="2133600"/>
            <a:ext cx="89916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 dụng trang phục phù hợp với hoạt động, công việc và hoàn cảnh xã hội có ý nghĩa rất quan trọng đối với kết quả công việc và thiện cảm cùa mọi người đối với mình.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143000" y="4724400"/>
            <a:ext cx="563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533400" y="5229493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81000" y="6356350"/>
            <a:ext cx="1752600" cy="365125"/>
          </a:xfrm>
        </p:spPr>
        <p:txBody>
          <a:bodyPr/>
          <a:lstStyle/>
          <a:p>
            <a:fld id="{7E6C8579-4FC5-4B2D-90C6-0B26429A4472}" type="slidenum">
              <a:rPr lang="en-US"/>
              <a:pPr/>
              <a:t>10</a:t>
            </a:fld>
            <a:endParaRPr lang="en-US" dirty="0"/>
          </a:p>
        </p:txBody>
      </p: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1143000" y="1666875"/>
            <a:ext cx="6784975" cy="4646613"/>
            <a:chOff x="720" y="1050"/>
            <a:chExt cx="4274" cy="2927"/>
          </a:xfrm>
        </p:grpSpPr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765" y="1050"/>
              <a:ext cx="4183" cy="2927"/>
              <a:chOff x="765" y="1050"/>
              <a:chExt cx="4183" cy="2927"/>
            </a:xfrm>
          </p:grpSpPr>
          <p:sp>
            <p:nvSpPr>
              <p:cNvPr id="201734" name="Rectangle 23"/>
              <p:cNvSpPr>
                <a:spLocks noChangeArrowheads="1"/>
              </p:cNvSpPr>
              <p:nvPr/>
            </p:nvSpPr>
            <p:spPr bwMode="auto">
              <a:xfrm>
                <a:off x="4027" y="1050"/>
                <a:ext cx="921" cy="1008"/>
              </a:xfrm>
              <a:prstGeom prst="rect">
                <a:avLst/>
              </a:prstGeom>
              <a:solidFill>
                <a:srgbClr val="FFFFC5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003399"/>
                  </a:solidFill>
                  <a:cs typeface="Arial" charset="0"/>
                </a:endParaRPr>
              </a:p>
            </p:txBody>
          </p:sp>
          <p:sp>
            <p:nvSpPr>
              <p:cNvPr id="201746" name="Rectangle 38"/>
              <p:cNvSpPr>
                <a:spLocks noChangeArrowheads="1"/>
              </p:cNvSpPr>
              <p:nvPr/>
            </p:nvSpPr>
            <p:spPr bwMode="auto">
              <a:xfrm>
                <a:off x="4027" y="2969"/>
                <a:ext cx="921" cy="1008"/>
              </a:xfrm>
              <a:prstGeom prst="rect">
                <a:avLst/>
              </a:prstGeom>
              <a:solidFill>
                <a:srgbClr val="FFFFC5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01732" name="Rectangle 21"/>
              <p:cNvSpPr>
                <a:spLocks noChangeArrowheads="1"/>
              </p:cNvSpPr>
              <p:nvPr/>
            </p:nvSpPr>
            <p:spPr bwMode="auto">
              <a:xfrm>
                <a:off x="765" y="1056"/>
                <a:ext cx="921" cy="1008"/>
              </a:xfrm>
              <a:prstGeom prst="rect">
                <a:avLst/>
              </a:prstGeom>
              <a:solidFill>
                <a:srgbClr val="FFFFC5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003399"/>
                  </a:solidFill>
                  <a:cs typeface="Arial" charset="0"/>
                </a:endParaRPr>
              </a:p>
            </p:txBody>
          </p:sp>
          <p:sp>
            <p:nvSpPr>
              <p:cNvPr id="201735" name="Rectangle 24"/>
              <p:cNvSpPr>
                <a:spLocks noChangeArrowheads="1"/>
              </p:cNvSpPr>
              <p:nvPr/>
            </p:nvSpPr>
            <p:spPr bwMode="auto">
              <a:xfrm>
                <a:off x="765" y="2969"/>
                <a:ext cx="921" cy="1008"/>
              </a:xfrm>
              <a:prstGeom prst="rect">
                <a:avLst/>
              </a:prstGeom>
              <a:solidFill>
                <a:srgbClr val="FFFFC5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800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1733" name="Rectangle 22"/>
              <p:cNvSpPr>
                <a:spLocks noChangeArrowheads="1"/>
              </p:cNvSpPr>
              <p:nvPr/>
            </p:nvSpPr>
            <p:spPr bwMode="auto">
              <a:xfrm>
                <a:off x="2431" y="1050"/>
                <a:ext cx="921" cy="1008"/>
              </a:xfrm>
              <a:prstGeom prst="rect">
                <a:avLst/>
              </a:prstGeom>
              <a:solidFill>
                <a:srgbClr val="FFFFC5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003399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1736" name="Rectangle 25"/>
              <p:cNvSpPr>
                <a:spLocks noChangeArrowheads="1"/>
              </p:cNvSpPr>
              <p:nvPr/>
            </p:nvSpPr>
            <p:spPr bwMode="auto">
              <a:xfrm>
                <a:off x="2426" y="2969"/>
                <a:ext cx="921" cy="1008"/>
              </a:xfrm>
              <a:prstGeom prst="rect">
                <a:avLst/>
              </a:prstGeom>
              <a:solidFill>
                <a:srgbClr val="FFFFC5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003399"/>
                  </a:solidFill>
                  <a:cs typeface="Arial" charset="0"/>
                </a:endParaRPr>
              </a:p>
            </p:txBody>
          </p:sp>
        </p:grpSp>
        <p:grpSp>
          <p:nvGrpSpPr>
            <p:cNvPr id="7" name="Group 67"/>
            <p:cNvGrpSpPr>
              <a:grpSpLocks/>
            </p:cNvGrpSpPr>
            <p:nvPr/>
          </p:nvGrpSpPr>
          <p:grpSpPr bwMode="auto">
            <a:xfrm>
              <a:off x="720" y="1060"/>
              <a:ext cx="4274" cy="2870"/>
              <a:chOff x="720" y="1060"/>
              <a:chExt cx="4274" cy="2870"/>
            </a:xfrm>
          </p:grpSpPr>
          <p:sp>
            <p:nvSpPr>
              <p:cNvPr id="201763" name="Text Box 35"/>
              <p:cNvSpPr txBox="1">
                <a:spLocks noChangeArrowheads="1"/>
              </p:cNvSpPr>
              <p:nvPr/>
            </p:nvSpPr>
            <p:spPr bwMode="auto">
              <a:xfrm>
                <a:off x="3968" y="1061"/>
                <a:ext cx="976" cy="9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Vò trước những chỗ bẩn nhiều bằng xà phòng</a:t>
                </a:r>
                <a:endParaRPr lang="en-US" sz="2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1766" name="Text Box 38"/>
              <p:cNvSpPr txBox="1">
                <a:spLocks noChangeArrowheads="1"/>
              </p:cNvSpPr>
              <p:nvPr/>
            </p:nvSpPr>
            <p:spPr bwMode="auto">
              <a:xfrm>
                <a:off x="3958" y="2990"/>
                <a:ext cx="1036" cy="9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Cho thêm chất làm mềm vải</a:t>
                </a:r>
                <a:endParaRPr lang="en-US" sz="2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1761" name="Text Box 33"/>
              <p:cNvSpPr txBox="1">
                <a:spLocks noChangeArrowheads="1"/>
              </p:cNvSpPr>
              <p:nvPr/>
            </p:nvSpPr>
            <p:spPr bwMode="auto">
              <a:xfrm>
                <a:off x="720" y="1104"/>
                <a:ext cx="1036" cy="9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Lấy các vật</a:t>
                </a:r>
                <a:endParaRPr lang="en-US" sz="2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1764" name="Text Box 36"/>
              <p:cNvSpPr txBox="1">
                <a:spLocks noChangeArrowheads="1"/>
              </p:cNvSpPr>
              <p:nvPr/>
            </p:nvSpPr>
            <p:spPr bwMode="auto">
              <a:xfrm>
                <a:off x="720" y="2999"/>
                <a:ext cx="1036" cy="9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/>
                <a:r>
                  <a:rPr lang="en-US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Ngâm nửa giờ, vò kỹ</a:t>
                </a:r>
                <a:endParaRPr lang="en-US" sz="2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1762" name="Text Box 34"/>
              <p:cNvSpPr txBox="1">
                <a:spLocks noChangeArrowheads="1"/>
              </p:cNvSpPr>
              <p:nvPr/>
            </p:nvSpPr>
            <p:spPr bwMode="auto">
              <a:xfrm>
                <a:off x="2346" y="1060"/>
                <a:ext cx="1036" cy="9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Tách riêng</a:t>
                </a:r>
                <a:endParaRPr lang="en-US" sz="2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1765" name="Text Box 37"/>
              <p:cNvSpPr txBox="1">
                <a:spLocks noChangeArrowheads="1"/>
              </p:cNvSpPr>
              <p:nvPr/>
            </p:nvSpPr>
            <p:spPr bwMode="auto">
              <a:xfrm>
                <a:off x="2370" y="3009"/>
                <a:ext cx="1036" cy="9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/>
                <a:r>
                  <a:rPr lang="en-US" sz="2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Giũ nhiều       lần bằng nước sạch</a:t>
                </a:r>
                <a:endParaRPr lang="en-US" sz="2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28731" name="Rectangle 27"/>
          <p:cNvSpPr>
            <a:spLocks noChangeArrowheads="1"/>
          </p:cNvSpPr>
          <p:nvPr/>
        </p:nvSpPr>
        <p:spPr bwMode="auto">
          <a:xfrm>
            <a:off x="6400800" y="1676400"/>
            <a:ext cx="1462087" cy="1600200"/>
          </a:xfrm>
          <a:prstGeom prst="rect">
            <a:avLst/>
          </a:prstGeom>
          <a:solidFill>
            <a:srgbClr val="13A4D7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7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3</a:t>
            </a:r>
            <a:endParaRPr lang="en-US" sz="7000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328743" name="Rectangle 39"/>
          <p:cNvSpPr>
            <a:spLocks noChangeArrowheads="1"/>
          </p:cNvSpPr>
          <p:nvPr/>
        </p:nvSpPr>
        <p:spPr bwMode="auto">
          <a:xfrm>
            <a:off x="6400800" y="4724400"/>
            <a:ext cx="1462087" cy="1600200"/>
          </a:xfrm>
          <a:prstGeom prst="rect">
            <a:avLst/>
          </a:prstGeom>
          <a:solidFill>
            <a:srgbClr val="13A4D7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7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6</a:t>
            </a:r>
            <a:endParaRPr lang="en-US" sz="7000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328724" name="Rectangle 20"/>
          <p:cNvSpPr>
            <a:spLocks noChangeArrowheads="1"/>
          </p:cNvSpPr>
          <p:nvPr/>
        </p:nvSpPr>
        <p:spPr bwMode="auto">
          <a:xfrm>
            <a:off x="1219200" y="1676400"/>
            <a:ext cx="1462088" cy="1600200"/>
          </a:xfrm>
          <a:prstGeom prst="rect">
            <a:avLst/>
          </a:prstGeom>
          <a:solidFill>
            <a:srgbClr val="13A4D7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7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1</a:t>
            </a:r>
            <a:endParaRPr lang="en-US" sz="7000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328732" name="Rectangle 28"/>
          <p:cNvSpPr>
            <a:spLocks noChangeArrowheads="1"/>
          </p:cNvSpPr>
          <p:nvPr/>
        </p:nvSpPr>
        <p:spPr bwMode="auto">
          <a:xfrm>
            <a:off x="1219200" y="4724400"/>
            <a:ext cx="1462088" cy="1600200"/>
          </a:xfrm>
          <a:prstGeom prst="rect">
            <a:avLst/>
          </a:prstGeom>
          <a:solidFill>
            <a:srgbClr val="13A4D7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7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4</a:t>
            </a:r>
            <a:endParaRPr lang="en-US" sz="7000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328730" name="Rectangle 26"/>
          <p:cNvSpPr>
            <a:spLocks noChangeArrowheads="1"/>
          </p:cNvSpPr>
          <p:nvPr/>
        </p:nvSpPr>
        <p:spPr bwMode="auto">
          <a:xfrm>
            <a:off x="3810000" y="1676400"/>
            <a:ext cx="1524000" cy="1600200"/>
          </a:xfrm>
          <a:prstGeom prst="rect">
            <a:avLst/>
          </a:prstGeom>
          <a:solidFill>
            <a:srgbClr val="13A4D7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7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2</a:t>
            </a:r>
            <a:endParaRPr lang="en-US" sz="7000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328733" name="Rectangle 29"/>
          <p:cNvSpPr>
            <a:spLocks noChangeArrowheads="1"/>
          </p:cNvSpPr>
          <p:nvPr/>
        </p:nvSpPr>
        <p:spPr bwMode="auto">
          <a:xfrm>
            <a:off x="3810000" y="4724400"/>
            <a:ext cx="1538288" cy="1600200"/>
          </a:xfrm>
          <a:prstGeom prst="rect">
            <a:avLst/>
          </a:prstGeom>
          <a:solidFill>
            <a:srgbClr val="13A4D7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7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5</a:t>
            </a:r>
            <a:endParaRPr lang="en-US" sz="7000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201759" name="AutoShape 31"/>
          <p:cNvSpPr>
            <a:spLocks noChangeArrowheads="1"/>
          </p:cNvSpPr>
          <p:nvPr/>
        </p:nvSpPr>
        <p:spPr bwMode="auto">
          <a:xfrm>
            <a:off x="369887" y="533400"/>
            <a:ext cx="8774113" cy="5867400"/>
          </a:xfrm>
          <a:prstGeom prst="roundRect">
            <a:avLst>
              <a:gd name="adj" fmla="val 16667"/>
            </a:avLst>
          </a:prstGeom>
          <a:noFill/>
          <a:ln w="136525" cmpd="thinThick" algn="ctr">
            <a:solidFill>
              <a:srgbClr val="006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0" y="160339"/>
            <a:ext cx="8499475" cy="906461"/>
            <a:chOff x="0" y="103"/>
            <a:chExt cx="5256" cy="765"/>
          </a:xfrm>
        </p:grpSpPr>
        <p:sp>
          <p:nvSpPr>
            <p:cNvPr id="201755" name="Oval 27"/>
            <p:cNvSpPr>
              <a:spLocks noChangeArrowheads="1"/>
            </p:cNvSpPr>
            <p:nvPr/>
          </p:nvSpPr>
          <p:spPr bwMode="auto">
            <a:xfrm>
              <a:off x="4534" y="103"/>
              <a:ext cx="722" cy="765"/>
            </a:xfrm>
            <a:prstGeom prst="ellipse">
              <a:avLst/>
            </a:prstGeom>
            <a:solidFill>
              <a:srgbClr val="CC79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28"/>
            <p:cNvGrpSpPr>
              <a:grpSpLocks/>
            </p:cNvGrpSpPr>
            <p:nvPr/>
          </p:nvGrpSpPr>
          <p:grpSpPr bwMode="auto">
            <a:xfrm>
              <a:off x="0" y="103"/>
              <a:ext cx="4926" cy="765"/>
              <a:chOff x="0" y="103"/>
              <a:chExt cx="4926" cy="765"/>
            </a:xfrm>
          </p:grpSpPr>
          <p:sp>
            <p:nvSpPr>
              <p:cNvPr id="201757" name="Rectangle 29"/>
              <p:cNvSpPr>
                <a:spLocks noChangeArrowheads="1"/>
              </p:cNvSpPr>
              <p:nvPr/>
            </p:nvSpPr>
            <p:spPr bwMode="auto">
              <a:xfrm>
                <a:off x="0" y="103"/>
                <a:ext cx="4926" cy="765"/>
              </a:xfrm>
              <a:prstGeom prst="rect">
                <a:avLst/>
              </a:prstGeom>
              <a:solidFill>
                <a:srgbClr val="CC79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58" name="Line 30"/>
              <p:cNvSpPr>
                <a:spLocks noChangeShapeType="1"/>
              </p:cNvSpPr>
              <p:nvPr/>
            </p:nvSpPr>
            <p:spPr bwMode="auto">
              <a:xfrm flipV="1">
                <a:off x="0" y="746"/>
                <a:ext cx="4926" cy="1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28723" name="Text Box 19" descr="Parchment"/>
          <p:cNvSpPr txBox="1">
            <a:spLocks noChangeArrowheads="1"/>
          </p:cNvSpPr>
          <p:nvPr/>
        </p:nvSpPr>
        <p:spPr bwMode="auto">
          <a:xfrm>
            <a:off x="1233488" y="415925"/>
            <a:ext cx="57673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tập: QUY TRÌNH GIẶT</a:t>
            </a: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735" name="Line 31"/>
          <p:cNvSpPr>
            <a:spLocks noChangeShapeType="1"/>
          </p:cNvSpPr>
          <p:nvPr/>
        </p:nvSpPr>
        <p:spPr bwMode="auto">
          <a:xfrm>
            <a:off x="2786063" y="2517775"/>
            <a:ext cx="10477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Line 31"/>
          <p:cNvSpPr>
            <a:spLocks noChangeShapeType="1"/>
          </p:cNvSpPr>
          <p:nvPr/>
        </p:nvSpPr>
        <p:spPr bwMode="auto">
          <a:xfrm>
            <a:off x="2767013" y="5554663"/>
            <a:ext cx="10477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" name="Line 31"/>
          <p:cNvSpPr>
            <a:spLocks noChangeShapeType="1"/>
          </p:cNvSpPr>
          <p:nvPr/>
        </p:nvSpPr>
        <p:spPr bwMode="auto">
          <a:xfrm>
            <a:off x="5389563" y="2544763"/>
            <a:ext cx="9302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" name="Line 31"/>
          <p:cNvSpPr>
            <a:spLocks noChangeShapeType="1"/>
          </p:cNvSpPr>
          <p:nvPr/>
        </p:nvSpPr>
        <p:spPr bwMode="auto">
          <a:xfrm>
            <a:off x="5376863" y="5568950"/>
            <a:ext cx="9302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79"/>
          <p:cNvGrpSpPr>
            <a:grpSpLocks/>
          </p:cNvGrpSpPr>
          <p:nvPr/>
        </p:nvGrpSpPr>
        <p:grpSpPr bwMode="auto">
          <a:xfrm>
            <a:off x="457200" y="2514600"/>
            <a:ext cx="7950200" cy="3024187"/>
            <a:chOff x="346" y="1603"/>
            <a:chExt cx="5008" cy="1905"/>
          </a:xfrm>
        </p:grpSpPr>
        <p:sp>
          <p:nvSpPr>
            <p:cNvPr id="201801" name="Line 73"/>
            <p:cNvSpPr>
              <a:spLocks noChangeShapeType="1"/>
            </p:cNvSpPr>
            <p:nvPr/>
          </p:nvSpPr>
          <p:spPr bwMode="auto">
            <a:xfrm>
              <a:off x="4994" y="1603"/>
              <a:ext cx="36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802" name="Line 74"/>
            <p:cNvSpPr>
              <a:spLocks noChangeShapeType="1"/>
            </p:cNvSpPr>
            <p:nvPr/>
          </p:nvSpPr>
          <p:spPr bwMode="auto">
            <a:xfrm>
              <a:off x="5354" y="1603"/>
              <a:ext cx="0" cy="7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803" name="Line 75"/>
            <p:cNvSpPr>
              <a:spLocks noChangeShapeType="1"/>
            </p:cNvSpPr>
            <p:nvPr/>
          </p:nvSpPr>
          <p:spPr bwMode="auto">
            <a:xfrm flipH="1">
              <a:off x="346" y="2399"/>
              <a:ext cx="50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804" name="Line 76"/>
            <p:cNvSpPr>
              <a:spLocks noChangeShapeType="1"/>
            </p:cNvSpPr>
            <p:nvPr/>
          </p:nvSpPr>
          <p:spPr bwMode="auto">
            <a:xfrm>
              <a:off x="346" y="2399"/>
              <a:ext cx="0" cy="110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806" name="Line 78"/>
            <p:cNvSpPr>
              <a:spLocks noChangeShapeType="1"/>
            </p:cNvSpPr>
            <p:nvPr/>
          </p:nvSpPr>
          <p:spPr bwMode="auto">
            <a:xfrm>
              <a:off x="346" y="3499"/>
              <a:ext cx="35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2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328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328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328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328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328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328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31" grpId="0" animBg="1"/>
      <p:bldP spid="328724" grpId="0" animBg="1"/>
      <p:bldP spid="328732" grpId="0" animBg="1"/>
      <p:bldP spid="328730" grpId="0" animBg="1"/>
      <p:bldP spid="328723" grpId="0"/>
      <p:bldP spid="328735" grpId="0" animBg="1"/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ED7A4-1506-49C8-ADAE-43AC9F5783BC}" type="slidenum">
              <a:rPr lang="en-US"/>
              <a:pPr/>
              <a:t>11</a:t>
            </a:fld>
            <a:endParaRPr lang="en-US"/>
          </a:p>
        </p:txBody>
      </p:sp>
      <p:sp>
        <p:nvSpPr>
          <p:cNvPr id="206872" name="AutoShape 24"/>
          <p:cNvSpPr>
            <a:spLocks noChangeArrowheads="1"/>
          </p:cNvSpPr>
          <p:nvPr/>
        </p:nvSpPr>
        <p:spPr bwMode="auto">
          <a:xfrm>
            <a:off x="2667000" y="5334000"/>
            <a:ext cx="4591050" cy="954087"/>
          </a:xfrm>
          <a:prstGeom prst="wedgeRoundRectCallout">
            <a:avLst>
              <a:gd name="adj1" fmla="val -72407"/>
              <a:gd name="adj2" fmla="val 18551"/>
              <a:gd name="adj3" fmla="val 16667"/>
            </a:avLst>
          </a:prstGeom>
          <a:solidFill>
            <a:srgbClr val="F8A6E4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876" name="Text Box 28"/>
          <p:cNvSpPr txBox="1">
            <a:spLocks noChangeArrowheads="1"/>
          </p:cNvSpPr>
          <p:nvPr/>
        </p:nvSpPr>
        <p:spPr bwMode="auto">
          <a:xfrm>
            <a:off x="3200400" y="5486400"/>
            <a:ext cx="345122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Bàn là, cầu là, bình phun nước.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866" name="Picture 18" descr="Capture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08763" cy="1152525"/>
          </a:xfrm>
          <a:prstGeom prst="rect">
            <a:avLst/>
          </a:prstGeom>
          <a:noFill/>
        </p:spPr>
      </p:pic>
      <p:sp>
        <p:nvSpPr>
          <p:cNvPr id="148482" name="AutoShape 2"/>
          <p:cNvSpPr>
            <a:spLocks noChangeArrowheads="1"/>
          </p:cNvSpPr>
          <p:nvPr/>
        </p:nvSpPr>
        <p:spPr bwMode="auto">
          <a:xfrm>
            <a:off x="381000" y="1143000"/>
            <a:ext cx="6642100" cy="9413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2FED4"/>
              </a:gs>
              <a:gs pos="50000">
                <a:srgbClr val="DDFFFF"/>
              </a:gs>
              <a:gs pos="100000">
                <a:srgbClr val="D2FED4"/>
              </a:gs>
            </a:gsLst>
            <a:lin ang="0" scaled="1"/>
          </a:gradFill>
          <a:ln w="12700" cap="sq">
            <a:solidFill>
              <a:srgbClr val="FF66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 eaLnBrk="1" hangingPunct="1"/>
            <a:endParaRPr lang="en-US" sz="1800" b="1">
              <a:latin typeface="Arial" charset="0"/>
            </a:endParaRPr>
          </a:p>
        </p:txBody>
      </p:sp>
      <p:pic>
        <p:nvPicPr>
          <p:cNvPr id="206853" name="Picture 15" descr="j0232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725" y="5334000"/>
            <a:ext cx="13366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5" name="Text Box 18"/>
          <p:cNvSpPr txBox="1">
            <a:spLocks noChangeArrowheads="1"/>
          </p:cNvSpPr>
          <p:nvPr/>
        </p:nvSpPr>
        <p:spPr bwMode="auto">
          <a:xfrm>
            <a:off x="454025" y="1397000"/>
            <a:ext cx="6518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Hãy quan sát kỹ và trả lời câu hỏi</a:t>
            </a:r>
            <a:endParaRPr lang="en-US" sz="28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858" name="Picture 10" descr="U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4550" y="2287588"/>
            <a:ext cx="1811338" cy="971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06859" name="Picture 11" descr="XI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9038" y="3079750"/>
            <a:ext cx="1131887" cy="20907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06860" name="Picture 12" descr="CL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5275" y="3697288"/>
            <a:ext cx="2162175" cy="15779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06867" name="Text Box 19"/>
          <p:cNvSpPr txBox="1">
            <a:spLocks noChangeArrowheads="1"/>
          </p:cNvSpPr>
          <p:nvPr/>
        </p:nvSpPr>
        <p:spPr bwMode="auto">
          <a:xfrm>
            <a:off x="1231900" y="131763"/>
            <a:ext cx="25987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Cooper" pitchFamily="2" charset="0"/>
              </a:rPr>
              <a:t>2. Laø (uûi)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11150" y="2860675"/>
            <a:ext cx="3890963" cy="1225550"/>
            <a:chOff x="196" y="1802"/>
            <a:chExt cx="2451" cy="772"/>
          </a:xfrm>
        </p:grpSpPr>
        <p:sp>
          <p:nvSpPr>
            <p:cNvPr id="206870" name="AutoShape 22"/>
            <p:cNvSpPr>
              <a:spLocks noChangeArrowheads="1"/>
            </p:cNvSpPr>
            <p:nvPr/>
          </p:nvSpPr>
          <p:spPr bwMode="auto">
            <a:xfrm>
              <a:off x="196" y="1802"/>
              <a:ext cx="2451" cy="772"/>
            </a:xfrm>
            <a:prstGeom prst="cloudCallout">
              <a:avLst>
                <a:gd name="adj1" fmla="val -25685"/>
                <a:gd name="adj2" fmla="val 141708"/>
              </a:avLst>
            </a:prstGeom>
            <a:solidFill>
              <a:srgbClr val="A4FAA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6871" name="Text Box 23"/>
            <p:cNvSpPr txBox="1">
              <a:spLocks noChangeArrowheads="1"/>
            </p:cNvSpPr>
            <p:nvPr/>
          </p:nvSpPr>
          <p:spPr bwMode="auto">
            <a:xfrm>
              <a:off x="502" y="1935"/>
              <a:ext cx="1828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Nêu những dụng cụ để là quần, áo.</a:t>
              </a:r>
              <a:endPara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6873" name="Text Box 25"/>
          <p:cNvSpPr txBox="1">
            <a:spLocks noChangeArrowheads="1"/>
          </p:cNvSpPr>
          <p:nvPr/>
        </p:nvSpPr>
        <p:spPr bwMode="auto">
          <a:xfrm>
            <a:off x="7670800" y="5568950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6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6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6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6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72" grpId="0" animBg="1"/>
      <p:bldP spid="2068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55938-E53B-417E-8FA9-1ADE1458F345}" type="slidenum">
              <a:rPr lang="en-US"/>
              <a:pPr/>
              <a:t>12</a:t>
            </a:fld>
            <a:endParaRPr lang="en-US"/>
          </a:p>
        </p:txBody>
      </p:sp>
      <p:pic>
        <p:nvPicPr>
          <p:cNvPr id="184338" name="Picture 18" descr="Capture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08763" cy="1152525"/>
          </a:xfrm>
          <a:prstGeom prst="rect">
            <a:avLst/>
          </a:prstGeom>
          <a:noFill/>
        </p:spPr>
      </p:pic>
      <p:pic>
        <p:nvPicPr>
          <p:cNvPr id="184325" name="Picture 5" descr="U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4325938"/>
            <a:ext cx="3400425" cy="1822450"/>
          </a:xfrm>
          <a:prstGeom prst="rect">
            <a:avLst/>
          </a:prstGeom>
          <a:noFill/>
        </p:spPr>
      </p:pic>
      <p:pic>
        <p:nvPicPr>
          <p:cNvPr id="184327" name="Picture 7" descr="ban ui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3775" y="2952750"/>
            <a:ext cx="2900363" cy="923925"/>
          </a:xfrm>
          <a:prstGeom prst="rect">
            <a:avLst/>
          </a:prstGeom>
          <a:noFill/>
          <a:ln w="12700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184329" name="Picture 9" descr="ban ui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8063" y="2954338"/>
            <a:ext cx="2903537" cy="904875"/>
          </a:xfrm>
          <a:prstGeom prst="rect">
            <a:avLst/>
          </a:prstGeom>
          <a:noFill/>
          <a:ln w="12700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184328" name="Picture 8" descr="ban ui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45200" y="2970213"/>
            <a:ext cx="2946400" cy="898525"/>
          </a:xfrm>
          <a:prstGeom prst="rect">
            <a:avLst/>
          </a:prstGeom>
          <a:noFill/>
          <a:ln w="12700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1208088" y="53975"/>
            <a:ext cx="2710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Quy trình là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26" name="Picture 6" descr="NU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9450" y="2076450"/>
            <a:ext cx="2667000" cy="2678113"/>
          </a:xfrm>
          <a:prstGeom prst="rect">
            <a:avLst/>
          </a:prstGeom>
          <a:noFill/>
        </p:spPr>
      </p:pic>
      <p:pic>
        <p:nvPicPr>
          <p:cNvPr id="184331" name="Picture 11" descr="UI-QUA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8675" y="2514600"/>
            <a:ext cx="7162800" cy="3390900"/>
          </a:xfrm>
          <a:prstGeom prst="rect">
            <a:avLst/>
          </a:prstGeom>
          <a:noFill/>
        </p:spPr>
      </p:pic>
      <p:pic>
        <p:nvPicPr>
          <p:cNvPr id="184332" name="Picture 12" descr="U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3" y="1944688"/>
            <a:ext cx="2486025" cy="1003300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7.40741E-7 L -0.29167 0.25278 " pathEditMode="relative" ptsTypes="AA">
                                      <p:cBhvr>
                                        <p:cTn id="20" dur="1000" spd="-100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" dur="1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35" dur="1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920000">
                                      <p:cBhvr>
                                        <p:cTn id="46" dur="1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18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18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34375 -2.96296E-6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33959 -2.96296E-6 " pathEditMode="relative" rAng="0" ptsTypes="AA">
                                      <p:cBhvr>
                                        <p:cTn id="72" dur="3000" spd="-100000" fill="hold"/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33542 -2.96296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-0.06666 L 0.32917 -2.96296E-6 " pathEditMode="relative" rAng="0" ptsTypes="AA">
                                      <p:cBhvr>
                                        <p:cTn id="79" dur="1000" spd="-100000" fill="hold"/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3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1" dur="1000" fill="hold"/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1606E-10A7-4BEC-A3C9-6F0CE176808E}" type="slidenum">
              <a:rPr lang="en-US"/>
              <a:pPr/>
              <a:t>13</a:t>
            </a:fld>
            <a:endParaRPr lang="en-US"/>
          </a:p>
        </p:txBody>
      </p:sp>
      <p:pic>
        <p:nvPicPr>
          <p:cNvPr id="299012" name="Picture 4" descr="b4h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7300"/>
            <a:ext cx="9144000" cy="5600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99045" name="AutoShape 3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32763" y="88900"/>
            <a:ext cx="935037" cy="815975"/>
          </a:xfrm>
          <a:prstGeom prst="rightArrow">
            <a:avLst>
              <a:gd name="adj1" fmla="val 50000"/>
              <a:gd name="adj2" fmla="val 28648"/>
            </a:avLst>
          </a:prstGeom>
          <a:solidFill>
            <a:srgbClr val="D0E8FC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47" name="Text Box 39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304213" y="260350"/>
            <a:ext cx="5191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</a:t>
            </a:r>
          </a:p>
        </p:txBody>
      </p:sp>
      <p:pic>
        <p:nvPicPr>
          <p:cNvPr id="299010" name="Picture 2" descr="Capture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608763" cy="1152525"/>
          </a:xfrm>
          <a:prstGeom prst="rect">
            <a:avLst/>
          </a:prstGeom>
          <a:noFill/>
        </p:spPr>
      </p:pic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1274763" y="142875"/>
            <a:ext cx="32972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Ký hiệu giặt, là</a:t>
            </a:r>
            <a:endParaRPr 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9030" name="Rectangle 22"/>
          <p:cNvSpPr>
            <a:spLocks noChangeArrowheads="1"/>
          </p:cNvSpPr>
          <p:nvPr/>
        </p:nvSpPr>
        <p:spPr bwMode="auto">
          <a:xfrm>
            <a:off x="1143000" y="2438400"/>
            <a:ext cx="1839912" cy="804862"/>
          </a:xfrm>
          <a:prstGeom prst="rect">
            <a:avLst/>
          </a:prstGeom>
          <a:solidFill>
            <a:srgbClr val="DDFFDD"/>
          </a:solidFill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31" name="Rectangle 23"/>
          <p:cNvSpPr>
            <a:spLocks noChangeArrowheads="1"/>
          </p:cNvSpPr>
          <p:nvPr/>
        </p:nvSpPr>
        <p:spPr bwMode="auto">
          <a:xfrm>
            <a:off x="1143000" y="3333750"/>
            <a:ext cx="1790700" cy="752475"/>
          </a:xfrm>
          <a:prstGeom prst="rect">
            <a:avLst/>
          </a:prstGeom>
          <a:solidFill>
            <a:srgbClr val="DDFFDD"/>
          </a:solidFill>
          <a:ln w="9525" algn="ctr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32" name="Rectangle 24"/>
          <p:cNvSpPr>
            <a:spLocks noChangeArrowheads="1"/>
          </p:cNvSpPr>
          <p:nvPr/>
        </p:nvSpPr>
        <p:spPr bwMode="auto">
          <a:xfrm>
            <a:off x="1152525" y="4200525"/>
            <a:ext cx="1771650" cy="742950"/>
          </a:xfrm>
          <a:prstGeom prst="rect">
            <a:avLst/>
          </a:prstGeom>
          <a:solidFill>
            <a:srgbClr val="DDFFDD"/>
          </a:solidFill>
          <a:ln w="9525" algn="ctr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33" name="Rectangle 25"/>
          <p:cNvSpPr>
            <a:spLocks noChangeArrowheads="1"/>
          </p:cNvSpPr>
          <p:nvPr/>
        </p:nvSpPr>
        <p:spPr bwMode="auto">
          <a:xfrm>
            <a:off x="1143000" y="5029200"/>
            <a:ext cx="1790700" cy="762000"/>
          </a:xfrm>
          <a:prstGeom prst="rect">
            <a:avLst/>
          </a:prstGeom>
          <a:solidFill>
            <a:srgbClr val="DDFFDD"/>
          </a:solidFill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34" name="Rectangle 26"/>
          <p:cNvSpPr>
            <a:spLocks noChangeArrowheads="1"/>
          </p:cNvSpPr>
          <p:nvPr/>
        </p:nvSpPr>
        <p:spPr bwMode="auto">
          <a:xfrm>
            <a:off x="1143000" y="5895975"/>
            <a:ext cx="1790700" cy="752475"/>
          </a:xfrm>
          <a:prstGeom prst="rect">
            <a:avLst/>
          </a:prstGeom>
          <a:solidFill>
            <a:srgbClr val="DDFFDD"/>
          </a:solidFill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35" name="Rectangle 27"/>
          <p:cNvSpPr>
            <a:spLocks noChangeArrowheads="1"/>
          </p:cNvSpPr>
          <p:nvPr/>
        </p:nvSpPr>
        <p:spPr bwMode="auto">
          <a:xfrm>
            <a:off x="4000500" y="2466975"/>
            <a:ext cx="2105025" cy="762000"/>
          </a:xfrm>
          <a:prstGeom prst="rect">
            <a:avLst/>
          </a:prstGeom>
          <a:solidFill>
            <a:srgbClr val="DDFFDD"/>
          </a:solidFill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36" name="Rectangle 28"/>
          <p:cNvSpPr>
            <a:spLocks noChangeArrowheads="1"/>
          </p:cNvSpPr>
          <p:nvPr/>
        </p:nvSpPr>
        <p:spPr bwMode="auto">
          <a:xfrm>
            <a:off x="4000500" y="3324225"/>
            <a:ext cx="2114550" cy="762000"/>
          </a:xfrm>
          <a:prstGeom prst="rect">
            <a:avLst/>
          </a:prstGeom>
          <a:solidFill>
            <a:srgbClr val="DDFFDD"/>
          </a:solidFill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37" name="Rectangle 29"/>
          <p:cNvSpPr>
            <a:spLocks noChangeArrowheads="1"/>
          </p:cNvSpPr>
          <p:nvPr/>
        </p:nvSpPr>
        <p:spPr bwMode="auto">
          <a:xfrm>
            <a:off x="4010025" y="4191000"/>
            <a:ext cx="2095500" cy="742950"/>
          </a:xfrm>
          <a:prstGeom prst="rect">
            <a:avLst/>
          </a:prstGeom>
          <a:solidFill>
            <a:srgbClr val="DDFFDD"/>
          </a:solidFill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38" name="Rectangle 30"/>
          <p:cNvSpPr>
            <a:spLocks noChangeArrowheads="1"/>
          </p:cNvSpPr>
          <p:nvPr/>
        </p:nvSpPr>
        <p:spPr bwMode="auto">
          <a:xfrm>
            <a:off x="3990975" y="5038725"/>
            <a:ext cx="2114550" cy="752475"/>
          </a:xfrm>
          <a:prstGeom prst="rect">
            <a:avLst/>
          </a:prstGeom>
          <a:solidFill>
            <a:srgbClr val="DDFFDD"/>
          </a:solidFill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39" name="Rectangle 31"/>
          <p:cNvSpPr>
            <a:spLocks noChangeArrowheads="1"/>
          </p:cNvSpPr>
          <p:nvPr/>
        </p:nvSpPr>
        <p:spPr bwMode="auto">
          <a:xfrm>
            <a:off x="3990975" y="5876925"/>
            <a:ext cx="2124075" cy="771525"/>
          </a:xfrm>
          <a:prstGeom prst="rect">
            <a:avLst/>
          </a:prstGeom>
          <a:solidFill>
            <a:srgbClr val="DDFFDD"/>
          </a:solidFill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40" name="Rectangle 32"/>
          <p:cNvSpPr>
            <a:spLocks noChangeArrowheads="1"/>
          </p:cNvSpPr>
          <p:nvPr/>
        </p:nvSpPr>
        <p:spPr bwMode="auto">
          <a:xfrm>
            <a:off x="7162800" y="2476500"/>
            <a:ext cx="1714500" cy="742950"/>
          </a:xfrm>
          <a:prstGeom prst="rect">
            <a:avLst/>
          </a:prstGeom>
          <a:solidFill>
            <a:srgbClr val="DDFFDD"/>
          </a:solidFill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41" name="Rectangle 33"/>
          <p:cNvSpPr>
            <a:spLocks noChangeArrowheads="1"/>
          </p:cNvSpPr>
          <p:nvPr/>
        </p:nvSpPr>
        <p:spPr bwMode="auto">
          <a:xfrm>
            <a:off x="7162800" y="5029200"/>
            <a:ext cx="1724025" cy="762000"/>
          </a:xfrm>
          <a:prstGeom prst="rect">
            <a:avLst/>
          </a:prstGeom>
          <a:solidFill>
            <a:srgbClr val="DDFFDD"/>
          </a:solidFill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42" name="Rectangle 34"/>
          <p:cNvSpPr>
            <a:spLocks noChangeArrowheads="1"/>
          </p:cNvSpPr>
          <p:nvPr/>
        </p:nvSpPr>
        <p:spPr bwMode="auto">
          <a:xfrm>
            <a:off x="7162800" y="4191000"/>
            <a:ext cx="1733550" cy="752475"/>
          </a:xfrm>
          <a:prstGeom prst="rect">
            <a:avLst/>
          </a:prstGeom>
          <a:solidFill>
            <a:srgbClr val="DDFFDD"/>
          </a:solidFill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43" name="Rectangle 35"/>
          <p:cNvSpPr>
            <a:spLocks noChangeArrowheads="1"/>
          </p:cNvSpPr>
          <p:nvPr/>
        </p:nvSpPr>
        <p:spPr bwMode="auto">
          <a:xfrm>
            <a:off x="7162800" y="3352800"/>
            <a:ext cx="1724025" cy="733425"/>
          </a:xfrm>
          <a:prstGeom prst="rect">
            <a:avLst/>
          </a:prstGeom>
          <a:solidFill>
            <a:srgbClr val="DDFFDD"/>
          </a:solidFill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44" name="Rectangle 36"/>
          <p:cNvSpPr>
            <a:spLocks noChangeArrowheads="1"/>
          </p:cNvSpPr>
          <p:nvPr/>
        </p:nvSpPr>
        <p:spPr bwMode="auto">
          <a:xfrm>
            <a:off x="7172325" y="5895975"/>
            <a:ext cx="1714500" cy="762000"/>
          </a:xfrm>
          <a:prstGeom prst="rect">
            <a:avLst/>
          </a:prstGeom>
          <a:solidFill>
            <a:srgbClr val="DDFFDD"/>
          </a:solidFill>
          <a:ln w="952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9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9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9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9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9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9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9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9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9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9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99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0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99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03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9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03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99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03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99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0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9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03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99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03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99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0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99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03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99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03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99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04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9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04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99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04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99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04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99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044"/>
                  </p:tgtEl>
                </p:cond>
              </p:nextCondLst>
            </p:seq>
          </p:childTnLst>
        </p:cTn>
      </p:par>
    </p:tnLst>
    <p:bldLst>
      <p:bldP spid="299011" grpId="0"/>
      <p:bldP spid="299030" grpId="0" animBg="1"/>
      <p:bldP spid="299030" grpId="1" animBg="1"/>
      <p:bldP spid="299031" grpId="0" animBg="1"/>
      <p:bldP spid="299031" grpId="1" animBg="1"/>
      <p:bldP spid="299032" grpId="0" animBg="1"/>
      <p:bldP spid="299032" grpId="1" animBg="1"/>
      <p:bldP spid="299033" grpId="0" animBg="1"/>
      <p:bldP spid="299033" grpId="1" animBg="1"/>
      <p:bldP spid="299034" grpId="0" animBg="1"/>
      <p:bldP spid="299034" grpId="1" animBg="1"/>
      <p:bldP spid="299035" grpId="0" animBg="1"/>
      <p:bldP spid="299035" grpId="1" animBg="1"/>
      <p:bldP spid="299036" grpId="0" animBg="1"/>
      <p:bldP spid="299036" grpId="1" animBg="1"/>
      <p:bldP spid="299037" grpId="0" animBg="1"/>
      <p:bldP spid="299037" grpId="1" animBg="1"/>
      <p:bldP spid="299038" grpId="0" animBg="1"/>
      <p:bldP spid="299038" grpId="1" animBg="1"/>
      <p:bldP spid="299039" grpId="0" animBg="1"/>
      <p:bldP spid="299039" grpId="1" animBg="1"/>
      <p:bldP spid="299040" grpId="0" animBg="1"/>
      <p:bldP spid="299040" grpId="1" animBg="1"/>
      <p:bldP spid="299041" grpId="0" animBg="1"/>
      <p:bldP spid="299041" grpId="1" animBg="1"/>
      <p:bldP spid="299042" grpId="0" animBg="1"/>
      <p:bldP spid="299042" grpId="1" animBg="1"/>
      <p:bldP spid="299043" grpId="0" animBg="1"/>
      <p:bldP spid="299043" grpId="1" animBg="1"/>
      <p:bldP spid="299044" grpId="0" animBg="1"/>
      <p:bldP spid="29904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3352800" cy="1828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Cooper" pitchFamily="2" charset="0"/>
              </a:rPr>
              <a:t>2. Laø (uûi).</a:t>
            </a:r>
            <a:br>
              <a:rPr lang="en-US" sz="32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Cooper" pitchFamily="2" charset="0"/>
              </a:rPr>
            </a:b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00200"/>
            <a:ext cx="8001000" cy="4419600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AutoNum type="alphaLcPeriod"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 cụ là: Bàn là, cầu là, bình phun nước.</a:t>
            </a:r>
          </a:p>
          <a:p>
            <a:pPr marL="514350" indent="-514350" algn="l">
              <a:buFont typeface="Arial" pitchFamily="34" charset="0"/>
              <a:buAutoNum type="alphaLcPeriod"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 trình là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l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-  Điều chỉnh nấc nhiệt độ của bàn là phù hợp với từng loại vải.</a:t>
            </a:r>
          </a:p>
          <a:p>
            <a:pPr marL="514350" indent="-514350" algn="l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-  Là loại vải có yêu cầu nhiệt độ thấp trước sau đó là loại vải có yêu cầu nhiệt độ cao hơn.</a:t>
            </a:r>
          </a:p>
          <a:p>
            <a:pPr marL="514350" indent="-514350" algn="l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- Thao tác là: Là theo chiều dọc của vải, không để bàn là lâu trên mặt vải</a:t>
            </a:r>
          </a:p>
          <a:p>
            <a:pPr marL="514350" indent="-514350" algn="l"/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 Ký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hiệu giặt, là. (sgk/24)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Pictur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0"/>
            <a:ext cx="1828800" cy="160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95D1E-083A-4529-8784-E396165056E5}" type="slidenum">
              <a:rPr lang="en-US"/>
              <a:pPr/>
              <a:t>15</a:t>
            </a:fld>
            <a:endParaRPr lang="en-US"/>
          </a:p>
        </p:txBody>
      </p:sp>
      <p:pic>
        <p:nvPicPr>
          <p:cNvPr id="207885" name="Picture 13" descr="TU-A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5008562" cy="4098925"/>
          </a:xfrm>
          <a:prstGeom prst="rect">
            <a:avLst/>
          </a:prstGeom>
          <a:noFill/>
        </p:spPr>
      </p:pic>
      <p:pic>
        <p:nvPicPr>
          <p:cNvPr id="207884" name="Picture 12" descr="Capture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608763" cy="1152525"/>
          </a:xfrm>
          <a:prstGeom prst="rect">
            <a:avLst/>
          </a:prstGeom>
          <a:noFill/>
        </p:spPr>
      </p:pic>
      <p:pic>
        <p:nvPicPr>
          <p:cNvPr id="207877" name="Picture 5" descr="j03012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3363" y="2667000"/>
            <a:ext cx="2560637" cy="2189163"/>
          </a:xfrm>
          <a:prstGeom prst="rect">
            <a:avLst/>
          </a:prstGeom>
          <a:noFill/>
        </p:spPr>
      </p:pic>
      <p:sp>
        <p:nvSpPr>
          <p:cNvPr id="207881" name="AutoShape 9"/>
          <p:cNvSpPr>
            <a:spLocks noChangeArrowheads="1"/>
          </p:cNvSpPr>
          <p:nvPr/>
        </p:nvSpPr>
        <p:spPr bwMode="auto">
          <a:xfrm>
            <a:off x="0" y="5791200"/>
            <a:ext cx="6934200" cy="1066800"/>
          </a:xfrm>
          <a:prstGeom prst="wedgeRoundRectCallout">
            <a:avLst>
              <a:gd name="adj1" fmla="val 56148"/>
              <a:gd name="adj2" fmla="val -51949"/>
              <a:gd name="adj3" fmla="val 16667"/>
            </a:avLst>
          </a:prstGeom>
          <a:solidFill>
            <a:srgbClr val="F8A6E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-  Treo bằng móc hoặc gấp gọn gàng để trong ngăn tủ.</a:t>
            </a:r>
          </a:p>
          <a:p>
            <a:pPr>
              <a:buFontTx/>
              <a:buChar char="-"/>
            </a:pPr>
            <a:r>
              <a:rPr lang="en-US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Áo quần chưa dùng gói trong túi nilon để tránh ẩm mốc</a:t>
            </a:r>
            <a:endParaRPr lang="en-US" sz="20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886" name="Text Box 14"/>
          <p:cNvSpPr txBox="1">
            <a:spLocks noChangeArrowheads="1"/>
          </p:cNvSpPr>
          <p:nvPr/>
        </p:nvSpPr>
        <p:spPr bwMode="auto">
          <a:xfrm>
            <a:off x="1287463" y="109538"/>
            <a:ext cx="26177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Cooper" pitchFamily="2" charset="0"/>
              </a:rPr>
              <a:t>3. Caát giöõ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905250" y="827088"/>
            <a:ext cx="4951413" cy="1311275"/>
            <a:chOff x="2460" y="521"/>
            <a:chExt cx="3119" cy="826"/>
          </a:xfrm>
        </p:grpSpPr>
        <p:sp>
          <p:nvSpPr>
            <p:cNvPr id="207878" name="AutoShape 6"/>
            <p:cNvSpPr>
              <a:spLocks noChangeArrowheads="1"/>
            </p:cNvSpPr>
            <p:nvPr/>
          </p:nvSpPr>
          <p:spPr bwMode="auto">
            <a:xfrm>
              <a:off x="2460" y="521"/>
              <a:ext cx="3119" cy="826"/>
            </a:xfrm>
            <a:prstGeom prst="cloudCallout">
              <a:avLst>
                <a:gd name="adj1" fmla="val 32620"/>
                <a:gd name="adj2" fmla="val 195644"/>
              </a:avLst>
            </a:prstGeom>
            <a:solidFill>
              <a:srgbClr val="B9FFB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FF6600"/>
                </a:solidFill>
              </a:endParaRPr>
            </a:p>
            <a:p>
              <a:endParaRPr lang="en-US" sz="3200" b="1">
                <a:solidFill>
                  <a:srgbClr val="FF6600"/>
                </a:solidFill>
              </a:endParaRPr>
            </a:p>
          </p:txBody>
        </p:sp>
        <p:sp>
          <p:nvSpPr>
            <p:cNvPr id="207888" name="Text Box 16"/>
            <p:cNvSpPr txBox="1">
              <a:spLocks noChangeArrowheads="1"/>
            </p:cNvSpPr>
            <p:nvPr/>
          </p:nvSpPr>
          <p:spPr bwMode="auto">
            <a:xfrm>
              <a:off x="2726" y="678"/>
              <a:ext cx="2640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Quần áo thường được cất giữ như thế nào?</a:t>
              </a:r>
              <a:endPara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8" descr="Pictur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5257800"/>
            <a:ext cx="18288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0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1" grpId="0" animBg="1"/>
      <p:bldP spid="2078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91A74-5449-4719-AA81-A1DD4E50B8B9}" type="slidenum">
              <a:rPr lang="en-US"/>
              <a:pPr/>
              <a:t>16</a:t>
            </a:fld>
            <a:endParaRPr lang="en-US"/>
          </a:p>
        </p:txBody>
      </p:sp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1714500" y="6267450"/>
            <a:ext cx="55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GIẶT, PHƠI ; LÀ(ỦI); CẤT GIỮ</a:t>
            </a:r>
            <a:endParaRPr lang="en-US" sz="20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68" name="Picture 8" descr="tua-bai-2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5563" y="2773363"/>
            <a:ext cx="2260600" cy="3160712"/>
          </a:xfrm>
          <a:prstGeom prst="rect">
            <a:avLst/>
          </a:prstGeom>
          <a:noFill/>
        </p:spPr>
      </p:pic>
      <p:pic>
        <p:nvPicPr>
          <p:cNvPr id="296969" name="Picture 9" descr="TU-A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1888" y="2366963"/>
            <a:ext cx="2797175" cy="3656012"/>
          </a:xfrm>
          <a:prstGeom prst="rect">
            <a:avLst/>
          </a:prstGeom>
          <a:noFill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85725"/>
            <a:ext cx="3200400" cy="792163"/>
            <a:chOff x="0" y="54"/>
            <a:chExt cx="2016" cy="499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0" y="102"/>
              <a:ext cx="2016" cy="451"/>
              <a:chOff x="0" y="103"/>
              <a:chExt cx="5256" cy="765"/>
            </a:xfrm>
          </p:grpSpPr>
          <p:sp>
            <p:nvSpPr>
              <p:cNvPr id="296972" name="Oval 12"/>
              <p:cNvSpPr>
                <a:spLocks noChangeArrowheads="1"/>
              </p:cNvSpPr>
              <p:nvPr/>
            </p:nvSpPr>
            <p:spPr bwMode="auto">
              <a:xfrm>
                <a:off x="4534" y="103"/>
                <a:ext cx="722" cy="765"/>
              </a:xfrm>
              <a:prstGeom prst="ellipse">
                <a:avLst/>
              </a:prstGeom>
              <a:solidFill>
                <a:srgbClr val="CC79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0" y="103"/>
                <a:ext cx="4926" cy="765"/>
                <a:chOff x="0" y="103"/>
                <a:chExt cx="4926" cy="765"/>
              </a:xfrm>
            </p:grpSpPr>
            <p:sp>
              <p:nvSpPr>
                <p:cNvPr id="296974" name="Rectangle 14"/>
                <p:cNvSpPr>
                  <a:spLocks noChangeArrowheads="1"/>
                </p:cNvSpPr>
                <p:nvPr/>
              </p:nvSpPr>
              <p:spPr bwMode="auto">
                <a:xfrm>
                  <a:off x="0" y="103"/>
                  <a:ext cx="4926" cy="765"/>
                </a:xfrm>
                <a:prstGeom prst="rect">
                  <a:avLst/>
                </a:prstGeom>
                <a:solidFill>
                  <a:srgbClr val="CC7900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97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0" y="746"/>
                  <a:ext cx="4926" cy="13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6976" name="Text Box 16"/>
            <p:cNvSpPr txBox="1">
              <a:spLocks noChangeArrowheads="1"/>
            </p:cNvSpPr>
            <p:nvPr/>
          </p:nvSpPr>
          <p:spPr bwMode="auto">
            <a:xfrm>
              <a:off x="133" y="54"/>
              <a:ext cx="1650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000" b="1" dirty="0" smtClean="0">
                  <a:solidFill>
                    <a:srgbClr val="66FFFF"/>
                  </a:solidFill>
                  <a:latin typeface="Times New Roman" pitchFamily="18" charset="0"/>
                  <a:cs typeface="Times New Roman" pitchFamily="18" charset="0"/>
                </a:rPr>
                <a:t>Bài tập 1</a:t>
              </a:r>
              <a:endParaRPr lang="en-US" sz="4000" b="1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90513" y="1008063"/>
            <a:ext cx="8604250" cy="5724525"/>
            <a:chOff x="183" y="635"/>
            <a:chExt cx="5420" cy="3606"/>
          </a:xfrm>
        </p:grpSpPr>
        <p:sp>
          <p:nvSpPr>
            <p:cNvPr id="296978" name="Line 18"/>
            <p:cNvSpPr>
              <a:spLocks noChangeShapeType="1"/>
            </p:cNvSpPr>
            <p:nvPr/>
          </p:nvSpPr>
          <p:spPr bwMode="auto">
            <a:xfrm>
              <a:off x="183" y="4241"/>
              <a:ext cx="5420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10" y="635"/>
              <a:ext cx="4098" cy="628"/>
              <a:chOff x="132" y="635"/>
              <a:chExt cx="4098" cy="628"/>
            </a:xfrm>
          </p:grpSpPr>
          <p:sp>
            <p:nvSpPr>
              <p:cNvPr id="296980" name="Line 20"/>
              <p:cNvSpPr>
                <a:spLocks noChangeShapeType="1"/>
              </p:cNvSpPr>
              <p:nvPr/>
            </p:nvSpPr>
            <p:spPr bwMode="auto">
              <a:xfrm flipV="1">
                <a:off x="132" y="635"/>
                <a:ext cx="0" cy="628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981" name="Line 21"/>
              <p:cNvSpPr>
                <a:spLocks noChangeShapeType="1"/>
              </p:cNvSpPr>
              <p:nvPr/>
            </p:nvSpPr>
            <p:spPr bwMode="auto">
              <a:xfrm>
                <a:off x="132" y="635"/>
                <a:ext cx="4098" cy="0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533400" y="1052513"/>
            <a:ext cx="6629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Bảo quản trang phục gồm những công việc chính nào?</a:t>
            </a:r>
            <a:endParaRPr lang="en-US" sz="32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1750" y="2138363"/>
            <a:ext cx="3500438" cy="4143375"/>
            <a:chOff x="6" y="946"/>
            <a:chExt cx="2205" cy="2610"/>
          </a:xfrm>
        </p:grpSpPr>
        <p:pic>
          <p:nvPicPr>
            <p:cNvPr id="296966" name="Picture 6" descr="b4h phoi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83" y="1379"/>
              <a:ext cx="1128" cy="1919"/>
            </a:xfrm>
            <a:prstGeom prst="rect">
              <a:avLst/>
            </a:prstGeom>
            <a:noFill/>
            <a:ln w="38100">
              <a:solidFill>
                <a:srgbClr val="996633"/>
              </a:solidFill>
              <a:miter lim="800000"/>
              <a:headEnd/>
              <a:tailEnd/>
            </a:ln>
          </p:spPr>
        </p:pic>
        <p:pic>
          <p:nvPicPr>
            <p:cNvPr id="296967" name="Picture 7" descr="tuabai2-200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" y="946"/>
              <a:ext cx="1119" cy="2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6983" name="Picture 5" descr="j02921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21650" y="165100"/>
            <a:ext cx="852488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0.31666 -0.16666 " pathEditMode="relative" ptsTypes="AA">
                                      <p:cBhvr>
                                        <p:cTn id="14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9.25926E-6 L -0.04791 -0.19999 " pathEditMode="relative" ptsTypes="AA">
                                      <p:cBhvr>
                                        <p:cTn id="21" dur="2000" spd="-100000" fill="hold"/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-0.16922 L -0.00868 -0.0099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9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4" grpId="0"/>
      <p:bldP spid="2375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2EE43-0838-4610-8E7F-45C47E6EB5DF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2" name="Group 145"/>
          <p:cNvGrpSpPr>
            <a:grpSpLocks/>
          </p:cNvGrpSpPr>
          <p:nvPr/>
        </p:nvGrpSpPr>
        <p:grpSpPr bwMode="auto">
          <a:xfrm>
            <a:off x="0" y="152400"/>
            <a:ext cx="3200400" cy="715963"/>
            <a:chOff x="0" y="103"/>
            <a:chExt cx="5256" cy="765"/>
          </a:xfrm>
        </p:grpSpPr>
        <p:sp>
          <p:nvSpPr>
            <p:cNvPr id="212114" name="Oval 146"/>
            <p:cNvSpPr>
              <a:spLocks noChangeArrowheads="1"/>
            </p:cNvSpPr>
            <p:nvPr/>
          </p:nvSpPr>
          <p:spPr bwMode="auto">
            <a:xfrm>
              <a:off x="4534" y="103"/>
              <a:ext cx="722" cy="765"/>
            </a:xfrm>
            <a:prstGeom prst="ellipse">
              <a:avLst/>
            </a:prstGeom>
            <a:solidFill>
              <a:srgbClr val="CC79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47"/>
            <p:cNvGrpSpPr>
              <a:grpSpLocks/>
            </p:cNvGrpSpPr>
            <p:nvPr/>
          </p:nvGrpSpPr>
          <p:grpSpPr bwMode="auto">
            <a:xfrm>
              <a:off x="0" y="103"/>
              <a:ext cx="4926" cy="765"/>
              <a:chOff x="0" y="103"/>
              <a:chExt cx="4926" cy="765"/>
            </a:xfrm>
          </p:grpSpPr>
          <p:sp>
            <p:nvSpPr>
              <p:cNvPr id="212116" name="Rectangle 148"/>
              <p:cNvSpPr>
                <a:spLocks noChangeArrowheads="1"/>
              </p:cNvSpPr>
              <p:nvPr/>
            </p:nvSpPr>
            <p:spPr bwMode="auto">
              <a:xfrm>
                <a:off x="0" y="103"/>
                <a:ext cx="4926" cy="765"/>
              </a:xfrm>
              <a:prstGeom prst="rect">
                <a:avLst/>
              </a:prstGeom>
              <a:solidFill>
                <a:srgbClr val="CC79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117" name="Line 149"/>
              <p:cNvSpPr>
                <a:spLocks noChangeShapeType="1"/>
              </p:cNvSpPr>
              <p:nvPr/>
            </p:nvSpPr>
            <p:spPr bwMode="auto">
              <a:xfrm flipV="1">
                <a:off x="0" y="746"/>
                <a:ext cx="4926" cy="1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2118" name="Text Box 150"/>
          <p:cNvSpPr txBox="1">
            <a:spLocks noChangeArrowheads="1"/>
          </p:cNvSpPr>
          <p:nvPr/>
        </p:nvSpPr>
        <p:spPr bwMode="auto">
          <a:xfrm>
            <a:off x="211138" y="85725"/>
            <a:ext cx="261937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tập 2</a:t>
            </a:r>
            <a:endParaRPr lang="en-US" sz="4000" b="1" dirty="0">
              <a:solidFill>
                <a:srgbClr val="CC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409575" y="1176338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Các ký hiệu sau đây có ý nghĩa gì?</a:t>
            </a:r>
            <a:endParaRPr lang="en-US" sz="32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998" name="Rectangle 30"/>
          <p:cNvSpPr>
            <a:spLocks noChangeArrowheads="1"/>
          </p:cNvSpPr>
          <p:nvPr/>
        </p:nvSpPr>
        <p:spPr bwMode="auto">
          <a:xfrm>
            <a:off x="1443038" y="2574925"/>
            <a:ext cx="31289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2000" name="Rectangle 32"/>
          <p:cNvSpPr>
            <a:spLocks noChangeArrowheads="1"/>
          </p:cNvSpPr>
          <p:nvPr/>
        </p:nvSpPr>
        <p:spPr bwMode="auto">
          <a:xfrm>
            <a:off x="1443038" y="2574925"/>
            <a:ext cx="31289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2002" name="Rectangle 34"/>
          <p:cNvSpPr>
            <a:spLocks noChangeArrowheads="1"/>
          </p:cNvSpPr>
          <p:nvPr/>
        </p:nvSpPr>
        <p:spPr bwMode="auto">
          <a:xfrm>
            <a:off x="1443038" y="2574925"/>
            <a:ext cx="31289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2004" name="Rectangle 36"/>
          <p:cNvSpPr>
            <a:spLocks noChangeArrowheads="1"/>
          </p:cNvSpPr>
          <p:nvPr/>
        </p:nvSpPr>
        <p:spPr bwMode="auto">
          <a:xfrm>
            <a:off x="1443038" y="2574925"/>
            <a:ext cx="31289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2006" name="Rectangle 38"/>
          <p:cNvSpPr>
            <a:spLocks noChangeArrowheads="1"/>
          </p:cNvSpPr>
          <p:nvPr/>
        </p:nvSpPr>
        <p:spPr bwMode="auto">
          <a:xfrm>
            <a:off x="1443038" y="2574925"/>
            <a:ext cx="31289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2008" name="Rectangle 40"/>
          <p:cNvSpPr>
            <a:spLocks noChangeArrowheads="1"/>
          </p:cNvSpPr>
          <p:nvPr/>
        </p:nvSpPr>
        <p:spPr bwMode="auto">
          <a:xfrm>
            <a:off x="1443038" y="2574925"/>
            <a:ext cx="31289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2052" name="Rectangle 84"/>
          <p:cNvSpPr>
            <a:spLocks noChangeArrowheads="1"/>
          </p:cNvSpPr>
          <p:nvPr/>
        </p:nvSpPr>
        <p:spPr bwMode="auto">
          <a:xfrm>
            <a:off x="1443038" y="2574925"/>
            <a:ext cx="31289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2054" name="Rectangle 86"/>
          <p:cNvSpPr>
            <a:spLocks noChangeArrowheads="1"/>
          </p:cNvSpPr>
          <p:nvPr/>
        </p:nvSpPr>
        <p:spPr bwMode="auto">
          <a:xfrm>
            <a:off x="1443038" y="2574925"/>
            <a:ext cx="31289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2056" name="Rectangle 88"/>
          <p:cNvSpPr>
            <a:spLocks noChangeArrowheads="1"/>
          </p:cNvSpPr>
          <p:nvPr/>
        </p:nvSpPr>
        <p:spPr bwMode="auto">
          <a:xfrm>
            <a:off x="1443038" y="2574925"/>
            <a:ext cx="31289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2058" name="Rectangle 90"/>
          <p:cNvSpPr>
            <a:spLocks noChangeArrowheads="1"/>
          </p:cNvSpPr>
          <p:nvPr/>
        </p:nvSpPr>
        <p:spPr bwMode="auto">
          <a:xfrm>
            <a:off x="1443038" y="2574925"/>
            <a:ext cx="31289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2060" name="Rectangle 92"/>
          <p:cNvSpPr>
            <a:spLocks noChangeArrowheads="1"/>
          </p:cNvSpPr>
          <p:nvPr/>
        </p:nvSpPr>
        <p:spPr bwMode="auto">
          <a:xfrm>
            <a:off x="1443038" y="2574925"/>
            <a:ext cx="31289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12119" name="Picture 5" descr="j02921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1650" y="165100"/>
            <a:ext cx="852488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56"/>
          <p:cNvGrpSpPr>
            <a:grpSpLocks/>
          </p:cNvGrpSpPr>
          <p:nvPr/>
        </p:nvGrpSpPr>
        <p:grpSpPr bwMode="auto">
          <a:xfrm>
            <a:off x="290513" y="1008063"/>
            <a:ext cx="8604250" cy="5724525"/>
            <a:chOff x="183" y="635"/>
            <a:chExt cx="5420" cy="3606"/>
          </a:xfrm>
        </p:grpSpPr>
        <p:grpSp>
          <p:nvGrpSpPr>
            <p:cNvPr id="5" name="Group 152"/>
            <p:cNvGrpSpPr>
              <a:grpSpLocks/>
            </p:cNvGrpSpPr>
            <p:nvPr/>
          </p:nvGrpSpPr>
          <p:grpSpPr bwMode="auto">
            <a:xfrm>
              <a:off x="210" y="635"/>
              <a:ext cx="3861" cy="518"/>
              <a:chOff x="132" y="635"/>
              <a:chExt cx="4098" cy="628"/>
            </a:xfrm>
          </p:grpSpPr>
          <p:sp>
            <p:nvSpPr>
              <p:cNvPr id="212121" name="Line 153"/>
              <p:cNvSpPr>
                <a:spLocks noChangeShapeType="1"/>
              </p:cNvSpPr>
              <p:nvPr/>
            </p:nvSpPr>
            <p:spPr bwMode="auto">
              <a:xfrm flipV="1">
                <a:off x="132" y="635"/>
                <a:ext cx="0" cy="628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22" name="Line 154"/>
              <p:cNvSpPr>
                <a:spLocks noChangeShapeType="1"/>
              </p:cNvSpPr>
              <p:nvPr/>
            </p:nvSpPr>
            <p:spPr bwMode="auto">
              <a:xfrm>
                <a:off x="132" y="635"/>
                <a:ext cx="4098" cy="0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2123" name="Line 155"/>
            <p:cNvSpPr>
              <a:spLocks noChangeShapeType="1"/>
            </p:cNvSpPr>
            <p:nvPr/>
          </p:nvSpPr>
          <p:spPr bwMode="auto">
            <a:xfrm>
              <a:off x="183" y="4241"/>
              <a:ext cx="5420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73"/>
          <p:cNvGrpSpPr>
            <a:grpSpLocks/>
          </p:cNvGrpSpPr>
          <p:nvPr/>
        </p:nvGrpSpPr>
        <p:grpSpPr bwMode="auto">
          <a:xfrm>
            <a:off x="442913" y="2347913"/>
            <a:ext cx="8428037" cy="3736975"/>
            <a:chOff x="279" y="1479"/>
            <a:chExt cx="5309" cy="2354"/>
          </a:xfrm>
        </p:grpSpPr>
        <p:pic>
          <p:nvPicPr>
            <p:cNvPr id="211993" name="Picture 25" descr="b4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87" y="1556"/>
              <a:ext cx="954" cy="604"/>
            </a:xfrm>
            <a:prstGeom prst="rect">
              <a:avLst/>
            </a:prstGeom>
            <a:noFill/>
          </p:spPr>
        </p:pic>
        <p:pic>
          <p:nvPicPr>
            <p:cNvPr id="211997" name="Picture 29" descr="b4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9" y="2749"/>
              <a:ext cx="848" cy="702"/>
            </a:xfrm>
            <a:prstGeom prst="rect">
              <a:avLst/>
            </a:prstGeom>
            <a:noFill/>
          </p:spPr>
        </p:pic>
        <p:pic>
          <p:nvPicPr>
            <p:cNvPr id="211996" name="Picture 28" descr="b4hh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48" y="2813"/>
              <a:ext cx="945" cy="701"/>
            </a:xfrm>
            <a:prstGeom prst="rect">
              <a:avLst/>
            </a:prstGeom>
            <a:noFill/>
          </p:spPr>
        </p:pic>
        <p:pic>
          <p:nvPicPr>
            <p:cNvPr id="211995" name="Picture 27" descr="b4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9" y="1527"/>
              <a:ext cx="984" cy="633"/>
            </a:xfrm>
            <a:prstGeom prst="rect">
              <a:avLst/>
            </a:prstGeom>
            <a:noFill/>
          </p:spPr>
        </p:pic>
        <p:pic>
          <p:nvPicPr>
            <p:cNvPr id="211994" name="Picture 26" descr="b4b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73" y="1479"/>
              <a:ext cx="926" cy="634"/>
            </a:xfrm>
            <a:prstGeom prst="rect">
              <a:avLst/>
            </a:prstGeom>
            <a:noFill/>
          </p:spPr>
        </p:pic>
        <p:pic>
          <p:nvPicPr>
            <p:cNvPr id="212048" name="Picture 80" descr="b4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06" y="2830"/>
              <a:ext cx="965" cy="585"/>
            </a:xfrm>
            <a:prstGeom prst="rect">
              <a:avLst/>
            </a:prstGeom>
            <a:noFill/>
          </p:spPr>
        </p:pic>
        <p:pic>
          <p:nvPicPr>
            <p:cNvPr id="212047" name="Picture 79" descr="b4c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634" y="1514"/>
              <a:ext cx="954" cy="642"/>
            </a:xfrm>
            <a:prstGeom prst="rect">
              <a:avLst/>
            </a:prstGeom>
            <a:noFill/>
          </p:spPr>
        </p:pic>
        <p:pic>
          <p:nvPicPr>
            <p:cNvPr id="212046" name="Picture 78" descr="b4e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634" y="2807"/>
              <a:ext cx="945" cy="644"/>
            </a:xfrm>
            <a:prstGeom prst="rect">
              <a:avLst/>
            </a:prstGeom>
            <a:noFill/>
          </p:spPr>
        </p:pic>
        <p:sp>
          <p:nvSpPr>
            <p:cNvPr id="212129" name="Text Box 161"/>
            <p:cNvSpPr txBox="1">
              <a:spLocks noChangeArrowheads="1"/>
            </p:cNvSpPr>
            <p:nvPr/>
          </p:nvSpPr>
          <p:spPr bwMode="auto">
            <a:xfrm>
              <a:off x="639" y="2193"/>
              <a:ext cx="22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990033"/>
                  </a:solidFill>
                </a:rPr>
                <a:t>1</a:t>
              </a:r>
            </a:p>
          </p:txBody>
        </p:sp>
        <p:sp>
          <p:nvSpPr>
            <p:cNvPr id="212130" name="Text Box 162"/>
            <p:cNvSpPr txBox="1">
              <a:spLocks noChangeArrowheads="1"/>
            </p:cNvSpPr>
            <p:nvPr/>
          </p:nvSpPr>
          <p:spPr bwMode="auto">
            <a:xfrm>
              <a:off x="1896" y="2193"/>
              <a:ext cx="22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990033"/>
                  </a:solidFill>
                </a:rPr>
                <a:t>2</a:t>
              </a:r>
            </a:p>
          </p:txBody>
        </p:sp>
        <p:sp>
          <p:nvSpPr>
            <p:cNvPr id="212131" name="Text Box 163"/>
            <p:cNvSpPr txBox="1">
              <a:spLocks noChangeArrowheads="1"/>
            </p:cNvSpPr>
            <p:nvPr/>
          </p:nvSpPr>
          <p:spPr bwMode="auto">
            <a:xfrm>
              <a:off x="3555" y="2196"/>
              <a:ext cx="22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990033"/>
                  </a:solidFill>
                </a:rPr>
                <a:t>3</a:t>
              </a:r>
            </a:p>
          </p:txBody>
        </p:sp>
        <p:sp>
          <p:nvSpPr>
            <p:cNvPr id="212132" name="Text Box 164"/>
            <p:cNvSpPr txBox="1">
              <a:spLocks noChangeArrowheads="1"/>
            </p:cNvSpPr>
            <p:nvPr/>
          </p:nvSpPr>
          <p:spPr bwMode="auto">
            <a:xfrm>
              <a:off x="4978" y="2191"/>
              <a:ext cx="22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990033"/>
                  </a:solidFill>
                </a:rPr>
                <a:t>4</a:t>
              </a:r>
            </a:p>
          </p:txBody>
        </p:sp>
        <p:sp>
          <p:nvSpPr>
            <p:cNvPr id="212134" name="Text Box 166"/>
            <p:cNvSpPr txBox="1">
              <a:spLocks noChangeArrowheads="1"/>
            </p:cNvSpPr>
            <p:nvPr/>
          </p:nvSpPr>
          <p:spPr bwMode="auto">
            <a:xfrm>
              <a:off x="1902" y="3503"/>
              <a:ext cx="22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990033"/>
                  </a:solidFill>
                </a:rPr>
                <a:t>6</a:t>
              </a:r>
            </a:p>
          </p:txBody>
        </p:sp>
        <p:sp>
          <p:nvSpPr>
            <p:cNvPr id="212135" name="Text Box 167"/>
            <p:cNvSpPr txBox="1">
              <a:spLocks noChangeArrowheads="1"/>
            </p:cNvSpPr>
            <p:nvPr/>
          </p:nvSpPr>
          <p:spPr bwMode="auto">
            <a:xfrm>
              <a:off x="587" y="3506"/>
              <a:ext cx="22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990033"/>
                  </a:solidFill>
                </a:rPr>
                <a:t>5</a:t>
              </a:r>
            </a:p>
          </p:txBody>
        </p:sp>
        <p:sp>
          <p:nvSpPr>
            <p:cNvPr id="212136" name="Text Box 168"/>
            <p:cNvSpPr txBox="1">
              <a:spLocks noChangeArrowheads="1"/>
            </p:cNvSpPr>
            <p:nvPr/>
          </p:nvSpPr>
          <p:spPr bwMode="auto">
            <a:xfrm>
              <a:off x="3532" y="3506"/>
              <a:ext cx="22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990033"/>
                  </a:solidFill>
                </a:rPr>
                <a:t>7</a:t>
              </a:r>
            </a:p>
          </p:txBody>
        </p:sp>
        <p:sp>
          <p:nvSpPr>
            <p:cNvPr id="212137" name="Text Box 169"/>
            <p:cNvSpPr txBox="1">
              <a:spLocks noChangeArrowheads="1"/>
            </p:cNvSpPr>
            <p:nvPr/>
          </p:nvSpPr>
          <p:spPr bwMode="auto">
            <a:xfrm>
              <a:off x="4984" y="3503"/>
              <a:ext cx="22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990033"/>
                  </a:solidFill>
                </a:rPr>
                <a:t>8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46063" y="609600"/>
            <a:ext cx="4594225" cy="6069013"/>
            <a:chOff x="155" y="384"/>
            <a:chExt cx="2894" cy="3823"/>
          </a:xfrm>
        </p:grpSpPr>
        <p:pic>
          <p:nvPicPr>
            <p:cNvPr id="3" name="Picture 19" descr="b4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5" y="1424"/>
              <a:ext cx="954" cy="604"/>
            </a:xfrm>
            <a:prstGeom prst="rect">
              <a:avLst/>
            </a:prstGeom>
            <a:noFill/>
          </p:spPr>
        </p:pic>
        <p:pic>
          <p:nvPicPr>
            <p:cNvPr id="4" name="Picture 22" descr="b4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5" y="384"/>
              <a:ext cx="984" cy="633"/>
            </a:xfrm>
            <a:prstGeom prst="rect">
              <a:avLst/>
            </a:prstGeom>
            <a:noFill/>
          </p:spPr>
        </p:pic>
        <p:pic>
          <p:nvPicPr>
            <p:cNvPr id="5" name="Picture 23" descr="b4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7" y="2304"/>
              <a:ext cx="926" cy="634"/>
            </a:xfrm>
            <a:prstGeom prst="rect">
              <a:avLst/>
            </a:prstGeom>
            <a:noFill/>
          </p:spPr>
        </p:pic>
        <p:pic>
          <p:nvPicPr>
            <p:cNvPr id="6" name="Picture 26" descr="b4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7" y="3332"/>
              <a:ext cx="954" cy="642"/>
            </a:xfrm>
            <a:prstGeom prst="rect">
              <a:avLst/>
            </a:prstGeom>
            <a:noFill/>
          </p:spPr>
        </p:pic>
        <p:sp>
          <p:nvSpPr>
            <p:cNvPr id="7" name="Text Box 36"/>
            <p:cNvSpPr txBox="1">
              <a:spLocks noChangeArrowheads="1"/>
            </p:cNvSpPr>
            <p:nvPr/>
          </p:nvSpPr>
          <p:spPr bwMode="auto">
            <a:xfrm>
              <a:off x="1200" y="528"/>
              <a:ext cx="1578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 smtClean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Không được là quá 120</a:t>
              </a:r>
              <a:r>
                <a:rPr lang="en-US" b="1" baseline="30000" dirty="0" smtClean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C</a:t>
              </a:r>
              <a:endPara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40"/>
            <p:cNvSpPr txBox="1">
              <a:spLocks noChangeArrowheads="1"/>
            </p:cNvSpPr>
            <p:nvPr/>
          </p:nvSpPr>
          <p:spPr bwMode="auto">
            <a:xfrm>
              <a:off x="1178" y="2385"/>
              <a:ext cx="171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 smtClean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Không giặt bằng máy</a:t>
              </a:r>
              <a:endPara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43"/>
            <p:cNvSpPr txBox="1">
              <a:spLocks noChangeArrowheads="1"/>
            </p:cNvSpPr>
            <p:nvPr/>
          </p:nvSpPr>
          <p:spPr bwMode="auto">
            <a:xfrm>
              <a:off x="1187" y="3304"/>
              <a:ext cx="181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 smtClean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Phơi trong bóng râm</a:t>
              </a:r>
              <a:endPara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45"/>
            <p:cNvSpPr txBox="1">
              <a:spLocks noChangeArrowheads="1"/>
            </p:cNvSpPr>
            <p:nvPr/>
          </p:nvSpPr>
          <p:spPr bwMode="auto">
            <a:xfrm>
              <a:off x="1185" y="1463"/>
              <a:ext cx="1864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 smtClean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Không được giặt nước nóng quá 40</a:t>
              </a:r>
              <a:r>
                <a:rPr lang="en-US" b="1" dirty="0" smtClean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</a:t>
              </a:r>
              <a:r>
                <a:rPr lang="en-US" b="1" dirty="0" smtClean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46"/>
            <p:cNvSpPr txBox="1">
              <a:spLocks noChangeArrowheads="1"/>
            </p:cNvSpPr>
            <p:nvPr/>
          </p:nvSpPr>
          <p:spPr bwMode="auto">
            <a:xfrm>
              <a:off x="581" y="919"/>
              <a:ext cx="239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" name="Text Box 53"/>
            <p:cNvSpPr txBox="1">
              <a:spLocks noChangeArrowheads="1"/>
            </p:cNvSpPr>
            <p:nvPr/>
          </p:nvSpPr>
          <p:spPr bwMode="auto">
            <a:xfrm>
              <a:off x="538" y="1918"/>
              <a:ext cx="22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3" name="Text Box 54"/>
            <p:cNvSpPr txBox="1">
              <a:spLocks noChangeArrowheads="1"/>
            </p:cNvSpPr>
            <p:nvPr/>
          </p:nvSpPr>
          <p:spPr bwMode="auto">
            <a:xfrm>
              <a:off x="571" y="2901"/>
              <a:ext cx="22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4" name="Text Box 55"/>
            <p:cNvSpPr txBox="1">
              <a:spLocks noChangeArrowheads="1"/>
            </p:cNvSpPr>
            <p:nvPr/>
          </p:nvSpPr>
          <p:spPr bwMode="auto">
            <a:xfrm>
              <a:off x="568" y="3880"/>
              <a:ext cx="22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5" name="Group 74"/>
          <p:cNvGrpSpPr>
            <a:grpSpLocks/>
          </p:cNvGrpSpPr>
          <p:nvPr/>
        </p:nvGrpSpPr>
        <p:grpSpPr bwMode="auto">
          <a:xfrm>
            <a:off x="4684713" y="457200"/>
            <a:ext cx="4459287" cy="6205538"/>
            <a:chOff x="2899" y="298"/>
            <a:chExt cx="2861" cy="3909"/>
          </a:xfrm>
        </p:grpSpPr>
        <p:pic>
          <p:nvPicPr>
            <p:cNvPr id="16" name="Picture 27" descr="b4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54" y="3307"/>
              <a:ext cx="945" cy="644"/>
            </a:xfrm>
            <a:prstGeom prst="rect">
              <a:avLst/>
            </a:prstGeom>
            <a:noFill/>
          </p:spPr>
        </p:pic>
        <p:pic>
          <p:nvPicPr>
            <p:cNvPr id="17" name="Picture 20" descr="b4d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64" y="298"/>
              <a:ext cx="848" cy="702"/>
            </a:xfrm>
            <a:prstGeom prst="rect">
              <a:avLst/>
            </a:prstGeom>
            <a:noFill/>
          </p:spPr>
        </p:pic>
        <p:pic>
          <p:nvPicPr>
            <p:cNvPr id="18" name="Picture 21" descr="b4hh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99" y="1332"/>
              <a:ext cx="945" cy="701"/>
            </a:xfrm>
            <a:prstGeom prst="rect">
              <a:avLst/>
            </a:prstGeom>
            <a:noFill/>
          </p:spPr>
        </p:pic>
        <p:pic>
          <p:nvPicPr>
            <p:cNvPr id="19" name="Picture 25" descr="b4f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912" y="2316"/>
              <a:ext cx="965" cy="585"/>
            </a:xfrm>
            <a:prstGeom prst="rect">
              <a:avLst/>
            </a:prstGeom>
            <a:noFill/>
          </p:spPr>
        </p:pic>
        <p:sp>
          <p:nvSpPr>
            <p:cNvPr id="20" name="Text Box 38"/>
            <p:cNvSpPr txBox="1">
              <a:spLocks noChangeArrowheads="1"/>
            </p:cNvSpPr>
            <p:nvPr/>
          </p:nvSpPr>
          <p:spPr bwMode="auto">
            <a:xfrm>
              <a:off x="3847" y="2382"/>
              <a:ext cx="1630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 smtClean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Không được là quá 160</a:t>
              </a:r>
              <a:r>
                <a:rPr lang="en-US" b="1" dirty="0" smtClean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</a:t>
              </a:r>
              <a:r>
                <a:rPr lang="en-US" b="1" dirty="0" smtClean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 Box 39"/>
            <p:cNvSpPr txBox="1">
              <a:spLocks noChangeArrowheads="1"/>
            </p:cNvSpPr>
            <p:nvPr/>
          </p:nvSpPr>
          <p:spPr bwMode="auto">
            <a:xfrm>
              <a:off x="3864" y="3393"/>
              <a:ext cx="1617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 smtClean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Là ở nhiệt độ trên 160</a:t>
              </a:r>
              <a:r>
                <a:rPr lang="en-US" b="1" dirty="0" smtClean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</a:t>
              </a:r>
              <a:r>
                <a:rPr lang="en-US" b="1" dirty="0" smtClean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 Box 41"/>
            <p:cNvSpPr txBox="1">
              <a:spLocks noChangeArrowheads="1"/>
            </p:cNvSpPr>
            <p:nvPr/>
          </p:nvSpPr>
          <p:spPr bwMode="auto">
            <a:xfrm>
              <a:off x="3851" y="1477"/>
              <a:ext cx="1565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 smtClean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Chỉ được là trên khăn ẩm</a:t>
              </a:r>
              <a:endPara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42"/>
            <p:cNvSpPr txBox="1">
              <a:spLocks noChangeArrowheads="1"/>
            </p:cNvSpPr>
            <p:nvPr/>
          </p:nvSpPr>
          <p:spPr bwMode="auto">
            <a:xfrm>
              <a:off x="3876" y="429"/>
              <a:ext cx="1884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dirty="0" smtClean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Khi phơi phải trải trên mặt phẳng</a:t>
              </a:r>
              <a:endPara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56"/>
            <p:cNvSpPr txBox="1">
              <a:spLocks noChangeArrowheads="1"/>
            </p:cNvSpPr>
            <p:nvPr/>
          </p:nvSpPr>
          <p:spPr bwMode="auto">
            <a:xfrm>
              <a:off x="3263" y="927"/>
              <a:ext cx="232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5" name="Text Box 57"/>
            <p:cNvSpPr txBox="1">
              <a:spLocks noChangeArrowheads="1"/>
            </p:cNvSpPr>
            <p:nvPr/>
          </p:nvSpPr>
          <p:spPr bwMode="auto">
            <a:xfrm>
              <a:off x="3279" y="1891"/>
              <a:ext cx="232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26" name="Text Box 58"/>
            <p:cNvSpPr txBox="1">
              <a:spLocks noChangeArrowheads="1"/>
            </p:cNvSpPr>
            <p:nvPr/>
          </p:nvSpPr>
          <p:spPr bwMode="auto">
            <a:xfrm>
              <a:off x="3286" y="2879"/>
              <a:ext cx="232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27" name="Text Box 59"/>
            <p:cNvSpPr txBox="1">
              <a:spLocks noChangeArrowheads="1"/>
            </p:cNvSpPr>
            <p:nvPr/>
          </p:nvSpPr>
          <p:spPr bwMode="auto">
            <a:xfrm>
              <a:off x="3303" y="3880"/>
              <a:ext cx="233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</a:rPr>
                <a:t>8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BDC9-F0C0-4E08-B1F5-CFF43E8D75D8}" type="slidenum">
              <a:rPr lang="en-US"/>
              <a:pPr/>
              <a:t>19</a:t>
            </a:fld>
            <a:endParaRPr lang="en-US"/>
          </a:p>
        </p:txBody>
      </p:sp>
      <p:pic>
        <p:nvPicPr>
          <p:cNvPr id="208907" name="Picture 11" descr="Capture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08763" cy="1152525"/>
          </a:xfrm>
          <a:prstGeom prst="rect">
            <a:avLst/>
          </a:prstGeom>
          <a:noFill/>
        </p:spPr>
      </p:pic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250825" y="2133600"/>
            <a:ext cx="323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</a:t>
            </a:r>
            <a:r>
              <a:rPr lang="en-US" sz="4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HỌC BÀI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269875" y="2852738"/>
            <a:ext cx="7197725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</a:t>
            </a:r>
            <a:r>
              <a:rPr lang="en-US" dirty="0"/>
              <a:t> 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Xem 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Trước bài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5: </a:t>
            </a:r>
          </a:p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sz="36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904" name="Line 8"/>
          <p:cNvSpPr>
            <a:spLocks noChangeShapeType="1"/>
          </p:cNvSpPr>
          <p:nvPr/>
        </p:nvSpPr>
        <p:spPr bwMode="auto">
          <a:xfrm>
            <a:off x="290513" y="6608763"/>
            <a:ext cx="860425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8906" name="Text Box 10"/>
          <p:cNvSpPr txBox="1">
            <a:spLocks noChangeArrowheads="1"/>
          </p:cNvSpPr>
          <p:nvPr/>
        </p:nvSpPr>
        <p:spPr bwMode="auto">
          <a:xfrm>
            <a:off x="1384300" y="88900"/>
            <a:ext cx="258286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Cooper" pitchFamily="2" charset="0"/>
              </a:rPr>
              <a:t>DAËN DOØ</a:t>
            </a:r>
          </a:p>
        </p:txBody>
      </p:sp>
      <p:sp>
        <p:nvSpPr>
          <p:cNvPr id="208909" name="Text Box 13"/>
          <p:cNvSpPr txBox="1">
            <a:spLocks noChangeArrowheads="1"/>
          </p:cNvSpPr>
          <p:nvPr/>
        </p:nvSpPr>
        <p:spPr bwMode="auto">
          <a:xfrm>
            <a:off x="1001713" y="3546475"/>
            <a:ext cx="810101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Ôn một số mũi khâu cơ bản.</a:t>
            </a:r>
          </a:p>
          <a:p>
            <a:pPr algn="l"/>
            <a:r>
              <a:rPr lang="en-US" sz="3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Chuẩn bị vải trắng, kim, chỉ</a:t>
            </a:r>
            <a:endParaRPr lang="en-US" sz="3600" b="1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0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/>
      <p:bldP spid="208900" grpId="0"/>
      <p:bldP spid="2089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 2. Trình bày cách phối hợp trang phục?</a:t>
            </a:r>
            <a:endParaRPr lang="en-US" sz="36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52400" y="1752600"/>
            <a:ext cx="89916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hai cách phối hợp trang phục.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Phối hợp vải hoa văn với vải trơn.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Phối hợp màu sắc.</a:t>
            </a:r>
          </a:p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* Biết mặc thay đổi áo và quần hợp lý về màu sắc, hoa văn, sẽ làm phong phú thêm trang phục hiện có.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143000" y="4724400"/>
            <a:ext cx="563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533400" y="5229493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43038"/>
            <a:ext cx="9144000" cy="1600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Tiết 8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Bài 4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819400"/>
            <a:ext cx="7162800" cy="21336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 DỤNG VÀ BẢO QUẢN TRANG PHỤC (tt)</a:t>
            </a:r>
            <a:endParaRPr lang="en-US" sz="4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12" descr="flowers_2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0"/>
            <a:ext cx="289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4" descr="dividers_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0800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5" descr="dividers_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6200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6" descr="dividers_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7" descr="dangquang_387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953000"/>
            <a:ext cx="320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2819400" y="-228600"/>
            <a:ext cx="2209800" cy="19050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5562600" y="0"/>
            <a:ext cx="1752600" cy="1828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 rot="16200000">
            <a:off x="7620000" y="2362200"/>
            <a:ext cx="1676400" cy="24384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228600" y="0"/>
            <a:ext cx="1905000" cy="1524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20"/>
          <p:cNvSpPr>
            <a:spLocks noChangeArrowheads="1"/>
          </p:cNvSpPr>
          <p:nvPr/>
        </p:nvSpPr>
        <p:spPr bwMode="auto">
          <a:xfrm rot="16200000">
            <a:off x="0" y="2286000"/>
            <a:ext cx="1676400" cy="24384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2" descr="flowers_2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29200"/>
            <a:ext cx="289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66" grpId="0" animBg="1"/>
      <p:bldP spid="2067" grpId="0" animBg="1"/>
      <p:bldP spid="2068" grpId="0" animBg="1"/>
      <p:bldP spid="2069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E6317-89A3-4A85-9ED8-CD63E7032FF4}" type="slidenum">
              <a:rPr lang="en-US"/>
              <a:pPr/>
              <a:t>4</a:t>
            </a:fld>
            <a:endParaRPr lang="en-US" dirty="0"/>
          </a:p>
        </p:txBody>
      </p:sp>
      <p:pic>
        <p:nvPicPr>
          <p:cNvPr id="27690" name="Picture 42" descr="Capture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608763" cy="1152525"/>
          </a:xfrm>
          <a:prstGeom prst="rect">
            <a:avLst/>
          </a:prstGeom>
          <a:noFill/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147763" y="165100"/>
            <a:ext cx="5473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Bảo quản trang phục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714500" y="6267450"/>
            <a:ext cx="556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GIẶT, PHƠI ; LÀ (ỦI) ; CẤT GIỮ</a:t>
            </a:r>
            <a:endParaRPr lang="en-US" sz="24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31750" y="1711325"/>
            <a:ext cx="3500438" cy="4143375"/>
            <a:chOff x="6" y="946"/>
            <a:chExt cx="2205" cy="2610"/>
          </a:xfrm>
        </p:grpSpPr>
        <p:pic>
          <p:nvPicPr>
            <p:cNvPr id="27673" name="Picture 25" descr="b4h phoi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83" y="1379"/>
              <a:ext cx="1128" cy="1919"/>
            </a:xfrm>
            <a:prstGeom prst="rect">
              <a:avLst/>
            </a:prstGeom>
            <a:noFill/>
            <a:ln w="38100">
              <a:solidFill>
                <a:srgbClr val="996633"/>
              </a:solidFill>
              <a:miter lim="800000"/>
              <a:headEnd/>
              <a:tailEnd/>
            </a:ln>
          </p:spPr>
        </p:pic>
        <p:pic>
          <p:nvPicPr>
            <p:cNvPr id="27684" name="Picture 36" descr="tuabai2-200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" y="946"/>
              <a:ext cx="1119" cy="2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685" name="Picture 37" descr="tua-bai-20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5563" y="2398713"/>
            <a:ext cx="2260600" cy="3160712"/>
          </a:xfrm>
          <a:prstGeom prst="rect">
            <a:avLst/>
          </a:prstGeom>
          <a:noFill/>
        </p:spPr>
      </p:pic>
      <p:pic>
        <p:nvPicPr>
          <p:cNvPr id="27691" name="Picture 43" descr="TU-AO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1888" y="1973263"/>
            <a:ext cx="2797175" cy="3656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0.31666 -0.16666 " pathEditMode="relative" ptsTypes="AA">
                                      <p:cBhvr>
                                        <p:cTn id="14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9.25926E-6 L -0.04791 -0.19999 " pathEditMode="relative" ptsTypes="AA">
                                      <p:cBhvr>
                                        <p:cTn id="21" dur="2000" spd="-1000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-0.16922 L -0.00868 -0.0099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5ED2C-546B-42E1-B18F-A621CCFB40CE}" type="slidenum">
              <a:rPr lang="en-US"/>
              <a:pPr/>
              <a:t>5</a:t>
            </a:fld>
            <a:endParaRPr lang="en-US"/>
          </a:p>
        </p:txBody>
      </p:sp>
      <p:pic>
        <p:nvPicPr>
          <p:cNvPr id="169991" name="Picture 7" descr="QUAN-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5263" y="1543050"/>
            <a:ext cx="3705225" cy="4789488"/>
          </a:xfrm>
          <a:prstGeom prst="rect">
            <a:avLst/>
          </a:prstGeom>
          <a:noFill/>
        </p:spPr>
      </p:pic>
      <p:pic>
        <p:nvPicPr>
          <p:cNvPr id="170018" name="Picture 34" descr="Capture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8600"/>
            <a:ext cx="6608763" cy="1381125"/>
          </a:xfrm>
          <a:prstGeom prst="rect">
            <a:avLst/>
          </a:prstGeom>
          <a:noFill/>
        </p:spPr>
      </p:pic>
      <p:pic>
        <p:nvPicPr>
          <p:cNvPr id="169989" name="Picture 5" descr="THA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88" y="4657725"/>
            <a:ext cx="3154362" cy="1265238"/>
          </a:xfrm>
          <a:prstGeom prst="rect">
            <a:avLst/>
          </a:prstGeom>
          <a:noFill/>
        </p:spPr>
      </p:pic>
      <p:pic>
        <p:nvPicPr>
          <p:cNvPr id="169990" name="Picture 6" descr="THA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1375" y="4721225"/>
            <a:ext cx="3154363" cy="1265238"/>
          </a:xfrm>
          <a:prstGeom prst="rect">
            <a:avLst/>
          </a:prstGeom>
          <a:noFill/>
        </p:spPr>
      </p:pic>
      <p:pic>
        <p:nvPicPr>
          <p:cNvPr id="169998" name="Picture 14" descr="QUANLO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1175" y="1098550"/>
            <a:ext cx="1373188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9" name="Picture 15" descr="VANG-LO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81213" y="1182688"/>
            <a:ext cx="1804987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4" name="Picture 10" descr="XANHLO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7650" y="1349375"/>
            <a:ext cx="1893888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5" name="Picture 11" descr="AOLO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05213" y="1150938"/>
            <a:ext cx="20208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7" name="Picture 13" descr="QUAN-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073150"/>
            <a:ext cx="1373187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6" name="Picture 12" descr="DODAM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49863" y="1219200"/>
            <a:ext cx="171450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000" name="Picture 16" descr="XANHDAM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14838" y="1198563"/>
            <a:ext cx="1903412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001" name="Picture 17" descr="DLV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65563" y="1092200"/>
            <a:ext cx="20208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3" name="Picture 9" descr="KEM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80375" y="1860550"/>
            <a:ext cx="654050" cy="1455738"/>
          </a:xfrm>
          <a:prstGeom prst="rect">
            <a:avLst/>
          </a:prstGeom>
          <a:noFill/>
        </p:spPr>
      </p:pic>
      <p:sp>
        <p:nvSpPr>
          <p:cNvPr id="170022" name="Text Box 38"/>
          <p:cNvSpPr txBox="1">
            <a:spLocks noChangeArrowheads="1"/>
          </p:cNvSpPr>
          <p:nvPr/>
        </p:nvSpPr>
        <p:spPr bwMode="auto">
          <a:xfrm>
            <a:off x="1081088" y="0"/>
            <a:ext cx="363432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Cooper" pitchFamily="2" charset="0"/>
              </a:rPr>
              <a:t>Giaët </a:t>
            </a:r>
            <a:r>
              <a:rPr lang="en-US" sz="3600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Cooper" pitchFamily="2" charset="0"/>
              </a:rPr>
              <a:t>, </a:t>
            </a:r>
            <a:r>
              <a:rPr lang="en-US" sz="36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Cooper" pitchFamily="2" charset="0"/>
              </a:rPr>
              <a:t>phôi</a:t>
            </a:r>
          </a:p>
          <a:p>
            <a:pPr marL="742950" indent="-742950"/>
            <a:r>
              <a:rPr lang="en-US" sz="36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Cooper" pitchFamily="2" charset="0"/>
              </a:rPr>
              <a:t>   </a:t>
            </a:r>
            <a:r>
              <a:rPr lang="en-US" sz="3600" dirty="0" smtClean="0">
                <a:solidFill>
                  <a:srgbClr val="0066CC"/>
                </a:solidFill>
                <a:latin typeface="VNI-Cooper" pitchFamily="2" charset="0"/>
              </a:rPr>
              <a:t>(sgk/23)</a:t>
            </a:r>
            <a:endParaRPr lang="en-US" sz="3600" dirty="0">
              <a:solidFill>
                <a:srgbClr val="0066CC"/>
              </a:solidFill>
              <a:latin typeface="VNI-Cooper" pitchFamily="2" charset="0"/>
            </a:endParaRPr>
          </a:p>
        </p:txBody>
      </p:sp>
      <p:sp>
        <p:nvSpPr>
          <p:cNvPr id="170023" name="Text Box 39"/>
          <p:cNvSpPr txBox="1">
            <a:spLocks noChangeArrowheads="1"/>
          </p:cNvSpPr>
          <p:nvPr/>
        </p:nvSpPr>
        <p:spPr bwMode="auto">
          <a:xfrm>
            <a:off x="2024063" y="6156325"/>
            <a:ext cx="5121915" cy="369332"/>
          </a:xfrm>
          <a:prstGeom prst="rect">
            <a:avLst/>
          </a:prstGeom>
          <a:solidFill>
            <a:srgbClr val="B9FFB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Tách riêng áo quần màu sáng với áo quần màu tối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016" name="AutoShape 32"/>
          <p:cNvSpPr>
            <a:spLocks noChangeArrowheads="1"/>
          </p:cNvSpPr>
          <p:nvPr/>
        </p:nvSpPr>
        <p:spPr bwMode="auto">
          <a:xfrm>
            <a:off x="4876800" y="228600"/>
            <a:ext cx="3951287" cy="858837"/>
          </a:xfrm>
          <a:prstGeom prst="wedgeEllipseCallout">
            <a:avLst>
              <a:gd name="adj1" fmla="val -24245"/>
              <a:gd name="adj2" fmla="val 110074"/>
            </a:avLst>
          </a:prstGeom>
          <a:solidFill>
            <a:srgbClr val="B9FFB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 các vật ở trong túi ra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9992" name="Picture 8" descr="CHIA-KHO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40650" y="868363"/>
            <a:ext cx="930275" cy="94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0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42754E-6 C -0.06267 -0.00649 -0.12535 -0.01298 -0.1757 0.01299 C -0.22604 0.03896 -0.28125 0.13239 -0.30243 0.15628 " pathEditMode="relative" ptsTypes="aaA">
                                      <p:cBhvr>
                                        <p:cTn id="19" dur="1000" spd="-1000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1" dur="10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900" fill="hold"/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fill="hold"/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9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80315E-6 C -0.03958 -0.04707 -0.07916 -0.09414 -0.13159 -0.09785 C -0.18402 -0.10156 -0.27795 -0.05217 -0.31458 -0.02296 " pathEditMode="relative" ptsTypes="aaA">
                                      <p:cBhvr>
                                        <p:cTn id="29" dur="2000" spd="-100000" fill="hold"/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1" dur="2000" fill="hold"/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0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70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6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28681E-6 L -0.1974 0.30629 " pathEditMode="fixed" rAng="0" ptsTypes="AA">
                                      <p:cBhvr>
                                        <p:cTn id="83" dur="1000" fill="hold"/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95942E-6 L 0.19756 0.32575 " pathEditMode="fixed" rAng="0" ptsTypes="AA">
                                      <p:cBhvr>
                                        <p:cTn id="85" dur="1000" fill="hold"/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99954E-6 L -0.1974 0.30303 " pathEditMode="relative" ptsTypes="AA">
                                      <p:cBhvr>
                                        <p:cTn id="88" dur="1000" fill="hold"/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32785E-6 L 0.20261 0.31602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99861E-6 L -0.19757 0.29655 " pathEditMode="relative" ptsTypes="AA">
                                      <p:cBhvr>
                                        <p:cTn id="93" dur="1000" fill="hold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3 0.00974 L 0.22204 0.31278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10294E-6 L 0.20243 0.32553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16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85648E-6 L -0.21701 0.32251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70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22" grpId="0"/>
      <p:bldP spid="170023" grpId="0" animBg="1"/>
      <p:bldP spid="170016" grpId="0" animBg="1"/>
      <p:bldP spid="1700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0F806-3388-4EFF-A87B-D0C58E3F7909}" type="slidenum">
              <a:rPr lang="en-US"/>
              <a:pPr/>
              <a:t>6</a:t>
            </a:fld>
            <a:endParaRPr lang="en-US"/>
          </a:p>
        </p:txBody>
      </p:sp>
      <p:pic>
        <p:nvPicPr>
          <p:cNvPr id="188418" name="Picture 2" descr="CD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0050"/>
            <a:ext cx="9144000" cy="5187950"/>
          </a:xfrm>
          <a:prstGeom prst="rect">
            <a:avLst/>
          </a:prstGeom>
          <a:noFill/>
        </p:spPr>
      </p:pic>
      <p:pic>
        <p:nvPicPr>
          <p:cNvPr id="188425" name="Picture 9" descr="DL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4475" y="2001838"/>
            <a:ext cx="3046413" cy="2628900"/>
          </a:xfrm>
          <a:prstGeom prst="rect">
            <a:avLst/>
          </a:prstGeom>
          <a:noFill/>
        </p:spPr>
      </p:pic>
      <p:sp>
        <p:nvSpPr>
          <p:cNvPr id="188435" name="AutoShape 19"/>
          <p:cNvSpPr>
            <a:spLocks noChangeArrowheads="1"/>
          </p:cNvSpPr>
          <p:nvPr/>
        </p:nvSpPr>
        <p:spPr bwMode="auto">
          <a:xfrm>
            <a:off x="4470400" y="168275"/>
            <a:ext cx="4387850" cy="1101725"/>
          </a:xfrm>
          <a:prstGeom prst="wedgeEllipseCallout">
            <a:avLst>
              <a:gd name="adj1" fmla="val -25037"/>
              <a:gd name="adj2" fmla="val 122190"/>
            </a:avLst>
          </a:prstGeom>
          <a:solidFill>
            <a:srgbClr val="B9FFB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88443" name="Text Box 27"/>
          <p:cNvSpPr txBox="1">
            <a:spLocks noChangeArrowheads="1"/>
          </p:cNvSpPr>
          <p:nvPr/>
        </p:nvSpPr>
        <p:spPr bwMode="auto">
          <a:xfrm>
            <a:off x="4800600" y="381000"/>
            <a:ext cx="345639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 trước bằng xà phòng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chỗ bẩn nhiều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444" name="Text Box 28"/>
          <p:cNvSpPr txBox="1">
            <a:spLocks noChangeArrowheads="1"/>
          </p:cNvSpPr>
          <p:nvPr/>
        </p:nvSpPr>
        <p:spPr bwMode="auto">
          <a:xfrm>
            <a:off x="5181600" y="381000"/>
            <a:ext cx="297021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Ngâm 30’, vò kĩ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98588" y="2114550"/>
            <a:ext cx="1719262" cy="1719263"/>
            <a:chOff x="2405" y="0"/>
            <a:chExt cx="1083" cy="1083"/>
          </a:xfrm>
        </p:grpSpPr>
        <p:sp>
          <p:nvSpPr>
            <p:cNvPr id="188420" name="Oval 4"/>
            <p:cNvSpPr>
              <a:spLocks noChangeArrowheads="1"/>
            </p:cNvSpPr>
            <p:nvPr/>
          </p:nvSpPr>
          <p:spPr bwMode="auto">
            <a:xfrm>
              <a:off x="2405" y="0"/>
              <a:ext cx="1083" cy="1083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                 </a:t>
              </a:r>
            </a:p>
          </p:txBody>
        </p:sp>
        <p:sp>
          <p:nvSpPr>
            <p:cNvPr id="188421" name="Line 5"/>
            <p:cNvSpPr>
              <a:spLocks noChangeShapeType="1"/>
            </p:cNvSpPr>
            <p:nvPr/>
          </p:nvSpPr>
          <p:spPr bwMode="auto">
            <a:xfrm flipV="1">
              <a:off x="2928" y="180"/>
              <a:ext cx="0" cy="36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370013" y="2085975"/>
            <a:ext cx="1719262" cy="1719263"/>
            <a:chOff x="887" y="1302"/>
            <a:chExt cx="1083" cy="1083"/>
          </a:xfrm>
        </p:grpSpPr>
        <p:sp>
          <p:nvSpPr>
            <p:cNvPr id="188423" name="Oval 7"/>
            <p:cNvSpPr>
              <a:spLocks noChangeArrowheads="1"/>
            </p:cNvSpPr>
            <p:nvPr/>
          </p:nvSpPr>
          <p:spPr bwMode="auto">
            <a:xfrm>
              <a:off x="887" y="1302"/>
              <a:ext cx="1083" cy="1083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/>
                <a:t>                 </a:t>
              </a:r>
            </a:p>
          </p:txBody>
        </p:sp>
        <p:sp>
          <p:nvSpPr>
            <p:cNvPr id="188424" name="Line 8"/>
            <p:cNvSpPr>
              <a:spLocks noChangeShapeType="1"/>
            </p:cNvSpPr>
            <p:nvPr/>
          </p:nvSpPr>
          <p:spPr bwMode="auto">
            <a:xfrm flipV="1">
              <a:off x="1417" y="1359"/>
              <a:ext cx="0" cy="4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8426" name="Picture 10" descr="QUAN-D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6288" y="1038225"/>
            <a:ext cx="2390775" cy="3810000"/>
          </a:xfrm>
          <a:prstGeom prst="rect">
            <a:avLst/>
          </a:prstGeom>
          <a:noFill/>
        </p:spPr>
      </p:pic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492500" y="2108200"/>
            <a:ext cx="4879975" cy="1743075"/>
            <a:chOff x="2200" y="1328"/>
            <a:chExt cx="3074" cy="1098"/>
          </a:xfrm>
        </p:grpSpPr>
        <p:sp>
          <p:nvSpPr>
            <p:cNvPr id="188428" name="Oval 12"/>
            <p:cNvSpPr>
              <a:spLocks noChangeArrowheads="1"/>
            </p:cNvSpPr>
            <p:nvPr/>
          </p:nvSpPr>
          <p:spPr bwMode="auto">
            <a:xfrm>
              <a:off x="3946" y="1328"/>
              <a:ext cx="383" cy="2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29" name="Oval 13"/>
            <p:cNvSpPr>
              <a:spLocks noChangeArrowheads="1"/>
            </p:cNvSpPr>
            <p:nvPr/>
          </p:nvSpPr>
          <p:spPr bwMode="auto">
            <a:xfrm>
              <a:off x="4871" y="1889"/>
              <a:ext cx="403" cy="35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0" name="Oval 14"/>
            <p:cNvSpPr>
              <a:spLocks noChangeArrowheads="1"/>
            </p:cNvSpPr>
            <p:nvPr/>
          </p:nvSpPr>
          <p:spPr bwMode="auto">
            <a:xfrm>
              <a:off x="3712" y="1934"/>
              <a:ext cx="403" cy="35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1" name="Oval 15"/>
            <p:cNvSpPr>
              <a:spLocks noChangeArrowheads="1"/>
            </p:cNvSpPr>
            <p:nvPr/>
          </p:nvSpPr>
          <p:spPr bwMode="auto">
            <a:xfrm>
              <a:off x="2954" y="1958"/>
              <a:ext cx="482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2" name="Oval 16"/>
            <p:cNvSpPr>
              <a:spLocks noChangeArrowheads="1"/>
            </p:cNvSpPr>
            <p:nvPr/>
          </p:nvSpPr>
          <p:spPr bwMode="auto">
            <a:xfrm>
              <a:off x="2200" y="1924"/>
              <a:ext cx="482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560000">
                                      <p:cBhvr>
                                        <p:cTn id="3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4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88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88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59379E-7 L -4.72222E-6 0.1711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20427E-6 L -2.77778E-6 0.1773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35" grpId="0" animBg="1"/>
      <p:bldP spid="188435" grpId="1" animBg="1"/>
      <p:bldP spid="188435" grpId="2" animBg="1"/>
      <p:bldP spid="188443" grpId="0"/>
      <p:bldP spid="188443" grpId="1"/>
      <p:bldP spid="1884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98454-EF9D-4F4B-B05E-8234D0D49A8B}" type="slidenum">
              <a:rPr lang="en-US"/>
              <a:pPr/>
              <a:t>7</a:t>
            </a:fld>
            <a:endParaRPr lang="en-US"/>
          </a:p>
        </p:txBody>
      </p:sp>
      <p:sp>
        <p:nvSpPr>
          <p:cNvPr id="173079" name="AutoShape 23"/>
          <p:cNvSpPr>
            <a:spLocks noChangeArrowheads="1"/>
          </p:cNvSpPr>
          <p:nvPr/>
        </p:nvSpPr>
        <p:spPr bwMode="auto">
          <a:xfrm>
            <a:off x="295275" y="82550"/>
            <a:ext cx="3013075" cy="1266825"/>
          </a:xfrm>
          <a:prstGeom prst="wedgeEllipseCallout">
            <a:avLst>
              <a:gd name="adj1" fmla="val 30611"/>
              <a:gd name="adj2" fmla="val 73685"/>
            </a:avLst>
          </a:prstGeom>
          <a:solidFill>
            <a:srgbClr val="B9FFB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73060" name="Picture 4" descr="TH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8" y="3400425"/>
            <a:ext cx="6062662" cy="3457575"/>
          </a:xfrm>
          <a:prstGeom prst="rect">
            <a:avLst/>
          </a:prstGeom>
          <a:noFill/>
        </p:spPr>
      </p:pic>
      <p:pic>
        <p:nvPicPr>
          <p:cNvPr id="173061" name="Picture 5" descr="QUAN-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4338" y="962025"/>
            <a:ext cx="2390775" cy="3810000"/>
          </a:xfrm>
          <a:prstGeom prst="rect">
            <a:avLst/>
          </a:prstGeom>
          <a:noFill/>
        </p:spPr>
      </p:pic>
      <p:pic>
        <p:nvPicPr>
          <p:cNvPr id="173062" name="Picture 6" descr="DL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258888"/>
            <a:ext cx="3686175" cy="3181350"/>
          </a:xfrm>
          <a:prstGeom prst="rect">
            <a:avLst/>
          </a:prstGeom>
          <a:noFill/>
        </p:spPr>
      </p:pic>
      <p:pic>
        <p:nvPicPr>
          <p:cNvPr id="173064" name="Picture 8" descr="x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0488" y="441325"/>
            <a:ext cx="2703512" cy="6416675"/>
          </a:xfrm>
          <a:prstGeom prst="rect">
            <a:avLst/>
          </a:prstGeom>
          <a:noFill/>
        </p:spPr>
      </p:pic>
      <p:sp>
        <p:nvSpPr>
          <p:cNvPr id="173075" name="Line 19"/>
          <p:cNvSpPr>
            <a:spLocks noChangeShapeType="1"/>
          </p:cNvSpPr>
          <p:nvPr/>
        </p:nvSpPr>
        <p:spPr bwMode="auto">
          <a:xfrm flipH="1">
            <a:off x="5129213" y="2230438"/>
            <a:ext cx="1695450" cy="120332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77" name="Text Box 21"/>
          <p:cNvSpPr txBox="1">
            <a:spLocks noChangeArrowheads="1"/>
          </p:cNvSpPr>
          <p:nvPr/>
        </p:nvSpPr>
        <p:spPr bwMode="auto">
          <a:xfrm>
            <a:off x="492125" y="334963"/>
            <a:ext cx="254635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Giũ nhiều lần bằng nước sạch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080" name="Text Box 24"/>
          <p:cNvSpPr txBox="1">
            <a:spLocks noChangeArrowheads="1"/>
          </p:cNvSpPr>
          <p:nvPr/>
        </p:nvSpPr>
        <p:spPr bwMode="auto">
          <a:xfrm>
            <a:off x="6529388" y="1814513"/>
            <a:ext cx="2481262" cy="707886"/>
          </a:xfrm>
          <a:prstGeom prst="rect">
            <a:avLst/>
          </a:prstGeom>
          <a:solidFill>
            <a:srgbClr val="B9FFB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 chất làm mềm vải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7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7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7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17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79" grpId="0" animBg="1"/>
      <p:bldP spid="173079" grpId="1" animBg="1"/>
      <p:bldP spid="173075" grpId="0" animBg="1"/>
      <p:bldP spid="173077" grpId="0"/>
      <p:bldP spid="173077" grpId="1"/>
      <p:bldP spid="1730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2632-FCB0-42E9-B7A5-7C61DCEBE0A2}" type="slidenum">
              <a:rPr lang="en-US"/>
              <a:pPr/>
              <a:t>8</a:t>
            </a:fld>
            <a:endParaRPr lang="en-US"/>
          </a:p>
        </p:txBody>
      </p:sp>
      <p:sp>
        <p:nvSpPr>
          <p:cNvPr id="113674" name="Line 10"/>
          <p:cNvSpPr>
            <a:spLocks noChangeShapeType="1"/>
          </p:cNvSpPr>
          <p:nvPr/>
        </p:nvSpPr>
        <p:spPr bwMode="auto">
          <a:xfrm>
            <a:off x="1422400" y="1930400"/>
            <a:ext cx="203200" cy="8540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3675" name="Line 11"/>
          <p:cNvSpPr>
            <a:spLocks noChangeShapeType="1"/>
          </p:cNvSpPr>
          <p:nvPr/>
        </p:nvSpPr>
        <p:spPr bwMode="auto">
          <a:xfrm>
            <a:off x="1828800" y="1727200"/>
            <a:ext cx="528638" cy="7112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3676" name="Line 12"/>
          <p:cNvSpPr>
            <a:spLocks noChangeShapeType="1"/>
          </p:cNvSpPr>
          <p:nvPr/>
        </p:nvSpPr>
        <p:spPr bwMode="auto">
          <a:xfrm>
            <a:off x="2133600" y="1381125"/>
            <a:ext cx="792163" cy="3048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3677" name="Line 13"/>
          <p:cNvSpPr>
            <a:spLocks noChangeShapeType="1"/>
          </p:cNvSpPr>
          <p:nvPr/>
        </p:nvSpPr>
        <p:spPr bwMode="auto">
          <a:xfrm flipV="1">
            <a:off x="2032000" y="711200"/>
            <a:ext cx="974725" cy="2444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3678" name="Line 14"/>
          <p:cNvSpPr>
            <a:spLocks noChangeShapeType="1"/>
          </p:cNvSpPr>
          <p:nvPr/>
        </p:nvSpPr>
        <p:spPr bwMode="auto">
          <a:xfrm flipV="1">
            <a:off x="1747838" y="0"/>
            <a:ext cx="711200" cy="73183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3679" name="Line 15"/>
          <p:cNvSpPr>
            <a:spLocks noChangeShapeType="1"/>
          </p:cNvSpPr>
          <p:nvPr/>
        </p:nvSpPr>
        <p:spPr bwMode="auto">
          <a:xfrm flipH="1">
            <a:off x="773113" y="1909763"/>
            <a:ext cx="344487" cy="7112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3680" name="Line 16"/>
          <p:cNvSpPr>
            <a:spLocks noChangeShapeType="1"/>
          </p:cNvSpPr>
          <p:nvPr/>
        </p:nvSpPr>
        <p:spPr bwMode="auto">
          <a:xfrm flipH="1">
            <a:off x="0" y="1443038"/>
            <a:ext cx="568325" cy="26352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3681" name="Line 17"/>
          <p:cNvSpPr>
            <a:spLocks noChangeShapeType="1"/>
          </p:cNvSpPr>
          <p:nvPr/>
        </p:nvSpPr>
        <p:spPr bwMode="auto">
          <a:xfrm flipH="1" flipV="1">
            <a:off x="0" y="893763"/>
            <a:ext cx="630238" cy="2032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3682" name="Line 18"/>
          <p:cNvSpPr>
            <a:spLocks noChangeShapeType="1"/>
          </p:cNvSpPr>
          <p:nvPr/>
        </p:nvSpPr>
        <p:spPr bwMode="auto">
          <a:xfrm flipH="1" flipV="1">
            <a:off x="304800" y="152400"/>
            <a:ext cx="508000" cy="79216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3683" name="Line 19"/>
          <p:cNvSpPr>
            <a:spLocks noChangeShapeType="1"/>
          </p:cNvSpPr>
          <p:nvPr/>
        </p:nvSpPr>
        <p:spPr bwMode="auto">
          <a:xfrm flipH="1" flipV="1">
            <a:off x="1016000" y="0"/>
            <a:ext cx="101600" cy="609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3684" name="Line 20"/>
          <p:cNvSpPr>
            <a:spLocks noChangeShapeType="1"/>
          </p:cNvSpPr>
          <p:nvPr/>
        </p:nvSpPr>
        <p:spPr bwMode="auto">
          <a:xfrm flipV="1">
            <a:off x="1422400" y="0"/>
            <a:ext cx="223838" cy="63023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3685" name="Line 21"/>
          <p:cNvSpPr>
            <a:spLocks noChangeShapeType="1"/>
          </p:cNvSpPr>
          <p:nvPr/>
        </p:nvSpPr>
        <p:spPr bwMode="auto">
          <a:xfrm flipH="1">
            <a:off x="0" y="1685925"/>
            <a:ext cx="731838" cy="67151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3714" name="Text Box 50"/>
          <p:cNvSpPr txBox="1">
            <a:spLocks noChangeArrowheads="1"/>
          </p:cNvSpPr>
          <p:nvPr/>
        </p:nvSpPr>
        <p:spPr bwMode="auto">
          <a:xfrm>
            <a:off x="346075" y="6172200"/>
            <a:ext cx="38877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Phơi áo quần màu sáng bằng vải bông, lanh vải pha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715" name="Text Box 51"/>
          <p:cNvSpPr txBox="1">
            <a:spLocks noChangeArrowheads="1"/>
          </p:cNvSpPr>
          <p:nvPr/>
        </p:nvSpPr>
        <p:spPr bwMode="auto">
          <a:xfrm>
            <a:off x="5254625" y="6172201"/>
            <a:ext cx="32639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 quần màu tối, vải polieste, lụa nilon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37" descr="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895600"/>
            <a:ext cx="1736725" cy="2141538"/>
          </a:xfrm>
          <a:prstGeom prst="rect">
            <a:avLst/>
          </a:prstGeom>
          <a:noFill/>
        </p:spPr>
      </p:pic>
      <p:pic>
        <p:nvPicPr>
          <p:cNvPr id="22" name="Picture 40" descr="PH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0413" y="0"/>
            <a:ext cx="4573587" cy="6019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3" name="Picture 38" descr="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1375" y="3370263"/>
            <a:ext cx="1700213" cy="1689100"/>
          </a:xfrm>
          <a:prstGeom prst="rect">
            <a:avLst/>
          </a:prstGeom>
          <a:noFill/>
          <a:effectLst/>
        </p:spPr>
      </p:pic>
      <p:sp>
        <p:nvSpPr>
          <p:cNvPr id="24" name="Oval 9"/>
          <p:cNvSpPr>
            <a:spLocks noChangeArrowheads="1"/>
          </p:cNvSpPr>
          <p:nvPr/>
        </p:nvSpPr>
        <p:spPr bwMode="auto">
          <a:xfrm>
            <a:off x="609600" y="609600"/>
            <a:ext cx="1503362" cy="130175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3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11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3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3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3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3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1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1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4" grpId="0" animBg="1"/>
      <p:bldP spid="113674" grpId="1" animBg="1"/>
      <p:bldP spid="113675" grpId="0" animBg="1"/>
      <p:bldP spid="113675" grpId="1" animBg="1"/>
      <p:bldP spid="113676" grpId="0" animBg="1"/>
      <p:bldP spid="113676" grpId="1" animBg="1"/>
      <p:bldP spid="113677" grpId="0" animBg="1"/>
      <p:bldP spid="113677" grpId="1" animBg="1"/>
      <p:bldP spid="113678" grpId="0" animBg="1"/>
      <p:bldP spid="113678" grpId="1" animBg="1"/>
      <p:bldP spid="113679" grpId="0" animBg="1"/>
      <p:bldP spid="113679" grpId="1" animBg="1"/>
      <p:bldP spid="113680" grpId="0" animBg="1"/>
      <p:bldP spid="113680" grpId="1" animBg="1"/>
      <p:bldP spid="113681" grpId="0" animBg="1"/>
      <p:bldP spid="113681" grpId="1" animBg="1"/>
      <p:bldP spid="113682" grpId="0" animBg="1"/>
      <p:bldP spid="113682" grpId="1" animBg="1"/>
      <p:bldP spid="113683" grpId="0" animBg="1"/>
      <p:bldP spid="113683" grpId="1" animBg="1"/>
      <p:bldP spid="113684" grpId="0" animBg="1"/>
      <p:bldP spid="113684" grpId="1" animBg="1"/>
      <p:bldP spid="113685" grpId="0" animBg="1"/>
      <p:bldP spid="113685" grpId="1" animBg="1"/>
      <p:bldP spid="113714" grpId="0"/>
      <p:bldP spid="113715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997D-6780-494F-8C5C-B46F07D76664}" type="slidenum">
              <a:rPr lang="en-US"/>
              <a:pPr/>
              <a:t>9</a:t>
            </a:fld>
            <a:endParaRPr lang="en-US"/>
          </a:p>
        </p:txBody>
      </p:sp>
      <p:pic>
        <p:nvPicPr>
          <p:cNvPr id="309256" name="Picture 8" descr="washer_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0788" y="1281113"/>
            <a:ext cx="3849687" cy="4513262"/>
          </a:xfrm>
          <a:prstGeom prst="rect">
            <a:avLst/>
          </a:prstGeom>
          <a:noFill/>
        </p:spPr>
      </p:pic>
      <p:sp>
        <p:nvSpPr>
          <p:cNvPr id="189483" name="AutoShape 43"/>
          <p:cNvSpPr>
            <a:spLocks noChangeArrowheads="1"/>
          </p:cNvSpPr>
          <p:nvPr/>
        </p:nvSpPr>
        <p:spPr bwMode="auto">
          <a:xfrm>
            <a:off x="609600" y="0"/>
            <a:ext cx="7889875" cy="1264980"/>
          </a:xfrm>
          <a:prstGeom prst="cloudCallout">
            <a:avLst>
              <a:gd name="adj1" fmla="val 38370"/>
              <a:gd name="adj2" fmla="val 284676"/>
            </a:avLst>
          </a:prstGeom>
          <a:solidFill>
            <a:srgbClr val="A4FAA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cho biết nếu giặt bằng máy thì chúng ta giặt như thế nào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9252" name="Picture 44" descr="j0232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86400"/>
            <a:ext cx="13366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85" name="AutoShape 45"/>
          <p:cNvSpPr>
            <a:spLocks noChangeArrowheads="1"/>
          </p:cNvSpPr>
          <p:nvPr/>
        </p:nvSpPr>
        <p:spPr bwMode="auto">
          <a:xfrm>
            <a:off x="2057400" y="5867400"/>
            <a:ext cx="4191000" cy="919401"/>
          </a:xfrm>
          <a:prstGeom prst="wedgeRoundRectCallout">
            <a:avLst>
              <a:gd name="adj1" fmla="val -70606"/>
              <a:gd name="adj2" fmla="val -56708"/>
              <a:gd name="adj3" fmla="val 16667"/>
            </a:avLst>
          </a:prstGeom>
          <a:solidFill>
            <a:srgbClr val="F8A6E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…vò trước những chỗ bẩn nhiều rồi cho vào máy.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9255" name="Picture 7" descr="j03012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3363" y="4373563"/>
            <a:ext cx="2560637" cy="218916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8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8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83" grpId="0" animBg="1"/>
      <p:bldP spid="18948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05&quot;&gt;&lt;property id=&quot;20148&quot; value=&quot;5&quot;/&gt;&lt;property id=&quot;20300&quot; value=&quot;Slide 2&quot;/&gt;&lt;property id=&quot;20307&quot; value=&quot;260&quot;/&gt;&lt;/object&gt;&lt;object type=&quot;3&quot; unique_id=&quot;10006&quot;&gt;&lt;property id=&quot;20148&quot; value=&quot;5&quot;/&gt;&lt;property id=&quot;20300&quot; value=&quot;Slide 3 - &amp;quot;Tiết 8 Bài 4 &amp;quot;&quot;/&gt;&lt;property id=&quot;20307&quot; value=&quot;280&quot;/&gt;&lt;/object&gt;&lt;object type=&quot;3&quot; unique_id=&quot;10007&quot;&gt;&lt;property id=&quot;20148&quot; value=&quot;5&quot;/&gt;&lt;property id=&quot;20300&quot; value=&quot;Slide 4&quot;/&gt;&lt;property id=&quot;20307&quot; value=&quot;287&quot;/&gt;&lt;/object&gt;&lt;object type=&quot;3&quot; unique_id=&quot;10008&quot;&gt;&lt;property id=&quot;20148&quot; value=&quot;5&quot;/&gt;&lt;property id=&quot;20300&quot; value=&quot;Slide 5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63&quot;/&gt;&lt;/object&gt;&lt;object type=&quot;3&quot; unique_id=&quot;10010&quot;&gt;&lt;property id=&quot;20148&quot; value=&quot;5&quot;/&gt;&lt;property id=&quot;20300&quot; value=&quot;Slide 7&quot;/&gt;&lt;property id=&quot;20307&quot; value=&quot;264&quot;/&gt;&lt;/object&gt;&lt;object type=&quot;3&quot; unique_id=&quot;10011&quot;&gt;&lt;property id=&quot;20148&quot; value=&quot;5&quot;/&gt;&lt;property id=&quot;20300&quot; value=&quot;Slide 8&quot;/&gt;&lt;property id=&quot;20307&quot; value=&quot;265&quot;/&gt;&lt;/object&gt;&lt;object type=&quot;3&quot; unique_id=&quot;10012&quot;&gt;&lt;property id=&quot;20148&quot; value=&quot;5&quot;/&gt;&lt;property id=&quot;20300&quot; value=&quot;Slide 9&quot;/&gt;&lt;property id=&quot;20307&quot; value=&quot;266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object type=&quot;3&quot; unique_id=&quot;10014&quot;&gt;&lt;property id=&quot;20148&quot; value=&quot;5&quot;/&gt;&lt;property id=&quot;20300&quot; value=&quot;Slide 11&quot;/&gt;&lt;property id=&quot;20307&quot; value=&quot;268&quot;/&gt;&lt;/object&gt;&lt;object type=&quot;3&quot; unique_id=&quot;10015&quot;&gt;&lt;property id=&quot;20148&quot; value=&quot;5&quot;/&gt;&lt;property id=&quot;20300&quot; value=&quot;Slide 12&quot;/&gt;&lt;property id=&quot;20307&quot; value=&quot;269&quot;/&gt;&lt;/object&gt;&lt;object type=&quot;3&quot; unique_id=&quot;10016&quot;&gt;&lt;property id=&quot;20148&quot; value=&quot;5&quot;/&gt;&lt;property id=&quot;20300&quot; value=&quot;Slide 13&quot;/&gt;&lt;property id=&quot;20307&quot; value=&quot;270&quot;/&gt;&lt;/object&gt;&lt;object type=&quot;3&quot; unique_id=&quot;10017&quot;&gt;&lt;property id=&quot;20148&quot; value=&quot;5&quot;/&gt;&lt;property id=&quot;20300&quot; value=&quot;Slide 14 - &amp;quot;2. Laø (uûi). &amp;quot;&quot;/&gt;&lt;property id=&quot;20307&quot; value=&quot;286&quot;/&gt;&lt;/object&gt;&lt;object type=&quot;3&quot; unique_id=&quot;10018&quot;&gt;&lt;property id=&quot;20148&quot; value=&quot;5&quot;/&gt;&lt;property id=&quot;20300&quot; value=&quot;Slide 15&quot;/&gt;&lt;property id=&quot;20307&quot; value=&quot;271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object type=&quot;3&quot; unique_id=&quot;10020&quot;&gt;&lt;property id=&quot;20148&quot; value=&quot;5&quot;/&gt;&lt;property id=&quot;20300&quot; value=&quot;Slide 17&quot;/&gt;&lt;property id=&quot;20307&quot; value=&quot;273&quot;/&gt;&lt;/object&gt;&lt;object type=&quot;3&quot; unique_id=&quot;10021&quot;&gt;&lt;property id=&quot;20148&quot; value=&quot;5&quot;/&gt;&lt;property id=&quot;20300&quot; value=&quot;Slide 18&quot;/&gt;&lt;property id=&quot;20307&quot; value=&quot;276&quot;/&gt;&lt;/object&gt;&lt;object type=&quot;3&quot; unique_id=&quot;10022&quot;&gt;&lt;property id=&quot;20148&quot; value=&quot;5&quot;/&gt;&lt;property id=&quot;20300&quot; value=&quot;Slide 19&quot;/&gt;&lt;property id=&quot;20307&quot; value=&quot;275&quot;/&gt;&lt;/object&gt;&lt;/object&gt;&lt;object type=&quot;8&quot; unique_id=&quot;1004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640</Words>
  <Application>Microsoft Office PowerPoint</Application>
  <PresentationFormat>On-screen Show (4:3)</PresentationFormat>
  <Paragraphs>114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VNI-Cooper</vt:lpstr>
      <vt:lpstr>Wingdings</vt:lpstr>
      <vt:lpstr>Office Theme</vt:lpstr>
      <vt:lpstr>PowerPoint Presentation</vt:lpstr>
      <vt:lpstr>PowerPoint Presentation</vt:lpstr>
      <vt:lpstr>Tiết 8 Bài 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Laø (uûi).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QUANG TU</dc:creator>
  <cp:lastModifiedBy>Duc</cp:lastModifiedBy>
  <cp:revision>56</cp:revision>
  <dcterms:created xsi:type="dcterms:W3CDTF">2011-09-23T05:22:50Z</dcterms:created>
  <dcterms:modified xsi:type="dcterms:W3CDTF">2020-03-03T05:47:38Z</dcterms:modified>
</cp:coreProperties>
</file>