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16"/>
  </p:notesMasterIdLst>
  <p:sldIdLst>
    <p:sldId id="295" r:id="rId3"/>
    <p:sldId id="270" r:id="rId4"/>
    <p:sldId id="271" r:id="rId5"/>
    <p:sldId id="290" r:id="rId6"/>
    <p:sldId id="291" r:id="rId7"/>
    <p:sldId id="274" r:id="rId8"/>
    <p:sldId id="275" r:id="rId9"/>
    <p:sldId id="288" r:id="rId10"/>
    <p:sldId id="276" r:id="rId11"/>
    <p:sldId id="294" r:id="rId12"/>
    <p:sldId id="282" r:id="rId13"/>
    <p:sldId id="283" r:id="rId14"/>
    <p:sldId id="29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5EF"/>
    <a:srgbClr val="FFFF00"/>
    <a:srgbClr val="0000CC"/>
    <a:srgbClr val="FF0000"/>
    <a:srgbClr val="0000FF"/>
    <a:srgbClr val="0066FF"/>
    <a:srgbClr val="FFFF6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5" autoAdjust="0"/>
    <p:restoredTop sz="94660"/>
  </p:normalViewPr>
  <p:slideViewPr>
    <p:cSldViewPr>
      <p:cViewPr>
        <p:scale>
          <a:sx n="60" d="100"/>
          <a:sy n="60" d="100"/>
        </p:scale>
        <p:origin x="-147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2ACB0C7-46C2-4BE4-9B54-DFB66C793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24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D7336BF-E21F-4945-9D21-EAC58A62097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B99F0-A373-4DAA-9EFB-0E81095D5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3357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F396E-FE49-490C-A0D8-4861470B9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6745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64B3-9D6C-4580-953F-BDCB2FF77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2464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8585C-DF2B-4002-934B-831A32EC4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4776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008CC-3CDF-4702-9082-7C4512DC0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3694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D72FC-1C2D-4C84-97D0-0430034C5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5077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0B1A-5DA0-4B4E-8B08-3D7F42B4A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0745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2D80-7EFE-432A-A151-D532225B6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5556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64FB1-C0C7-4568-953D-99A33E70B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52674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6FC2-D9B0-4517-8C8E-088CE28BA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2572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0749B-33AA-4D20-9D79-F37DE5909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6538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D879B-CEF1-4EBF-A6A6-6C4D30C56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8894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B74F7-2D1E-446B-BF8A-1DD0AF72D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4965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DFE9C-6E58-4797-90CC-FFB27EBBA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2354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A49BB-DAC5-4742-98EA-75AC8477E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5421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4DD54-AE36-4EC0-B9DA-8D67438D2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6499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0053D-11FC-441F-9EF1-E41A8326A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6542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E6A52-5414-48BC-81B0-07A300F9A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0617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E21F8-B77B-4CD9-91FC-11894225F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231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B229-6172-4D54-BFBD-B3EBC1738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5187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26849-8798-43BC-AC49-F77613AC3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8148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38A4-2A25-4C0A-B494-3EBD9C5C87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45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DE6003B8-0528-4C55-8A32-AC6311C6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3C47668-C749-4D07-98D0-93DD1E965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grpSp>
        <p:nvGrpSpPr>
          <p:cNvPr id="4099" name="Group 5"/>
          <p:cNvGrpSpPr>
            <a:grpSpLocks/>
          </p:cNvGrpSpPr>
          <p:nvPr/>
        </p:nvGrpSpPr>
        <p:grpSpPr bwMode="auto">
          <a:xfrm>
            <a:off x="228600" y="4124325"/>
            <a:ext cx="4038600" cy="2733675"/>
            <a:chOff x="384" y="2406"/>
            <a:chExt cx="2544" cy="1722"/>
          </a:xfrm>
        </p:grpSpPr>
        <p:pic>
          <p:nvPicPr>
            <p:cNvPr id="4104" name="Picture 6" descr="GEOMTRY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406"/>
              <a:ext cx="2544" cy="1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7" descr="white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7" y="3269"/>
              <a:ext cx="923" cy="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0" name="Picture 9" descr="new-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7200"/>
            <a:ext cx="28194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0" descr="Copy of Atomeng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333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Copy of Atomeng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900" y="228600"/>
            <a:ext cx="1333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0" y="1828800"/>
            <a:ext cx="91440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17- § 11: SỐ VÔ TỈ. </a:t>
            </a:r>
          </a:p>
          <a:p>
            <a:pPr algn="ctr">
              <a:spcBef>
                <a:spcPts val="600"/>
              </a:spcBef>
            </a:pP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</p:spTree>
    <p:extLst>
      <p:ext uri="{BB962C8B-B14F-4D97-AF65-F5344CB8AC3E}">
        <p14:creationId xmlns:p14="http://schemas.microsoft.com/office/powerpoint/2010/main" val="16177626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608526"/>
              </p:ext>
            </p:extLst>
          </p:nvPr>
        </p:nvGraphicFramePr>
        <p:xfrm>
          <a:off x="5652150" y="1105036"/>
          <a:ext cx="1053450" cy="57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3" name="Equation" r:id="rId3" imgW="444240" imgH="241200" progId="Equation.DSMT4">
                  <p:embed/>
                </p:oleObj>
              </mc:Choice>
              <mc:Fallback>
                <p:oleObj name="Equation" r:id="rId3" imgW="444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50" y="1105036"/>
                        <a:ext cx="1053450" cy="57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24"/>
          <p:cNvSpPr>
            <a:spLocks noChangeArrowheads="1"/>
          </p:cNvSpPr>
          <p:nvPr/>
        </p:nvSpPr>
        <p:spPr bwMode="auto">
          <a:xfrm>
            <a:off x="76200" y="1157287"/>
            <a:ext cx="13938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82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Rectangle 26"/>
          <p:cNvSpPr>
            <a:spLocks noChangeArrowheads="1"/>
          </p:cNvSpPr>
          <p:nvPr/>
        </p:nvSpPr>
        <p:spPr bwMode="auto">
          <a:xfrm>
            <a:off x="1470025" y="1132820"/>
            <a:ext cx="18437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mẫu: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1" name="Rectangle 28"/>
          <p:cNvSpPr>
            <a:spLocks noChangeArrowheads="1"/>
          </p:cNvSpPr>
          <p:nvPr/>
        </p:nvSpPr>
        <p:spPr bwMode="auto">
          <a:xfrm>
            <a:off x="3429000" y="1132820"/>
            <a:ext cx="278512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 2</a:t>
            </a:r>
            <a:r>
              <a:rPr lang="en-US" sz="3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4 nên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7994" y="2009775"/>
            <a:ext cx="4566406" cy="601623"/>
            <a:chOff x="157994" y="2009775"/>
            <a:chExt cx="4566406" cy="601623"/>
          </a:xfrm>
        </p:grpSpPr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157994" y="2057400"/>
              <a:ext cx="327100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a/  Vì 5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.....  nên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1185553"/>
                </p:ext>
              </p:extLst>
            </p:nvPr>
          </p:nvGraphicFramePr>
          <p:xfrm>
            <a:off x="3368675" y="2009775"/>
            <a:ext cx="1355725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4" name="Equation" r:id="rId5" imgW="571320" imgH="241200" progId="Equation.DSMT4">
                    <p:embed/>
                  </p:oleObj>
                </mc:Choice>
                <mc:Fallback>
                  <p:oleObj name="Equation" r:id="rId5" imgW="571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8675" y="2009775"/>
                          <a:ext cx="1355725" cy="571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136972" y="2819400"/>
            <a:ext cx="496842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b/  Vì 7</a:t>
            </a:r>
            <a:r>
              <a:rPr lang="en-US" sz="30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.....</a:t>
            </a:r>
            <a:r>
              <a:rPr lang="en-US" sz="3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49 nên    ......  = 7</a:t>
            </a:r>
            <a:endParaRPr lang="en-US" sz="3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8765" y="3733800"/>
            <a:ext cx="4719298" cy="593685"/>
            <a:chOff x="98765" y="5218113"/>
            <a:chExt cx="4719298" cy="593685"/>
          </a:xfrm>
        </p:grpSpPr>
        <p:sp>
          <p:nvSpPr>
            <p:cNvPr id="17" name="Rectangle 28"/>
            <p:cNvSpPr>
              <a:spLocks noChangeArrowheads="1"/>
            </p:cNvSpPr>
            <p:nvPr/>
          </p:nvSpPr>
          <p:spPr bwMode="auto">
            <a:xfrm>
              <a:off x="98765" y="5257800"/>
              <a:ext cx="348263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c/  Vì 1</a:t>
              </a:r>
              <a:r>
                <a:rPr lang="en-US" sz="3000" baseline="30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= 1    nên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47419600"/>
                </p:ext>
              </p:extLst>
            </p:nvPr>
          </p:nvGraphicFramePr>
          <p:xfrm>
            <a:off x="3733800" y="5218113"/>
            <a:ext cx="1084263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5" name="Equation" r:id="rId7" imgW="457200" imgH="241200" progId="Equation.DSMT4">
                    <p:embed/>
                  </p:oleObj>
                </mc:Choice>
                <mc:Fallback>
                  <p:oleObj name="Equation" r:id="rId7" imgW="45720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3800" y="5218113"/>
                          <a:ext cx="1084263" cy="571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183932" y="1996966"/>
            <a:ext cx="4579938" cy="601296"/>
            <a:chOff x="152400" y="1600200"/>
            <a:chExt cx="4579938" cy="601296"/>
          </a:xfrm>
        </p:grpSpPr>
        <p:sp>
          <p:nvSpPr>
            <p:cNvPr id="22" name="Rectangle 28"/>
            <p:cNvSpPr>
              <a:spLocks noChangeArrowheads="1"/>
            </p:cNvSpPr>
            <p:nvPr/>
          </p:nvSpPr>
          <p:spPr bwMode="auto">
            <a:xfrm>
              <a:off x="152400" y="1647498"/>
              <a:ext cx="327100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a/  Vì 5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 </a:t>
              </a:r>
              <a:r>
                <a:rPr lang="en-US" sz="30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25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nên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4740442"/>
                </p:ext>
              </p:extLst>
            </p:nvPr>
          </p:nvGraphicFramePr>
          <p:xfrm>
            <a:off x="3348038" y="1600200"/>
            <a:ext cx="13843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6" name="Equation" r:id="rId9" imgW="583920" imgH="241200" progId="Equation.DSMT4">
                    <p:embed/>
                  </p:oleObj>
                </mc:Choice>
                <mc:Fallback>
                  <p:oleObj name="Equation" r:id="rId9" imgW="5839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8038" y="1600200"/>
                          <a:ext cx="1384300" cy="571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150111" y="2743200"/>
            <a:ext cx="4968427" cy="665625"/>
            <a:chOff x="118579" y="3276600"/>
            <a:chExt cx="4968427" cy="665625"/>
          </a:xfrm>
        </p:grpSpPr>
        <p:sp>
          <p:nvSpPr>
            <p:cNvPr id="24" name="Rectangle 28"/>
            <p:cNvSpPr>
              <a:spLocks noChangeArrowheads="1"/>
            </p:cNvSpPr>
            <p:nvPr/>
          </p:nvSpPr>
          <p:spPr bwMode="auto">
            <a:xfrm>
              <a:off x="118579" y="3372975"/>
              <a:ext cx="4968427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b/  Vì 7</a:t>
              </a:r>
              <a:r>
                <a:rPr lang="en-US" sz="3000" baseline="300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= 49 nên            = 7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702935"/>
                </p:ext>
              </p:extLst>
            </p:nvPr>
          </p:nvGraphicFramePr>
          <p:xfrm>
            <a:off x="3313799" y="3276600"/>
            <a:ext cx="948515" cy="665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7" name="Equation" r:id="rId11" imgW="342720" imgH="241200" progId="Equation.DSMT4">
                    <p:embed/>
                  </p:oleObj>
                </mc:Choice>
                <mc:Fallback>
                  <p:oleObj name="Equation" r:id="rId11" imgW="3427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3799" y="3276600"/>
                          <a:ext cx="948515" cy="665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oup 27"/>
          <p:cNvGrpSpPr/>
          <p:nvPr/>
        </p:nvGrpSpPr>
        <p:grpSpPr>
          <a:xfrm>
            <a:off x="98765" y="3733800"/>
            <a:ext cx="5006635" cy="593685"/>
            <a:chOff x="98765" y="5218113"/>
            <a:chExt cx="5006635" cy="593685"/>
          </a:xfrm>
        </p:grpSpPr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98765" y="5257800"/>
              <a:ext cx="3482636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c/  Vì 1</a:t>
              </a:r>
              <a:r>
                <a:rPr lang="en-US" sz="3000" baseline="30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.....</a:t>
              </a:r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= 1    nên  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5484413"/>
                </p:ext>
              </p:extLst>
            </p:nvPr>
          </p:nvGraphicFramePr>
          <p:xfrm>
            <a:off x="3721100" y="5218113"/>
            <a:ext cx="13843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8" name="Equation" r:id="rId13" imgW="583920" imgH="241200" progId="Equation.DSMT4">
                    <p:embed/>
                  </p:oleObj>
                </mc:Choice>
                <mc:Fallback>
                  <p:oleObj name="Equation" r:id="rId13" imgW="5839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1100" y="5218113"/>
                          <a:ext cx="1384300" cy="571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Group 31"/>
          <p:cNvGrpSpPr/>
          <p:nvPr/>
        </p:nvGrpSpPr>
        <p:grpSpPr>
          <a:xfrm>
            <a:off x="98763" y="4648200"/>
            <a:ext cx="5159037" cy="1209675"/>
            <a:chOff x="98763" y="5724525"/>
            <a:chExt cx="5159037" cy="1209675"/>
          </a:xfrm>
        </p:grpSpPr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98763" y="6096000"/>
              <a:ext cx="5159037" cy="5539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0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d/  Vì        = .....    nên  ..... = .....  </a:t>
              </a:r>
              <a:endParaRPr lang="en-US" sz="3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9833503"/>
                </p:ext>
              </p:extLst>
            </p:nvPr>
          </p:nvGraphicFramePr>
          <p:xfrm>
            <a:off x="1066800" y="5724525"/>
            <a:ext cx="881062" cy="1209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69" name="Equation" r:id="rId15" imgW="342720" imgH="469800" progId="Equation.DSMT4">
                    <p:embed/>
                  </p:oleObj>
                </mc:Choice>
                <mc:Fallback>
                  <p:oleObj name="Equation" r:id="rId15" imgW="342720" imgH="469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6800" y="5724525"/>
                          <a:ext cx="881062" cy="1209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Box 6"/>
          <p:cNvSpPr txBox="1"/>
          <p:nvPr/>
        </p:nvSpPr>
        <p:spPr>
          <a:xfrm>
            <a:off x="3505200" y="45720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endParaRPr lang="en-US" sz="36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8763" y="4648200"/>
            <a:ext cx="5159037" cy="1219200"/>
            <a:chOff x="98763" y="5715000"/>
            <a:chExt cx="5159037" cy="1219200"/>
          </a:xfrm>
        </p:grpSpPr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41221835"/>
                </p:ext>
              </p:extLst>
            </p:nvPr>
          </p:nvGraphicFramePr>
          <p:xfrm>
            <a:off x="2230660" y="5867400"/>
            <a:ext cx="390525" cy="1012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70" name="Equation" r:id="rId17" imgW="152280" imgH="393480" progId="Equation.DSMT4">
                    <p:embed/>
                  </p:oleObj>
                </mc:Choice>
                <mc:Fallback>
                  <p:oleObj name="Equation" r:id="rId17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0660" y="5867400"/>
                          <a:ext cx="390525" cy="1012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" name="Group 8"/>
            <p:cNvGrpSpPr/>
            <p:nvPr/>
          </p:nvGrpSpPr>
          <p:grpSpPr>
            <a:xfrm>
              <a:off x="98763" y="5715000"/>
              <a:ext cx="5159037" cy="1219200"/>
              <a:chOff x="98763" y="5715000"/>
              <a:chExt cx="5159037" cy="121920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98763" y="5724525"/>
                <a:ext cx="5159037" cy="1209675"/>
                <a:chOff x="98763" y="5724525"/>
                <a:chExt cx="5159037" cy="1209675"/>
              </a:xfrm>
            </p:grpSpPr>
            <p:sp>
              <p:nvSpPr>
                <p:cNvPr id="19" name="Rectangle 28"/>
                <p:cNvSpPr>
                  <a:spLocks noChangeArrowheads="1"/>
                </p:cNvSpPr>
                <p:nvPr/>
              </p:nvSpPr>
              <p:spPr bwMode="auto">
                <a:xfrm>
                  <a:off x="98763" y="6096000"/>
                  <a:ext cx="5159037" cy="5539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00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d/  Vì        =          nên        =  </a:t>
                  </a:r>
                  <a:endParaRPr lang="en-US" sz="3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aphicFrame>
              <p:nvGraphicFramePr>
                <p:cNvPr id="2" name="Object 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395024338"/>
                    </p:ext>
                  </p:extLst>
                </p:nvPr>
              </p:nvGraphicFramePr>
              <p:xfrm>
                <a:off x="1066800" y="5724525"/>
                <a:ext cx="881062" cy="12096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7771" name="Equation" r:id="rId19" imgW="342720" imgH="469800" progId="Equation.DSMT4">
                        <p:embed/>
                      </p:oleObj>
                    </mc:Choice>
                    <mc:Fallback>
                      <p:oleObj name="Equation" r:id="rId19" imgW="342720" imgH="469800" progId="Equation.DSMT4">
                        <p:embed/>
                        <p:pic>
                          <p:nvPicPr>
                            <p:cNvPr id="0" name="Object 1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2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066800" y="5724525"/>
                              <a:ext cx="881062" cy="120967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37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86951019"/>
                  </p:ext>
                </p:extLst>
              </p:nvPr>
            </p:nvGraphicFramePr>
            <p:xfrm>
              <a:off x="3629406" y="5715000"/>
              <a:ext cx="684213" cy="1143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7772" name="Equation" r:id="rId21" imgW="266400" imgH="444240" progId="Equation.DSMT4">
                      <p:embed/>
                    </p:oleObj>
                  </mc:Choice>
                  <mc:Fallback>
                    <p:oleObj name="Equation" r:id="rId21" imgW="266400" imgH="4442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29406" y="5715000"/>
                            <a:ext cx="684213" cy="11430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22127145"/>
                  </p:ext>
                </p:extLst>
              </p:nvPr>
            </p:nvGraphicFramePr>
            <p:xfrm>
              <a:off x="4724400" y="5867400"/>
              <a:ext cx="392112" cy="10128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7773" name="Equation" r:id="rId23" imgW="152280" imgH="393480" progId="Equation.DSMT4">
                      <p:embed/>
                    </p:oleObj>
                  </mc:Choice>
                  <mc:Fallback>
                    <p:oleObj name="Equation" r:id="rId23" imgW="152280" imgH="39348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4400" y="5867400"/>
                            <a:ext cx="392112" cy="10128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40613709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341306"/>
              </p:ext>
            </p:extLst>
          </p:nvPr>
        </p:nvGraphicFramePr>
        <p:xfrm>
          <a:off x="197313" y="2286000"/>
          <a:ext cx="87180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37" name="Equation" r:id="rId3" imgW="3632200" imgH="444500" progId="Equation.DSMT4">
                  <p:embed/>
                </p:oleObj>
              </mc:Choice>
              <mc:Fallback>
                <p:oleObj name="Equation" r:id="rId3" imgW="3632200" imgH="444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13" y="2286000"/>
                        <a:ext cx="87180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355025"/>
              </p:ext>
            </p:extLst>
          </p:nvPr>
        </p:nvGraphicFramePr>
        <p:xfrm>
          <a:off x="2351088" y="1027759"/>
          <a:ext cx="6640512" cy="705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38" name="Equation" r:id="rId5" imgW="2628900" imgH="279400" progId="Equation.DSMT4">
                  <p:embed/>
                </p:oleObj>
              </mc:Choice>
              <mc:Fallback>
                <p:oleObj name="Equation" r:id="rId5" imgW="26289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1027759"/>
                        <a:ext cx="6640512" cy="705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490456"/>
              </p:ext>
            </p:extLst>
          </p:nvPr>
        </p:nvGraphicFramePr>
        <p:xfrm>
          <a:off x="273050" y="3657600"/>
          <a:ext cx="1842816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39" name="Equation" r:id="rId7" imgW="660240" imgH="241200" progId="Equation.DSMT4">
                  <p:embed/>
                </p:oleObj>
              </mc:Choice>
              <mc:Fallback>
                <p:oleObj name="Equation" r:id="rId7" imgW="660240" imgH="241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3657600"/>
                        <a:ext cx="1842816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256796"/>
              </p:ext>
            </p:extLst>
          </p:nvPr>
        </p:nvGraphicFramePr>
        <p:xfrm>
          <a:off x="5389562" y="3962400"/>
          <a:ext cx="2448531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0" name="Equation" r:id="rId9" imgW="914400" imgH="241200" progId="Equation.DSMT4">
                  <p:embed/>
                </p:oleObj>
              </mc:Choice>
              <mc:Fallback>
                <p:oleObj name="Equation" r:id="rId9" imgW="914400" imgH="241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2" y="3962400"/>
                        <a:ext cx="2448531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798938"/>
              </p:ext>
            </p:extLst>
          </p:nvPr>
        </p:nvGraphicFramePr>
        <p:xfrm>
          <a:off x="162754" y="4648200"/>
          <a:ext cx="179776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1" name="Equation" r:id="rId11" imgW="698400" imgH="444240" progId="Equation.DSMT4">
                  <p:embed/>
                </p:oleObj>
              </mc:Choice>
              <mc:Fallback>
                <p:oleObj name="Equation" r:id="rId11" imgW="698400" imgH="4442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54" y="4648200"/>
                        <a:ext cx="179776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237249"/>
              </p:ext>
            </p:extLst>
          </p:nvPr>
        </p:nvGraphicFramePr>
        <p:xfrm>
          <a:off x="5383213" y="4876800"/>
          <a:ext cx="210240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2" name="Equation" r:id="rId13" imgW="672840" imgH="266400" progId="Equation.DSMT4">
                  <p:embed/>
                </p:oleObj>
              </mc:Choice>
              <mc:Fallback>
                <p:oleObj name="Equation" r:id="rId13" imgW="672840" imgH="266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876800"/>
                        <a:ext cx="210240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897281"/>
              </p:ext>
            </p:extLst>
          </p:nvPr>
        </p:nvGraphicFramePr>
        <p:xfrm>
          <a:off x="2019901" y="5943600"/>
          <a:ext cx="3390299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3" name="Equation" r:id="rId15" imgW="1130040" imgH="279360" progId="Equation.DSMT4">
                  <p:embed/>
                </p:oleObj>
              </mc:Choice>
              <mc:Fallback>
                <p:oleObj name="Equation" r:id="rId15" imgW="1130040" imgH="2793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01" y="5943600"/>
                        <a:ext cx="3390299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Rectangle 24"/>
          <p:cNvSpPr>
            <a:spLocks noChangeArrowheads="1"/>
          </p:cNvSpPr>
          <p:nvPr/>
        </p:nvSpPr>
        <p:spPr bwMode="auto">
          <a:xfrm>
            <a:off x="76200" y="1157287"/>
            <a:ext cx="1393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83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Rectangle 26"/>
          <p:cNvSpPr>
            <a:spLocks noChangeArrowheads="1"/>
          </p:cNvSpPr>
          <p:nvPr/>
        </p:nvSpPr>
        <p:spPr bwMode="auto">
          <a:xfrm>
            <a:off x="942975" y="1828800"/>
            <a:ext cx="29835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 hãy tính: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1" name="Rectangle 28"/>
          <p:cNvSpPr>
            <a:spLocks noChangeArrowheads="1"/>
          </p:cNvSpPr>
          <p:nvPr/>
        </p:nvSpPr>
        <p:spPr bwMode="auto">
          <a:xfrm>
            <a:off x="1465263" y="1157288"/>
            <a:ext cx="9659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943600" y="2362200"/>
            <a:ext cx="1299942" cy="609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92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407393"/>
              </p:ext>
            </p:extLst>
          </p:nvPr>
        </p:nvGraphicFramePr>
        <p:xfrm>
          <a:off x="1219200" y="3268663"/>
          <a:ext cx="57816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0" name="Equation" r:id="rId3" imgW="2616120" imgH="279360" progId="Equation.DSMT4">
                  <p:embed/>
                </p:oleObj>
              </mc:Choice>
              <mc:Fallback>
                <p:oleObj name="Equation" r:id="rId3" imgW="2616120" imgH="27936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68663"/>
                        <a:ext cx="578167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15888" y="815269"/>
            <a:ext cx="1484312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kern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Bài 84</a:t>
            </a:r>
            <a:endParaRPr lang="en-US" sz="2800" ker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762000"/>
            <a:ext cx="5495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 chọn câu trả lời đúng.</a:t>
            </a: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76200" y="2438400"/>
            <a:ext cx="85344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sng">
                <a:solidFill>
                  <a:srgbClr val="CC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2;               B. 4 ;                 C. 8 ;          D. 16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577269"/>
            <a:ext cx="5906946" cy="632531"/>
            <a:chOff x="0" y="1371600"/>
            <a:chExt cx="5906946" cy="632531"/>
          </a:xfrm>
        </p:grpSpPr>
        <p:graphicFrame>
          <p:nvGraphicFramePr>
            <p:cNvPr id="21515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982487"/>
                </p:ext>
              </p:extLst>
            </p:nvPr>
          </p:nvGraphicFramePr>
          <p:xfrm>
            <a:off x="1066800" y="1371600"/>
            <a:ext cx="702647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61" name="Equation" r:id="rId5" imgW="241300" imgH="228600" progId="Equation.DSMT4">
                    <p:embed/>
                  </p:oleObj>
                </mc:Choice>
                <mc:Fallback>
                  <p:oleObj name="Equation" r:id="rId5" imgW="241300" imgH="22860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6800" y="1371600"/>
                          <a:ext cx="702647" cy="619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8"/>
            <p:cNvSpPr/>
            <p:nvPr/>
          </p:nvSpPr>
          <p:spPr>
            <a:xfrm>
              <a:off x="0" y="1524000"/>
              <a:ext cx="5906946" cy="4801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609600" lvl="0" indent="-609600">
                <a:lnSpc>
                  <a:spcPct val="90000"/>
                </a:lnSpc>
              </a:pP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Nếu        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= 2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thì    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aseline="300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bằng:</a:t>
              </a:r>
              <a:endPara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838200" y="0"/>
            <a:ext cx="7391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thầy, cô mạnh khoẻ</a:t>
            </a:r>
          </a:p>
        </p:txBody>
      </p:sp>
      <p:pic>
        <p:nvPicPr>
          <p:cNvPr id="16387" name="Picture 3" descr="11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01713"/>
            <a:ext cx="76485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66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609600" y="5943600"/>
            <a:ext cx="78771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tập tốt </a:t>
            </a:r>
          </a:p>
        </p:txBody>
      </p:sp>
    </p:spTree>
    <p:extLst>
      <p:ext uri="{BB962C8B-B14F-4D97-AF65-F5344CB8AC3E}">
        <p14:creationId xmlns:p14="http://schemas.microsoft.com/office/powerpoint/2010/main" val="42123128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4669" y="786825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52400" y="14478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01" name="Group 25"/>
          <p:cNvGrpSpPr>
            <a:grpSpLocks/>
          </p:cNvGrpSpPr>
          <p:nvPr/>
        </p:nvGrpSpPr>
        <p:grpSpPr bwMode="auto">
          <a:xfrm>
            <a:off x="5410200" y="1676400"/>
            <a:ext cx="3995738" cy="3459163"/>
            <a:chOff x="3408" y="1440"/>
            <a:chExt cx="2517" cy="2179"/>
          </a:xfrm>
        </p:grpSpPr>
        <p:sp>
          <p:nvSpPr>
            <p:cNvPr id="7175" name="AutoShape 6"/>
            <p:cNvSpPr>
              <a:spLocks noChangeArrowheads="1"/>
            </p:cNvSpPr>
            <p:nvPr/>
          </p:nvSpPr>
          <p:spPr bwMode="auto">
            <a:xfrm rot="5400000">
              <a:off x="3789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AutoShape 7"/>
            <p:cNvSpPr>
              <a:spLocks noChangeArrowheads="1"/>
            </p:cNvSpPr>
            <p:nvPr/>
          </p:nvSpPr>
          <p:spPr bwMode="auto">
            <a:xfrm rot="-5400000">
              <a:off x="3785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AutoShape 8"/>
            <p:cNvSpPr>
              <a:spLocks noChangeArrowheads="1"/>
            </p:cNvSpPr>
            <p:nvPr/>
          </p:nvSpPr>
          <p:spPr bwMode="auto">
            <a:xfrm rot="5400000">
              <a:off x="4652" y="250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AutoShape 9"/>
            <p:cNvSpPr>
              <a:spLocks noChangeArrowheads="1"/>
            </p:cNvSpPr>
            <p:nvPr/>
          </p:nvSpPr>
          <p:spPr bwMode="auto">
            <a:xfrm>
              <a:off x="4653" y="1642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AutoShape 10"/>
            <p:cNvSpPr>
              <a:spLocks noChangeArrowheads="1"/>
            </p:cNvSpPr>
            <p:nvPr/>
          </p:nvSpPr>
          <p:spPr bwMode="auto">
            <a:xfrm rot="10800000">
              <a:off x="3789" y="250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1800">
                <a:latin typeface="Arial" charset="0"/>
              </a:endParaRPr>
            </a:p>
          </p:txBody>
        </p:sp>
        <p:grpSp>
          <p:nvGrpSpPr>
            <p:cNvPr id="7180" name="Group 13"/>
            <p:cNvGrpSpPr>
              <a:grpSpLocks/>
            </p:cNvGrpSpPr>
            <p:nvPr/>
          </p:nvGrpSpPr>
          <p:grpSpPr bwMode="auto">
            <a:xfrm>
              <a:off x="3525" y="1440"/>
              <a:ext cx="2400" cy="2179"/>
              <a:chOff x="3312" y="1104"/>
              <a:chExt cx="2400" cy="2179"/>
            </a:xfrm>
          </p:grpSpPr>
          <p:sp>
            <p:nvSpPr>
              <p:cNvPr id="7183" name="Text Box 14"/>
              <p:cNvSpPr txBox="1">
                <a:spLocks noChangeArrowheads="1"/>
              </p:cNvSpPr>
              <p:nvPr/>
            </p:nvSpPr>
            <p:spPr bwMode="auto">
              <a:xfrm>
                <a:off x="4272" y="2160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 dirty="0">
                    <a:solidFill>
                      <a:schemeClr val="bg1"/>
                    </a:solidFill>
                  </a:rPr>
                  <a:t>E</a:t>
                </a:r>
              </a:p>
            </p:txBody>
          </p:sp>
          <p:grpSp>
            <p:nvGrpSpPr>
              <p:cNvPr id="7184" name="Group 15"/>
              <p:cNvGrpSpPr>
                <a:grpSpLocks/>
              </p:cNvGrpSpPr>
              <p:nvPr/>
            </p:nvGrpSpPr>
            <p:grpSpPr bwMode="auto">
              <a:xfrm>
                <a:off x="3312" y="1104"/>
                <a:ext cx="2400" cy="2179"/>
                <a:chOff x="3312" y="1104"/>
                <a:chExt cx="2400" cy="2179"/>
              </a:xfrm>
            </p:grpSpPr>
            <p:sp>
              <p:nvSpPr>
                <p:cNvPr id="7185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312" y="1974"/>
                  <a:ext cx="33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chemeClr val="bg1"/>
                      </a:solidFill>
                    </a:rPr>
                    <a:t>A</a:t>
                  </a:r>
                </a:p>
              </p:txBody>
            </p:sp>
            <p:sp>
              <p:nvSpPr>
                <p:cNvPr id="718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5328" y="2016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C</a:t>
                  </a:r>
                </a:p>
              </p:txBody>
            </p:sp>
            <p:sp>
              <p:nvSpPr>
                <p:cNvPr id="718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455" y="1104"/>
                  <a:ext cx="28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B</a:t>
                  </a:r>
                </a:p>
              </p:txBody>
            </p:sp>
            <p:sp>
              <p:nvSpPr>
                <p:cNvPr id="718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360" y="1143"/>
                  <a:ext cx="336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F</a:t>
                  </a:r>
                </a:p>
              </p:txBody>
            </p:sp>
            <p:sp>
              <p:nvSpPr>
                <p:cNvPr id="718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68" y="3033"/>
                  <a:ext cx="38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</a:t>
                  </a:r>
                </a:p>
              </p:txBody>
            </p:sp>
          </p:grpSp>
        </p:grpSp>
        <p:sp>
          <p:nvSpPr>
            <p:cNvPr id="7182" name="Text Box 22"/>
            <p:cNvSpPr txBox="1">
              <a:spLocks noChangeArrowheads="1"/>
            </p:cNvSpPr>
            <p:nvPr/>
          </p:nvSpPr>
          <p:spPr bwMode="auto">
            <a:xfrm>
              <a:off x="3408" y="1870"/>
              <a:ext cx="43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</a:rPr>
                <a:t>1m</a:t>
              </a:r>
            </a:p>
          </p:txBody>
        </p:sp>
      </p:grp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6200" y="2133600"/>
            <a:ext cx="51816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 vuông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 cạnh bằng 1m, hình vuông ABCD có cạnh AB là một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chéo của hình vuông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a)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ABCD;</a:t>
            </a:r>
          </a:p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b) Tính độ dài đưuờng chéo AB </a:t>
            </a:r>
          </a:p>
        </p:txBody>
      </p:sp>
      <p:sp>
        <p:nvSpPr>
          <p:cNvPr id="22" name="TextBox 21"/>
          <p:cNvSpPr txBox="1"/>
          <p:nvPr/>
        </p:nvSpPr>
        <p:spPr>
          <a:xfrm rot="18813879">
            <a:off x="6477457" y="2525455"/>
            <a:ext cx="72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</a:rPr>
              <a:t>x=?</a:t>
            </a:r>
            <a:endParaRPr lang="en-US" sz="2800">
              <a:solidFill>
                <a:schemeClr val="accent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97169" y="24825"/>
            <a:ext cx="7124066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24599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962400" y="152400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1x1=1(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7150" y="3362980"/>
            <a:ext cx="12726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AB </a:t>
            </a:r>
            <a:r>
              <a:rPr lang="en-US" sz="28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4038600" y="2073166"/>
            <a:ext cx="19239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2.1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2 (m</a:t>
            </a:r>
            <a:r>
              <a:rPr lang="en-US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US" sz="2800" baseline="300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8207" name="Group 64"/>
          <p:cNvGrpSpPr>
            <a:grpSpLocks/>
          </p:cNvGrpSpPr>
          <p:nvPr/>
        </p:nvGrpSpPr>
        <p:grpSpPr bwMode="auto">
          <a:xfrm>
            <a:off x="5943601" y="457200"/>
            <a:ext cx="3505199" cy="3286164"/>
            <a:chOff x="3621" y="844"/>
            <a:chExt cx="2400" cy="2196"/>
          </a:xfrm>
        </p:grpSpPr>
        <p:sp>
          <p:nvSpPr>
            <p:cNvPr id="8208" name="AutoShape 49"/>
            <p:cNvSpPr>
              <a:spLocks noChangeArrowheads="1"/>
            </p:cNvSpPr>
            <p:nvPr/>
          </p:nvSpPr>
          <p:spPr bwMode="auto">
            <a:xfrm rot="5400000">
              <a:off x="3885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9" name="AutoShape 50"/>
            <p:cNvSpPr>
              <a:spLocks noChangeArrowheads="1"/>
            </p:cNvSpPr>
            <p:nvPr/>
          </p:nvSpPr>
          <p:spPr bwMode="auto">
            <a:xfrm rot="-5400000">
              <a:off x="3881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0" name="AutoShape 51"/>
            <p:cNvSpPr>
              <a:spLocks noChangeArrowheads="1"/>
            </p:cNvSpPr>
            <p:nvPr/>
          </p:nvSpPr>
          <p:spPr bwMode="auto">
            <a:xfrm rot="5400000">
              <a:off x="4748" y="1910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1" name="AutoShape 52"/>
            <p:cNvSpPr>
              <a:spLocks noChangeArrowheads="1"/>
            </p:cNvSpPr>
            <p:nvPr/>
          </p:nvSpPr>
          <p:spPr bwMode="auto">
            <a:xfrm>
              <a:off x="4749" y="1046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2" name="AutoShape 53"/>
            <p:cNvSpPr>
              <a:spLocks noChangeArrowheads="1"/>
            </p:cNvSpPr>
            <p:nvPr/>
          </p:nvSpPr>
          <p:spPr bwMode="auto">
            <a:xfrm rot="10800000">
              <a:off x="3885" y="1910"/>
              <a:ext cx="864" cy="864"/>
            </a:xfrm>
            <a:prstGeom prst="rtTriangle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 sz="18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213" name="Group 54"/>
            <p:cNvGrpSpPr>
              <a:grpSpLocks/>
            </p:cNvGrpSpPr>
            <p:nvPr/>
          </p:nvGrpSpPr>
          <p:grpSpPr bwMode="auto">
            <a:xfrm>
              <a:off x="3621" y="844"/>
              <a:ext cx="2400" cy="2196"/>
              <a:chOff x="3312" y="1104"/>
              <a:chExt cx="2400" cy="2196"/>
            </a:xfrm>
          </p:grpSpPr>
          <p:sp>
            <p:nvSpPr>
              <p:cNvPr id="8216" name="Text Box 55"/>
              <p:cNvSpPr txBox="1">
                <a:spLocks noChangeArrowheads="1"/>
              </p:cNvSpPr>
              <p:nvPr/>
            </p:nvSpPr>
            <p:spPr bwMode="auto">
              <a:xfrm>
                <a:off x="4272" y="2160"/>
                <a:ext cx="288" cy="2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grpSp>
            <p:nvGrpSpPr>
              <p:cNvPr id="8217" name="Group 56"/>
              <p:cNvGrpSpPr>
                <a:grpSpLocks/>
              </p:cNvGrpSpPr>
              <p:nvPr/>
            </p:nvGrpSpPr>
            <p:grpSpPr bwMode="auto">
              <a:xfrm>
                <a:off x="3312" y="1104"/>
                <a:ext cx="2400" cy="2196"/>
                <a:chOff x="3312" y="1104"/>
                <a:chExt cx="2400" cy="2196"/>
              </a:xfrm>
            </p:grpSpPr>
            <p:sp>
              <p:nvSpPr>
                <p:cNvPr id="821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312" y="1974"/>
                  <a:ext cx="336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8219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28" y="2016"/>
                  <a:ext cx="384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822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455" y="1104"/>
                  <a:ext cx="288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8221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360" y="1143"/>
                  <a:ext cx="336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E</a:t>
                  </a:r>
                </a:p>
              </p:txBody>
            </p:sp>
            <p:sp>
              <p:nvSpPr>
                <p:cNvPr id="8222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368" y="3033"/>
                  <a:ext cx="384" cy="26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.VnTime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</a:p>
              </p:txBody>
            </p:sp>
          </p:grpSp>
        </p:grpSp>
      </p:grpSp>
      <p:sp>
        <p:nvSpPr>
          <p:cNvPr id="2" name="TextBox 1"/>
          <p:cNvSpPr txBox="1"/>
          <p:nvPr/>
        </p:nvSpPr>
        <p:spPr>
          <a:xfrm>
            <a:off x="5638800" y="1066800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1m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16075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AFBE ?</a:t>
            </a:r>
            <a:endParaRPr lang="en-US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" y="2130752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Diện tích hình vuông ABCD ?</a:t>
            </a:r>
            <a:endParaRPr lang="en-US" b="1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74983" y="4429780"/>
            <a:ext cx="77832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 có số hữu tỉ nào mà bình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ơng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 2 </a:t>
            </a: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133350" y="5704820"/>
            <a:ext cx="8629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 là một số thập phân vô hạn không tuần hoàn và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gọi số vô tỉ.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2605088" y="5029200"/>
            <a:ext cx="64627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x =  1,4142135623730950488016887…</a:t>
            </a:r>
          </a:p>
        </p:txBody>
      </p:sp>
      <p:sp>
        <p:nvSpPr>
          <p:cNvPr id="32" name="TextBox 31"/>
          <p:cNvSpPr txBox="1"/>
          <p:nvPr/>
        </p:nvSpPr>
        <p:spPr>
          <a:xfrm rot="18813879">
            <a:off x="6706057" y="1248688"/>
            <a:ext cx="726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x=?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119" y="3925524"/>
            <a:ext cx="8110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957" y="5029200"/>
            <a:ext cx="3473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Và tính được</a:t>
            </a:r>
            <a:endParaRPr lang="en-US" sz="2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44669" y="710625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82944"/>
            <a:ext cx="4058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Gọi AB = x (m)   (x&gt;0) </a:t>
            </a:r>
            <a:endParaRPr lang="en-US" sz="2800">
              <a:solidFill>
                <a:srgbClr val="FFFF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922420" y="3409240"/>
            <a:ext cx="8875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800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1699" y="3362980"/>
            <a:ext cx="10038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2(m</a:t>
            </a:r>
            <a:r>
              <a:rPr lang="en-US" sz="2800" baseline="30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5623" y="3373601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713989" y="3409240"/>
            <a:ext cx="4770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  <p:bldP spid="25608" grpId="0"/>
      <p:bldP spid="25633" grpId="0"/>
      <p:bldP spid="3" grpId="0"/>
      <p:bldP spid="27" grpId="0"/>
      <p:bldP spid="28" grpId="0"/>
      <p:bldP spid="29" grpId="0"/>
      <p:bldP spid="31" grpId="0"/>
      <p:bldP spid="4" grpId="0"/>
      <p:bldP spid="5" grpId="0"/>
      <p:bldP spid="7" grpId="0"/>
      <p:bldP spid="36" grpId="0"/>
      <p:bldP spid="8" grpId="0"/>
      <p:bldP spid="9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0" y="1941493"/>
            <a:ext cx="9099331" cy="95410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62200" y="4278313"/>
            <a:ext cx="6529387" cy="1209020"/>
          </a:xfrm>
          <a:prstGeom prst="round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62200" y="5801380"/>
            <a:ext cx="6529387" cy="675620"/>
          </a:xfrm>
          <a:prstGeom prst="round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Text Box 23"/>
          <p:cNvSpPr txBox="1">
            <a:spLocks noChangeArrowheads="1"/>
          </p:cNvSpPr>
          <p:nvPr/>
        </p:nvSpPr>
        <p:spPr bwMode="auto">
          <a:xfrm>
            <a:off x="76201" y="580138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2362200" y="5801380"/>
            <a:ext cx="59312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vô hạn không tuần hoàn</a:t>
            </a:r>
          </a:p>
        </p:txBody>
      </p:sp>
      <p:sp>
        <p:nvSpPr>
          <p:cNvPr id="9220" name="Text Box 25"/>
          <p:cNvSpPr txBox="1">
            <a:spLocks noChangeArrowheads="1"/>
          </p:cNvSpPr>
          <p:nvPr/>
        </p:nvSpPr>
        <p:spPr bwMode="auto">
          <a:xfrm>
            <a:off x="76200" y="4572000"/>
            <a:ext cx="17645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hữu tỉ         </a:t>
            </a:r>
            <a:endParaRPr lang="en-US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90" name="Text Box 26"/>
          <p:cNvSpPr txBox="1">
            <a:spLocks noChangeArrowheads="1"/>
          </p:cNvSpPr>
          <p:nvPr/>
        </p:nvSpPr>
        <p:spPr bwMode="auto">
          <a:xfrm>
            <a:off x="2438400" y="4278313"/>
            <a:ext cx="411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hữu hạn</a:t>
            </a:r>
          </a:p>
        </p:txBody>
      </p:sp>
      <p:sp>
        <p:nvSpPr>
          <p:cNvPr id="62491" name="Text Box 27"/>
          <p:cNvSpPr txBox="1">
            <a:spLocks noChangeArrowheads="1"/>
          </p:cNvSpPr>
          <p:nvPr/>
        </p:nvSpPr>
        <p:spPr bwMode="auto">
          <a:xfrm>
            <a:off x="2438400" y="4964113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thập phân </a:t>
            </a: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vô hạn tuần hoàn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533400" y="3134380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 hiệu tập hợp các số vô tỉ: 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609600" y="1941493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6600" y="1219200"/>
            <a:ext cx="2177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gì?</a:t>
            </a:r>
            <a:endParaRPr lang="en-US" sz="2800" i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39753" y="4833610"/>
            <a:ext cx="546247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703112" y="6056586"/>
            <a:ext cx="546247" cy="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8077200" y="4437054"/>
            <a:ext cx="762000" cy="793112"/>
            <a:chOff x="6321972" y="3153103"/>
            <a:chExt cx="762000" cy="793112"/>
          </a:xfrm>
        </p:grpSpPr>
        <p:sp>
          <p:nvSpPr>
            <p:cNvPr id="24" name="Oval 23"/>
            <p:cNvSpPr/>
            <p:nvPr/>
          </p:nvSpPr>
          <p:spPr>
            <a:xfrm>
              <a:off x="6321972" y="3153103"/>
              <a:ext cx="762000" cy="793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23958" y="3158231"/>
              <a:ext cx="5838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130459" y="5709988"/>
            <a:ext cx="784941" cy="793112"/>
            <a:chOff x="6321972" y="3153103"/>
            <a:chExt cx="762000" cy="793112"/>
          </a:xfrm>
        </p:grpSpPr>
        <p:sp>
          <p:nvSpPr>
            <p:cNvPr id="27" name="Oval 26"/>
            <p:cNvSpPr/>
            <p:nvPr/>
          </p:nvSpPr>
          <p:spPr>
            <a:xfrm>
              <a:off x="6321972" y="3153103"/>
              <a:ext cx="762000" cy="7931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50984" y="3178314"/>
              <a:ext cx="38504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2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2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  <p:bldP spid="9218" grpId="0"/>
      <p:bldP spid="62488" grpId="0"/>
      <p:bldP spid="9220" grpId="0"/>
      <p:bldP spid="62490" grpId="0"/>
      <p:bldP spid="62491" grpId="0"/>
      <p:bldP spid="37" grpId="0"/>
      <p:bldP spid="39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0" y="199138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3722688" y="3058180"/>
            <a:ext cx="52689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và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các </a:t>
            </a:r>
            <a:r>
              <a:rPr lang="en-US" sz="28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</a:t>
            </a:r>
            <a:r>
              <a:rPr lang="en-US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57600" y="3943039"/>
            <a:ext cx="5246688" cy="1020141"/>
            <a:chOff x="3657600" y="3170859"/>
            <a:chExt cx="5246688" cy="1020141"/>
          </a:xfrm>
        </p:grpSpPr>
        <p:sp>
          <p:nvSpPr>
            <p:cNvPr id="11275" name="Text Box 12"/>
            <p:cNvSpPr txBox="1">
              <a:spLocks noChangeArrowheads="1"/>
            </p:cNvSpPr>
            <p:nvPr/>
          </p:nvSpPr>
          <p:spPr bwMode="auto">
            <a:xfrm>
              <a:off x="4027488" y="3413018"/>
              <a:ext cx="4419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và        là các </a:t>
              </a:r>
              <a:r>
                <a:rPr lang="en-US" sz="2800" b="1" i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 b="1" i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  </a:t>
              </a:r>
              <a:endPara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1276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6636606"/>
                </p:ext>
              </p:extLst>
            </p:nvPr>
          </p:nvGraphicFramePr>
          <p:xfrm>
            <a:off x="3657600" y="3170859"/>
            <a:ext cx="369888" cy="959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29" name="Equation" r:id="rId3" imgW="152280" imgH="393480" progId="Equation.DSMT4">
                    <p:embed/>
                  </p:oleObj>
                </mc:Choice>
                <mc:Fallback>
                  <p:oleObj name="Equation" r:id="rId3" imgW="152280" imgH="39348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7600" y="3170859"/>
                          <a:ext cx="369888" cy="9597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7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84654486"/>
                </p:ext>
              </p:extLst>
            </p:nvPr>
          </p:nvGraphicFramePr>
          <p:xfrm>
            <a:off x="4484688" y="3187700"/>
            <a:ext cx="605006" cy="9428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30" name="Equation" r:id="rId5" imgW="253800" imgH="393480" progId="Equation.DSMT4">
                    <p:embed/>
                  </p:oleObj>
                </mc:Choice>
                <mc:Fallback>
                  <p:oleObj name="Equation" r:id="rId5" imgW="253800" imgH="39348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4688" y="3187700"/>
                          <a:ext cx="605006" cy="9428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8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971605"/>
                </p:ext>
              </p:extLst>
            </p:nvPr>
          </p:nvGraphicFramePr>
          <p:xfrm>
            <a:off x="8370888" y="3276600"/>
            <a:ext cx="5334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31" name="Equation" r:id="rId7" imgW="228600" imgH="393480" progId="Equation.DSMT4">
                    <p:embed/>
                  </p:oleObj>
                </mc:Choice>
                <mc:Fallback>
                  <p:oleObj name="Equation" r:id="rId7" imgW="228600" imgH="39348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70888" y="3276600"/>
                          <a:ext cx="5334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348655"/>
              </p:ext>
            </p:extLst>
          </p:nvPr>
        </p:nvGraphicFramePr>
        <p:xfrm>
          <a:off x="146050" y="3885376"/>
          <a:ext cx="30575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2" name="Equation" r:id="rId9" imgW="1168200" imgH="393480" progId="Equation.DSMT4">
                  <p:embed/>
                </p:oleObj>
              </mc:Choice>
              <mc:Fallback>
                <p:oleObj name="Equation" r:id="rId9" imgW="1168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3885376"/>
                        <a:ext cx="305752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253207" y="2562825"/>
            <a:ext cx="1175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nói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97" y="2992160"/>
            <a:ext cx="2799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9 =  </a:t>
            </a: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796032"/>
              </p:ext>
            </p:extLst>
          </p:nvPr>
        </p:nvGraphicFramePr>
        <p:xfrm>
          <a:off x="76200" y="4953000"/>
          <a:ext cx="3157538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3" name="Equation" r:id="rId11" imgW="1206360" imgH="469800" progId="Equation.DSMT4">
                  <p:embed/>
                </p:oleObj>
              </mc:Choice>
              <mc:Fallback>
                <p:oleObj name="Equation" r:id="rId11" imgW="12063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953000"/>
                        <a:ext cx="3157538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4901" y="2992160"/>
            <a:ext cx="2799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9 = ....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= ......</a:t>
            </a:r>
            <a:r>
              <a:rPr lang="en-US" sz="2800" baseline="300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609600" y="10668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2" grpId="0"/>
      <p:bldP spid="2" grpId="0"/>
      <p:bldP spid="3" grpId="0"/>
      <p:bldP spid="25" grpId="0"/>
      <p:bldP spid="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3068360"/>
            <a:ext cx="8915400" cy="1066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2458760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 nghĩa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09600" y="4643160"/>
            <a:ext cx="457200" cy="406400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157288" y="5201960"/>
            <a:ext cx="7910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 căn bậc hai của 16 là 4 và - 4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04800" y="310485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1157288" y="4526340"/>
            <a:ext cx="6386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 các căn bậc hai của 16; 0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131012" y="5725180"/>
            <a:ext cx="7910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ăn bậc hai của 0 là 0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0" y="184916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09600" y="9906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291" grpId="0"/>
      <p:bldP spid="28680" grpId="0" animBg="1"/>
      <p:bldP spid="28682" grpId="0"/>
      <p:bldP spid="28686" grpId="0"/>
      <p:bldP spid="28690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00" y="4820434"/>
            <a:ext cx="3733800" cy="13517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0" y="5287814"/>
            <a:ext cx="4755931" cy="523220"/>
          </a:xfrm>
          <a:prstGeom prst="round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33" name="Text Box 36"/>
          <p:cNvSpPr txBox="1">
            <a:spLocks noChangeArrowheads="1"/>
          </p:cNvSpPr>
          <p:nvPr/>
        </p:nvSpPr>
        <p:spPr bwMode="auto">
          <a:xfrm>
            <a:off x="228600" y="262729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52969" y="3901569"/>
            <a:ext cx="4054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 a có bao nhiêu căn bậc hai?</a:t>
            </a:r>
            <a:endParaRPr lang="en-US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731" y="5287814"/>
            <a:ext cx="472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 (</a:t>
            </a:r>
            <a:r>
              <a: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 &gt; 0) có hai căn bậc hai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410200" y="4896634"/>
            <a:ext cx="3519488" cy="543054"/>
            <a:chOff x="5216525" y="4572000"/>
            <a:chExt cx="3519488" cy="543054"/>
          </a:xfrm>
        </p:grpSpPr>
        <p:graphicFrame>
          <p:nvGraphicFramePr>
            <p:cNvPr id="1334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2380476"/>
                </p:ext>
              </p:extLst>
            </p:nvPr>
          </p:nvGraphicFramePr>
          <p:xfrm>
            <a:off x="8188325" y="4572000"/>
            <a:ext cx="547688" cy="517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79" name="Equation" r:id="rId3" imgW="241300" imgH="228600" progId="Equation.DSMT4">
                    <p:embed/>
                  </p:oleObj>
                </mc:Choice>
                <mc:Fallback>
                  <p:oleObj name="Equation" r:id="rId3" imgW="241300" imgH="2286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88325" y="4572000"/>
                          <a:ext cx="547688" cy="5179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5216525" y="4591834"/>
              <a:ext cx="301307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Số dương kí hiệu là </a:t>
              </a:r>
              <a:endParaRPr lang="en-US" sz="2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410200" y="5592614"/>
            <a:ext cx="3279775" cy="523220"/>
            <a:chOff x="5410200" y="5267980"/>
            <a:chExt cx="3279775" cy="523220"/>
          </a:xfrm>
        </p:grpSpPr>
        <p:graphicFrame>
          <p:nvGraphicFramePr>
            <p:cNvPr id="13338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23373245"/>
                </p:ext>
              </p:extLst>
            </p:nvPr>
          </p:nvGraphicFramePr>
          <p:xfrm>
            <a:off x="7959725" y="5271676"/>
            <a:ext cx="7302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80" name="Equation" r:id="rId5" imgW="330200" imgH="228600" progId="Equation.DSMT4">
                    <p:embed/>
                  </p:oleObj>
                </mc:Choice>
                <mc:Fallback>
                  <p:oleObj name="Equation" r:id="rId5" imgW="330200" imgH="2286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59725" y="5271676"/>
                          <a:ext cx="730250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ctangle 5"/>
            <p:cNvSpPr/>
            <p:nvPr/>
          </p:nvSpPr>
          <p:spPr>
            <a:xfrm>
              <a:off x="5410200" y="5267980"/>
              <a:ext cx="2743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Số âm kí hiệu là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1" name="Straight Arrow Connector 10"/>
          <p:cNvCxnSpPr>
            <a:stCxn id="4" idx="3"/>
          </p:cNvCxnSpPr>
          <p:nvPr/>
        </p:nvCxnSpPr>
        <p:spPr>
          <a:xfrm flipV="1">
            <a:off x="4755931" y="5287814"/>
            <a:ext cx="425669" cy="26161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755931" y="5582434"/>
            <a:ext cx="425669" cy="248434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0" y="1905000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9600" y="990600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33600" y="3657600"/>
            <a:ext cx="5748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Viết các căn bậc hai của 3; 10; 25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6"/>
          <p:cNvSpPr txBox="1">
            <a:spLocks noChangeArrowheads="1"/>
          </p:cNvSpPr>
          <p:nvPr/>
        </p:nvSpPr>
        <p:spPr bwMode="auto">
          <a:xfrm>
            <a:off x="228600" y="2246293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4876" y="3115400"/>
            <a:ext cx="8548688" cy="542200"/>
            <a:chOff x="254876" y="2667000"/>
            <a:chExt cx="8548688" cy="542200"/>
          </a:xfrm>
        </p:grpSpPr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254876" y="2685980"/>
              <a:ext cx="854868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280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của a (a</a:t>
              </a:r>
              <a:r>
                <a:rPr lang="en-US" sz="2800" i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≥ </a:t>
              </a:r>
              <a:r>
                <a:rPr lang="en-US" sz="2800" i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0) là        và   </a:t>
              </a:r>
              <a:endPara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023577"/>
                </p:ext>
              </p:extLst>
            </p:nvPr>
          </p:nvGraphicFramePr>
          <p:xfrm>
            <a:off x="4343400" y="2667000"/>
            <a:ext cx="547688" cy="517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68" name="Equation" r:id="rId3" imgW="241300" imgH="228600" progId="Equation.DSMT4">
                    <p:embed/>
                  </p:oleObj>
                </mc:Choice>
                <mc:Fallback>
                  <p:oleObj name="Equation" r:id="rId3" imgW="2413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3400" y="2667000"/>
                          <a:ext cx="547688" cy="5179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2771310"/>
                </p:ext>
              </p:extLst>
            </p:nvPr>
          </p:nvGraphicFramePr>
          <p:xfrm>
            <a:off x="5486400" y="2685980"/>
            <a:ext cx="7302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869" name="Equation" r:id="rId5" imgW="330200" imgH="228600" progId="Equation.DSMT4">
                    <p:embed/>
                  </p:oleObj>
                </mc:Choice>
                <mc:Fallback>
                  <p:oleObj name="Equation" r:id="rId5" imgW="3302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6400" y="2685980"/>
                          <a:ext cx="730250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457201" y="42672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3 là         và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5024735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10 là         và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5710535"/>
            <a:ext cx="624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ác căn bậc hai của 25 là                  và </a:t>
            </a:r>
            <a:endParaRPr lang="en-US" sz="2800" i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977148"/>
              </p:ext>
            </p:extLst>
          </p:nvPr>
        </p:nvGraphicFramePr>
        <p:xfrm>
          <a:off x="4343400" y="4283075"/>
          <a:ext cx="5191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0" name="Equation" r:id="rId7" imgW="228600" imgH="228600" progId="Equation.DSMT4">
                  <p:embed/>
                </p:oleObj>
              </mc:Choice>
              <mc:Fallback>
                <p:oleObj name="Equation" r:id="rId7" imgW="228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83075"/>
                        <a:ext cx="5191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526975"/>
              </p:ext>
            </p:extLst>
          </p:nvPr>
        </p:nvGraphicFramePr>
        <p:xfrm>
          <a:off x="5410200" y="4343400"/>
          <a:ext cx="7207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1" name="Equation" r:id="rId9" imgW="317160" imgH="228600" progId="Equation.DSMT4">
                  <p:embed/>
                </p:oleObj>
              </mc:Choice>
              <mc:Fallback>
                <p:oleObj name="Equation" r:id="rId9" imgW="317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43400"/>
                        <a:ext cx="72072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907408"/>
              </p:ext>
            </p:extLst>
          </p:nvPr>
        </p:nvGraphicFramePr>
        <p:xfrm>
          <a:off x="4413250" y="5045075"/>
          <a:ext cx="6921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2" name="Equation" r:id="rId11" imgW="304560" imgH="228600" progId="Equation.DSMT4">
                  <p:embed/>
                </p:oleObj>
              </mc:Choice>
              <mc:Fallback>
                <p:oleObj name="Equation" r:id="rId11" imgW="30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5045075"/>
                        <a:ext cx="6921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6667"/>
              </p:ext>
            </p:extLst>
          </p:nvPr>
        </p:nvGraphicFramePr>
        <p:xfrm>
          <a:off x="5562600" y="5024438"/>
          <a:ext cx="8651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3" name="Equation" r:id="rId13" imgW="380880" imgH="228600" progId="Equation.DSMT4">
                  <p:embed/>
                </p:oleObj>
              </mc:Choice>
              <mc:Fallback>
                <p:oleObj name="Equation" r:id="rId13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024438"/>
                        <a:ext cx="8651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312431"/>
              </p:ext>
            </p:extLst>
          </p:nvPr>
        </p:nvGraphicFramePr>
        <p:xfrm>
          <a:off x="4503738" y="5699125"/>
          <a:ext cx="12112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4" name="Equation" r:id="rId15" imgW="533160" imgH="228600" progId="Equation.DSMT4">
                  <p:embed/>
                </p:oleObj>
              </mc:Choice>
              <mc:Fallback>
                <p:oleObj name="Equation" r:id="rId15" imgW="533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8" y="5699125"/>
                        <a:ext cx="12112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769051"/>
              </p:ext>
            </p:extLst>
          </p:nvPr>
        </p:nvGraphicFramePr>
        <p:xfrm>
          <a:off x="6492875" y="5716588"/>
          <a:ext cx="16144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5" name="Equation" r:id="rId17" imgW="711000" imgH="228600" progId="Equation.DSMT4">
                  <p:embed/>
                </p:oleObj>
              </mc:Choice>
              <mc:Fallback>
                <p:oleObj name="Equation" r:id="rId17" imgW="711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75" y="5716588"/>
                        <a:ext cx="16144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828800" y="6317539"/>
            <a:ext cx="297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 được viết</a:t>
            </a:r>
            <a:endParaRPr lang="en-US" sz="2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885584"/>
              </p:ext>
            </p:extLst>
          </p:nvPr>
        </p:nvGraphicFramePr>
        <p:xfrm>
          <a:off x="4598988" y="6318250"/>
          <a:ext cx="178435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76" name="Equation" r:id="rId19" imgW="698400" imgH="241200" progId="Equation.DSMT4">
                  <p:embed/>
                </p:oleObj>
              </mc:Choice>
              <mc:Fallback>
                <p:oleObj name="Equation" r:id="rId19" imgW="698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6318250"/>
                        <a:ext cx="178435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0" y="1782762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44669" y="5334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609600" y="950893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4008382" y="5572780"/>
            <a:ext cx="29258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các số vô tỉ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46884"/>
              </p:ext>
            </p:extLst>
          </p:nvPr>
        </p:nvGraphicFramePr>
        <p:xfrm>
          <a:off x="281609" y="5562600"/>
          <a:ext cx="360459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42" name="Equation" r:id="rId3" imgW="1104900" imgH="241300" progId="Equation.DSMT4">
                  <p:embed/>
                </p:oleObj>
              </mc:Choice>
              <mc:Fallback>
                <p:oleObj name="Equation" r:id="rId3" imgW="11049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09" y="5562600"/>
                        <a:ext cx="360459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283779" y="1727775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 vô tỉ là số viết </a:t>
            </a: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 dưới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 số thập phân vô hạn không tuần hoàn.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124200" y="685800"/>
            <a:ext cx="26880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endParaRPr lang="en-US" sz="40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29792" y="24825"/>
            <a:ext cx="6458819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vô tỉ - Khái niệm về căn bậc hai</a:t>
            </a:r>
            <a:endParaRPr lang="en-US" sz="32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421" y="3306762"/>
            <a:ext cx="548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niệm về căn bậc hai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44669" y="1143000"/>
            <a:ext cx="1905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 vô tỉ</a:t>
            </a:r>
            <a:endParaRPr lang="en-US" sz="32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228600" y="3877400"/>
            <a:ext cx="854868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Căn bậc hai của một số a không âm </a:t>
            </a:r>
            <a:r>
              <a:rPr lang="vi-VN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 ≥ 0)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là số x sao cho x</a:t>
            </a:r>
            <a:r>
              <a:rPr lang="vi-VN" sz="2800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54876" y="4791800"/>
            <a:ext cx="8548688" cy="542200"/>
            <a:chOff x="254876" y="2667000"/>
            <a:chExt cx="8548688" cy="542200"/>
          </a:xfrm>
        </p:grpSpPr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254876" y="2685980"/>
              <a:ext cx="854868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Căn bậc </a:t>
              </a:r>
              <a:r>
                <a: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280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 a (a</a:t>
              </a:r>
              <a:r>
                <a:rPr lang="en-US" sz="28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≥ </a:t>
              </a:r>
              <a:r>
                <a:rPr lang="en-US" sz="2800" i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0) là        và   </a:t>
              </a:r>
              <a:endPara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2382282"/>
                </p:ext>
              </p:extLst>
            </p:nvPr>
          </p:nvGraphicFramePr>
          <p:xfrm>
            <a:off x="4267200" y="2667000"/>
            <a:ext cx="547688" cy="517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3" name="Equation" r:id="rId5" imgW="241300" imgH="228600" progId="Equation.DSMT4">
                    <p:embed/>
                  </p:oleObj>
                </mc:Choice>
                <mc:Fallback>
                  <p:oleObj name="Equation" r:id="rId5" imgW="2413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7200" y="2667000"/>
                          <a:ext cx="547688" cy="5179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6515971"/>
                </p:ext>
              </p:extLst>
            </p:nvPr>
          </p:nvGraphicFramePr>
          <p:xfrm>
            <a:off x="5410200" y="2685980"/>
            <a:ext cx="7302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4" name="Equation" r:id="rId7" imgW="330200" imgH="228600" progId="Equation.DSMT4">
                    <p:embed/>
                  </p:oleObj>
                </mc:Choice>
                <mc:Fallback>
                  <p:oleObj name="Equation" r:id="rId7" imgW="3302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0200" y="2685980"/>
                          <a:ext cx="730250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 Box 6"/>
          <p:cNvSpPr txBox="1">
            <a:spLocks noChangeArrowheads="1"/>
          </p:cNvSpPr>
          <p:nvPr/>
        </p:nvSpPr>
        <p:spPr bwMode="auto">
          <a:xfrm>
            <a:off x="304800" y="2743200"/>
            <a:ext cx="495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Kí hiệu tập hợp các số vô tỉ: 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2" grpId="0"/>
      <p:bldP spid="16" grpId="0"/>
      <p:bldP spid="18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35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909</Words>
  <Application>Microsoft Office PowerPoint</Application>
  <PresentationFormat>On-screen Show (4:3)</PresentationFormat>
  <Paragraphs>126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Default Design</vt:lpstr>
      <vt:lpstr>Textured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Chuong I 11 So vo ti Khai niem ve can bac hai</dc:title>
  <dc:creator>CAUTHOA</dc:creator>
  <cp:lastModifiedBy>Admin</cp:lastModifiedBy>
  <cp:revision>289</cp:revision>
  <dcterms:created xsi:type="dcterms:W3CDTF">2006-12-31T17:19:54Z</dcterms:created>
  <dcterms:modified xsi:type="dcterms:W3CDTF">2019-09-23T02:01:05Z</dcterms:modified>
</cp:coreProperties>
</file>