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68" r:id="rId11"/>
    <p:sldId id="278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FF00FF"/>
    <a:srgbClr val="333399"/>
    <a:srgbClr val="CC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11" autoAdjust="0"/>
  </p:normalViewPr>
  <p:slideViewPr>
    <p:cSldViewPr>
      <p:cViewPr varScale="1">
        <p:scale>
          <a:sx n="67" d="100"/>
          <a:sy n="67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2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5.wmf"/><Relationship Id="rId1" Type="http://schemas.openxmlformats.org/officeDocument/2006/relationships/image" Target="../media/image16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99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3.wmf"/><Relationship Id="rId3" Type="http://schemas.openxmlformats.org/officeDocument/2006/relationships/image" Target="../media/image55.png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4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8.bin"/><Relationship Id="rId3" Type="http://schemas.openxmlformats.org/officeDocument/2006/relationships/image" Target="../media/image29.png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png"/><Relationship Id="rId11" Type="http://schemas.openxmlformats.org/officeDocument/2006/relationships/oleObject" Target="../embeddings/oleObject27.bin"/><Relationship Id="rId5" Type="http://schemas.openxmlformats.org/officeDocument/2006/relationships/image" Target="../media/image31.png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4" Type="http://schemas.openxmlformats.org/officeDocument/2006/relationships/image" Target="../media/image30.pn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19050"/>
            <a:ext cx="5546725" cy="10477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066800"/>
            <a:ext cx="9220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Nắm vững kiến thức:</a:t>
            </a:r>
          </a:p>
          <a:p>
            <a:pPr marL="514350" indent="-514350">
              <a:lnSpc>
                <a:spcPct val="150000"/>
              </a:lnSpc>
            </a:pP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*KN:  Người ta gọi 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với 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là một phân số </a:t>
            </a:r>
          </a:p>
          <a:p>
            <a:pPr marL="514350" indent="-514350">
              <a:lnSpc>
                <a:spcPct val="150000"/>
              </a:lnSpc>
            </a:pP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a là tử số (tử), b là mẫu số (mẫu) của phân số </a:t>
            </a:r>
            <a:endParaRPr lang="en-US" sz="24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Thực chất: </a:t>
            </a:r>
            <a:endParaRPr lang="en-US" sz="24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*NX: Với mọi 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ta có 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là phân số</a:t>
            </a:r>
            <a:endParaRPr lang="en-US" sz="24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Làm các bài tập trong SBT tập 2 trang 5,6</a:t>
            </a:r>
          </a:p>
          <a:p>
            <a:pPr marL="514350" indent="-514350">
              <a:lnSpc>
                <a:spcPct val="150000"/>
              </a:lnSpc>
            </a:pP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3. Đọc mục: “Có thể em chưa biết” trong SGK tập 2 trang 6</a:t>
            </a:r>
          </a:p>
          <a:p>
            <a:pPr marL="514350" indent="-514350">
              <a:lnSpc>
                <a:spcPct val="150000"/>
              </a:lnSpc>
            </a:pPr>
            <a:r>
              <a:rPr lang="vi-VN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4. Xem trước bài: “Phân số bằng nhau” SGK trang 7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67000" y="1560512"/>
          <a:ext cx="5334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560512"/>
                        <a:ext cx="533400" cy="877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581400" y="1752600"/>
          <a:ext cx="17780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6" imgW="507960" imgH="203040" progId="Equation.DSMT4">
                  <p:embed/>
                </p:oleObj>
              </mc:Choice>
              <mc:Fallback>
                <p:oleObj name="Equation" r:id="rId6" imgW="507960" imgH="203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752600"/>
                        <a:ext cx="177800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295900" y="1828800"/>
          <a:ext cx="723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Equation" r:id="rId8" imgW="355320" imgH="177480" progId="Equation.DSMT4">
                  <p:embed/>
                </p:oleObj>
              </mc:Choice>
              <mc:Fallback>
                <p:oleObj name="Equation" r:id="rId8" imgW="35532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1828800"/>
                        <a:ext cx="7239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752600" y="2667000"/>
          <a:ext cx="1143000" cy="824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10" imgW="545760" imgH="393480" progId="Equation.DSMT4">
                  <p:embed/>
                </p:oleObj>
              </mc:Choice>
              <mc:Fallback>
                <p:oleObj name="Equation" r:id="rId10" imgW="5457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67000"/>
                        <a:ext cx="1143000" cy="8240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90725" y="3387725"/>
          <a:ext cx="9048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3387725"/>
                        <a:ext cx="9048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810000" y="3124200"/>
          <a:ext cx="889000" cy="918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14" imgW="380880" imgH="393480" progId="Equation.DSMT4">
                  <p:embed/>
                </p:oleObj>
              </mc:Choice>
              <mc:Fallback>
                <p:oleObj name="Equation" r:id="rId14" imgW="38088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124200"/>
                        <a:ext cx="889000" cy="918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76200"/>
            <a:ext cx="4203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I. KHÁI NIỆM PHÂN SỐ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609600"/>
            <a:ext cx="26260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Quan sát ví dụ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E:\F\Cap 2_Moi\Toan\Toan So học 6 them\chuong III\Bai 1. Mo rong khai niem phan so\Data\0.01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219199"/>
            <a:ext cx="1486598" cy="1486598"/>
          </a:xfrm>
          <a:prstGeom prst="rect">
            <a:avLst/>
          </a:prstGeom>
          <a:noFill/>
        </p:spPr>
      </p:pic>
      <p:pic>
        <p:nvPicPr>
          <p:cNvPr id="2051" name="Picture 3" descr="E:\F\Cap 2_Moi\Toan\Toan So học 6 them\chuong III\Bai 1. Mo rong khai niem phan so\Data\PHAN_SO_3_PHAN_4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219200"/>
            <a:ext cx="2977389" cy="2971800"/>
          </a:xfrm>
          <a:prstGeom prst="rect">
            <a:avLst/>
          </a:prstGeom>
          <a:noFill/>
        </p:spPr>
      </p:pic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81600" y="1066800"/>
          <a:ext cx="1790435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066800"/>
                        <a:ext cx="1790435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3352800" y="3276600"/>
            <a:ext cx="5715000" cy="1815882"/>
            <a:chOff x="3124200" y="3657600"/>
            <a:chExt cx="5715000" cy="1815882"/>
          </a:xfrm>
        </p:grpSpPr>
        <p:sp>
          <p:nvSpPr>
            <p:cNvPr id="11" name="Rectangle 10"/>
            <p:cNvSpPr/>
            <p:nvPr/>
          </p:nvSpPr>
          <p:spPr>
            <a:xfrm>
              <a:off x="3124200" y="3657600"/>
              <a:ext cx="5715000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vi-VN" sz="2800" smtClean="0">
                  <a:solidFill>
                    <a:srgbClr val="0000CC"/>
                  </a:solidFill>
                </a:rPr>
                <a:t>Phân số </a:t>
              </a:r>
              <a:r>
                <a:rPr lang="en-US" sz="2800" smtClean="0">
                  <a:solidFill>
                    <a:srgbClr val="0000CC"/>
                  </a:solidFill>
                </a:rPr>
                <a:t>        </a:t>
              </a:r>
              <a:r>
                <a:rPr lang="vi-VN" sz="2800" smtClean="0">
                  <a:solidFill>
                    <a:srgbClr val="0000CC"/>
                  </a:solidFill>
                </a:rPr>
                <a:t>được coi là kết </a:t>
              </a:r>
            </a:p>
            <a:p>
              <a:pPr>
                <a:lnSpc>
                  <a:spcPct val="200000"/>
                </a:lnSpc>
              </a:pPr>
              <a:r>
                <a:rPr lang="vi-VN" sz="2800" smtClean="0">
                  <a:solidFill>
                    <a:srgbClr val="0000CC"/>
                  </a:solidFill>
                </a:rPr>
                <a:t>quả của phép chia 3 cho 4</a:t>
              </a:r>
              <a:endParaRPr lang="en-US" sz="2800">
                <a:solidFill>
                  <a:srgbClr val="0000CC"/>
                </a:solidFill>
              </a:endParaRPr>
            </a:p>
          </p:txBody>
        </p:sp>
        <p:graphicFrame>
          <p:nvGraphicFramePr>
            <p:cNvPr id="2055" name="Object 7"/>
            <p:cNvGraphicFramePr>
              <a:graphicFrameLocks noChangeAspect="1"/>
            </p:cNvGraphicFramePr>
            <p:nvPr/>
          </p:nvGraphicFramePr>
          <p:xfrm>
            <a:off x="4572000" y="3810000"/>
            <a:ext cx="685800" cy="8754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1" name="Equation" r:id="rId7" imgW="152280" imgH="393480" progId="Equation.DSMT4">
                    <p:embed/>
                  </p:oleObj>
                </mc:Choice>
                <mc:Fallback>
                  <p:oleObj name="Equation" r:id="rId7" imgW="15228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3810000"/>
                          <a:ext cx="685800" cy="8754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5"/>
          <p:cNvGrpSpPr/>
          <p:nvPr/>
        </p:nvGrpSpPr>
        <p:grpSpPr>
          <a:xfrm>
            <a:off x="3352800" y="4724400"/>
            <a:ext cx="5867400" cy="1692451"/>
            <a:chOff x="3124200" y="5105400"/>
            <a:chExt cx="5867400" cy="1692451"/>
          </a:xfrm>
        </p:grpSpPr>
        <p:sp>
          <p:nvSpPr>
            <p:cNvPr id="12" name="Rectangle 11"/>
            <p:cNvSpPr/>
            <p:nvPr/>
          </p:nvSpPr>
          <p:spPr>
            <a:xfrm>
              <a:off x="3124200" y="5105400"/>
              <a:ext cx="5867400" cy="16924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vi-VN" sz="2800" smtClean="0">
                  <a:solidFill>
                    <a:srgbClr val="0000CC"/>
                  </a:solidFill>
                </a:rPr>
                <a:t>Tương tự người ta cũng gọi</a:t>
              </a:r>
              <a:r>
                <a:rPr lang="en-US" sz="2800" smtClean="0">
                  <a:solidFill>
                    <a:srgbClr val="0000CC"/>
                  </a:solidFill>
                </a:rPr>
                <a:t> </a:t>
              </a:r>
              <a:r>
                <a:rPr lang="vi-VN" sz="2800" smtClean="0">
                  <a:solidFill>
                    <a:srgbClr val="0000CC"/>
                  </a:solidFill>
                </a:rPr>
                <a:t> </a:t>
              </a:r>
            </a:p>
            <a:p>
              <a:pPr>
                <a:lnSpc>
                  <a:spcPct val="200000"/>
                </a:lnSpc>
              </a:pPr>
              <a:r>
                <a:rPr lang="vi-VN" sz="2800" smtClean="0">
                  <a:solidFill>
                    <a:srgbClr val="0000CC"/>
                  </a:solidFill>
                </a:rPr>
                <a:t>là phân số, đọc là: âm ba phần bốn</a:t>
              </a:r>
              <a:endParaRPr lang="en-US" sz="2800">
                <a:solidFill>
                  <a:srgbClr val="0000CC"/>
                </a:solidFill>
              </a:endParaRPr>
            </a:p>
          </p:txBody>
        </p:sp>
        <p:graphicFrame>
          <p:nvGraphicFramePr>
            <p:cNvPr id="2056" name="Object 8"/>
            <p:cNvGraphicFramePr>
              <a:graphicFrameLocks noChangeAspect="1"/>
            </p:cNvGraphicFramePr>
            <p:nvPr/>
          </p:nvGraphicFramePr>
          <p:xfrm>
            <a:off x="7696200" y="5257800"/>
            <a:ext cx="685800" cy="874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name="Equation" r:id="rId9" imgW="152280" imgH="393480" progId="Equation.DSMT4">
                    <p:embed/>
                  </p:oleObj>
                </mc:Choice>
                <mc:Fallback>
                  <p:oleObj name="Equation" r:id="rId9" imgW="15228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96200" y="5257800"/>
                          <a:ext cx="685800" cy="8747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2643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4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28600" y="572911"/>
            <a:ext cx="8305800" cy="990600"/>
            <a:chOff x="228600" y="572911"/>
            <a:chExt cx="8305800" cy="990600"/>
          </a:xfrm>
        </p:grpSpPr>
        <p:sp>
          <p:nvSpPr>
            <p:cNvPr id="5" name="Rectangle 4"/>
            <p:cNvSpPr/>
            <p:nvPr/>
          </p:nvSpPr>
          <p:spPr>
            <a:xfrm>
              <a:off x="914400" y="877711"/>
              <a:ext cx="7620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Còn có thể coi là thương của phép chia 3 chia cho 4.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228600" y="572911"/>
            <a:ext cx="77597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Equation" r:id="rId3" imgW="152280" imgH="393480" progId="Equation.DSMT4">
                    <p:embed/>
                  </p:oleObj>
                </mc:Choice>
                <mc:Fallback>
                  <p:oleObj name="Equation" r:id="rId3" imgW="152280" imgH="393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572911"/>
                          <a:ext cx="77597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oup 19"/>
          <p:cNvGrpSpPr/>
          <p:nvPr/>
        </p:nvGrpSpPr>
        <p:grpSpPr>
          <a:xfrm>
            <a:off x="304800" y="1715911"/>
            <a:ext cx="5962347" cy="1017058"/>
            <a:chOff x="304800" y="1715911"/>
            <a:chExt cx="5962347" cy="1017058"/>
          </a:xfrm>
        </p:grpSpPr>
        <p:sp>
          <p:nvSpPr>
            <p:cNvPr id="7" name="Rectangle 6"/>
            <p:cNvSpPr/>
            <p:nvPr/>
          </p:nvSpPr>
          <p:spPr>
            <a:xfrm>
              <a:off x="914400" y="2020711"/>
              <a:ext cx="535274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thương của phép chia 1 chia cho 2.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304800" y="1715911"/>
            <a:ext cx="393700" cy="10170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Equation" r:id="rId5" imgW="152280" imgH="393480" progId="Equation.DSMT4">
                    <p:embed/>
                  </p:oleObj>
                </mc:Choice>
                <mc:Fallback>
                  <p:oleObj name="Equation" r:id="rId5" imgW="15228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" y="1715911"/>
                          <a:ext cx="393700" cy="101705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228600" y="2858911"/>
            <a:ext cx="6756693" cy="919502"/>
            <a:chOff x="228600" y="2858911"/>
            <a:chExt cx="6756693" cy="919502"/>
          </a:xfrm>
        </p:grpSpPr>
        <p:sp>
          <p:nvSpPr>
            <p:cNvPr id="9" name="Rectangle 8"/>
            <p:cNvSpPr/>
            <p:nvPr/>
          </p:nvSpPr>
          <p:spPr>
            <a:xfrm>
              <a:off x="914400" y="3048000"/>
              <a:ext cx="60708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thương của phép chia (-2) chia cho (-3).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228600" y="2858911"/>
            <a:ext cx="431800" cy="9195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Equation" r:id="rId7" imgW="228600" imgH="393480" progId="Equation.DSMT4">
                    <p:embed/>
                  </p:oleObj>
                </mc:Choice>
                <mc:Fallback>
                  <p:oleObj name="Equation" r:id="rId7" imgW="228600" imgH="393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" y="2858911"/>
                          <a:ext cx="431800" cy="9195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Group 21"/>
          <p:cNvGrpSpPr/>
          <p:nvPr/>
        </p:nvGrpSpPr>
        <p:grpSpPr>
          <a:xfrm>
            <a:off x="988394" y="3581400"/>
            <a:ext cx="4498006" cy="874889"/>
            <a:chOff x="988394" y="3581400"/>
            <a:chExt cx="4498006" cy="874889"/>
          </a:xfrm>
        </p:grpSpPr>
        <p:sp>
          <p:nvSpPr>
            <p:cNvPr id="11" name="Rectangle 10"/>
            <p:cNvSpPr/>
            <p:nvPr/>
          </p:nvSpPr>
          <p:spPr>
            <a:xfrm>
              <a:off x="988394" y="3821668"/>
              <a:ext cx="39982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(-3) chia cho 4 thì thương là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4978400" y="3581400"/>
            <a:ext cx="508000" cy="8748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Equation" r:id="rId9" imgW="228600" imgH="393480" progId="Equation.DSMT4">
                    <p:embed/>
                  </p:oleObj>
                </mc:Choice>
                <mc:Fallback>
                  <p:oleObj name="Equation" r:id="rId9" imgW="228600" imgH="39348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78400" y="3581400"/>
                          <a:ext cx="508000" cy="8748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" name="Group 22"/>
          <p:cNvGrpSpPr/>
          <p:nvPr/>
        </p:nvGrpSpPr>
        <p:grpSpPr>
          <a:xfrm>
            <a:off x="990600" y="4532489"/>
            <a:ext cx="4546600" cy="874889"/>
            <a:chOff x="990600" y="4532489"/>
            <a:chExt cx="4546600" cy="874889"/>
          </a:xfrm>
        </p:grpSpPr>
        <p:sp>
          <p:nvSpPr>
            <p:cNvPr id="13" name="Rectangle 12"/>
            <p:cNvSpPr/>
            <p:nvPr/>
          </p:nvSpPr>
          <p:spPr>
            <a:xfrm>
              <a:off x="990600" y="4724400"/>
              <a:ext cx="39982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5 chia cho (-6) thì thương là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5029200" y="4532489"/>
            <a:ext cx="508000" cy="8748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Equation" r:id="rId11" imgW="228600" imgH="393480" progId="Equation.DSMT4">
                    <p:embed/>
                  </p:oleObj>
                </mc:Choice>
                <mc:Fallback>
                  <p:oleObj name="Equation" r:id="rId11" imgW="22860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9200" y="4532489"/>
                          <a:ext cx="508000" cy="8748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182290" y="5491163"/>
          <a:ext cx="2819400" cy="110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1002960" imgH="393480" progId="Equation.DSMT4">
                  <p:embed/>
                </p:oleObj>
              </mc:Choice>
              <mc:Fallback>
                <p:oleObj name="Equation" r:id="rId13" imgW="100296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290" y="5491163"/>
                        <a:ext cx="2819400" cy="11063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58290" y="5801380"/>
            <a:ext cx="1643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Như vậy: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54090" y="5791200"/>
            <a:ext cx="33041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đều là các phân số.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433" y="71735"/>
            <a:ext cx="33345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Công thức tổng quát</a:t>
            </a:r>
            <a:endParaRPr lang="en-US" sz="24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0547" y="1371600"/>
            <a:ext cx="6465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là tử số (tử), b là mẫu số (mẫu) của phân số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28600" y="381000"/>
            <a:ext cx="8229600" cy="895159"/>
            <a:chOff x="228600" y="381000"/>
            <a:chExt cx="8229600" cy="895159"/>
          </a:xfrm>
        </p:grpSpPr>
        <p:sp>
          <p:nvSpPr>
            <p:cNvPr id="6" name="Rectangle 5"/>
            <p:cNvSpPr/>
            <p:nvPr/>
          </p:nvSpPr>
          <p:spPr>
            <a:xfrm>
              <a:off x="228600" y="609600"/>
              <a:ext cx="8229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Người ta gọi </a:t>
              </a:r>
              <a:r>
                <a:rPr lang="en-US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</a:t>
              </a:r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với a,b </a:t>
              </a:r>
              <a:r>
                <a:rPr lang="en-US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Z, b</a:t>
              </a:r>
              <a:r>
                <a:rPr lang="en-US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</a:t>
              </a:r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0 là một phân số, 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1981200" y="381000"/>
            <a:ext cx="469900" cy="895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2" name="Equation" r:id="rId3" imgW="152280" imgH="393480" progId="Equation.DSMT4">
                    <p:embed/>
                  </p:oleObj>
                </mc:Choice>
                <mc:Fallback>
                  <p:oleObj name="Equation" r:id="rId3" imgW="152280" imgH="393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1200" y="381000"/>
                          <a:ext cx="469900" cy="8951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3429000" y="685800"/>
            <a:ext cx="3048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" name="Equation" r:id="rId5" imgW="126720" imgH="126720" progId="Equation.DSMT4">
                    <p:embed/>
                  </p:oleObj>
                </mc:Choice>
                <mc:Fallback>
                  <p:oleObj name="Equation" r:id="rId5" imgW="126720" imgH="12672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9000" y="685800"/>
                          <a:ext cx="3048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2" name="Object 6"/>
            <p:cNvGraphicFramePr>
              <a:graphicFrameLocks noChangeAspect="1"/>
            </p:cNvGraphicFramePr>
            <p:nvPr/>
          </p:nvGraphicFramePr>
          <p:xfrm>
            <a:off x="4267200" y="685800"/>
            <a:ext cx="3048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4" name="Equation" r:id="rId7" imgW="126720" imgH="126720" progId="Equation.DSMT4">
                    <p:embed/>
                  </p:oleObj>
                </mc:Choice>
                <mc:Fallback>
                  <p:oleObj name="Equation" r:id="rId7" imgW="126720" imgH="12672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7200" y="685800"/>
                          <a:ext cx="3048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7"/>
          <p:cNvGrpSpPr/>
          <p:nvPr/>
        </p:nvGrpSpPr>
        <p:grpSpPr>
          <a:xfrm>
            <a:off x="228600" y="1752600"/>
            <a:ext cx="6796316" cy="895159"/>
            <a:chOff x="228600" y="1752600"/>
            <a:chExt cx="6796316" cy="895159"/>
          </a:xfrm>
        </p:grpSpPr>
        <p:sp>
          <p:nvSpPr>
            <p:cNvPr id="9" name="Rectangle 8"/>
            <p:cNvSpPr/>
            <p:nvPr/>
          </p:nvSpPr>
          <p:spPr>
            <a:xfrm>
              <a:off x="228600" y="1976735"/>
              <a:ext cx="414568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Ở tiểu học, phân số có dạng 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0" y="1981200"/>
              <a:ext cx="24529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với a,b    N, b   0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4114800" y="1752600"/>
            <a:ext cx="469900" cy="895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" name="Equation" r:id="rId9" imgW="152280" imgH="393480" progId="Equation.DSMT4">
                    <p:embed/>
                  </p:oleObj>
                </mc:Choice>
                <mc:Fallback>
                  <p:oleObj name="Equation" r:id="rId9" imgW="15228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4800" y="1752600"/>
                          <a:ext cx="469900" cy="8951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5562600" y="2041525"/>
            <a:ext cx="3048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6" name="Equation" r:id="rId11" imgW="126720" imgH="126720" progId="Equation.DSMT4">
                    <p:embed/>
                  </p:oleObj>
                </mc:Choice>
                <mc:Fallback>
                  <p:oleObj name="Equation" r:id="rId11" imgW="126720" imgH="12672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2600" y="2041525"/>
                          <a:ext cx="3048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5" name="Object 9"/>
            <p:cNvGraphicFramePr>
              <a:graphicFrameLocks noChangeAspect="1"/>
            </p:cNvGraphicFramePr>
            <p:nvPr/>
          </p:nvGraphicFramePr>
          <p:xfrm>
            <a:off x="6477000" y="2057400"/>
            <a:ext cx="304800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7" name="Equation" r:id="rId13" imgW="126720" imgH="126720" progId="Equation.DSMT4">
                    <p:embed/>
                  </p:oleObj>
                </mc:Choice>
                <mc:Fallback>
                  <p:oleObj name="Equation" r:id="rId13" imgW="126720" imgH="12672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0" y="2057400"/>
                          <a:ext cx="304800" cy="320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Group 21"/>
          <p:cNvGrpSpPr/>
          <p:nvPr/>
        </p:nvGrpSpPr>
        <p:grpSpPr>
          <a:xfrm>
            <a:off x="3124200" y="3352800"/>
            <a:ext cx="4953000" cy="2743200"/>
            <a:chOff x="3124200" y="3352800"/>
            <a:chExt cx="4953000" cy="2743200"/>
          </a:xfrm>
        </p:grpSpPr>
        <p:sp>
          <p:nvSpPr>
            <p:cNvPr id="20" name="Cloud Callout 19"/>
            <p:cNvSpPr/>
            <p:nvPr/>
          </p:nvSpPr>
          <p:spPr>
            <a:xfrm>
              <a:off x="3124200" y="3352800"/>
              <a:ext cx="4953000" cy="2743200"/>
            </a:xfrm>
            <a:prstGeom prst="cloudCallout">
              <a:avLst>
                <a:gd name="adj1" fmla="val -77125"/>
                <a:gd name="adj2" fmla="val -61543"/>
              </a:avLst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657600" y="3962400"/>
              <a:ext cx="403860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vi-VN" sz="2400" smtClean="0">
                  <a:solidFill>
                    <a:srgbClr val="FF00FF"/>
                  </a:solidFill>
                </a:rPr>
                <a:t>So với khái niệm phân số đã học ở tiểu học em thấy phân số đã được mở rộng như thế nào?</a:t>
              </a:r>
              <a:endParaRPr lang="vi-VN" sz="2400">
                <a:solidFill>
                  <a:srgbClr val="FF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2643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Quan sát ví dụ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609600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VD1: Các số nguyên có phải là phân số không? Vì sao?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2192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Với mọi a   Z) , ta có a =     là phân số   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7526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VD2: Cho 3 số:  -2; 0; 7. Hãy lập các phân số có được từ 2 trong 3 số đó? (Mỗi số chỉ được viết 1 lần)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25908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 phân số lập được từ 2 trong 3 số -2; 0; 7 là: 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934200" y="2438400"/>
          <a:ext cx="1901825" cy="892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" imgW="838080" imgH="393480" progId="Equation.DSMT4">
                  <p:embed/>
                </p:oleObj>
              </mc:Choice>
              <mc:Fallback>
                <p:oleObj name="Equation" r:id="rId3" imgW="8380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438400"/>
                        <a:ext cx="1901825" cy="8926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04800" y="34290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VD3: Trong các cách viết sau đây, cách viết nào cho ta phân số?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209800" y="1295400"/>
          <a:ext cx="3048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5" imgW="126720" imgH="126720" progId="Equation.DSMT4">
                  <p:embed/>
                </p:oleObj>
              </mc:Choice>
              <mc:Fallback>
                <p:oleObj name="Equation" r:id="rId5" imgW="126720" imgH="126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95400"/>
                        <a:ext cx="30480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191000" y="990600"/>
          <a:ext cx="338137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990600"/>
                        <a:ext cx="338137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865312" y="4343400"/>
          <a:ext cx="34448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9" imgW="152280" imgH="393480" progId="Equation.DSMT4">
                  <p:embed/>
                </p:oleObj>
              </mc:Choice>
              <mc:Fallback>
                <p:oleObj name="Equation" r:id="rId9" imgW="1522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2" y="4343400"/>
                        <a:ext cx="344488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371600" y="4419600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245216" y="4343400"/>
          <a:ext cx="51593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1" imgW="228600" imgH="393480" progId="Equation.DSMT4">
                  <p:embed/>
                </p:oleObj>
              </mc:Choice>
              <mc:Fallback>
                <p:oleObj name="Equation" r:id="rId11" imgW="2286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5216" y="4343400"/>
                        <a:ext cx="515937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810000" y="4495800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c.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779588" y="5661025"/>
          <a:ext cx="8016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3" imgW="355320" imgH="393480" progId="Equation.DSMT4">
                  <p:embed/>
                </p:oleObj>
              </mc:Choice>
              <mc:Fallback>
                <p:oleObj name="Equation" r:id="rId13" imgW="35532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5661025"/>
                        <a:ext cx="801687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371600" y="5801380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b.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82772" y="5725180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d.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406900" y="5521325"/>
          <a:ext cx="77470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5" imgW="342720" imgH="583920" progId="Equation.DSMT4">
                  <p:embed/>
                </p:oleObj>
              </mc:Choice>
              <mc:Fallback>
                <p:oleObj name="Equation" r:id="rId15" imgW="342720" imgH="583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5521325"/>
                        <a:ext cx="774700" cy="132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430536" y="4505980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d.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7037388" y="4365625"/>
          <a:ext cx="3444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7" imgW="152280" imgH="393480" progId="Equation.DSMT4">
                  <p:embed/>
                </p:oleObj>
              </mc:Choice>
              <mc:Fallback>
                <p:oleObj name="Equation" r:id="rId17" imgW="1522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388" y="4365625"/>
                        <a:ext cx="344487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430536" y="5648980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g.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889750" y="5486400"/>
          <a:ext cx="66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9" imgW="291960" imgH="393480" progId="Equation.DSMT4">
                  <p:embed/>
                </p:oleObj>
              </mc:Choice>
              <mc:Fallback>
                <p:oleObj name="Equation" r:id="rId19" imgW="29196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0" y="5486400"/>
                        <a:ext cx="660400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Oval 22"/>
          <p:cNvSpPr/>
          <p:nvPr/>
        </p:nvSpPr>
        <p:spPr>
          <a:xfrm>
            <a:off x="1371600" y="44958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810000" y="45720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400800" y="57150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37383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BÀI TẬP CỦNG CỐ</a:t>
            </a:r>
            <a:endParaRPr lang="en-US" sz="28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33400"/>
            <a:ext cx="2478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Bài 2 - SGK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1143000"/>
            <a:ext cx="60660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Phần tô màu biểu diễn phân số nào?</a:t>
            </a:r>
            <a:endParaRPr lang="en-US" sz="28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 descr="E:\F\Cap 2_Moi\Toan\Toan So học 6 them\chuong III\Bai 1. Mo rong khai niem phan so\Data\hinh_so_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064466"/>
            <a:ext cx="2438400" cy="1879134"/>
          </a:xfrm>
          <a:prstGeom prst="rect">
            <a:avLst/>
          </a:prstGeom>
          <a:noFill/>
        </p:spPr>
      </p:pic>
      <p:pic>
        <p:nvPicPr>
          <p:cNvPr id="20483" name="Picture 3" descr="E:\F\Cap 2_Moi\Toan\Toan So học 6 them\chuong III\Bai 1. Mo rong khai niem phan so\Data\hionh_so_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2051" y="1828800"/>
            <a:ext cx="3087149" cy="1610686"/>
          </a:xfrm>
          <a:prstGeom prst="rect">
            <a:avLst/>
          </a:prstGeom>
          <a:noFill/>
        </p:spPr>
      </p:pic>
      <p:pic>
        <p:nvPicPr>
          <p:cNvPr id="20484" name="Picture 4" descr="E:\F\Cap 2_Moi\Toan\Toan So học 6 them\chuong III\Bai 1. Mo rong khai niem phan so\Data\hinh_so_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1600200"/>
            <a:ext cx="2999530" cy="1853035"/>
          </a:xfrm>
          <a:prstGeom prst="rect">
            <a:avLst/>
          </a:prstGeom>
          <a:noFill/>
        </p:spPr>
      </p:pic>
      <p:pic>
        <p:nvPicPr>
          <p:cNvPr id="20485" name="Picture 5" descr="E:\F\Cap 2_Moi\Toan\Toan So học 6 them\chuong III\Bai 1. Mo rong khai niem phan so\Data\hinh_so_3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4216866"/>
            <a:ext cx="2158767" cy="1621872"/>
          </a:xfrm>
          <a:prstGeom prst="rect">
            <a:avLst/>
          </a:prstGeom>
          <a:noFill/>
        </p:spPr>
      </p:pic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457200" y="2133600"/>
          <a:ext cx="3444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133600"/>
                        <a:ext cx="344487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362450" y="2286000"/>
            <a:ext cx="1677988" cy="914400"/>
            <a:chOff x="4362450" y="2286000"/>
            <a:chExt cx="1677988" cy="914400"/>
          </a:xfrm>
        </p:grpSpPr>
        <p:graphicFrame>
          <p:nvGraphicFramePr>
            <p:cNvPr id="20487" name="Object 7"/>
            <p:cNvGraphicFramePr>
              <a:graphicFrameLocks noChangeAspect="1"/>
            </p:cNvGraphicFramePr>
            <p:nvPr/>
          </p:nvGraphicFramePr>
          <p:xfrm>
            <a:off x="4362450" y="2286000"/>
            <a:ext cx="458788" cy="892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7" name="Equation" r:id="rId9" imgW="203040" imgH="393480" progId="Equation.DSMT4">
                    <p:embed/>
                  </p:oleObj>
                </mc:Choice>
                <mc:Fallback>
                  <p:oleObj name="Equation" r:id="rId9" imgW="20304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2450" y="2286000"/>
                          <a:ext cx="458788" cy="892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4749671" y="2438400"/>
              <a:ext cx="9653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hoặc</a:t>
              </a:r>
              <a:endPara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488" name="Object 8"/>
            <p:cNvGraphicFramePr>
              <a:graphicFrameLocks noChangeAspect="1"/>
            </p:cNvGraphicFramePr>
            <p:nvPr/>
          </p:nvGraphicFramePr>
          <p:xfrm>
            <a:off x="5695950" y="2308225"/>
            <a:ext cx="344488" cy="892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8" name="Equation" r:id="rId11" imgW="152280" imgH="393480" progId="Equation.DSMT4">
                    <p:embed/>
                  </p:oleObj>
                </mc:Choice>
                <mc:Fallback>
                  <p:oleObj name="Equation" r:id="rId11" imgW="15228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95950" y="2308225"/>
                          <a:ext cx="344488" cy="892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5715000" y="4899025"/>
          <a:ext cx="34448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13" imgW="152280" imgH="393480" progId="Equation.DSMT4">
                  <p:embed/>
                </p:oleObj>
              </mc:Choice>
              <mc:Fallback>
                <p:oleObj name="Equation" r:id="rId13" imgW="1522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99025"/>
                        <a:ext cx="344488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990600" y="4953000"/>
          <a:ext cx="34448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15" imgW="152280" imgH="393480" progId="Equation.DSMT4">
                  <p:embed/>
                </p:oleObj>
              </mc:Choice>
              <mc:Fallback>
                <p:oleObj name="Equation" r:id="rId15" imgW="1522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953000"/>
                        <a:ext cx="344488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2478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Bài 3 - SGK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762000"/>
            <a:ext cx="3615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phân số sau: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1371600"/>
            <a:ext cx="6781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Hai phần bảy : </a:t>
            </a:r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Âm năm phần chín: </a:t>
            </a: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Mười một phần mười ba: </a:t>
            </a: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d) Mười bốn phần năm: </a:t>
            </a:r>
            <a:endParaRPr lang="vi-VN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4191000" y="1219200"/>
          <a:ext cx="34448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219200"/>
                        <a:ext cx="344488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827588" y="2057400"/>
          <a:ext cx="51752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588" y="2057400"/>
                        <a:ext cx="517525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759450" y="2994025"/>
          <a:ext cx="4603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7" imgW="203040" imgH="393480" progId="Equation.DSMT4">
                  <p:embed/>
                </p:oleObj>
              </mc:Choice>
              <mc:Fallback>
                <p:oleObj name="Equation" r:id="rId7" imgW="2030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450" y="2994025"/>
                        <a:ext cx="460375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105400" y="3756025"/>
          <a:ext cx="4603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9" imgW="203040" imgH="393480" progId="Equation.DSMT4">
                  <p:embed/>
                </p:oleObj>
              </mc:Choice>
              <mc:Fallback>
                <p:oleObj name="Equation" r:id="rId9" imgW="2030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756025"/>
                        <a:ext cx="460375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2236" y="86380"/>
            <a:ext cx="2478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Bài 4 - SGK</a:t>
            </a:r>
            <a:endParaRPr lang="en-US" sz="28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609600"/>
            <a:ext cx="708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Viết các phép chia sau dưới dạng phân số:</a:t>
            </a:r>
            <a:endParaRPr lang="vi-VN" sz="28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1295400"/>
            <a:ext cx="7391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3 : 11= 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lphaLcParenR" startAt="2"/>
            </a:pP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4 : 7 = </a:t>
            </a:r>
          </a:p>
          <a:p>
            <a:pPr marL="514350" indent="-514350"/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5 : (-13)  = 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d) x chia cho 3  =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743200" y="1066800"/>
          <a:ext cx="4318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3" imgW="190440" imgH="393480" progId="Equation.DSMT4">
                  <p:embed/>
                </p:oleObj>
              </mc:Choice>
              <mc:Fallback>
                <p:oleObj name="Equation" r:id="rId3" imgW="1904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066800"/>
                        <a:ext cx="431800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157538" y="1981200"/>
          <a:ext cx="519112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538" y="1981200"/>
                        <a:ext cx="519112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281363" y="2819400"/>
          <a:ext cx="69215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7" imgW="304560" imgH="393480" progId="Equation.DSMT4">
                  <p:embed/>
                </p:oleObj>
              </mc:Choice>
              <mc:Fallback>
                <p:oleObj name="Equation" r:id="rId7" imgW="3045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363" y="2819400"/>
                        <a:ext cx="692150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4038600" y="3581400"/>
          <a:ext cx="1295400" cy="1026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9" imgW="495000" imgH="393480" progId="Equation.DSMT4">
                  <p:embed/>
                </p:oleObj>
              </mc:Choice>
              <mc:Fallback>
                <p:oleObj name="Equation" r:id="rId9" imgW="4950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81400"/>
                        <a:ext cx="1295400" cy="10268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31582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Bài tập mở rộng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558225"/>
            <a:ext cx="2643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Cho biểu thức: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320225"/>
            <a:ext cx="8839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Hãy tìm điều kiện của n để B là phân số ?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Viết phân số B khi n= -2, n=0, n=10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Tìm các giá trị nguyên của n để B có giá trị nguyên?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2677180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3276600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Hãy tìm điều kiện của n để B là phân số ?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667000" y="461963"/>
          <a:ext cx="1290483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609480" imgH="393480" progId="Equation.DSMT4">
                  <p:embed/>
                </p:oleObj>
              </mc:Choice>
              <mc:Fallback>
                <p:oleObj name="Equation" r:id="rId3" imgW="6094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61963"/>
                        <a:ext cx="1290483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304800" y="3657600"/>
            <a:ext cx="8382000" cy="833437"/>
            <a:chOff x="304800" y="3657600"/>
            <a:chExt cx="8382000" cy="833437"/>
          </a:xfrm>
        </p:grpSpPr>
        <p:sp>
          <p:nvSpPr>
            <p:cNvPr id="9" name="Rectangle 8"/>
            <p:cNvSpPr/>
            <p:nvPr/>
          </p:nvSpPr>
          <p:spPr>
            <a:xfrm>
              <a:off x="304800" y="3821668"/>
              <a:ext cx="83820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Để              là phân số khi 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3555" name="Object 3"/>
            <p:cNvGraphicFramePr>
              <a:graphicFrameLocks noChangeAspect="1"/>
            </p:cNvGraphicFramePr>
            <p:nvPr/>
          </p:nvGraphicFramePr>
          <p:xfrm>
            <a:off x="838200" y="3657600"/>
            <a:ext cx="1290638" cy="833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1" name="Equation" r:id="rId5" imgW="609480" imgH="393480" progId="Equation.DSMT4">
                    <p:embed/>
                  </p:oleObj>
                </mc:Choice>
                <mc:Fallback>
                  <p:oleObj name="Equation" r:id="rId5" imgW="60948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8200" y="3657600"/>
                          <a:ext cx="1290638" cy="8334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4495800" y="3886200"/>
            <a:ext cx="1371600" cy="426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2" name="Equation" r:id="rId7" imgW="571320" imgH="177480" progId="Equation.DSMT4">
                    <p:embed/>
                  </p:oleObj>
                </mc:Choice>
                <mc:Fallback>
                  <p:oleObj name="Equation" r:id="rId7" imgW="571320" imgH="177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95800" y="3886200"/>
                          <a:ext cx="1371600" cy="4267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5836222" y="3896380"/>
              <a:ext cx="5645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và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6400800" y="3962400"/>
            <a:ext cx="1327150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3" name="Equation" r:id="rId9" imgW="558720" imgH="177480" progId="Equation.DSMT4">
                    <p:embed/>
                  </p:oleObj>
                </mc:Choice>
                <mc:Fallback>
                  <p:oleObj name="Equation" r:id="rId9" imgW="558720" imgH="17748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0800" y="3962400"/>
                          <a:ext cx="1327150" cy="422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4267200" y="4495800"/>
            <a:ext cx="2895600" cy="533400"/>
            <a:chOff x="4267200" y="4495800"/>
            <a:chExt cx="2895600" cy="533400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4267200" y="4495800"/>
            <a:ext cx="1600200" cy="4870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4" name="Equation" r:id="rId11" imgW="583920" imgH="177480" progId="Equation.DSMT4">
                    <p:embed/>
                  </p:oleObj>
                </mc:Choice>
                <mc:Fallback>
                  <p:oleObj name="Equation" r:id="rId11" imgW="583920" imgH="17748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7200" y="4495800"/>
                          <a:ext cx="1600200" cy="4870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5836222" y="4505980"/>
              <a:ext cx="5645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và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6348413" y="4530725"/>
            <a:ext cx="814387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5" name="Equation" r:id="rId13" imgW="342720" imgH="177480" progId="Equation.DSMT4">
                    <p:embed/>
                  </p:oleObj>
                </mc:Choice>
                <mc:Fallback>
                  <p:oleObj name="Equation" r:id="rId13" imgW="342720" imgH="177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48413" y="4530725"/>
                          <a:ext cx="814387" cy="422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228600" y="5105400"/>
            <a:ext cx="8915400" cy="564495"/>
            <a:chOff x="228600" y="5749925"/>
            <a:chExt cx="8915400" cy="564495"/>
          </a:xfrm>
        </p:grpSpPr>
        <p:sp>
          <p:nvSpPr>
            <p:cNvPr id="11" name="Rectangle 10"/>
            <p:cNvSpPr/>
            <p:nvPr/>
          </p:nvSpPr>
          <p:spPr>
            <a:xfrm>
              <a:off x="228600" y="5791200"/>
              <a:ext cx="89154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Vậy với           và          thì B là phân số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/>
          </p:nvGraphicFramePr>
          <p:xfrm>
            <a:off x="1546225" y="5749925"/>
            <a:ext cx="1044575" cy="487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6" name="Equation" r:id="rId15" imgW="380880" imgH="177480" progId="Equation.DSMT4">
                    <p:embed/>
                  </p:oleObj>
                </mc:Choice>
                <mc:Fallback>
                  <p:oleObj name="Equation" r:id="rId15" imgW="380880" imgH="177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6225" y="5749925"/>
                          <a:ext cx="1044575" cy="487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/>
          </p:nvGraphicFramePr>
          <p:xfrm>
            <a:off x="3048000" y="5826125"/>
            <a:ext cx="814387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77" name="Equation" r:id="rId17" imgW="342720" imgH="177480" progId="Equation.DSMT4">
                    <p:embed/>
                  </p:oleObj>
                </mc:Choice>
                <mc:Fallback>
                  <p:oleObj name="Equation" r:id="rId17" imgW="342720" imgH="1774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5826125"/>
                          <a:ext cx="814387" cy="422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0&quot;/&gt;&lt;property id=&quot;20307&quot; value=&quot;268&quot;/&gt;&lt;/object&gt;&lt;object type=&quot;3&quot; unique_id=&quot;10468&quot;&gt;&lt;property id=&quot;20148&quot; value=&quot;5&quot;/&gt;&lt;property id=&quot;20300&quot; value=&quot;Slide 11&quot;/&gt;&lt;property id=&quot;20307&quot; value=&quot;278&quot;/&gt;&lt;/object&gt;&lt;object type=&quot;3&quot; unique_id=&quot;13447&quot;&gt;&lt;property id=&quot;20148&quot; value=&quot;5&quot;/&gt;&lt;property id=&quot;20300&quot; value=&quot;Slide 2&quot;/&gt;&lt;property id=&quot;20307&quot; value=&quot;279&quot;/&gt;&lt;/object&gt;&lt;object type=&quot;3&quot; unique_id=&quot;13448&quot;&gt;&lt;property id=&quot;20148&quot; value=&quot;5&quot;/&gt;&lt;property id=&quot;20300&quot; value=&quot;Slide 3&quot;/&gt;&lt;property id=&quot;20307&quot; value=&quot;280&quot;/&gt;&lt;/object&gt;&lt;object type=&quot;3&quot; unique_id=&quot;13499&quot;&gt;&lt;property id=&quot;20148&quot; value=&quot;5&quot;/&gt;&lt;property id=&quot;20300&quot; value=&quot;Slide 4&quot;/&gt;&lt;property id=&quot;20307&quot; value=&quot;281&quot;/&gt;&lt;/object&gt;&lt;object type=&quot;3&quot; unique_id=&quot;13524&quot;&gt;&lt;property id=&quot;20148&quot; value=&quot;5&quot;/&gt;&lt;property id=&quot;20300&quot; value=&quot;Slide 5&quot;/&gt;&lt;property id=&quot;20307&quot; value=&quot;282&quot;/&gt;&lt;/object&gt;&lt;object type=&quot;3&quot; unique_id=&quot;13570&quot;&gt;&lt;property id=&quot;20148&quot; value=&quot;5&quot;/&gt;&lt;property id=&quot;20300&quot; value=&quot;Slide 6&quot;/&gt;&lt;property id=&quot;20307&quot; value=&quot;283&quot;/&gt;&lt;/object&gt;&lt;object type=&quot;3&quot; unique_id=&quot;13571&quot;&gt;&lt;property id=&quot;20148&quot; value=&quot;5&quot;/&gt;&lt;property id=&quot;20300&quot; value=&quot;Slide 7&quot;/&gt;&lt;property id=&quot;20307&quot; value=&quot;284&quot;/&gt;&lt;/object&gt;&lt;object type=&quot;3&quot; unique_id=&quot;13616&quot;&gt;&lt;property id=&quot;20148&quot; value=&quot;5&quot;/&gt;&lt;property id=&quot;20300&quot; value=&quot;Slide 8&quot;/&gt;&lt;property id=&quot;20307&quot; value=&quot;285&quot;/&gt;&lt;/object&gt;&lt;object type=&quot;3&quot; unique_id=&quot;13617&quot;&gt;&lt;property id=&quot;20148&quot; value=&quot;5&quot;/&gt;&lt;property id=&quot;20300&quot; value=&quot;Slide 9&quot;/&gt;&lt;property id=&quot;20307&quot; value=&quot;286&quot;/&gt;&lt;/object&gt;&lt;/object&gt;&lt;/object&gt;&lt;/database&gt;"/>
  <p:tag name="ISPRING_RESOURCE_PATHS_HASH_PRESENTER" val="7d89bf3f73dad753eea74383074e420b14191ce"/>
  <p:tag name="SECTOMILLISECCONVERTED" val="1"/>
  <p:tag name="GENSWF_OUTPUT_FILE_NAME" val="49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585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1. Mo rong khai niem phan so</dc:title>
  <dc:creator>Mr Diep</dc:creator>
  <cp:lastModifiedBy>Admin</cp:lastModifiedBy>
  <cp:revision>262</cp:revision>
  <dcterms:created xsi:type="dcterms:W3CDTF">2017-05-08T01:13:54Z</dcterms:created>
  <dcterms:modified xsi:type="dcterms:W3CDTF">2019-08-30T08:02:51Z</dcterms:modified>
</cp:coreProperties>
</file>