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61" r:id="rId2"/>
    <p:sldId id="262" r:id="rId3"/>
    <p:sldId id="288" r:id="rId4"/>
    <p:sldId id="263" r:id="rId5"/>
    <p:sldId id="329" r:id="rId6"/>
    <p:sldId id="328" r:id="rId7"/>
    <p:sldId id="330" r:id="rId8"/>
    <p:sldId id="332" r:id="rId9"/>
    <p:sldId id="333" r:id="rId10"/>
    <p:sldId id="335" r:id="rId11"/>
    <p:sldId id="336" r:id="rId12"/>
    <p:sldId id="337" r:id="rId13"/>
    <p:sldId id="270" r:id="rId14"/>
    <p:sldId id="325" r:id="rId15"/>
    <p:sldId id="272" r:id="rId16"/>
    <p:sldId id="271" r:id="rId17"/>
    <p:sldId id="273" r:id="rId18"/>
    <p:sldId id="317" r:id="rId19"/>
    <p:sldId id="331" r:id="rId20"/>
    <p:sldId id="326" r:id="rId21"/>
    <p:sldId id="280" r:id="rId22"/>
    <p:sldId id="289" r:id="rId23"/>
    <p:sldId id="290" r:id="rId24"/>
    <p:sldId id="283" r:id="rId25"/>
    <p:sldId id="281" r:id="rId26"/>
    <p:sldId id="282" r:id="rId27"/>
    <p:sldId id="285" r:id="rId28"/>
    <p:sldId id="286" r:id="rId29"/>
    <p:sldId id="284" r:id="rId30"/>
    <p:sldId id="291" r:id="rId31"/>
    <p:sldId id="300" r:id="rId32"/>
    <p:sldId id="292" r:id="rId33"/>
    <p:sldId id="293" r:id="rId34"/>
    <p:sldId id="324" r:id="rId35"/>
    <p:sldId id="338" r:id="rId36"/>
    <p:sldId id="294" r:id="rId37"/>
    <p:sldId id="29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03" r:id="rId46"/>
    <p:sldId id="304" r:id="rId47"/>
    <p:sldId id="314" r:id="rId48"/>
    <p:sldId id="298" r:id="rId49"/>
    <p:sldId id="297" r:id="rId50"/>
    <p:sldId id="299" r:id="rId51"/>
  </p:sldIdLst>
  <p:sldSz cx="9144000" cy="6858000" type="screen4x3"/>
  <p:notesSz cx="6858000" cy="9144000"/>
  <p:custDataLst>
    <p:tags r:id="rId53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C01BF"/>
    <a:srgbClr val="000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C841B-C575-4B74-977C-BE3B9C4E2B49}" type="datetimeFigureOut">
              <a:rPr lang="vi-VN" smtClean="0"/>
              <a:pPr/>
              <a:t>10/03/2020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E1AE8-4927-4953-B435-5227636CD6B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5431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8D6F08-BFFA-4871-AFA0-A5838E8C68FF}" type="slidenum">
              <a:rPr lang="vi-VN" smtClean="0"/>
              <a:pPr/>
              <a:t>1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3407814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1BC0817-1229-4C76-92AE-33307C6BC639}" type="slidenum">
              <a:rPr lang="vi-VN" smtClean="0"/>
              <a:pPr/>
              <a:t>11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1107150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1BC0817-1229-4C76-92AE-33307C6BC639}" type="slidenum">
              <a:rPr lang="vi-VN" smtClean="0"/>
              <a:pPr/>
              <a:t>12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3793877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7AF4A0-37C2-4794-BBD4-037566BA64FA}" type="slidenum">
              <a:rPr lang="vi-VN" smtClean="0"/>
              <a:pPr/>
              <a:t>13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1049918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7163FD-CA4E-4080-86B4-D8DFFBC5CEA9}" type="slidenum">
              <a:rPr lang="vi-VN" smtClean="0"/>
              <a:pPr/>
              <a:t>15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1243459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6CA04EF-70C1-4515-A8AD-64C5B2CC3707}" type="slidenum">
              <a:rPr lang="vi-VN" smtClean="0"/>
              <a:pPr/>
              <a:t>16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4187754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B9D4A4F-64C1-409B-A4DE-AE5C60E62833}" type="slidenum">
              <a:rPr lang="vi-VN" smtClean="0"/>
              <a:pPr/>
              <a:t>17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1223022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B806CC-5870-4DD6-AE64-11CE0C318C54}" type="slidenum">
              <a:rPr lang="vi-VN" smtClean="0"/>
              <a:pPr/>
              <a:t>19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41209647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210247-9171-4305-AB77-C8B831C6363C}" type="slidenum">
              <a:rPr lang="vi-VN" smtClean="0"/>
              <a:pPr/>
              <a:t>21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2588785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0371CAE-D9DC-4A56-A624-36A474C24739}" type="slidenum">
              <a:rPr lang="vi-VN" smtClean="0"/>
              <a:pPr/>
              <a:t>24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699447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8A4BAA-2D76-411B-B9E2-0242F92F8BC1}" type="slidenum">
              <a:rPr lang="vi-VN" smtClean="0"/>
              <a:pPr/>
              <a:t>33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3564650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5C206DA-C470-4714-9889-BFC5B235E53B}" type="slidenum">
              <a:rPr lang="vi-VN" smtClean="0"/>
              <a:pPr/>
              <a:t>2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6112551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878120-1955-4E18-845F-6FD346D9C995}" type="slidenum">
              <a:rPr lang="vi-VN" smtClean="0"/>
              <a:pPr/>
              <a:t>36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23223889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ABA306-59B3-43B3-9252-723DF8E03700}" type="slidenum">
              <a:rPr lang="vi-VN" smtClean="0"/>
              <a:pPr/>
              <a:t>45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9805031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0371CAE-D9DC-4A56-A624-36A474C24739}" type="slidenum">
              <a:rPr lang="vi-VN" smtClean="0"/>
              <a:pPr/>
              <a:t>46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14277399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7FAB25-A9A4-461D-ADA5-E6B496377510}" type="slidenum">
              <a:rPr lang="vi-VN" smtClean="0"/>
              <a:pPr/>
              <a:t>50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1752198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13A28DF-43D4-4ACF-B4CC-14564818EFAB}" type="slidenum">
              <a:rPr lang="vi-VN" smtClean="0"/>
              <a:pPr/>
              <a:t>4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2075018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1BC0817-1229-4C76-92AE-33307C6BC639}" type="slidenum">
              <a:rPr lang="vi-VN" smtClean="0"/>
              <a:pPr/>
              <a:t>5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370349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69E5EF-A008-4A54-93EF-6406172F37BB}" type="slidenum">
              <a:rPr lang="en-US"/>
              <a:pPr/>
              <a:t>6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0359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B806CC-5870-4DD6-AE64-11CE0C318C54}" type="slidenum">
              <a:rPr lang="vi-VN" smtClean="0"/>
              <a:pPr/>
              <a:t>7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3824774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210247-9171-4305-AB77-C8B831C6363C}" type="slidenum">
              <a:rPr lang="vi-VN" smtClean="0"/>
              <a:pPr/>
              <a:t>8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2493218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0371CAE-D9DC-4A56-A624-36A474C24739}" type="slidenum">
              <a:rPr lang="vi-VN" smtClean="0"/>
              <a:pPr/>
              <a:t>9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1905857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1BC0817-1229-4C76-92AE-33307C6BC639}" type="slidenum">
              <a:rPr lang="vi-VN" smtClean="0"/>
              <a:pPr/>
              <a:t>10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1966358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39F3-22E2-4D70-9B41-06D6672CC8B5}" type="datetimeFigureOut">
              <a:rPr lang="vi-VN" smtClean="0"/>
              <a:pPr/>
              <a:t>10/03/2020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6921-F5F8-43E2-B02C-61A5CB0B183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39F3-22E2-4D70-9B41-06D6672CC8B5}" type="datetimeFigureOut">
              <a:rPr lang="vi-VN" smtClean="0"/>
              <a:pPr/>
              <a:t>10/03/2020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6921-F5F8-43E2-B02C-61A5CB0B183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39F3-22E2-4D70-9B41-06D6672CC8B5}" type="datetimeFigureOut">
              <a:rPr lang="vi-VN" smtClean="0"/>
              <a:pPr/>
              <a:t>10/03/2020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6921-F5F8-43E2-B02C-61A5CB0B183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3E870-B4EA-4D1C-93BB-7C52EE52B9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39F3-22E2-4D70-9B41-06D6672CC8B5}" type="datetimeFigureOut">
              <a:rPr lang="vi-VN" smtClean="0"/>
              <a:pPr/>
              <a:t>10/03/2020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6921-F5F8-43E2-B02C-61A5CB0B183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39F3-22E2-4D70-9B41-06D6672CC8B5}" type="datetimeFigureOut">
              <a:rPr lang="vi-VN" smtClean="0"/>
              <a:pPr/>
              <a:t>10/03/2020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6921-F5F8-43E2-B02C-61A5CB0B183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39F3-22E2-4D70-9B41-06D6672CC8B5}" type="datetimeFigureOut">
              <a:rPr lang="vi-VN" smtClean="0"/>
              <a:pPr/>
              <a:t>10/03/2020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6921-F5F8-43E2-B02C-61A5CB0B183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39F3-22E2-4D70-9B41-06D6672CC8B5}" type="datetimeFigureOut">
              <a:rPr lang="vi-VN" smtClean="0"/>
              <a:pPr/>
              <a:t>10/03/2020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6921-F5F8-43E2-B02C-61A5CB0B183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39F3-22E2-4D70-9B41-06D6672CC8B5}" type="datetimeFigureOut">
              <a:rPr lang="vi-VN" smtClean="0"/>
              <a:pPr/>
              <a:t>10/03/2020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6921-F5F8-43E2-B02C-61A5CB0B183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39F3-22E2-4D70-9B41-06D6672CC8B5}" type="datetimeFigureOut">
              <a:rPr lang="vi-VN" smtClean="0"/>
              <a:pPr/>
              <a:t>10/03/2020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6921-F5F8-43E2-B02C-61A5CB0B183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39F3-22E2-4D70-9B41-06D6672CC8B5}" type="datetimeFigureOut">
              <a:rPr lang="vi-VN" smtClean="0"/>
              <a:pPr/>
              <a:t>10/03/2020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6921-F5F8-43E2-B02C-61A5CB0B183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39F3-22E2-4D70-9B41-06D6672CC8B5}" type="datetimeFigureOut">
              <a:rPr lang="vi-VN" smtClean="0"/>
              <a:pPr/>
              <a:t>10/03/2020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6921-F5F8-43E2-B02C-61A5CB0B183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839F3-22E2-4D70-9B41-06D6672CC8B5}" type="datetimeFigureOut">
              <a:rPr lang="vi-VN" smtClean="0"/>
              <a:pPr/>
              <a:t>10/03/2020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B6921-F5F8-43E2-B02C-61A5CB0B183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slide" Target="slide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slide" Target="slide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vi.wikipedia.org/wiki/S%C3%B4ng_S%C3%A0i_G%C3%B2n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27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gif"/><Relationship Id="rId17" Type="http://schemas.openxmlformats.org/officeDocument/2006/relationships/image" Target="../media/image16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B&#224;i%2033%20&#273;&#7883;a%209(thi%20GVG%20Huy&#7879;n%202017-2018).pptx#-1,48,Slide 48" TargetMode="External"/><Relationship Id="rId3" Type="http://schemas.openxmlformats.org/officeDocument/2006/relationships/hyperlink" Target="B&#224;i%2033%20&#273;&#7883;a%209(thi%20GVG%20Huy&#7879;n%202017-2018).pptx#-1,43,Slide 43" TargetMode="External"/><Relationship Id="rId7" Type="http://schemas.openxmlformats.org/officeDocument/2006/relationships/hyperlink" Target="B&#224;i%2033%20&#273;&#7883;a%209(thi%20GVG%20Huy&#7879;n%202017-2018).pptx#-1,47,Slide 47" TargetMode="External"/><Relationship Id="rId2" Type="http://schemas.openxmlformats.org/officeDocument/2006/relationships/hyperlink" Target="B&#224;i%2033%20&#273;&#7883;a%209(thi%20GVG%20Huy&#7879;n%202017-2018).pptx#-1,42,Slide 4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B&#224;i%2033%20&#273;&#7883;a%209(thi%20GVG%20Huy&#7879;n%202017-2018).pptx#-1,46,Slide 46" TargetMode="External"/><Relationship Id="rId5" Type="http://schemas.openxmlformats.org/officeDocument/2006/relationships/hyperlink" Target="B&#224;i%2033%20&#273;&#7883;a%209(thi%20GVG%20Huy&#7879;n%202017-2018).pptx#-1,45,Slide 45" TargetMode="External"/><Relationship Id="rId4" Type="http://schemas.openxmlformats.org/officeDocument/2006/relationships/hyperlink" Target="B&#224;i%2033%20&#273;&#7883;a%209(thi%20GVG%20Huy&#7879;n%202017-2018).pptx#-1,44,Slide 44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gif"/><Relationship Id="rId5" Type="http://schemas.openxmlformats.org/officeDocument/2006/relationships/image" Target="../media/image73.gif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8686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37</a:t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33 : VÙNG ĐÔNG NAM BỘ(TT)</a:t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AutoNum type="romanUcPeriod"/>
            </a:pPr>
            <a:r>
              <a:rPr lang="en-US" b="1" u="sng" smtClean="0">
                <a:latin typeface="Times New Roman" pitchFamily="18" charset="0"/>
                <a:cs typeface="Times New Roman" pitchFamily="18" charset="0"/>
              </a:rPr>
              <a:t>Vị trí địa lí và giới hạn lãnh thổ:</a:t>
            </a:r>
          </a:p>
          <a:p>
            <a:pPr marL="609600" indent="-609600" eaLnBrk="1" hangingPunct="1">
              <a:buFontTx/>
              <a:buAutoNum type="romanUcPeriod"/>
            </a:pPr>
            <a:r>
              <a:rPr lang="en-US" b="1" u="sng" smtClean="0">
                <a:latin typeface="Times New Roman" pitchFamily="18" charset="0"/>
                <a:cs typeface="Times New Roman" pitchFamily="18" charset="0"/>
              </a:rPr>
              <a:t>Đặc điểm tự nhiên và điều kiện tự nhiên:</a:t>
            </a:r>
          </a:p>
          <a:p>
            <a:pPr marL="609600" indent="-609600" eaLnBrk="1" hangingPunct="1">
              <a:buFontTx/>
              <a:buAutoNum type="romanUcPeriod"/>
            </a:pPr>
            <a:r>
              <a:rPr lang="en-US" b="1" u="sng" smtClean="0">
                <a:latin typeface="Times New Roman" pitchFamily="18" charset="0"/>
                <a:cs typeface="Times New Roman" pitchFamily="18" charset="0"/>
              </a:rPr>
              <a:t>Đặc điểm dân cư, xã hội:</a:t>
            </a:r>
          </a:p>
          <a:p>
            <a:pPr marL="609600" indent="-609600" eaLnBrk="1" hangingPunct="1">
              <a:buFontTx/>
              <a:buNone/>
            </a:pPr>
            <a:r>
              <a:rPr lang="en-US" b="1" u="sng" smtClean="0">
                <a:latin typeface="Times New Roman" pitchFamily="18" charset="0"/>
                <a:cs typeface="Times New Roman" pitchFamily="18" charset="0"/>
              </a:rPr>
              <a:t>IV.Tình hình phát triển kinh tế:</a:t>
            </a:r>
          </a:p>
          <a:p>
            <a:pPr marL="609600" indent="-609600" eaLnBrk="1" hangingPunct="1">
              <a:buFontTx/>
              <a:buAutoNum type="arabicParenR"/>
            </a:pPr>
            <a:r>
              <a:rPr lang="en-US" b="1" u="sng" smtClean="0">
                <a:latin typeface="Times New Roman" pitchFamily="18" charset="0"/>
                <a:cs typeface="Times New Roman" pitchFamily="18" charset="0"/>
              </a:rPr>
              <a:t>Công nghiệp:</a:t>
            </a:r>
          </a:p>
          <a:p>
            <a:pPr marL="609600" indent="-609600" eaLnBrk="1" hangingPunct="1">
              <a:buFontTx/>
              <a:buAutoNum type="arabicParenR"/>
            </a:pPr>
            <a:r>
              <a:rPr lang="en-US" b="1" u="sng" smtClean="0">
                <a:latin typeface="Times New Roman" pitchFamily="18" charset="0"/>
                <a:cs typeface="Times New Roman" pitchFamily="18" charset="0"/>
              </a:rPr>
              <a:t>Nông nghiệp:</a:t>
            </a:r>
          </a:p>
          <a:p>
            <a:pPr marL="609600" indent="-609600" eaLnBrk="1" hangingPunct="1">
              <a:buFont typeface="Arial" charset="0"/>
              <a:buNone/>
            </a:pPr>
            <a:endParaRPr lang="en-US" b="1" u="sng" smtClean="0"/>
          </a:p>
          <a:p>
            <a:pPr marL="609600" indent="-609600" eaLnBrk="1" hangingPunct="1">
              <a:buFontTx/>
              <a:buNone/>
            </a:pPr>
            <a:endParaRPr lang="en-US" b="1" u="sng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5072063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3)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Dịch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vụ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en-US" sz="32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-1928813" y="-214313"/>
            <a:ext cx="8229601" cy="1139826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THẢO LUẬN NHÓM</a:t>
            </a:r>
          </a:p>
        </p:txBody>
      </p:sp>
      <p:sp>
        <p:nvSpPr>
          <p:cNvPr id="20483" name="Text Box 6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467544" y="620688"/>
            <a:ext cx="8280920" cy="667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14.1,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TPHCM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33.1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u="sng" dirty="0">
              <a:solidFill>
                <a:srgbClr val="000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TP.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Tại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tuyến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lịch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TP HCM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đến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Lạt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Vũng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Tàu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nhộn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nhịp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-1928813" y="-214313"/>
            <a:ext cx="8229601" cy="1139826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THẢO LUẬN NHÓM</a:t>
            </a:r>
          </a:p>
        </p:txBody>
      </p:sp>
      <p:sp>
        <p:nvSpPr>
          <p:cNvPr id="20483" name="Text Box 6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67544" y="620688"/>
            <a:ext cx="8280920" cy="667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14.1,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TPHCM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33.1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u="sng" dirty="0">
              <a:solidFill>
                <a:srgbClr val="000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TP.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Tại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tuyến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lịch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TP HCM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đến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Lạt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Vũng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Tàu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nhộn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nhịp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i="1" dirty="0">
              <a:latin typeface="Calibri" pitchFamily="34" charset="0"/>
            </a:endParaRPr>
          </a:p>
        </p:txBody>
      </p:sp>
      <p:pic>
        <p:nvPicPr>
          <p:cNvPr id="4" name="Picture 6" descr="Digit 90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0"/>
            <a:ext cx="2057400" cy="1130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9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-1928813" y="-214313"/>
            <a:ext cx="8229601" cy="1139826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THẢO LUẬN NHÓM</a:t>
            </a:r>
          </a:p>
        </p:txBody>
      </p:sp>
      <p:sp>
        <p:nvSpPr>
          <p:cNvPr id="20483" name="Text Box 6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67544" y="620688"/>
            <a:ext cx="8280920" cy="667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14.1,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TPHCM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33.1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u="sng" dirty="0">
              <a:solidFill>
                <a:srgbClr val="000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TP.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dung SGK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Tại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tuyến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lịch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TP HCM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đến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Lạt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Vũng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Tàu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nhộn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nhịp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i="1" dirty="0">
              <a:latin typeface="Calibri" pitchFamily="34" charset="0"/>
            </a:endParaRPr>
          </a:p>
        </p:txBody>
      </p:sp>
      <p:pic>
        <p:nvPicPr>
          <p:cNvPr id="5" name="Picture 9" descr="Digit 150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188640"/>
            <a:ext cx="2057400" cy="1130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5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24580" name="Picture 4" descr="giaotho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chuthichgiaothong"/>
          <p:cNvPicPr>
            <a:picLocks noChangeAspect="1" noChangeArrowheads="1"/>
          </p:cNvPicPr>
          <p:nvPr/>
        </p:nvPicPr>
        <p:blipFill>
          <a:blip r:embed="rId4" cstate="print">
            <a:lum bright="-6000" contrast="24000"/>
          </a:blip>
          <a:srcRect/>
          <a:stretch>
            <a:fillRect/>
          </a:stretch>
        </p:blipFill>
        <p:spPr bwMode="auto">
          <a:xfrm>
            <a:off x="6781800" y="447675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6998" name="Freeform 6"/>
          <p:cNvSpPr>
            <a:spLocks/>
          </p:cNvSpPr>
          <p:nvPr/>
        </p:nvSpPr>
        <p:spPr bwMode="auto">
          <a:xfrm>
            <a:off x="5800725" y="1457325"/>
            <a:ext cx="3333750" cy="790575"/>
          </a:xfrm>
          <a:custGeom>
            <a:avLst/>
            <a:gdLst>
              <a:gd name="T0" fmla="*/ 2147483647 w 2100"/>
              <a:gd name="T1" fmla="*/ 2147483647 h 498"/>
              <a:gd name="T2" fmla="*/ 2147483647 w 2100"/>
              <a:gd name="T3" fmla="*/ 0 h 498"/>
              <a:gd name="T4" fmla="*/ 2147483647 w 2100"/>
              <a:gd name="T5" fmla="*/ 2147483647 h 498"/>
              <a:gd name="T6" fmla="*/ 2147483647 w 2100"/>
              <a:gd name="T7" fmla="*/ 2147483647 h 498"/>
              <a:gd name="T8" fmla="*/ 2147483647 w 2100"/>
              <a:gd name="T9" fmla="*/ 2147483647 h 498"/>
              <a:gd name="T10" fmla="*/ 2147483647 w 2100"/>
              <a:gd name="T11" fmla="*/ 2147483647 h 498"/>
              <a:gd name="T12" fmla="*/ 2147483647 w 2100"/>
              <a:gd name="T13" fmla="*/ 2147483647 h 498"/>
              <a:gd name="T14" fmla="*/ 2147483647 w 2100"/>
              <a:gd name="T15" fmla="*/ 2147483647 h 498"/>
              <a:gd name="T16" fmla="*/ 2147483647 w 2100"/>
              <a:gd name="T17" fmla="*/ 2147483647 h 498"/>
              <a:gd name="T18" fmla="*/ 2147483647 w 2100"/>
              <a:gd name="T19" fmla="*/ 2147483647 h 498"/>
              <a:gd name="T20" fmla="*/ 2147483647 w 2100"/>
              <a:gd name="T21" fmla="*/ 2147483647 h 498"/>
              <a:gd name="T22" fmla="*/ 2147483647 w 2100"/>
              <a:gd name="T23" fmla="*/ 2147483647 h 498"/>
              <a:gd name="T24" fmla="*/ 2147483647 w 2100"/>
              <a:gd name="T25" fmla="*/ 2147483647 h 498"/>
              <a:gd name="T26" fmla="*/ 2147483647 w 2100"/>
              <a:gd name="T27" fmla="*/ 2147483647 h 498"/>
              <a:gd name="T28" fmla="*/ 2147483647 w 2100"/>
              <a:gd name="T29" fmla="*/ 2147483647 h 498"/>
              <a:gd name="T30" fmla="*/ 2147483647 w 2100"/>
              <a:gd name="T31" fmla="*/ 2147483647 h 498"/>
              <a:gd name="T32" fmla="*/ 2147483647 w 2100"/>
              <a:gd name="T33" fmla="*/ 2147483647 h 498"/>
              <a:gd name="T34" fmla="*/ 2147483647 w 2100"/>
              <a:gd name="T35" fmla="*/ 2147483647 h 498"/>
              <a:gd name="T36" fmla="*/ 2147483647 w 2100"/>
              <a:gd name="T37" fmla="*/ 2147483647 h 498"/>
              <a:gd name="T38" fmla="*/ 2147483647 w 2100"/>
              <a:gd name="T39" fmla="*/ 2147483647 h 498"/>
              <a:gd name="T40" fmla="*/ 2147483647 w 2100"/>
              <a:gd name="T41" fmla="*/ 2147483647 h 498"/>
              <a:gd name="T42" fmla="*/ 2147483647 w 2100"/>
              <a:gd name="T43" fmla="*/ 2147483647 h 498"/>
              <a:gd name="T44" fmla="*/ 2147483647 w 2100"/>
              <a:gd name="T45" fmla="*/ 2147483647 h 498"/>
              <a:gd name="T46" fmla="*/ 2147483647 w 2100"/>
              <a:gd name="T47" fmla="*/ 2147483647 h 498"/>
              <a:gd name="T48" fmla="*/ 2147483647 w 2100"/>
              <a:gd name="T49" fmla="*/ 2147483647 h 498"/>
              <a:gd name="T50" fmla="*/ 2147483647 w 2100"/>
              <a:gd name="T51" fmla="*/ 2147483647 h 498"/>
              <a:gd name="T52" fmla="*/ 0 w 2100"/>
              <a:gd name="T53" fmla="*/ 2147483647 h 49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100"/>
              <a:gd name="T82" fmla="*/ 0 h 498"/>
              <a:gd name="T83" fmla="*/ 2100 w 2100"/>
              <a:gd name="T84" fmla="*/ 498 h 498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100" h="498">
                <a:moveTo>
                  <a:pt x="2100" y="12"/>
                </a:moveTo>
                <a:cubicBezTo>
                  <a:pt x="2063" y="37"/>
                  <a:pt x="2051" y="12"/>
                  <a:pt x="2016" y="0"/>
                </a:cubicBezTo>
                <a:cubicBezTo>
                  <a:pt x="1927" y="5"/>
                  <a:pt x="1840" y="17"/>
                  <a:pt x="1752" y="30"/>
                </a:cubicBezTo>
                <a:cubicBezTo>
                  <a:pt x="1703" y="79"/>
                  <a:pt x="1663" y="137"/>
                  <a:pt x="1614" y="186"/>
                </a:cubicBezTo>
                <a:cubicBezTo>
                  <a:pt x="1606" y="210"/>
                  <a:pt x="1588" y="221"/>
                  <a:pt x="1578" y="246"/>
                </a:cubicBezTo>
                <a:cubicBezTo>
                  <a:pt x="1566" y="277"/>
                  <a:pt x="1563" y="318"/>
                  <a:pt x="1524" y="330"/>
                </a:cubicBezTo>
                <a:cubicBezTo>
                  <a:pt x="1510" y="334"/>
                  <a:pt x="1521" y="312"/>
                  <a:pt x="1482" y="336"/>
                </a:cubicBezTo>
                <a:cubicBezTo>
                  <a:pt x="1466" y="334"/>
                  <a:pt x="1450" y="327"/>
                  <a:pt x="1434" y="330"/>
                </a:cubicBezTo>
                <a:cubicBezTo>
                  <a:pt x="1420" y="333"/>
                  <a:pt x="1412" y="351"/>
                  <a:pt x="1398" y="354"/>
                </a:cubicBezTo>
                <a:cubicBezTo>
                  <a:pt x="1388" y="356"/>
                  <a:pt x="1378" y="358"/>
                  <a:pt x="1368" y="360"/>
                </a:cubicBezTo>
                <a:cubicBezTo>
                  <a:pt x="1345" y="383"/>
                  <a:pt x="1309" y="371"/>
                  <a:pt x="1296" y="390"/>
                </a:cubicBezTo>
                <a:cubicBezTo>
                  <a:pt x="1262" y="402"/>
                  <a:pt x="1230" y="420"/>
                  <a:pt x="1194" y="426"/>
                </a:cubicBezTo>
                <a:cubicBezTo>
                  <a:pt x="1188" y="427"/>
                  <a:pt x="1194" y="409"/>
                  <a:pt x="1188" y="408"/>
                </a:cubicBezTo>
                <a:cubicBezTo>
                  <a:pt x="1175" y="406"/>
                  <a:pt x="1164" y="416"/>
                  <a:pt x="1152" y="420"/>
                </a:cubicBezTo>
                <a:cubicBezTo>
                  <a:pt x="1097" y="438"/>
                  <a:pt x="1035" y="433"/>
                  <a:pt x="978" y="426"/>
                </a:cubicBezTo>
                <a:cubicBezTo>
                  <a:pt x="938" y="410"/>
                  <a:pt x="895" y="400"/>
                  <a:pt x="858" y="378"/>
                </a:cubicBezTo>
                <a:cubicBezTo>
                  <a:pt x="842" y="369"/>
                  <a:pt x="822" y="344"/>
                  <a:pt x="822" y="336"/>
                </a:cubicBezTo>
                <a:cubicBezTo>
                  <a:pt x="761" y="340"/>
                  <a:pt x="671" y="349"/>
                  <a:pt x="612" y="336"/>
                </a:cubicBezTo>
                <a:cubicBezTo>
                  <a:pt x="606" y="335"/>
                  <a:pt x="617" y="324"/>
                  <a:pt x="618" y="318"/>
                </a:cubicBezTo>
                <a:cubicBezTo>
                  <a:pt x="619" y="310"/>
                  <a:pt x="618" y="302"/>
                  <a:pt x="618" y="294"/>
                </a:cubicBezTo>
                <a:cubicBezTo>
                  <a:pt x="554" y="290"/>
                  <a:pt x="490" y="282"/>
                  <a:pt x="426" y="282"/>
                </a:cubicBezTo>
                <a:cubicBezTo>
                  <a:pt x="419" y="282"/>
                  <a:pt x="415" y="293"/>
                  <a:pt x="408" y="294"/>
                </a:cubicBezTo>
                <a:cubicBezTo>
                  <a:pt x="394" y="295"/>
                  <a:pt x="380" y="290"/>
                  <a:pt x="366" y="288"/>
                </a:cubicBezTo>
                <a:cubicBezTo>
                  <a:pt x="325" y="247"/>
                  <a:pt x="280" y="266"/>
                  <a:pt x="222" y="270"/>
                </a:cubicBezTo>
                <a:cubicBezTo>
                  <a:pt x="208" y="312"/>
                  <a:pt x="182" y="351"/>
                  <a:pt x="138" y="366"/>
                </a:cubicBezTo>
                <a:cubicBezTo>
                  <a:pt x="109" y="402"/>
                  <a:pt x="81" y="435"/>
                  <a:pt x="48" y="468"/>
                </a:cubicBezTo>
                <a:cubicBezTo>
                  <a:pt x="35" y="481"/>
                  <a:pt x="0" y="498"/>
                  <a:pt x="0" y="498"/>
                </a:cubicBezTo>
              </a:path>
            </a:pathLst>
          </a:cu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96999" name="Freeform 7"/>
          <p:cNvSpPr>
            <a:spLocks/>
          </p:cNvSpPr>
          <p:nvPr/>
        </p:nvSpPr>
        <p:spPr bwMode="auto">
          <a:xfrm>
            <a:off x="2809875" y="2209800"/>
            <a:ext cx="2997200" cy="3587750"/>
          </a:xfrm>
          <a:custGeom>
            <a:avLst/>
            <a:gdLst>
              <a:gd name="T0" fmla="*/ 2147483647 w 1888"/>
              <a:gd name="T1" fmla="*/ 0 h 2260"/>
              <a:gd name="T2" fmla="*/ 2147483647 w 1888"/>
              <a:gd name="T3" fmla="*/ 2147483647 h 2260"/>
              <a:gd name="T4" fmla="*/ 2147483647 w 1888"/>
              <a:gd name="T5" fmla="*/ 2147483647 h 2260"/>
              <a:gd name="T6" fmla="*/ 2147483647 w 1888"/>
              <a:gd name="T7" fmla="*/ 2147483647 h 2260"/>
              <a:gd name="T8" fmla="*/ 2147483647 w 1888"/>
              <a:gd name="T9" fmla="*/ 2147483647 h 2260"/>
              <a:gd name="T10" fmla="*/ 2147483647 w 1888"/>
              <a:gd name="T11" fmla="*/ 2147483647 h 2260"/>
              <a:gd name="T12" fmla="*/ 2147483647 w 1888"/>
              <a:gd name="T13" fmla="*/ 2147483647 h 2260"/>
              <a:gd name="T14" fmla="*/ 2147483647 w 1888"/>
              <a:gd name="T15" fmla="*/ 2147483647 h 2260"/>
              <a:gd name="T16" fmla="*/ 2147483647 w 1888"/>
              <a:gd name="T17" fmla="*/ 2147483647 h 2260"/>
              <a:gd name="T18" fmla="*/ 2147483647 w 1888"/>
              <a:gd name="T19" fmla="*/ 2147483647 h 2260"/>
              <a:gd name="T20" fmla="*/ 2147483647 w 1888"/>
              <a:gd name="T21" fmla="*/ 2147483647 h 2260"/>
              <a:gd name="T22" fmla="*/ 2147483647 w 1888"/>
              <a:gd name="T23" fmla="*/ 2147483647 h 2260"/>
              <a:gd name="T24" fmla="*/ 2147483647 w 1888"/>
              <a:gd name="T25" fmla="*/ 2147483647 h 2260"/>
              <a:gd name="T26" fmla="*/ 2147483647 w 1888"/>
              <a:gd name="T27" fmla="*/ 2147483647 h 2260"/>
              <a:gd name="T28" fmla="*/ 2147483647 w 1888"/>
              <a:gd name="T29" fmla="*/ 2147483647 h 2260"/>
              <a:gd name="T30" fmla="*/ 2147483647 w 1888"/>
              <a:gd name="T31" fmla="*/ 2147483647 h 2260"/>
              <a:gd name="T32" fmla="*/ 2147483647 w 1888"/>
              <a:gd name="T33" fmla="*/ 2147483647 h 2260"/>
              <a:gd name="T34" fmla="*/ 2147483647 w 1888"/>
              <a:gd name="T35" fmla="*/ 2147483647 h 2260"/>
              <a:gd name="T36" fmla="*/ 2147483647 w 1888"/>
              <a:gd name="T37" fmla="*/ 2147483647 h 2260"/>
              <a:gd name="T38" fmla="*/ 2147483647 w 1888"/>
              <a:gd name="T39" fmla="*/ 2147483647 h 2260"/>
              <a:gd name="T40" fmla="*/ 2147483647 w 1888"/>
              <a:gd name="T41" fmla="*/ 2147483647 h 2260"/>
              <a:gd name="T42" fmla="*/ 2147483647 w 1888"/>
              <a:gd name="T43" fmla="*/ 2147483647 h 2260"/>
              <a:gd name="T44" fmla="*/ 2147483647 w 1888"/>
              <a:gd name="T45" fmla="*/ 2147483647 h 2260"/>
              <a:gd name="T46" fmla="*/ 2147483647 w 1888"/>
              <a:gd name="T47" fmla="*/ 2147483647 h 2260"/>
              <a:gd name="T48" fmla="*/ 2147483647 w 1888"/>
              <a:gd name="T49" fmla="*/ 2147483647 h 2260"/>
              <a:gd name="T50" fmla="*/ 2147483647 w 1888"/>
              <a:gd name="T51" fmla="*/ 2147483647 h 2260"/>
              <a:gd name="T52" fmla="*/ 2147483647 w 1888"/>
              <a:gd name="T53" fmla="*/ 2147483647 h 2260"/>
              <a:gd name="T54" fmla="*/ 2147483647 w 1888"/>
              <a:gd name="T55" fmla="*/ 2147483647 h 2260"/>
              <a:gd name="T56" fmla="*/ 2147483647 w 1888"/>
              <a:gd name="T57" fmla="*/ 2147483647 h 2260"/>
              <a:gd name="T58" fmla="*/ 2147483647 w 1888"/>
              <a:gd name="T59" fmla="*/ 2147483647 h 2260"/>
              <a:gd name="T60" fmla="*/ 2147483647 w 1888"/>
              <a:gd name="T61" fmla="*/ 2147483647 h 2260"/>
              <a:gd name="T62" fmla="*/ 2147483647 w 1888"/>
              <a:gd name="T63" fmla="*/ 2147483647 h 2260"/>
              <a:gd name="T64" fmla="*/ 2147483647 w 1888"/>
              <a:gd name="T65" fmla="*/ 2147483647 h 226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888"/>
              <a:gd name="T100" fmla="*/ 0 h 2260"/>
              <a:gd name="T101" fmla="*/ 1888 w 1888"/>
              <a:gd name="T102" fmla="*/ 2260 h 226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888" h="2260">
                <a:moveTo>
                  <a:pt x="1888" y="0"/>
                </a:moveTo>
                <a:cubicBezTo>
                  <a:pt x="1858" y="10"/>
                  <a:pt x="1835" y="2"/>
                  <a:pt x="1816" y="30"/>
                </a:cubicBezTo>
                <a:cubicBezTo>
                  <a:pt x="1814" y="52"/>
                  <a:pt x="1816" y="75"/>
                  <a:pt x="1810" y="96"/>
                </a:cubicBezTo>
                <a:cubicBezTo>
                  <a:pt x="1793" y="155"/>
                  <a:pt x="1740" y="146"/>
                  <a:pt x="1690" y="150"/>
                </a:cubicBezTo>
                <a:cubicBezTo>
                  <a:pt x="1684" y="154"/>
                  <a:pt x="1672" y="162"/>
                  <a:pt x="1672" y="162"/>
                </a:cubicBezTo>
                <a:lnTo>
                  <a:pt x="1516" y="408"/>
                </a:lnTo>
                <a:cubicBezTo>
                  <a:pt x="1366" y="388"/>
                  <a:pt x="1351" y="386"/>
                  <a:pt x="1228" y="396"/>
                </a:cubicBezTo>
                <a:cubicBezTo>
                  <a:pt x="1206" y="463"/>
                  <a:pt x="1192" y="439"/>
                  <a:pt x="1102" y="450"/>
                </a:cubicBezTo>
                <a:cubicBezTo>
                  <a:pt x="1090" y="454"/>
                  <a:pt x="1078" y="458"/>
                  <a:pt x="1066" y="462"/>
                </a:cubicBezTo>
                <a:cubicBezTo>
                  <a:pt x="1060" y="464"/>
                  <a:pt x="1045" y="445"/>
                  <a:pt x="1048" y="468"/>
                </a:cubicBezTo>
                <a:cubicBezTo>
                  <a:pt x="1031" y="585"/>
                  <a:pt x="1024" y="564"/>
                  <a:pt x="1138" y="564"/>
                </a:cubicBezTo>
                <a:cubicBezTo>
                  <a:pt x="1104" y="624"/>
                  <a:pt x="1074" y="687"/>
                  <a:pt x="1036" y="744"/>
                </a:cubicBezTo>
                <a:cubicBezTo>
                  <a:pt x="1032" y="749"/>
                  <a:pt x="1036" y="729"/>
                  <a:pt x="1030" y="726"/>
                </a:cubicBezTo>
                <a:cubicBezTo>
                  <a:pt x="1024" y="723"/>
                  <a:pt x="1018" y="730"/>
                  <a:pt x="1012" y="732"/>
                </a:cubicBezTo>
                <a:cubicBezTo>
                  <a:pt x="995" y="745"/>
                  <a:pt x="982" y="762"/>
                  <a:pt x="964" y="774"/>
                </a:cubicBezTo>
                <a:cubicBezTo>
                  <a:pt x="910" y="810"/>
                  <a:pt x="985" y="745"/>
                  <a:pt x="928" y="792"/>
                </a:cubicBezTo>
                <a:cubicBezTo>
                  <a:pt x="910" y="807"/>
                  <a:pt x="886" y="846"/>
                  <a:pt x="886" y="846"/>
                </a:cubicBezTo>
                <a:cubicBezTo>
                  <a:pt x="884" y="856"/>
                  <a:pt x="880" y="866"/>
                  <a:pt x="880" y="876"/>
                </a:cubicBezTo>
                <a:cubicBezTo>
                  <a:pt x="880" y="894"/>
                  <a:pt x="886" y="930"/>
                  <a:pt x="886" y="930"/>
                </a:cubicBezTo>
                <a:lnTo>
                  <a:pt x="1132" y="1272"/>
                </a:lnTo>
                <a:cubicBezTo>
                  <a:pt x="1084" y="1320"/>
                  <a:pt x="1038" y="1370"/>
                  <a:pt x="988" y="1416"/>
                </a:cubicBezTo>
                <a:cubicBezTo>
                  <a:pt x="970" y="1432"/>
                  <a:pt x="922" y="1446"/>
                  <a:pt x="922" y="1446"/>
                </a:cubicBezTo>
                <a:cubicBezTo>
                  <a:pt x="875" y="1493"/>
                  <a:pt x="853" y="1522"/>
                  <a:pt x="832" y="1584"/>
                </a:cubicBezTo>
                <a:cubicBezTo>
                  <a:pt x="820" y="1680"/>
                  <a:pt x="792" y="1662"/>
                  <a:pt x="694" y="1668"/>
                </a:cubicBezTo>
                <a:cubicBezTo>
                  <a:pt x="625" y="1703"/>
                  <a:pt x="742" y="1647"/>
                  <a:pt x="598" y="1686"/>
                </a:cubicBezTo>
                <a:cubicBezTo>
                  <a:pt x="590" y="1688"/>
                  <a:pt x="588" y="1700"/>
                  <a:pt x="580" y="1704"/>
                </a:cubicBezTo>
                <a:cubicBezTo>
                  <a:pt x="545" y="1722"/>
                  <a:pt x="488" y="1720"/>
                  <a:pt x="460" y="1728"/>
                </a:cubicBezTo>
                <a:lnTo>
                  <a:pt x="364" y="1752"/>
                </a:lnTo>
                <a:cubicBezTo>
                  <a:pt x="346" y="1760"/>
                  <a:pt x="329" y="1773"/>
                  <a:pt x="310" y="1776"/>
                </a:cubicBezTo>
                <a:cubicBezTo>
                  <a:pt x="175" y="1800"/>
                  <a:pt x="224" y="1754"/>
                  <a:pt x="190" y="1788"/>
                </a:cubicBezTo>
                <a:cubicBezTo>
                  <a:pt x="158" y="1818"/>
                  <a:pt x="66" y="1883"/>
                  <a:pt x="46" y="1944"/>
                </a:cubicBezTo>
                <a:cubicBezTo>
                  <a:pt x="41" y="2000"/>
                  <a:pt x="29" y="2072"/>
                  <a:pt x="34" y="2112"/>
                </a:cubicBezTo>
                <a:cubicBezTo>
                  <a:pt x="28" y="2235"/>
                  <a:pt x="0" y="2260"/>
                  <a:pt x="34" y="2226"/>
                </a:cubicBezTo>
              </a:path>
            </a:pathLst>
          </a:cu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97000" name="Freeform 8"/>
          <p:cNvSpPr>
            <a:spLocks/>
          </p:cNvSpPr>
          <p:nvPr/>
        </p:nvSpPr>
        <p:spPr bwMode="auto">
          <a:xfrm>
            <a:off x="6096000" y="1981200"/>
            <a:ext cx="593725" cy="1038225"/>
          </a:xfrm>
          <a:custGeom>
            <a:avLst/>
            <a:gdLst>
              <a:gd name="T0" fmla="*/ 0 w 374"/>
              <a:gd name="T1" fmla="*/ 0 h 654"/>
              <a:gd name="T2" fmla="*/ 2147483647 w 374"/>
              <a:gd name="T3" fmla="*/ 2147483647 h 654"/>
              <a:gd name="T4" fmla="*/ 2147483647 w 374"/>
              <a:gd name="T5" fmla="*/ 2147483647 h 654"/>
              <a:gd name="T6" fmla="*/ 2147483647 w 374"/>
              <a:gd name="T7" fmla="*/ 2147483647 h 654"/>
              <a:gd name="T8" fmla="*/ 2147483647 w 374"/>
              <a:gd name="T9" fmla="*/ 2147483647 h 654"/>
              <a:gd name="T10" fmla="*/ 2147483647 w 374"/>
              <a:gd name="T11" fmla="*/ 2147483647 h 654"/>
              <a:gd name="T12" fmla="*/ 2147483647 w 374"/>
              <a:gd name="T13" fmla="*/ 2147483647 h 654"/>
              <a:gd name="T14" fmla="*/ 2147483647 w 374"/>
              <a:gd name="T15" fmla="*/ 2147483647 h 654"/>
              <a:gd name="T16" fmla="*/ 2147483647 w 374"/>
              <a:gd name="T17" fmla="*/ 2147483647 h 654"/>
              <a:gd name="T18" fmla="*/ 2147483647 w 374"/>
              <a:gd name="T19" fmla="*/ 2147483647 h 654"/>
              <a:gd name="T20" fmla="*/ 2147483647 w 374"/>
              <a:gd name="T21" fmla="*/ 2147483647 h 654"/>
              <a:gd name="T22" fmla="*/ 2147483647 w 374"/>
              <a:gd name="T23" fmla="*/ 2147483647 h 654"/>
              <a:gd name="T24" fmla="*/ 2147483647 w 374"/>
              <a:gd name="T25" fmla="*/ 2147483647 h 654"/>
              <a:gd name="T26" fmla="*/ 2147483647 w 374"/>
              <a:gd name="T27" fmla="*/ 2147483647 h 65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74"/>
              <a:gd name="T43" fmla="*/ 0 h 654"/>
              <a:gd name="T44" fmla="*/ 374 w 374"/>
              <a:gd name="T45" fmla="*/ 654 h 65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74" h="654">
                <a:moveTo>
                  <a:pt x="0" y="0"/>
                </a:moveTo>
                <a:cubicBezTo>
                  <a:pt x="0" y="0"/>
                  <a:pt x="75" y="25"/>
                  <a:pt x="84" y="48"/>
                </a:cubicBezTo>
                <a:cubicBezTo>
                  <a:pt x="96" y="77"/>
                  <a:pt x="78" y="118"/>
                  <a:pt x="114" y="132"/>
                </a:cubicBezTo>
                <a:cubicBezTo>
                  <a:pt x="128" y="137"/>
                  <a:pt x="142" y="140"/>
                  <a:pt x="156" y="144"/>
                </a:cubicBezTo>
                <a:cubicBezTo>
                  <a:pt x="162" y="150"/>
                  <a:pt x="174" y="162"/>
                  <a:pt x="174" y="162"/>
                </a:cubicBezTo>
                <a:cubicBezTo>
                  <a:pt x="180" y="204"/>
                  <a:pt x="179" y="248"/>
                  <a:pt x="192" y="288"/>
                </a:cubicBezTo>
                <a:cubicBezTo>
                  <a:pt x="219" y="369"/>
                  <a:pt x="238" y="293"/>
                  <a:pt x="222" y="342"/>
                </a:cubicBezTo>
                <a:cubicBezTo>
                  <a:pt x="226" y="362"/>
                  <a:pt x="223" y="371"/>
                  <a:pt x="234" y="402"/>
                </a:cubicBezTo>
                <a:cubicBezTo>
                  <a:pt x="249" y="475"/>
                  <a:pt x="227" y="396"/>
                  <a:pt x="258" y="450"/>
                </a:cubicBezTo>
                <a:cubicBezTo>
                  <a:pt x="270" y="472"/>
                  <a:pt x="254" y="479"/>
                  <a:pt x="282" y="492"/>
                </a:cubicBezTo>
                <a:cubicBezTo>
                  <a:pt x="303" y="501"/>
                  <a:pt x="326" y="503"/>
                  <a:pt x="348" y="510"/>
                </a:cubicBezTo>
                <a:cubicBezTo>
                  <a:pt x="354" y="516"/>
                  <a:pt x="363" y="520"/>
                  <a:pt x="366" y="528"/>
                </a:cubicBezTo>
                <a:cubicBezTo>
                  <a:pt x="374" y="551"/>
                  <a:pt x="305" y="601"/>
                  <a:pt x="294" y="618"/>
                </a:cubicBezTo>
                <a:cubicBezTo>
                  <a:pt x="285" y="631"/>
                  <a:pt x="264" y="654"/>
                  <a:pt x="264" y="654"/>
                </a:cubicBezTo>
              </a:path>
            </a:pathLst>
          </a:custGeom>
          <a:noFill/>
          <a:ln w="1905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632450" y="114300"/>
            <a:ext cx="1054100" cy="2133600"/>
            <a:chOff x="3548" y="72"/>
            <a:chExt cx="664" cy="1344"/>
          </a:xfrm>
        </p:grpSpPr>
        <p:sp>
          <p:nvSpPr>
            <p:cNvPr id="24608" name="Freeform 10"/>
            <p:cNvSpPr>
              <a:spLocks/>
            </p:cNvSpPr>
            <p:nvPr/>
          </p:nvSpPr>
          <p:spPr bwMode="auto">
            <a:xfrm>
              <a:off x="3548" y="72"/>
              <a:ext cx="160" cy="1344"/>
            </a:xfrm>
            <a:custGeom>
              <a:avLst/>
              <a:gdLst>
                <a:gd name="T0" fmla="*/ 16 w 160"/>
                <a:gd name="T1" fmla="*/ 1344 h 1344"/>
                <a:gd name="T2" fmla="*/ 40 w 160"/>
                <a:gd name="T3" fmla="*/ 1266 h 1344"/>
                <a:gd name="T4" fmla="*/ 52 w 160"/>
                <a:gd name="T5" fmla="*/ 1236 h 1344"/>
                <a:gd name="T6" fmla="*/ 88 w 160"/>
                <a:gd name="T7" fmla="*/ 1224 h 1344"/>
                <a:gd name="T8" fmla="*/ 160 w 160"/>
                <a:gd name="T9" fmla="*/ 1194 h 1344"/>
                <a:gd name="T10" fmla="*/ 142 w 160"/>
                <a:gd name="T11" fmla="*/ 1158 h 1344"/>
                <a:gd name="T12" fmla="*/ 112 w 160"/>
                <a:gd name="T13" fmla="*/ 1134 h 1344"/>
                <a:gd name="T14" fmla="*/ 100 w 160"/>
                <a:gd name="T15" fmla="*/ 1116 h 1344"/>
                <a:gd name="T16" fmla="*/ 70 w 160"/>
                <a:gd name="T17" fmla="*/ 954 h 1344"/>
                <a:gd name="T18" fmla="*/ 4 w 160"/>
                <a:gd name="T19" fmla="*/ 888 h 1344"/>
                <a:gd name="T20" fmla="*/ 22 w 160"/>
                <a:gd name="T21" fmla="*/ 882 h 1344"/>
                <a:gd name="T22" fmla="*/ 40 w 160"/>
                <a:gd name="T23" fmla="*/ 864 h 1344"/>
                <a:gd name="T24" fmla="*/ 64 w 160"/>
                <a:gd name="T25" fmla="*/ 816 h 1344"/>
                <a:gd name="T26" fmla="*/ 70 w 160"/>
                <a:gd name="T27" fmla="*/ 570 h 1344"/>
                <a:gd name="T28" fmla="*/ 58 w 160"/>
                <a:gd name="T29" fmla="*/ 426 h 1344"/>
                <a:gd name="T30" fmla="*/ 34 w 160"/>
                <a:gd name="T31" fmla="*/ 228 h 1344"/>
                <a:gd name="T32" fmla="*/ 52 w 160"/>
                <a:gd name="T33" fmla="*/ 90 h 1344"/>
                <a:gd name="T34" fmla="*/ 46 w 160"/>
                <a:gd name="T35" fmla="*/ 24 h 1344"/>
                <a:gd name="T36" fmla="*/ 28 w 160"/>
                <a:gd name="T37" fmla="*/ 18 h 1344"/>
                <a:gd name="T38" fmla="*/ 28 w 160"/>
                <a:gd name="T39" fmla="*/ 0 h 134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60"/>
                <a:gd name="T61" fmla="*/ 0 h 1344"/>
                <a:gd name="T62" fmla="*/ 160 w 160"/>
                <a:gd name="T63" fmla="*/ 1344 h 134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60" h="1344">
                  <a:moveTo>
                    <a:pt x="16" y="1344"/>
                  </a:moveTo>
                  <a:cubicBezTo>
                    <a:pt x="9" y="1309"/>
                    <a:pt x="9" y="1287"/>
                    <a:pt x="40" y="1266"/>
                  </a:cubicBezTo>
                  <a:cubicBezTo>
                    <a:pt x="68" y="1308"/>
                    <a:pt x="33" y="1255"/>
                    <a:pt x="52" y="1236"/>
                  </a:cubicBezTo>
                  <a:cubicBezTo>
                    <a:pt x="61" y="1227"/>
                    <a:pt x="76" y="1228"/>
                    <a:pt x="88" y="1224"/>
                  </a:cubicBezTo>
                  <a:cubicBezTo>
                    <a:pt x="114" y="1215"/>
                    <a:pt x="137" y="1209"/>
                    <a:pt x="160" y="1194"/>
                  </a:cubicBezTo>
                  <a:cubicBezTo>
                    <a:pt x="153" y="1183"/>
                    <a:pt x="151" y="1168"/>
                    <a:pt x="142" y="1158"/>
                  </a:cubicBezTo>
                  <a:cubicBezTo>
                    <a:pt x="134" y="1148"/>
                    <a:pt x="121" y="1143"/>
                    <a:pt x="112" y="1134"/>
                  </a:cubicBezTo>
                  <a:cubicBezTo>
                    <a:pt x="107" y="1129"/>
                    <a:pt x="104" y="1122"/>
                    <a:pt x="100" y="1116"/>
                  </a:cubicBezTo>
                  <a:cubicBezTo>
                    <a:pt x="98" y="1085"/>
                    <a:pt x="100" y="984"/>
                    <a:pt x="70" y="954"/>
                  </a:cubicBezTo>
                  <a:cubicBezTo>
                    <a:pt x="48" y="932"/>
                    <a:pt x="21" y="914"/>
                    <a:pt x="4" y="888"/>
                  </a:cubicBezTo>
                  <a:cubicBezTo>
                    <a:pt x="0" y="883"/>
                    <a:pt x="17" y="886"/>
                    <a:pt x="22" y="882"/>
                  </a:cubicBezTo>
                  <a:cubicBezTo>
                    <a:pt x="29" y="877"/>
                    <a:pt x="35" y="871"/>
                    <a:pt x="40" y="864"/>
                  </a:cubicBezTo>
                  <a:cubicBezTo>
                    <a:pt x="54" y="847"/>
                    <a:pt x="56" y="837"/>
                    <a:pt x="64" y="816"/>
                  </a:cubicBezTo>
                  <a:cubicBezTo>
                    <a:pt x="66" y="734"/>
                    <a:pt x="71" y="652"/>
                    <a:pt x="70" y="570"/>
                  </a:cubicBezTo>
                  <a:cubicBezTo>
                    <a:pt x="69" y="522"/>
                    <a:pt x="53" y="461"/>
                    <a:pt x="58" y="426"/>
                  </a:cubicBezTo>
                  <a:cubicBezTo>
                    <a:pt x="55" y="336"/>
                    <a:pt x="75" y="289"/>
                    <a:pt x="34" y="228"/>
                  </a:cubicBezTo>
                  <a:cubicBezTo>
                    <a:pt x="43" y="182"/>
                    <a:pt x="37" y="134"/>
                    <a:pt x="52" y="90"/>
                  </a:cubicBezTo>
                  <a:cubicBezTo>
                    <a:pt x="50" y="68"/>
                    <a:pt x="53" y="45"/>
                    <a:pt x="46" y="24"/>
                  </a:cubicBezTo>
                  <a:cubicBezTo>
                    <a:pt x="44" y="18"/>
                    <a:pt x="32" y="23"/>
                    <a:pt x="28" y="18"/>
                  </a:cubicBezTo>
                  <a:cubicBezTo>
                    <a:pt x="24" y="13"/>
                    <a:pt x="28" y="6"/>
                    <a:pt x="28" y="0"/>
                  </a:cubicBezTo>
                </a:path>
              </a:pathLst>
            </a:custGeom>
            <a:noFill/>
            <a:ln w="1905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4609" name="Freeform 11"/>
            <p:cNvSpPr>
              <a:spLocks/>
            </p:cNvSpPr>
            <p:nvPr/>
          </p:nvSpPr>
          <p:spPr bwMode="auto">
            <a:xfrm>
              <a:off x="3612" y="282"/>
              <a:ext cx="600" cy="360"/>
            </a:xfrm>
            <a:custGeom>
              <a:avLst/>
              <a:gdLst>
                <a:gd name="T0" fmla="*/ 600 w 600"/>
                <a:gd name="T1" fmla="*/ 0 h 360"/>
                <a:gd name="T2" fmla="*/ 528 w 600"/>
                <a:gd name="T3" fmla="*/ 48 h 360"/>
                <a:gd name="T4" fmla="*/ 468 w 600"/>
                <a:gd name="T5" fmla="*/ 114 h 360"/>
                <a:gd name="T6" fmla="*/ 408 w 600"/>
                <a:gd name="T7" fmla="*/ 186 h 360"/>
                <a:gd name="T8" fmla="*/ 318 w 600"/>
                <a:gd name="T9" fmla="*/ 246 h 360"/>
                <a:gd name="T10" fmla="*/ 264 w 600"/>
                <a:gd name="T11" fmla="*/ 282 h 360"/>
                <a:gd name="T12" fmla="*/ 168 w 600"/>
                <a:gd name="T13" fmla="*/ 288 h 360"/>
                <a:gd name="T14" fmla="*/ 150 w 600"/>
                <a:gd name="T15" fmla="*/ 294 h 360"/>
                <a:gd name="T16" fmla="*/ 90 w 600"/>
                <a:gd name="T17" fmla="*/ 300 h 360"/>
                <a:gd name="T18" fmla="*/ 72 w 600"/>
                <a:gd name="T19" fmla="*/ 318 h 360"/>
                <a:gd name="T20" fmla="*/ 18 w 600"/>
                <a:gd name="T21" fmla="*/ 342 h 360"/>
                <a:gd name="T22" fmla="*/ 0 w 600"/>
                <a:gd name="T23" fmla="*/ 360 h 3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00"/>
                <a:gd name="T37" fmla="*/ 0 h 360"/>
                <a:gd name="T38" fmla="*/ 600 w 600"/>
                <a:gd name="T39" fmla="*/ 360 h 36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00" h="360">
                  <a:moveTo>
                    <a:pt x="600" y="0"/>
                  </a:moveTo>
                  <a:cubicBezTo>
                    <a:pt x="562" y="13"/>
                    <a:pt x="553" y="15"/>
                    <a:pt x="528" y="48"/>
                  </a:cubicBezTo>
                  <a:cubicBezTo>
                    <a:pt x="521" y="69"/>
                    <a:pt x="485" y="93"/>
                    <a:pt x="468" y="114"/>
                  </a:cubicBezTo>
                  <a:cubicBezTo>
                    <a:pt x="445" y="143"/>
                    <a:pt x="442" y="165"/>
                    <a:pt x="408" y="186"/>
                  </a:cubicBezTo>
                  <a:cubicBezTo>
                    <a:pt x="377" y="206"/>
                    <a:pt x="347" y="225"/>
                    <a:pt x="318" y="246"/>
                  </a:cubicBezTo>
                  <a:cubicBezTo>
                    <a:pt x="304" y="256"/>
                    <a:pt x="283" y="279"/>
                    <a:pt x="264" y="282"/>
                  </a:cubicBezTo>
                  <a:cubicBezTo>
                    <a:pt x="232" y="287"/>
                    <a:pt x="200" y="286"/>
                    <a:pt x="168" y="288"/>
                  </a:cubicBezTo>
                  <a:cubicBezTo>
                    <a:pt x="162" y="290"/>
                    <a:pt x="156" y="293"/>
                    <a:pt x="150" y="294"/>
                  </a:cubicBezTo>
                  <a:cubicBezTo>
                    <a:pt x="130" y="297"/>
                    <a:pt x="109" y="294"/>
                    <a:pt x="90" y="300"/>
                  </a:cubicBezTo>
                  <a:cubicBezTo>
                    <a:pt x="82" y="302"/>
                    <a:pt x="79" y="313"/>
                    <a:pt x="72" y="318"/>
                  </a:cubicBezTo>
                  <a:cubicBezTo>
                    <a:pt x="58" y="328"/>
                    <a:pt x="35" y="336"/>
                    <a:pt x="18" y="342"/>
                  </a:cubicBezTo>
                  <a:cubicBezTo>
                    <a:pt x="12" y="348"/>
                    <a:pt x="0" y="360"/>
                    <a:pt x="0" y="360"/>
                  </a:cubicBezTo>
                </a:path>
              </a:pathLst>
            </a:custGeom>
            <a:noFill/>
            <a:ln w="1905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4610" name="Freeform 12"/>
            <p:cNvSpPr>
              <a:spLocks/>
            </p:cNvSpPr>
            <p:nvPr/>
          </p:nvSpPr>
          <p:spPr bwMode="auto">
            <a:xfrm>
              <a:off x="3623" y="558"/>
              <a:ext cx="277" cy="522"/>
            </a:xfrm>
            <a:custGeom>
              <a:avLst/>
              <a:gdLst>
                <a:gd name="T0" fmla="*/ 277 w 277"/>
                <a:gd name="T1" fmla="*/ 0 h 522"/>
                <a:gd name="T2" fmla="*/ 241 w 277"/>
                <a:gd name="T3" fmla="*/ 90 h 522"/>
                <a:gd name="T4" fmla="*/ 187 w 277"/>
                <a:gd name="T5" fmla="*/ 180 h 522"/>
                <a:gd name="T6" fmla="*/ 181 w 277"/>
                <a:gd name="T7" fmla="*/ 234 h 522"/>
                <a:gd name="T8" fmla="*/ 163 w 277"/>
                <a:gd name="T9" fmla="*/ 252 h 522"/>
                <a:gd name="T10" fmla="*/ 43 w 277"/>
                <a:gd name="T11" fmla="*/ 378 h 522"/>
                <a:gd name="T12" fmla="*/ 13 w 277"/>
                <a:gd name="T13" fmla="*/ 474 h 522"/>
                <a:gd name="T14" fmla="*/ 1 w 277"/>
                <a:gd name="T15" fmla="*/ 498 h 5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7"/>
                <a:gd name="T25" fmla="*/ 0 h 522"/>
                <a:gd name="T26" fmla="*/ 277 w 277"/>
                <a:gd name="T27" fmla="*/ 522 h 5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7" h="522">
                  <a:moveTo>
                    <a:pt x="277" y="0"/>
                  </a:moveTo>
                  <a:cubicBezTo>
                    <a:pt x="265" y="35"/>
                    <a:pt x="264" y="60"/>
                    <a:pt x="241" y="90"/>
                  </a:cubicBezTo>
                  <a:cubicBezTo>
                    <a:pt x="228" y="130"/>
                    <a:pt x="210" y="145"/>
                    <a:pt x="187" y="180"/>
                  </a:cubicBezTo>
                  <a:cubicBezTo>
                    <a:pt x="185" y="198"/>
                    <a:pt x="187" y="217"/>
                    <a:pt x="181" y="234"/>
                  </a:cubicBezTo>
                  <a:cubicBezTo>
                    <a:pt x="178" y="242"/>
                    <a:pt x="168" y="245"/>
                    <a:pt x="163" y="252"/>
                  </a:cubicBezTo>
                  <a:cubicBezTo>
                    <a:pt x="127" y="298"/>
                    <a:pt x="102" y="358"/>
                    <a:pt x="43" y="378"/>
                  </a:cubicBezTo>
                  <a:cubicBezTo>
                    <a:pt x="20" y="412"/>
                    <a:pt x="24" y="435"/>
                    <a:pt x="13" y="474"/>
                  </a:cubicBezTo>
                  <a:cubicBezTo>
                    <a:pt x="0" y="522"/>
                    <a:pt x="1" y="477"/>
                    <a:pt x="1" y="498"/>
                  </a:cubicBezTo>
                </a:path>
              </a:pathLst>
            </a:custGeom>
            <a:noFill/>
            <a:ln w="1905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97005" name="Freeform 13"/>
          <p:cNvSpPr>
            <a:spLocks/>
          </p:cNvSpPr>
          <p:nvPr/>
        </p:nvSpPr>
        <p:spPr bwMode="auto">
          <a:xfrm>
            <a:off x="6638925" y="381000"/>
            <a:ext cx="2124075" cy="1533525"/>
          </a:xfrm>
          <a:custGeom>
            <a:avLst/>
            <a:gdLst>
              <a:gd name="T0" fmla="*/ 2147483647 w 1338"/>
              <a:gd name="T1" fmla="*/ 2147483647 h 966"/>
              <a:gd name="T2" fmla="*/ 0 w 1338"/>
              <a:gd name="T3" fmla="*/ 2147483647 h 966"/>
              <a:gd name="T4" fmla="*/ 2147483647 w 1338"/>
              <a:gd name="T5" fmla="*/ 2147483647 h 966"/>
              <a:gd name="T6" fmla="*/ 2147483647 w 1338"/>
              <a:gd name="T7" fmla="*/ 2147483647 h 966"/>
              <a:gd name="T8" fmla="*/ 2147483647 w 1338"/>
              <a:gd name="T9" fmla="*/ 2147483647 h 966"/>
              <a:gd name="T10" fmla="*/ 2147483647 w 1338"/>
              <a:gd name="T11" fmla="*/ 2147483647 h 966"/>
              <a:gd name="T12" fmla="*/ 2147483647 w 1338"/>
              <a:gd name="T13" fmla="*/ 2147483647 h 966"/>
              <a:gd name="T14" fmla="*/ 2147483647 w 1338"/>
              <a:gd name="T15" fmla="*/ 2147483647 h 966"/>
              <a:gd name="T16" fmla="*/ 2147483647 w 1338"/>
              <a:gd name="T17" fmla="*/ 2147483647 h 966"/>
              <a:gd name="T18" fmla="*/ 2147483647 w 1338"/>
              <a:gd name="T19" fmla="*/ 2147483647 h 966"/>
              <a:gd name="T20" fmla="*/ 2147483647 w 1338"/>
              <a:gd name="T21" fmla="*/ 2147483647 h 966"/>
              <a:gd name="T22" fmla="*/ 2147483647 w 1338"/>
              <a:gd name="T23" fmla="*/ 2147483647 h 966"/>
              <a:gd name="T24" fmla="*/ 2147483647 w 1338"/>
              <a:gd name="T25" fmla="*/ 2147483647 h 966"/>
              <a:gd name="T26" fmla="*/ 2147483647 w 1338"/>
              <a:gd name="T27" fmla="*/ 2147483647 h 966"/>
              <a:gd name="T28" fmla="*/ 2147483647 w 1338"/>
              <a:gd name="T29" fmla="*/ 2147483647 h 966"/>
              <a:gd name="T30" fmla="*/ 2147483647 w 1338"/>
              <a:gd name="T31" fmla="*/ 2147483647 h 966"/>
              <a:gd name="T32" fmla="*/ 2147483647 w 1338"/>
              <a:gd name="T33" fmla="*/ 2147483647 h 966"/>
              <a:gd name="T34" fmla="*/ 2147483647 w 1338"/>
              <a:gd name="T35" fmla="*/ 2147483647 h 966"/>
              <a:gd name="T36" fmla="*/ 2147483647 w 1338"/>
              <a:gd name="T37" fmla="*/ 2147483647 h 966"/>
              <a:gd name="T38" fmla="*/ 2147483647 w 1338"/>
              <a:gd name="T39" fmla="*/ 2147483647 h 966"/>
              <a:gd name="T40" fmla="*/ 2147483647 w 1338"/>
              <a:gd name="T41" fmla="*/ 2147483647 h 966"/>
              <a:gd name="T42" fmla="*/ 2147483647 w 1338"/>
              <a:gd name="T43" fmla="*/ 2147483647 h 966"/>
              <a:gd name="T44" fmla="*/ 2147483647 w 1338"/>
              <a:gd name="T45" fmla="*/ 2147483647 h 966"/>
              <a:gd name="T46" fmla="*/ 2147483647 w 1338"/>
              <a:gd name="T47" fmla="*/ 2147483647 h 966"/>
              <a:gd name="T48" fmla="*/ 2147483647 w 1338"/>
              <a:gd name="T49" fmla="*/ 2147483647 h 966"/>
              <a:gd name="T50" fmla="*/ 2147483647 w 1338"/>
              <a:gd name="T51" fmla="*/ 2147483647 h 966"/>
              <a:gd name="T52" fmla="*/ 2147483647 w 1338"/>
              <a:gd name="T53" fmla="*/ 2147483647 h 966"/>
              <a:gd name="T54" fmla="*/ 2147483647 w 1338"/>
              <a:gd name="T55" fmla="*/ 2147483647 h 966"/>
              <a:gd name="T56" fmla="*/ 2147483647 w 1338"/>
              <a:gd name="T57" fmla="*/ 0 h 96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338"/>
              <a:gd name="T88" fmla="*/ 0 h 966"/>
              <a:gd name="T89" fmla="*/ 1338 w 1338"/>
              <a:gd name="T90" fmla="*/ 966 h 96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338" h="966">
                <a:moveTo>
                  <a:pt x="96" y="966"/>
                </a:moveTo>
                <a:cubicBezTo>
                  <a:pt x="67" y="937"/>
                  <a:pt x="30" y="936"/>
                  <a:pt x="0" y="906"/>
                </a:cubicBezTo>
                <a:cubicBezTo>
                  <a:pt x="17" y="880"/>
                  <a:pt x="9" y="858"/>
                  <a:pt x="36" y="840"/>
                </a:cubicBezTo>
                <a:cubicBezTo>
                  <a:pt x="38" y="824"/>
                  <a:pt x="33" y="805"/>
                  <a:pt x="42" y="792"/>
                </a:cubicBezTo>
                <a:cubicBezTo>
                  <a:pt x="49" y="782"/>
                  <a:pt x="78" y="780"/>
                  <a:pt x="78" y="780"/>
                </a:cubicBezTo>
                <a:cubicBezTo>
                  <a:pt x="84" y="763"/>
                  <a:pt x="78" y="740"/>
                  <a:pt x="90" y="726"/>
                </a:cubicBezTo>
                <a:cubicBezTo>
                  <a:pt x="98" y="716"/>
                  <a:pt x="114" y="718"/>
                  <a:pt x="126" y="714"/>
                </a:cubicBezTo>
                <a:cubicBezTo>
                  <a:pt x="138" y="710"/>
                  <a:pt x="162" y="702"/>
                  <a:pt x="162" y="702"/>
                </a:cubicBezTo>
                <a:cubicBezTo>
                  <a:pt x="202" y="676"/>
                  <a:pt x="244" y="653"/>
                  <a:pt x="282" y="624"/>
                </a:cubicBezTo>
                <a:cubicBezTo>
                  <a:pt x="287" y="620"/>
                  <a:pt x="256" y="638"/>
                  <a:pt x="288" y="606"/>
                </a:cubicBezTo>
                <a:cubicBezTo>
                  <a:pt x="318" y="596"/>
                  <a:pt x="350" y="592"/>
                  <a:pt x="378" y="576"/>
                </a:cubicBezTo>
                <a:cubicBezTo>
                  <a:pt x="385" y="572"/>
                  <a:pt x="379" y="559"/>
                  <a:pt x="384" y="552"/>
                </a:cubicBezTo>
                <a:cubicBezTo>
                  <a:pt x="388" y="546"/>
                  <a:pt x="396" y="544"/>
                  <a:pt x="402" y="540"/>
                </a:cubicBezTo>
                <a:cubicBezTo>
                  <a:pt x="406" y="520"/>
                  <a:pt x="407" y="499"/>
                  <a:pt x="414" y="480"/>
                </a:cubicBezTo>
                <a:cubicBezTo>
                  <a:pt x="417" y="472"/>
                  <a:pt x="427" y="469"/>
                  <a:pt x="432" y="462"/>
                </a:cubicBezTo>
                <a:cubicBezTo>
                  <a:pt x="465" y="416"/>
                  <a:pt x="501" y="447"/>
                  <a:pt x="540" y="426"/>
                </a:cubicBezTo>
                <a:cubicBezTo>
                  <a:pt x="617" y="385"/>
                  <a:pt x="604" y="392"/>
                  <a:pt x="648" y="348"/>
                </a:cubicBezTo>
                <a:cubicBezTo>
                  <a:pt x="659" y="316"/>
                  <a:pt x="670" y="314"/>
                  <a:pt x="702" y="306"/>
                </a:cubicBezTo>
                <a:cubicBezTo>
                  <a:pt x="726" y="300"/>
                  <a:pt x="774" y="288"/>
                  <a:pt x="774" y="288"/>
                </a:cubicBezTo>
                <a:cubicBezTo>
                  <a:pt x="804" y="292"/>
                  <a:pt x="834" y="299"/>
                  <a:pt x="864" y="300"/>
                </a:cubicBezTo>
                <a:cubicBezTo>
                  <a:pt x="897" y="302"/>
                  <a:pt x="910" y="288"/>
                  <a:pt x="936" y="276"/>
                </a:cubicBezTo>
                <a:cubicBezTo>
                  <a:pt x="953" y="268"/>
                  <a:pt x="974" y="269"/>
                  <a:pt x="990" y="258"/>
                </a:cubicBezTo>
                <a:cubicBezTo>
                  <a:pt x="1002" y="250"/>
                  <a:pt x="1008" y="229"/>
                  <a:pt x="1026" y="234"/>
                </a:cubicBezTo>
                <a:cubicBezTo>
                  <a:pt x="1073" y="152"/>
                  <a:pt x="1031" y="198"/>
                  <a:pt x="1182" y="186"/>
                </a:cubicBezTo>
                <a:cubicBezTo>
                  <a:pt x="1227" y="183"/>
                  <a:pt x="1265" y="157"/>
                  <a:pt x="1296" y="126"/>
                </a:cubicBezTo>
                <a:cubicBezTo>
                  <a:pt x="1298" y="116"/>
                  <a:pt x="1297" y="105"/>
                  <a:pt x="1302" y="96"/>
                </a:cubicBezTo>
                <a:cubicBezTo>
                  <a:pt x="1311" y="82"/>
                  <a:pt x="1338" y="60"/>
                  <a:pt x="1338" y="60"/>
                </a:cubicBezTo>
                <a:cubicBezTo>
                  <a:pt x="1331" y="40"/>
                  <a:pt x="1332" y="48"/>
                  <a:pt x="1332" y="36"/>
                </a:cubicBezTo>
                <a:lnTo>
                  <a:pt x="1338" y="0"/>
                </a:lnTo>
              </a:path>
            </a:pathLst>
          </a:custGeom>
          <a:noFill/>
          <a:ln w="1905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97006" name="Freeform 14"/>
          <p:cNvSpPr>
            <a:spLocks/>
          </p:cNvSpPr>
          <p:nvPr/>
        </p:nvSpPr>
        <p:spPr bwMode="auto">
          <a:xfrm>
            <a:off x="6991350" y="9525"/>
            <a:ext cx="1381125" cy="1781175"/>
          </a:xfrm>
          <a:custGeom>
            <a:avLst/>
            <a:gdLst>
              <a:gd name="T0" fmla="*/ 0 w 870"/>
              <a:gd name="T1" fmla="*/ 2147483647 h 1122"/>
              <a:gd name="T2" fmla="*/ 2147483647 w 870"/>
              <a:gd name="T3" fmla="*/ 2147483647 h 1122"/>
              <a:gd name="T4" fmla="*/ 2147483647 w 870"/>
              <a:gd name="T5" fmla="*/ 2147483647 h 1122"/>
              <a:gd name="T6" fmla="*/ 2147483647 w 870"/>
              <a:gd name="T7" fmla="*/ 2147483647 h 1122"/>
              <a:gd name="T8" fmla="*/ 2147483647 w 870"/>
              <a:gd name="T9" fmla="*/ 2147483647 h 1122"/>
              <a:gd name="T10" fmla="*/ 2147483647 w 870"/>
              <a:gd name="T11" fmla="*/ 2147483647 h 1122"/>
              <a:gd name="T12" fmla="*/ 2147483647 w 870"/>
              <a:gd name="T13" fmla="*/ 2147483647 h 1122"/>
              <a:gd name="T14" fmla="*/ 2147483647 w 870"/>
              <a:gd name="T15" fmla="*/ 2147483647 h 1122"/>
              <a:gd name="T16" fmla="*/ 2147483647 w 870"/>
              <a:gd name="T17" fmla="*/ 2147483647 h 1122"/>
              <a:gd name="T18" fmla="*/ 2147483647 w 870"/>
              <a:gd name="T19" fmla="*/ 2147483647 h 1122"/>
              <a:gd name="T20" fmla="*/ 2147483647 w 870"/>
              <a:gd name="T21" fmla="*/ 2147483647 h 1122"/>
              <a:gd name="T22" fmla="*/ 2147483647 w 870"/>
              <a:gd name="T23" fmla="*/ 2147483647 h 1122"/>
              <a:gd name="T24" fmla="*/ 2147483647 w 870"/>
              <a:gd name="T25" fmla="*/ 2147483647 h 1122"/>
              <a:gd name="T26" fmla="*/ 2147483647 w 870"/>
              <a:gd name="T27" fmla="*/ 2147483647 h 1122"/>
              <a:gd name="T28" fmla="*/ 2147483647 w 870"/>
              <a:gd name="T29" fmla="*/ 2147483647 h 1122"/>
              <a:gd name="T30" fmla="*/ 2147483647 w 870"/>
              <a:gd name="T31" fmla="*/ 2147483647 h 1122"/>
              <a:gd name="T32" fmla="*/ 2147483647 w 870"/>
              <a:gd name="T33" fmla="*/ 2147483647 h 1122"/>
              <a:gd name="T34" fmla="*/ 2147483647 w 870"/>
              <a:gd name="T35" fmla="*/ 2147483647 h 1122"/>
              <a:gd name="T36" fmla="*/ 2147483647 w 870"/>
              <a:gd name="T37" fmla="*/ 2147483647 h 112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870"/>
              <a:gd name="T58" fmla="*/ 0 h 1122"/>
              <a:gd name="T59" fmla="*/ 870 w 870"/>
              <a:gd name="T60" fmla="*/ 1122 h 112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870" h="1122">
                <a:moveTo>
                  <a:pt x="0" y="114"/>
                </a:moveTo>
                <a:cubicBezTo>
                  <a:pt x="28" y="105"/>
                  <a:pt x="57" y="102"/>
                  <a:pt x="84" y="90"/>
                </a:cubicBezTo>
                <a:cubicBezTo>
                  <a:pt x="91" y="87"/>
                  <a:pt x="95" y="81"/>
                  <a:pt x="102" y="78"/>
                </a:cubicBezTo>
                <a:cubicBezTo>
                  <a:pt x="114" y="73"/>
                  <a:pt x="126" y="70"/>
                  <a:pt x="138" y="66"/>
                </a:cubicBezTo>
                <a:cubicBezTo>
                  <a:pt x="159" y="59"/>
                  <a:pt x="161" y="41"/>
                  <a:pt x="180" y="30"/>
                </a:cubicBezTo>
                <a:cubicBezTo>
                  <a:pt x="191" y="23"/>
                  <a:pt x="148" y="0"/>
                  <a:pt x="216" y="18"/>
                </a:cubicBezTo>
                <a:cubicBezTo>
                  <a:pt x="433" y="47"/>
                  <a:pt x="337" y="28"/>
                  <a:pt x="432" y="60"/>
                </a:cubicBezTo>
                <a:cubicBezTo>
                  <a:pt x="471" y="99"/>
                  <a:pt x="506" y="121"/>
                  <a:pt x="558" y="138"/>
                </a:cubicBezTo>
                <a:cubicBezTo>
                  <a:pt x="575" y="155"/>
                  <a:pt x="594" y="172"/>
                  <a:pt x="612" y="186"/>
                </a:cubicBezTo>
                <a:cubicBezTo>
                  <a:pt x="623" y="195"/>
                  <a:pt x="648" y="210"/>
                  <a:pt x="648" y="210"/>
                </a:cubicBezTo>
                <a:cubicBezTo>
                  <a:pt x="684" y="264"/>
                  <a:pt x="617" y="356"/>
                  <a:pt x="684" y="378"/>
                </a:cubicBezTo>
                <a:cubicBezTo>
                  <a:pt x="714" y="422"/>
                  <a:pt x="699" y="402"/>
                  <a:pt x="726" y="438"/>
                </a:cubicBezTo>
                <a:cubicBezTo>
                  <a:pt x="737" y="472"/>
                  <a:pt x="728" y="452"/>
                  <a:pt x="768" y="492"/>
                </a:cubicBezTo>
                <a:cubicBezTo>
                  <a:pt x="774" y="498"/>
                  <a:pt x="786" y="510"/>
                  <a:pt x="786" y="510"/>
                </a:cubicBezTo>
                <a:cubicBezTo>
                  <a:pt x="805" y="568"/>
                  <a:pt x="770" y="624"/>
                  <a:pt x="792" y="690"/>
                </a:cubicBezTo>
                <a:cubicBezTo>
                  <a:pt x="797" y="778"/>
                  <a:pt x="790" y="825"/>
                  <a:pt x="858" y="876"/>
                </a:cubicBezTo>
                <a:cubicBezTo>
                  <a:pt x="870" y="912"/>
                  <a:pt x="864" y="877"/>
                  <a:pt x="840" y="918"/>
                </a:cubicBezTo>
                <a:cubicBezTo>
                  <a:pt x="833" y="929"/>
                  <a:pt x="832" y="942"/>
                  <a:pt x="828" y="954"/>
                </a:cubicBezTo>
                <a:cubicBezTo>
                  <a:pt x="836" y="1010"/>
                  <a:pt x="840" y="1065"/>
                  <a:pt x="840" y="1122"/>
                </a:cubicBezTo>
              </a:path>
            </a:pathLst>
          </a:custGeom>
          <a:noFill/>
          <a:ln w="1905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97007" name="Oval 15"/>
          <p:cNvSpPr>
            <a:spLocks noChangeArrowheads="1"/>
          </p:cNvSpPr>
          <p:nvPr/>
        </p:nvSpPr>
        <p:spPr bwMode="auto">
          <a:xfrm>
            <a:off x="3505200" y="48006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baseline="4000">
                <a:solidFill>
                  <a:srgbClr val="FF0066"/>
                </a:solidFill>
              </a:rPr>
              <a:t>1A</a:t>
            </a:r>
          </a:p>
        </p:txBody>
      </p:sp>
      <p:sp>
        <p:nvSpPr>
          <p:cNvPr id="597008" name="Oval 16"/>
          <p:cNvSpPr>
            <a:spLocks noChangeArrowheads="1"/>
          </p:cNvSpPr>
          <p:nvPr/>
        </p:nvSpPr>
        <p:spPr bwMode="auto">
          <a:xfrm>
            <a:off x="7315200" y="19812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baseline="4000">
                <a:solidFill>
                  <a:srgbClr val="FF0066"/>
                </a:solidFill>
              </a:rPr>
              <a:t>1A</a:t>
            </a:r>
          </a:p>
        </p:txBody>
      </p:sp>
      <p:sp>
        <p:nvSpPr>
          <p:cNvPr id="597009" name="Oval 17"/>
          <p:cNvSpPr>
            <a:spLocks noChangeArrowheads="1"/>
          </p:cNvSpPr>
          <p:nvPr/>
        </p:nvSpPr>
        <p:spPr bwMode="auto">
          <a:xfrm>
            <a:off x="4252913" y="3824288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baseline="4000">
                <a:solidFill>
                  <a:srgbClr val="FF0066"/>
                </a:solidFill>
              </a:rPr>
              <a:t>1A</a:t>
            </a:r>
          </a:p>
        </p:txBody>
      </p:sp>
      <p:sp>
        <p:nvSpPr>
          <p:cNvPr id="597010" name="Oval 18"/>
          <p:cNvSpPr>
            <a:spLocks noChangeArrowheads="1"/>
          </p:cNvSpPr>
          <p:nvPr/>
        </p:nvSpPr>
        <p:spPr bwMode="auto">
          <a:xfrm>
            <a:off x="4833938" y="268605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baseline="4000">
                <a:solidFill>
                  <a:srgbClr val="FF0066"/>
                </a:solidFill>
              </a:rPr>
              <a:t>1A</a:t>
            </a:r>
          </a:p>
        </p:txBody>
      </p:sp>
      <p:sp>
        <p:nvSpPr>
          <p:cNvPr id="597011" name="Oval 19"/>
          <p:cNvSpPr>
            <a:spLocks noChangeArrowheads="1"/>
          </p:cNvSpPr>
          <p:nvPr/>
        </p:nvSpPr>
        <p:spPr bwMode="auto">
          <a:xfrm>
            <a:off x="8377238" y="4572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baseline="4000">
                <a:solidFill>
                  <a:srgbClr val="FF0066"/>
                </a:solidFill>
              </a:rPr>
              <a:t>20</a:t>
            </a:r>
          </a:p>
        </p:txBody>
      </p:sp>
      <p:sp>
        <p:nvSpPr>
          <p:cNvPr id="597012" name="Oval 20"/>
          <p:cNvSpPr>
            <a:spLocks noChangeArrowheads="1"/>
          </p:cNvSpPr>
          <p:nvPr/>
        </p:nvSpPr>
        <p:spPr bwMode="auto">
          <a:xfrm>
            <a:off x="6872288" y="12954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baseline="4000">
                <a:solidFill>
                  <a:srgbClr val="FF0066"/>
                </a:solidFill>
              </a:rPr>
              <a:t>20</a:t>
            </a:r>
          </a:p>
        </p:txBody>
      </p:sp>
      <p:sp>
        <p:nvSpPr>
          <p:cNvPr id="597013" name="Oval 21"/>
          <p:cNvSpPr>
            <a:spLocks noChangeArrowheads="1"/>
          </p:cNvSpPr>
          <p:nvPr/>
        </p:nvSpPr>
        <p:spPr bwMode="auto">
          <a:xfrm>
            <a:off x="6172200" y="22098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baseline="4000">
                <a:solidFill>
                  <a:srgbClr val="FF0066"/>
                </a:solidFill>
              </a:rPr>
              <a:t>51</a:t>
            </a:r>
          </a:p>
        </p:txBody>
      </p:sp>
      <p:sp>
        <p:nvSpPr>
          <p:cNvPr id="597014" name="Oval 22"/>
          <p:cNvSpPr>
            <a:spLocks noChangeArrowheads="1"/>
          </p:cNvSpPr>
          <p:nvPr/>
        </p:nvSpPr>
        <p:spPr bwMode="auto">
          <a:xfrm>
            <a:off x="5548313" y="4572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baseline="4000">
                <a:solidFill>
                  <a:srgbClr val="FF0066"/>
                </a:solidFill>
              </a:rPr>
              <a:t>13</a:t>
            </a:r>
          </a:p>
        </p:txBody>
      </p:sp>
      <p:sp>
        <p:nvSpPr>
          <p:cNvPr id="597015" name="Oval 23"/>
          <p:cNvSpPr>
            <a:spLocks noChangeArrowheads="1"/>
          </p:cNvSpPr>
          <p:nvPr/>
        </p:nvSpPr>
        <p:spPr bwMode="auto">
          <a:xfrm>
            <a:off x="5791200" y="7620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baseline="4000">
                <a:solidFill>
                  <a:srgbClr val="FF0066"/>
                </a:solidFill>
              </a:rPr>
              <a:t>14</a:t>
            </a:r>
          </a:p>
        </p:txBody>
      </p:sp>
      <p:sp>
        <p:nvSpPr>
          <p:cNvPr id="597016" name="Freeform 24"/>
          <p:cNvSpPr>
            <a:spLocks/>
          </p:cNvSpPr>
          <p:nvPr/>
        </p:nvSpPr>
        <p:spPr bwMode="auto">
          <a:xfrm>
            <a:off x="3276600" y="1349375"/>
            <a:ext cx="2311400" cy="623888"/>
          </a:xfrm>
          <a:custGeom>
            <a:avLst/>
            <a:gdLst>
              <a:gd name="T0" fmla="*/ 2147483647 w 1456"/>
              <a:gd name="T1" fmla="*/ 2147483647 h 393"/>
              <a:gd name="T2" fmla="*/ 2147483647 w 1456"/>
              <a:gd name="T3" fmla="*/ 2147483647 h 393"/>
              <a:gd name="T4" fmla="*/ 2147483647 w 1456"/>
              <a:gd name="T5" fmla="*/ 2147483647 h 393"/>
              <a:gd name="T6" fmla="*/ 2147483647 w 1456"/>
              <a:gd name="T7" fmla="*/ 2147483647 h 393"/>
              <a:gd name="T8" fmla="*/ 2147483647 w 1456"/>
              <a:gd name="T9" fmla="*/ 2147483647 h 393"/>
              <a:gd name="T10" fmla="*/ 2147483647 w 1456"/>
              <a:gd name="T11" fmla="*/ 2147483647 h 393"/>
              <a:gd name="T12" fmla="*/ 2147483647 w 1456"/>
              <a:gd name="T13" fmla="*/ 2147483647 h 393"/>
              <a:gd name="T14" fmla="*/ 2147483647 w 1456"/>
              <a:gd name="T15" fmla="*/ 2147483647 h 393"/>
              <a:gd name="T16" fmla="*/ 2147483647 w 1456"/>
              <a:gd name="T17" fmla="*/ 2147483647 h 393"/>
              <a:gd name="T18" fmla="*/ 2147483647 w 1456"/>
              <a:gd name="T19" fmla="*/ 2147483647 h 393"/>
              <a:gd name="T20" fmla="*/ 2147483647 w 1456"/>
              <a:gd name="T21" fmla="*/ 2147483647 h 393"/>
              <a:gd name="T22" fmla="*/ 2147483647 w 1456"/>
              <a:gd name="T23" fmla="*/ 0 h 393"/>
              <a:gd name="T24" fmla="*/ 0 w 1456"/>
              <a:gd name="T25" fmla="*/ 2147483647 h 3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56"/>
              <a:gd name="T40" fmla="*/ 0 h 393"/>
              <a:gd name="T41" fmla="*/ 1456 w 1456"/>
              <a:gd name="T42" fmla="*/ 393 h 39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56" h="393">
                <a:moveTo>
                  <a:pt x="1456" y="393"/>
                </a:moveTo>
                <a:cubicBezTo>
                  <a:pt x="1427" y="372"/>
                  <a:pt x="1392" y="362"/>
                  <a:pt x="1365" y="339"/>
                </a:cubicBezTo>
                <a:cubicBezTo>
                  <a:pt x="1300" y="282"/>
                  <a:pt x="1345" y="301"/>
                  <a:pt x="1291" y="284"/>
                </a:cubicBezTo>
                <a:cubicBezTo>
                  <a:pt x="1247" y="249"/>
                  <a:pt x="1218" y="216"/>
                  <a:pt x="1163" y="201"/>
                </a:cubicBezTo>
                <a:cubicBezTo>
                  <a:pt x="1052" y="208"/>
                  <a:pt x="1029" y="208"/>
                  <a:pt x="944" y="229"/>
                </a:cubicBezTo>
                <a:cubicBezTo>
                  <a:pt x="889" y="226"/>
                  <a:pt x="779" y="220"/>
                  <a:pt x="779" y="220"/>
                </a:cubicBezTo>
                <a:lnTo>
                  <a:pt x="528" y="158"/>
                </a:lnTo>
                <a:cubicBezTo>
                  <a:pt x="480" y="142"/>
                  <a:pt x="434" y="120"/>
                  <a:pt x="384" y="110"/>
                </a:cubicBezTo>
                <a:cubicBezTo>
                  <a:pt x="325" y="98"/>
                  <a:pt x="261" y="109"/>
                  <a:pt x="203" y="92"/>
                </a:cubicBezTo>
                <a:cubicBezTo>
                  <a:pt x="182" y="86"/>
                  <a:pt x="176" y="58"/>
                  <a:pt x="158" y="46"/>
                </a:cubicBezTo>
                <a:cubicBezTo>
                  <a:pt x="140" y="34"/>
                  <a:pt x="124" y="16"/>
                  <a:pt x="103" y="9"/>
                </a:cubicBezTo>
                <a:cubicBezTo>
                  <a:pt x="94" y="6"/>
                  <a:pt x="75" y="0"/>
                  <a:pt x="75" y="0"/>
                </a:cubicBezTo>
                <a:lnTo>
                  <a:pt x="0" y="254"/>
                </a:lnTo>
              </a:path>
            </a:pathLst>
          </a:custGeom>
          <a:noFill/>
          <a:ln w="1905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97017" name="Freeform 25"/>
          <p:cNvSpPr>
            <a:spLocks/>
          </p:cNvSpPr>
          <p:nvPr/>
        </p:nvSpPr>
        <p:spPr bwMode="auto">
          <a:xfrm>
            <a:off x="3759200" y="0"/>
            <a:ext cx="1363663" cy="1654175"/>
          </a:xfrm>
          <a:custGeom>
            <a:avLst/>
            <a:gdLst>
              <a:gd name="T0" fmla="*/ 2147483647 w 859"/>
              <a:gd name="T1" fmla="*/ 2147483647 h 1042"/>
              <a:gd name="T2" fmla="*/ 2147483647 w 859"/>
              <a:gd name="T3" fmla="*/ 2147483647 h 1042"/>
              <a:gd name="T4" fmla="*/ 2147483647 w 859"/>
              <a:gd name="T5" fmla="*/ 2147483647 h 1042"/>
              <a:gd name="T6" fmla="*/ 2147483647 w 859"/>
              <a:gd name="T7" fmla="*/ 2147483647 h 1042"/>
              <a:gd name="T8" fmla="*/ 2147483647 w 859"/>
              <a:gd name="T9" fmla="*/ 2147483647 h 1042"/>
              <a:gd name="T10" fmla="*/ 2147483647 w 859"/>
              <a:gd name="T11" fmla="*/ 2147483647 h 1042"/>
              <a:gd name="T12" fmla="*/ 2147483647 w 859"/>
              <a:gd name="T13" fmla="*/ 2147483647 h 1042"/>
              <a:gd name="T14" fmla="*/ 2147483647 w 859"/>
              <a:gd name="T15" fmla="*/ 2147483647 h 1042"/>
              <a:gd name="T16" fmla="*/ 2147483647 w 859"/>
              <a:gd name="T17" fmla="*/ 2147483647 h 1042"/>
              <a:gd name="T18" fmla="*/ 2147483647 w 859"/>
              <a:gd name="T19" fmla="*/ 2147483647 h 1042"/>
              <a:gd name="T20" fmla="*/ 2147483647 w 859"/>
              <a:gd name="T21" fmla="*/ 2147483647 h 1042"/>
              <a:gd name="T22" fmla="*/ 2147483647 w 859"/>
              <a:gd name="T23" fmla="*/ 2147483647 h 1042"/>
              <a:gd name="T24" fmla="*/ 2147483647 w 859"/>
              <a:gd name="T25" fmla="*/ 2147483647 h 1042"/>
              <a:gd name="T26" fmla="*/ 2147483647 w 859"/>
              <a:gd name="T27" fmla="*/ 2147483647 h 1042"/>
              <a:gd name="T28" fmla="*/ 0 w 859"/>
              <a:gd name="T29" fmla="*/ 0 h 104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59"/>
              <a:gd name="T46" fmla="*/ 0 h 1042"/>
              <a:gd name="T47" fmla="*/ 859 w 859"/>
              <a:gd name="T48" fmla="*/ 1042 h 104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59" h="1042">
                <a:moveTo>
                  <a:pt x="859" y="1042"/>
                </a:moveTo>
                <a:cubicBezTo>
                  <a:pt x="819" y="1015"/>
                  <a:pt x="795" y="973"/>
                  <a:pt x="768" y="933"/>
                </a:cubicBezTo>
                <a:cubicBezTo>
                  <a:pt x="765" y="905"/>
                  <a:pt x="775" y="873"/>
                  <a:pt x="759" y="850"/>
                </a:cubicBezTo>
                <a:cubicBezTo>
                  <a:pt x="748" y="835"/>
                  <a:pt x="720" y="850"/>
                  <a:pt x="704" y="841"/>
                </a:cubicBezTo>
                <a:cubicBezTo>
                  <a:pt x="696" y="836"/>
                  <a:pt x="699" y="823"/>
                  <a:pt x="695" y="814"/>
                </a:cubicBezTo>
                <a:cubicBezTo>
                  <a:pt x="687" y="798"/>
                  <a:pt x="673" y="792"/>
                  <a:pt x="667" y="768"/>
                </a:cubicBezTo>
                <a:lnTo>
                  <a:pt x="608" y="672"/>
                </a:lnTo>
                <a:lnTo>
                  <a:pt x="560" y="480"/>
                </a:lnTo>
                <a:lnTo>
                  <a:pt x="512" y="288"/>
                </a:lnTo>
                <a:lnTo>
                  <a:pt x="416" y="192"/>
                </a:lnTo>
                <a:lnTo>
                  <a:pt x="224" y="96"/>
                </a:lnTo>
                <a:cubicBezTo>
                  <a:pt x="102" y="54"/>
                  <a:pt x="265" y="115"/>
                  <a:pt x="146" y="55"/>
                </a:cubicBezTo>
                <a:cubicBezTo>
                  <a:pt x="138" y="51"/>
                  <a:pt x="174" y="71"/>
                  <a:pt x="165" y="73"/>
                </a:cubicBezTo>
                <a:cubicBezTo>
                  <a:pt x="144" y="77"/>
                  <a:pt x="122" y="67"/>
                  <a:pt x="101" y="64"/>
                </a:cubicBezTo>
                <a:cubicBezTo>
                  <a:pt x="68" y="42"/>
                  <a:pt x="36" y="18"/>
                  <a:pt x="0" y="0"/>
                </a:cubicBezTo>
              </a:path>
            </a:pathLst>
          </a:custGeom>
          <a:noFill/>
          <a:ln w="1905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97018" name="Oval 26"/>
          <p:cNvSpPr>
            <a:spLocks noChangeArrowheads="1"/>
          </p:cNvSpPr>
          <p:nvPr/>
        </p:nvSpPr>
        <p:spPr bwMode="auto">
          <a:xfrm>
            <a:off x="5257800" y="16764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baseline="4000">
                <a:solidFill>
                  <a:srgbClr val="FF0066"/>
                </a:solidFill>
              </a:rPr>
              <a:t>22</a:t>
            </a:r>
          </a:p>
        </p:txBody>
      </p:sp>
      <p:sp>
        <p:nvSpPr>
          <p:cNvPr id="597019" name="Oval 27"/>
          <p:cNvSpPr>
            <a:spLocks noChangeArrowheads="1"/>
          </p:cNvSpPr>
          <p:nvPr/>
        </p:nvSpPr>
        <p:spPr bwMode="auto">
          <a:xfrm>
            <a:off x="4800600" y="12192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baseline="4000">
                <a:solidFill>
                  <a:srgbClr val="FF0066"/>
                </a:solidFill>
              </a:rPr>
              <a:t>22B</a:t>
            </a:r>
          </a:p>
        </p:txBody>
      </p:sp>
      <p:sp>
        <p:nvSpPr>
          <p:cNvPr id="597020" name="Oval 28"/>
          <p:cNvSpPr>
            <a:spLocks noChangeArrowheads="1"/>
          </p:cNvSpPr>
          <p:nvPr/>
        </p:nvSpPr>
        <p:spPr bwMode="auto">
          <a:xfrm>
            <a:off x="8153400" y="12954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baseline="4000">
                <a:solidFill>
                  <a:srgbClr val="FF0066"/>
                </a:solidFill>
              </a:rPr>
              <a:t>28</a:t>
            </a:r>
          </a:p>
        </p:txBody>
      </p:sp>
      <p:sp>
        <p:nvSpPr>
          <p:cNvPr id="597021" name="Oval 29"/>
          <p:cNvSpPr>
            <a:spLocks noChangeArrowheads="1"/>
          </p:cNvSpPr>
          <p:nvPr/>
        </p:nvSpPr>
        <p:spPr bwMode="auto">
          <a:xfrm>
            <a:off x="7848600" y="138113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baseline="4000">
                <a:solidFill>
                  <a:srgbClr val="FF0066"/>
                </a:solidFill>
              </a:rPr>
              <a:t>28</a:t>
            </a:r>
          </a:p>
        </p:txBody>
      </p:sp>
      <p:sp>
        <p:nvSpPr>
          <p:cNvPr id="597022" name="Oval 30"/>
          <p:cNvSpPr>
            <a:spLocks noChangeArrowheads="1"/>
          </p:cNvSpPr>
          <p:nvPr/>
        </p:nvSpPr>
        <p:spPr bwMode="auto">
          <a:xfrm>
            <a:off x="6553200" y="76200"/>
            <a:ext cx="609600" cy="6096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 baseline="4000">
                <a:solidFill>
                  <a:srgbClr val="FF0066"/>
                </a:solidFill>
              </a:rPr>
              <a:t>ĐƯỜNG</a:t>
            </a:r>
            <a:endParaRPr lang="en-US" sz="1400" b="1">
              <a:solidFill>
                <a:srgbClr val="FF0066"/>
              </a:solidFill>
            </a:endParaRPr>
          </a:p>
          <a:p>
            <a:pPr algn="ctr"/>
            <a:r>
              <a:rPr lang="en-US" sz="1400" b="1">
                <a:solidFill>
                  <a:srgbClr val="FF0066"/>
                </a:solidFill>
              </a:rPr>
              <a:t>HCM</a:t>
            </a:r>
          </a:p>
        </p:txBody>
      </p:sp>
      <p:sp>
        <p:nvSpPr>
          <p:cNvPr id="24604" name="Line 31"/>
          <p:cNvSpPr>
            <a:spLocks noChangeShapeType="1"/>
          </p:cNvSpPr>
          <p:nvPr/>
        </p:nvSpPr>
        <p:spPr bwMode="auto">
          <a:xfrm>
            <a:off x="6934200" y="4648200"/>
            <a:ext cx="53340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4605" name="Line 32"/>
          <p:cNvSpPr>
            <a:spLocks noChangeShapeType="1"/>
          </p:cNvSpPr>
          <p:nvPr/>
        </p:nvSpPr>
        <p:spPr bwMode="auto">
          <a:xfrm flipH="1">
            <a:off x="6934200" y="4862513"/>
            <a:ext cx="5334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4606" name="Text Box 33"/>
          <p:cNvSpPr txBox="1">
            <a:spLocks noChangeArrowheads="1"/>
          </p:cNvSpPr>
          <p:nvPr/>
        </p:nvSpPr>
        <p:spPr bwMode="auto">
          <a:xfrm>
            <a:off x="76200" y="106363"/>
            <a:ext cx="2209800" cy="579437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7026" name="Picture 34" descr="morning_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85800"/>
            <a:ext cx="2286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7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7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59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7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7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0"/>
                                        <p:tgtEl>
                                          <p:spTgt spid="596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7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7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7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7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7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7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597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97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97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97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97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97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97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597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597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97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97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1000"/>
                                        <p:tgtEl>
                                          <p:spTgt spid="597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97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97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000"/>
                            </p:stCondLst>
                            <p:childTnLst>
                              <p:par>
                                <p:cTn id="8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97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97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0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000"/>
                                        <p:tgtEl>
                                          <p:spTgt spid="597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5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1000"/>
                                        <p:tgtEl>
                                          <p:spTgt spid="597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97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97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3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97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97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8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97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97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998" grpId="0" animBg="1"/>
      <p:bldP spid="596999" grpId="0" animBg="1"/>
      <p:bldP spid="597000" grpId="0" animBg="1"/>
      <p:bldP spid="597005" grpId="0" animBg="1"/>
      <p:bldP spid="597006" grpId="0" animBg="1"/>
      <p:bldP spid="597007" grpId="0" animBg="1"/>
      <p:bldP spid="597008" grpId="0" animBg="1"/>
      <p:bldP spid="597009" grpId="0" animBg="1"/>
      <p:bldP spid="597010" grpId="0" animBg="1"/>
      <p:bldP spid="597011" grpId="0" animBg="1"/>
      <p:bldP spid="597012" grpId="0" animBg="1"/>
      <p:bldP spid="597013" grpId="0" animBg="1"/>
      <p:bldP spid="597014" grpId="0" animBg="1"/>
      <p:bldP spid="597015" grpId="0" animBg="1"/>
      <p:bldP spid="597016" grpId="0" animBg="1"/>
      <p:bldP spid="597017" grpId="0" animBg="1"/>
      <p:bldP spid="597018" grpId="0" animBg="1"/>
      <p:bldP spid="597019" grpId="0" animBg="1"/>
      <p:bldP spid="597020" grpId="0" animBg="1"/>
      <p:bldP spid="597021" grpId="0" animBg="1"/>
      <p:bldP spid="5970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5373216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 smtClean="0">
                <a:latin typeface="+mj-lt"/>
              </a:rPr>
              <a:t>Đường hầm sông Sài Gòn (hay còn gọi là Hầm Thủ Thiêm) là một đường hầm vượt qua </a:t>
            </a:r>
            <a:r>
              <a:rPr lang="vi-VN" sz="2400" b="1" dirty="0" smtClean="0">
                <a:latin typeface="+mj-lt"/>
                <a:hlinkClick r:id="rId2" tooltip="Sông Sài Gòn"/>
              </a:rPr>
              <a:t>sông Sài Gòn</a:t>
            </a:r>
            <a:r>
              <a:rPr lang="vi-VN" sz="2400" b="1" dirty="0" smtClean="0">
                <a:latin typeface="+mj-lt"/>
              </a:rPr>
              <a:t>, </a:t>
            </a:r>
            <a:endParaRPr lang="vi-VN" sz="2400" b="1" dirty="0">
              <a:latin typeface="+mj-lt"/>
            </a:endParaRPr>
          </a:p>
        </p:txBody>
      </p:sp>
      <p:pic>
        <p:nvPicPr>
          <p:cNvPr id="1026" name="Picture 2" descr="C:\Users\User\Desktop\ham_thu_thiem_aail_vjn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764704"/>
            <a:ext cx="3905250" cy="4176464"/>
          </a:xfrm>
          <a:prstGeom prst="rect">
            <a:avLst/>
          </a:prstGeom>
          <a:noFill/>
        </p:spPr>
      </p:pic>
      <p:pic>
        <p:nvPicPr>
          <p:cNvPr id="1027" name="Picture 3" descr="C:\Users\User\Desktop\ham-thu-thiem-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764704"/>
            <a:ext cx="4320480" cy="41456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6A8E7225"/>
          <p:cNvPicPr>
            <a:picLocks noChangeAspect="1" noChangeArrowheads="1"/>
          </p:cNvPicPr>
          <p:nvPr/>
        </p:nvPicPr>
        <p:blipFill>
          <a:blip r:embed="rId3" cstate="print"/>
          <a:srcRect l="5833" t="59111" r="7500" b="284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62000" y="4038600"/>
            <a:ext cx="3124200" cy="2819400"/>
            <a:chOff x="0" y="1968"/>
            <a:chExt cx="3984" cy="2304"/>
          </a:xfrm>
        </p:grpSpPr>
        <p:sp>
          <p:nvSpPr>
            <p:cNvPr id="26640" name="Freeform 4"/>
            <p:cNvSpPr>
              <a:spLocks/>
            </p:cNvSpPr>
            <p:nvPr/>
          </p:nvSpPr>
          <p:spPr bwMode="auto">
            <a:xfrm>
              <a:off x="0" y="1968"/>
              <a:ext cx="3984" cy="2304"/>
            </a:xfrm>
            <a:custGeom>
              <a:avLst/>
              <a:gdLst>
                <a:gd name="T0" fmla="*/ 3984 w 3984"/>
                <a:gd name="T1" fmla="*/ 0 h 2304"/>
                <a:gd name="T2" fmla="*/ 3888 w 3984"/>
                <a:gd name="T3" fmla="*/ 528 h 2304"/>
                <a:gd name="T4" fmla="*/ 3552 w 3984"/>
                <a:gd name="T5" fmla="*/ 1344 h 2304"/>
                <a:gd name="T6" fmla="*/ 3120 w 3984"/>
                <a:gd name="T7" fmla="*/ 1872 h 2304"/>
                <a:gd name="T8" fmla="*/ 2688 w 3984"/>
                <a:gd name="T9" fmla="*/ 2112 h 2304"/>
                <a:gd name="T10" fmla="*/ 2208 w 3984"/>
                <a:gd name="T11" fmla="*/ 2256 h 2304"/>
                <a:gd name="T12" fmla="*/ 1680 w 3984"/>
                <a:gd name="T13" fmla="*/ 2304 h 2304"/>
                <a:gd name="T14" fmla="*/ 1344 w 3984"/>
                <a:gd name="T15" fmla="*/ 2256 h 2304"/>
                <a:gd name="T16" fmla="*/ 864 w 3984"/>
                <a:gd name="T17" fmla="*/ 2112 h 2304"/>
                <a:gd name="T18" fmla="*/ 576 w 3984"/>
                <a:gd name="T19" fmla="*/ 1968 h 2304"/>
                <a:gd name="T20" fmla="*/ 432 w 3984"/>
                <a:gd name="T21" fmla="*/ 1824 h 2304"/>
                <a:gd name="T22" fmla="*/ 240 w 3984"/>
                <a:gd name="T23" fmla="*/ 1584 h 2304"/>
                <a:gd name="T24" fmla="*/ 96 w 3984"/>
                <a:gd name="T25" fmla="*/ 1344 h 2304"/>
                <a:gd name="T26" fmla="*/ 0 w 3984"/>
                <a:gd name="T27" fmla="*/ 1056 h 23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984"/>
                <a:gd name="T43" fmla="*/ 0 h 2304"/>
                <a:gd name="T44" fmla="*/ 3984 w 3984"/>
                <a:gd name="T45" fmla="*/ 2304 h 23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984" h="2304">
                  <a:moveTo>
                    <a:pt x="3984" y="0"/>
                  </a:moveTo>
                  <a:cubicBezTo>
                    <a:pt x="3972" y="152"/>
                    <a:pt x="3960" y="304"/>
                    <a:pt x="3888" y="528"/>
                  </a:cubicBezTo>
                  <a:cubicBezTo>
                    <a:pt x="3816" y="752"/>
                    <a:pt x="3680" y="1120"/>
                    <a:pt x="3552" y="1344"/>
                  </a:cubicBezTo>
                  <a:cubicBezTo>
                    <a:pt x="3424" y="1568"/>
                    <a:pt x="3264" y="1744"/>
                    <a:pt x="3120" y="1872"/>
                  </a:cubicBezTo>
                  <a:cubicBezTo>
                    <a:pt x="2976" y="2000"/>
                    <a:pt x="2840" y="2048"/>
                    <a:pt x="2688" y="2112"/>
                  </a:cubicBezTo>
                  <a:cubicBezTo>
                    <a:pt x="2536" y="2176"/>
                    <a:pt x="2376" y="2224"/>
                    <a:pt x="2208" y="2256"/>
                  </a:cubicBezTo>
                  <a:cubicBezTo>
                    <a:pt x="2040" y="2288"/>
                    <a:pt x="1824" y="2304"/>
                    <a:pt x="1680" y="2304"/>
                  </a:cubicBezTo>
                  <a:cubicBezTo>
                    <a:pt x="1536" y="2304"/>
                    <a:pt x="1480" y="2288"/>
                    <a:pt x="1344" y="2256"/>
                  </a:cubicBezTo>
                  <a:cubicBezTo>
                    <a:pt x="1208" y="2224"/>
                    <a:pt x="992" y="2160"/>
                    <a:pt x="864" y="2112"/>
                  </a:cubicBezTo>
                  <a:cubicBezTo>
                    <a:pt x="736" y="2064"/>
                    <a:pt x="648" y="2016"/>
                    <a:pt x="576" y="1968"/>
                  </a:cubicBezTo>
                  <a:cubicBezTo>
                    <a:pt x="504" y="1920"/>
                    <a:pt x="488" y="1888"/>
                    <a:pt x="432" y="1824"/>
                  </a:cubicBezTo>
                  <a:cubicBezTo>
                    <a:pt x="376" y="1760"/>
                    <a:pt x="296" y="1664"/>
                    <a:pt x="240" y="1584"/>
                  </a:cubicBezTo>
                  <a:cubicBezTo>
                    <a:pt x="184" y="1504"/>
                    <a:pt x="136" y="1432"/>
                    <a:pt x="96" y="1344"/>
                  </a:cubicBezTo>
                  <a:cubicBezTo>
                    <a:pt x="56" y="1256"/>
                    <a:pt x="28" y="1156"/>
                    <a:pt x="0" y="1056"/>
                  </a:cubicBezTo>
                </a:path>
              </a:pathLst>
            </a:custGeom>
            <a:noFill/>
            <a:ln w="28575">
              <a:solidFill>
                <a:srgbClr val="FF0066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6641" name="Line 5"/>
            <p:cNvSpPr>
              <a:spLocks noChangeShapeType="1"/>
            </p:cNvSpPr>
            <p:nvPr/>
          </p:nvSpPr>
          <p:spPr bwMode="auto">
            <a:xfrm flipH="1" flipV="1">
              <a:off x="0" y="3600"/>
              <a:ext cx="480" cy="288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99046" name="Freeform 6"/>
          <p:cNvSpPr>
            <a:spLocks/>
          </p:cNvSpPr>
          <p:nvPr/>
        </p:nvSpPr>
        <p:spPr bwMode="auto">
          <a:xfrm>
            <a:off x="3886200" y="4114800"/>
            <a:ext cx="317500" cy="3657600"/>
          </a:xfrm>
          <a:custGeom>
            <a:avLst/>
            <a:gdLst>
              <a:gd name="T0" fmla="*/ 0 w 200"/>
              <a:gd name="T1" fmla="*/ 0 h 2304"/>
              <a:gd name="T2" fmla="*/ 2147483647 w 200"/>
              <a:gd name="T3" fmla="*/ 2147483647 h 2304"/>
              <a:gd name="T4" fmla="*/ 2147483647 w 200"/>
              <a:gd name="T5" fmla="*/ 2147483647 h 2304"/>
              <a:gd name="T6" fmla="*/ 2147483647 w 200"/>
              <a:gd name="T7" fmla="*/ 2147483647 h 2304"/>
              <a:gd name="T8" fmla="*/ 0 w 200"/>
              <a:gd name="T9" fmla="*/ 2147483647 h 23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"/>
              <a:gd name="T16" fmla="*/ 0 h 2304"/>
              <a:gd name="T17" fmla="*/ 200 w 200"/>
              <a:gd name="T18" fmla="*/ 2304 h 23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" h="2304">
                <a:moveTo>
                  <a:pt x="0" y="0"/>
                </a:moveTo>
                <a:cubicBezTo>
                  <a:pt x="56" y="108"/>
                  <a:pt x="112" y="216"/>
                  <a:pt x="144" y="384"/>
                </a:cubicBezTo>
                <a:cubicBezTo>
                  <a:pt x="176" y="552"/>
                  <a:pt x="200" y="776"/>
                  <a:pt x="192" y="1008"/>
                </a:cubicBezTo>
                <a:cubicBezTo>
                  <a:pt x="184" y="1240"/>
                  <a:pt x="128" y="1560"/>
                  <a:pt x="96" y="1776"/>
                </a:cubicBezTo>
                <a:cubicBezTo>
                  <a:pt x="64" y="1992"/>
                  <a:pt x="32" y="2148"/>
                  <a:pt x="0" y="2304"/>
                </a:cubicBezTo>
              </a:path>
            </a:pathLst>
          </a:custGeom>
          <a:noFill/>
          <a:ln w="28575">
            <a:solidFill>
              <a:srgbClr val="FF0066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99047" name="Freeform 7"/>
          <p:cNvSpPr>
            <a:spLocks/>
          </p:cNvSpPr>
          <p:nvPr/>
        </p:nvSpPr>
        <p:spPr bwMode="auto">
          <a:xfrm>
            <a:off x="3886200" y="4114800"/>
            <a:ext cx="1524000" cy="1752600"/>
          </a:xfrm>
          <a:custGeom>
            <a:avLst/>
            <a:gdLst>
              <a:gd name="T0" fmla="*/ 0 w 1776"/>
              <a:gd name="T1" fmla="*/ 0 h 1392"/>
              <a:gd name="T2" fmla="*/ 2147483647 w 1776"/>
              <a:gd name="T3" fmla="*/ 2147483647 h 1392"/>
              <a:gd name="T4" fmla="*/ 2147483647 w 1776"/>
              <a:gd name="T5" fmla="*/ 2147483647 h 1392"/>
              <a:gd name="T6" fmla="*/ 2147483647 w 1776"/>
              <a:gd name="T7" fmla="*/ 2147483647 h 1392"/>
              <a:gd name="T8" fmla="*/ 2147483647 w 1776"/>
              <a:gd name="T9" fmla="*/ 2147483647 h 13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76"/>
              <a:gd name="T16" fmla="*/ 0 h 1392"/>
              <a:gd name="T17" fmla="*/ 1776 w 1776"/>
              <a:gd name="T18" fmla="*/ 1392 h 13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76" h="1392">
                <a:moveTo>
                  <a:pt x="0" y="0"/>
                </a:moveTo>
                <a:cubicBezTo>
                  <a:pt x="100" y="144"/>
                  <a:pt x="200" y="288"/>
                  <a:pt x="336" y="432"/>
                </a:cubicBezTo>
                <a:cubicBezTo>
                  <a:pt x="472" y="576"/>
                  <a:pt x="608" y="720"/>
                  <a:pt x="816" y="864"/>
                </a:cubicBezTo>
                <a:cubicBezTo>
                  <a:pt x="1024" y="1008"/>
                  <a:pt x="1424" y="1208"/>
                  <a:pt x="1584" y="1296"/>
                </a:cubicBezTo>
                <a:cubicBezTo>
                  <a:pt x="1744" y="1384"/>
                  <a:pt x="1744" y="1376"/>
                  <a:pt x="1776" y="1392"/>
                </a:cubicBezTo>
              </a:path>
            </a:pathLst>
          </a:custGeom>
          <a:noFill/>
          <a:ln w="28575">
            <a:solidFill>
              <a:srgbClr val="FF0066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99048" name="Freeform 8"/>
          <p:cNvSpPr>
            <a:spLocks/>
          </p:cNvSpPr>
          <p:nvPr/>
        </p:nvSpPr>
        <p:spPr bwMode="auto">
          <a:xfrm>
            <a:off x="3886200" y="4038600"/>
            <a:ext cx="1676400" cy="1143000"/>
          </a:xfrm>
          <a:custGeom>
            <a:avLst/>
            <a:gdLst>
              <a:gd name="T0" fmla="*/ 0 w 1728"/>
              <a:gd name="T1" fmla="*/ 0 h 560"/>
              <a:gd name="T2" fmla="*/ 2147483647 w 1728"/>
              <a:gd name="T3" fmla="*/ 2147483647 h 560"/>
              <a:gd name="T4" fmla="*/ 2147483647 w 1728"/>
              <a:gd name="T5" fmla="*/ 2147483647 h 560"/>
              <a:gd name="T6" fmla="*/ 2147483647 w 1728"/>
              <a:gd name="T7" fmla="*/ 2147483647 h 560"/>
              <a:gd name="T8" fmla="*/ 2147483647 w 1728"/>
              <a:gd name="T9" fmla="*/ 2147483647 h 5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560"/>
              <a:gd name="T17" fmla="*/ 1728 w 1728"/>
              <a:gd name="T18" fmla="*/ 560 h 5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560">
                <a:moveTo>
                  <a:pt x="0" y="0"/>
                </a:moveTo>
                <a:cubicBezTo>
                  <a:pt x="132" y="124"/>
                  <a:pt x="264" y="248"/>
                  <a:pt x="432" y="336"/>
                </a:cubicBezTo>
                <a:cubicBezTo>
                  <a:pt x="600" y="424"/>
                  <a:pt x="832" y="496"/>
                  <a:pt x="1008" y="528"/>
                </a:cubicBezTo>
                <a:cubicBezTo>
                  <a:pt x="1184" y="560"/>
                  <a:pt x="1368" y="544"/>
                  <a:pt x="1488" y="528"/>
                </a:cubicBezTo>
                <a:cubicBezTo>
                  <a:pt x="1608" y="512"/>
                  <a:pt x="1668" y="472"/>
                  <a:pt x="1728" y="432"/>
                </a:cubicBezTo>
              </a:path>
            </a:pathLst>
          </a:custGeom>
          <a:noFill/>
          <a:ln w="28575">
            <a:solidFill>
              <a:srgbClr val="FF0066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99049" name="Freeform 9"/>
          <p:cNvSpPr>
            <a:spLocks/>
          </p:cNvSpPr>
          <p:nvPr/>
        </p:nvSpPr>
        <p:spPr bwMode="auto">
          <a:xfrm rot="-1838946">
            <a:off x="3727450" y="2306638"/>
            <a:ext cx="3546475" cy="2220912"/>
          </a:xfrm>
          <a:custGeom>
            <a:avLst/>
            <a:gdLst>
              <a:gd name="T0" fmla="*/ 0 w 1784"/>
              <a:gd name="T1" fmla="*/ 2147483647 h 440"/>
              <a:gd name="T2" fmla="*/ 2147483647 w 1784"/>
              <a:gd name="T3" fmla="*/ 2147483647 h 440"/>
              <a:gd name="T4" fmla="*/ 2147483647 w 1784"/>
              <a:gd name="T5" fmla="*/ 2147483647 h 440"/>
              <a:gd name="T6" fmla="*/ 2147483647 w 1784"/>
              <a:gd name="T7" fmla="*/ 2147483647 h 440"/>
              <a:gd name="T8" fmla="*/ 2147483647 w 1784"/>
              <a:gd name="T9" fmla="*/ 2147483647 h 440"/>
              <a:gd name="T10" fmla="*/ 2147483647 w 1784"/>
              <a:gd name="T11" fmla="*/ 2147483647 h 440"/>
              <a:gd name="T12" fmla="*/ 2147483647 w 1784"/>
              <a:gd name="T13" fmla="*/ 0 h 4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84"/>
              <a:gd name="T22" fmla="*/ 0 h 440"/>
              <a:gd name="T23" fmla="*/ 1784 w 1784"/>
              <a:gd name="T24" fmla="*/ 440 h 4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84" h="440">
                <a:moveTo>
                  <a:pt x="0" y="144"/>
                </a:moveTo>
                <a:cubicBezTo>
                  <a:pt x="48" y="216"/>
                  <a:pt x="96" y="288"/>
                  <a:pt x="192" y="336"/>
                </a:cubicBezTo>
                <a:cubicBezTo>
                  <a:pt x="288" y="384"/>
                  <a:pt x="440" y="424"/>
                  <a:pt x="576" y="432"/>
                </a:cubicBezTo>
                <a:cubicBezTo>
                  <a:pt x="712" y="440"/>
                  <a:pt x="864" y="416"/>
                  <a:pt x="1008" y="384"/>
                </a:cubicBezTo>
                <a:cubicBezTo>
                  <a:pt x="1152" y="352"/>
                  <a:pt x="1320" y="296"/>
                  <a:pt x="1440" y="240"/>
                </a:cubicBezTo>
                <a:cubicBezTo>
                  <a:pt x="1560" y="184"/>
                  <a:pt x="1672" y="88"/>
                  <a:pt x="1728" y="48"/>
                </a:cubicBezTo>
                <a:cubicBezTo>
                  <a:pt x="1784" y="8"/>
                  <a:pt x="1780" y="4"/>
                  <a:pt x="1776" y="0"/>
                </a:cubicBezTo>
              </a:path>
            </a:pathLst>
          </a:custGeom>
          <a:noFill/>
          <a:ln w="28575">
            <a:solidFill>
              <a:srgbClr val="0066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99050" name="Freeform 10"/>
          <p:cNvSpPr>
            <a:spLocks/>
          </p:cNvSpPr>
          <p:nvPr/>
        </p:nvSpPr>
        <p:spPr bwMode="auto">
          <a:xfrm>
            <a:off x="3886200" y="2667000"/>
            <a:ext cx="2209800" cy="2209800"/>
          </a:xfrm>
          <a:custGeom>
            <a:avLst/>
            <a:gdLst>
              <a:gd name="T0" fmla="*/ 0 w 1296"/>
              <a:gd name="T1" fmla="*/ 2147483647 h 872"/>
              <a:gd name="T2" fmla="*/ 2147483647 w 1296"/>
              <a:gd name="T3" fmla="*/ 2147483647 h 872"/>
              <a:gd name="T4" fmla="*/ 2147483647 w 1296"/>
              <a:gd name="T5" fmla="*/ 2147483647 h 872"/>
              <a:gd name="T6" fmla="*/ 2147483647 w 1296"/>
              <a:gd name="T7" fmla="*/ 2147483647 h 872"/>
              <a:gd name="T8" fmla="*/ 2147483647 w 1296"/>
              <a:gd name="T9" fmla="*/ 2147483647 h 872"/>
              <a:gd name="T10" fmla="*/ 2147483647 w 1296"/>
              <a:gd name="T11" fmla="*/ 2147483647 h 872"/>
              <a:gd name="T12" fmla="*/ 2147483647 w 1296"/>
              <a:gd name="T13" fmla="*/ 2147483647 h 872"/>
              <a:gd name="T14" fmla="*/ 2147483647 w 1296"/>
              <a:gd name="T15" fmla="*/ 0 h 8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96"/>
              <a:gd name="T25" fmla="*/ 0 h 872"/>
              <a:gd name="T26" fmla="*/ 1296 w 1296"/>
              <a:gd name="T27" fmla="*/ 872 h 8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96" h="872">
                <a:moveTo>
                  <a:pt x="0" y="672"/>
                </a:moveTo>
                <a:cubicBezTo>
                  <a:pt x="24" y="684"/>
                  <a:pt x="48" y="696"/>
                  <a:pt x="96" y="720"/>
                </a:cubicBezTo>
                <a:cubicBezTo>
                  <a:pt x="144" y="744"/>
                  <a:pt x="208" y="792"/>
                  <a:pt x="288" y="816"/>
                </a:cubicBezTo>
                <a:cubicBezTo>
                  <a:pt x="368" y="840"/>
                  <a:pt x="488" y="872"/>
                  <a:pt x="576" y="864"/>
                </a:cubicBezTo>
                <a:cubicBezTo>
                  <a:pt x="664" y="856"/>
                  <a:pt x="736" y="816"/>
                  <a:pt x="816" y="768"/>
                </a:cubicBezTo>
                <a:cubicBezTo>
                  <a:pt x="896" y="720"/>
                  <a:pt x="992" y="648"/>
                  <a:pt x="1056" y="576"/>
                </a:cubicBezTo>
                <a:cubicBezTo>
                  <a:pt x="1120" y="504"/>
                  <a:pt x="1160" y="432"/>
                  <a:pt x="1200" y="336"/>
                </a:cubicBezTo>
                <a:cubicBezTo>
                  <a:pt x="1240" y="240"/>
                  <a:pt x="1268" y="120"/>
                  <a:pt x="1296" y="0"/>
                </a:cubicBezTo>
              </a:path>
            </a:pathLst>
          </a:custGeom>
          <a:noFill/>
          <a:ln w="28575">
            <a:solidFill>
              <a:srgbClr val="0066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pic>
        <p:nvPicPr>
          <p:cNvPr id="26633" name="Picture 11" descr="chuthichgiaothong"/>
          <p:cNvPicPr>
            <a:picLocks noChangeAspect="1" noChangeArrowheads="1"/>
          </p:cNvPicPr>
          <p:nvPr/>
        </p:nvPicPr>
        <p:blipFill>
          <a:blip r:embed="rId4" cstate="print"/>
          <a:srcRect t="38095" r="41667" b="40477"/>
          <a:stretch>
            <a:fillRect/>
          </a:stretch>
        </p:blipFill>
        <p:spPr bwMode="auto">
          <a:xfrm>
            <a:off x="7010400" y="5867400"/>
            <a:ext cx="2133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Text Box 12"/>
          <p:cNvSpPr txBox="1">
            <a:spLocks noChangeArrowheads="1"/>
          </p:cNvSpPr>
          <p:nvPr/>
        </p:nvSpPr>
        <p:spPr bwMode="auto">
          <a:xfrm>
            <a:off x="0" y="0"/>
            <a:ext cx="2286000" cy="579438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35" name="Picture 13" descr="SHIPVAC1[1]"/>
          <p:cNvPicPr>
            <a:picLocks noChangeAspect="1" noChangeArrowheads="1"/>
          </p:cNvPicPr>
          <p:nvPr/>
        </p:nvPicPr>
        <p:blipFill>
          <a:blip r:embed="rId5" cstate="print"/>
          <a:srcRect t="25000" r="11627" b="18750"/>
          <a:stretch>
            <a:fillRect/>
          </a:stretch>
        </p:blipFill>
        <p:spPr bwMode="auto">
          <a:xfrm>
            <a:off x="0" y="590550"/>
            <a:ext cx="3429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6" name="Text Box 14"/>
          <p:cNvSpPr txBox="1">
            <a:spLocks noChangeArrowheads="1"/>
          </p:cNvSpPr>
          <p:nvPr/>
        </p:nvSpPr>
        <p:spPr bwMode="auto">
          <a:xfrm>
            <a:off x="7086600" y="5715000"/>
            <a:ext cx="121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i="1">
                <a:solidFill>
                  <a:srgbClr val="FF0066"/>
                </a:solidFill>
                <a:latin typeface="Calibri" pitchFamily="34" charset="0"/>
              </a:rPr>
              <a:t>- - - -</a:t>
            </a:r>
          </a:p>
        </p:txBody>
      </p:sp>
      <p:sp>
        <p:nvSpPr>
          <p:cNvPr id="599055" name="Text Box 15"/>
          <p:cNvSpPr txBox="1">
            <a:spLocks noChangeArrowheads="1"/>
          </p:cNvSpPr>
          <p:nvPr/>
        </p:nvSpPr>
        <p:spPr bwMode="auto">
          <a:xfrm rot="2084928">
            <a:off x="0" y="6126163"/>
            <a:ext cx="15240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>
                <a:solidFill>
                  <a:srgbClr val="FF0066"/>
                </a:solidFill>
                <a:latin typeface="Calibri" pitchFamily="34" charset="0"/>
              </a:rPr>
              <a:t>Băng Cốc</a:t>
            </a:r>
          </a:p>
        </p:txBody>
      </p:sp>
      <p:sp>
        <p:nvSpPr>
          <p:cNvPr id="599056" name="Text Box 16"/>
          <p:cNvSpPr txBox="1">
            <a:spLocks noChangeArrowheads="1"/>
          </p:cNvSpPr>
          <p:nvPr/>
        </p:nvSpPr>
        <p:spPr bwMode="auto">
          <a:xfrm rot="338298">
            <a:off x="-3175" y="4741863"/>
            <a:ext cx="215106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>
                <a:solidFill>
                  <a:srgbClr val="FF0066"/>
                </a:solidFill>
                <a:latin typeface="Calibri" pitchFamily="34" charset="0"/>
              </a:rPr>
              <a:t>Cam Pu Chia</a:t>
            </a:r>
          </a:p>
        </p:txBody>
      </p:sp>
      <p:sp>
        <p:nvSpPr>
          <p:cNvPr id="599057" name="Text Box 17"/>
          <p:cNvSpPr txBox="1">
            <a:spLocks noChangeArrowheads="1"/>
          </p:cNvSpPr>
          <p:nvPr/>
        </p:nvSpPr>
        <p:spPr bwMode="auto">
          <a:xfrm>
            <a:off x="4038600" y="6324600"/>
            <a:ext cx="215106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>
                <a:solidFill>
                  <a:srgbClr val="FF0066"/>
                </a:solidFill>
                <a:latin typeface="Calibri" pitchFamily="34" charset="0"/>
              </a:rPr>
              <a:t>Xingapo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99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99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99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99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99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599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99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599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046" grpId="0" animBg="1"/>
      <p:bldP spid="599047" grpId="0" animBg="1"/>
      <p:bldP spid="599048" grpId="0" animBg="1"/>
      <p:bldP spid="599049" grpId="0" animBg="1"/>
      <p:bldP spid="599050" grpId="0" animBg="1"/>
      <p:bldP spid="599055" grpId="0"/>
      <p:bldP spid="599056" grpId="0"/>
      <p:bldP spid="5990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25604" name="Picture 4" descr="giaotho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 descr="chuthichgiaothong"/>
          <p:cNvPicPr>
            <a:picLocks noChangeAspect="1" noChangeArrowheads="1"/>
          </p:cNvPicPr>
          <p:nvPr/>
        </p:nvPicPr>
        <p:blipFill>
          <a:blip r:embed="rId4" cstate="print">
            <a:lum bright="-6000" contrast="24000"/>
          </a:blip>
          <a:srcRect/>
          <a:stretch>
            <a:fillRect/>
          </a:stretch>
        </p:blipFill>
        <p:spPr bwMode="auto">
          <a:xfrm>
            <a:off x="6781800" y="447675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8022" name="Oval 6"/>
          <p:cNvSpPr>
            <a:spLocks noChangeArrowheads="1"/>
          </p:cNvSpPr>
          <p:nvPr/>
        </p:nvSpPr>
        <p:spPr bwMode="auto">
          <a:xfrm>
            <a:off x="8377238" y="457200"/>
            <a:ext cx="304800" cy="304800"/>
          </a:xfrm>
          <a:prstGeom prst="ellipse">
            <a:avLst/>
          </a:prstGeom>
          <a:solidFill>
            <a:srgbClr val="FFE5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baseline="4000">
                <a:solidFill>
                  <a:srgbClr val="FF0066"/>
                </a:solidFill>
              </a:rPr>
              <a:t>20</a:t>
            </a:r>
          </a:p>
        </p:txBody>
      </p:sp>
      <p:sp>
        <p:nvSpPr>
          <p:cNvPr id="598023" name="Freeform 7"/>
          <p:cNvSpPr>
            <a:spLocks/>
          </p:cNvSpPr>
          <p:nvPr/>
        </p:nvSpPr>
        <p:spPr bwMode="auto">
          <a:xfrm>
            <a:off x="5881688" y="1335088"/>
            <a:ext cx="3200400" cy="774700"/>
          </a:xfrm>
          <a:custGeom>
            <a:avLst/>
            <a:gdLst>
              <a:gd name="T0" fmla="*/ 2147483647 w 2016"/>
              <a:gd name="T1" fmla="*/ 2147483647 h 488"/>
              <a:gd name="T2" fmla="*/ 2147483647 w 2016"/>
              <a:gd name="T3" fmla="*/ 2147483647 h 488"/>
              <a:gd name="T4" fmla="*/ 2147483647 w 2016"/>
              <a:gd name="T5" fmla="*/ 2147483647 h 488"/>
              <a:gd name="T6" fmla="*/ 2147483647 w 2016"/>
              <a:gd name="T7" fmla="*/ 2147483647 h 488"/>
              <a:gd name="T8" fmla="*/ 2147483647 w 2016"/>
              <a:gd name="T9" fmla="*/ 2147483647 h 488"/>
              <a:gd name="T10" fmla="*/ 2147483647 w 2016"/>
              <a:gd name="T11" fmla="*/ 2147483647 h 488"/>
              <a:gd name="T12" fmla="*/ 2147483647 w 2016"/>
              <a:gd name="T13" fmla="*/ 2147483647 h 488"/>
              <a:gd name="T14" fmla="*/ 2147483647 w 2016"/>
              <a:gd name="T15" fmla="*/ 2147483647 h 488"/>
              <a:gd name="T16" fmla="*/ 2147483647 w 2016"/>
              <a:gd name="T17" fmla="*/ 2147483647 h 488"/>
              <a:gd name="T18" fmla="*/ 2147483647 w 2016"/>
              <a:gd name="T19" fmla="*/ 2147483647 h 488"/>
              <a:gd name="T20" fmla="*/ 2147483647 w 2016"/>
              <a:gd name="T21" fmla="*/ 2147483647 h 488"/>
              <a:gd name="T22" fmla="*/ 2147483647 w 2016"/>
              <a:gd name="T23" fmla="*/ 2147483647 h 488"/>
              <a:gd name="T24" fmla="*/ 2147483647 w 2016"/>
              <a:gd name="T25" fmla="*/ 2147483647 h 488"/>
              <a:gd name="T26" fmla="*/ 0 w 2016"/>
              <a:gd name="T27" fmla="*/ 2147483647 h 48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16"/>
              <a:gd name="T43" fmla="*/ 0 h 488"/>
              <a:gd name="T44" fmla="*/ 2016 w 2016"/>
              <a:gd name="T45" fmla="*/ 488 h 48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16" h="488">
                <a:moveTo>
                  <a:pt x="2016" y="8"/>
                </a:moveTo>
                <a:cubicBezTo>
                  <a:pt x="1968" y="4"/>
                  <a:pt x="1920" y="0"/>
                  <a:pt x="1872" y="8"/>
                </a:cubicBezTo>
                <a:cubicBezTo>
                  <a:pt x="1824" y="16"/>
                  <a:pt x="1776" y="24"/>
                  <a:pt x="1728" y="56"/>
                </a:cubicBezTo>
                <a:cubicBezTo>
                  <a:pt x="1680" y="88"/>
                  <a:pt x="1640" y="152"/>
                  <a:pt x="1584" y="200"/>
                </a:cubicBezTo>
                <a:cubicBezTo>
                  <a:pt x="1528" y="248"/>
                  <a:pt x="1448" y="312"/>
                  <a:pt x="1392" y="344"/>
                </a:cubicBezTo>
                <a:cubicBezTo>
                  <a:pt x="1336" y="376"/>
                  <a:pt x="1296" y="376"/>
                  <a:pt x="1248" y="392"/>
                </a:cubicBezTo>
                <a:cubicBezTo>
                  <a:pt x="1200" y="408"/>
                  <a:pt x="1152" y="456"/>
                  <a:pt x="1104" y="440"/>
                </a:cubicBezTo>
                <a:cubicBezTo>
                  <a:pt x="1056" y="424"/>
                  <a:pt x="1008" y="312"/>
                  <a:pt x="960" y="296"/>
                </a:cubicBezTo>
                <a:cubicBezTo>
                  <a:pt x="912" y="280"/>
                  <a:pt x="872" y="336"/>
                  <a:pt x="816" y="344"/>
                </a:cubicBezTo>
                <a:cubicBezTo>
                  <a:pt x="760" y="352"/>
                  <a:pt x="672" y="336"/>
                  <a:pt x="624" y="344"/>
                </a:cubicBezTo>
                <a:cubicBezTo>
                  <a:pt x="576" y="352"/>
                  <a:pt x="584" y="392"/>
                  <a:pt x="528" y="392"/>
                </a:cubicBezTo>
                <a:cubicBezTo>
                  <a:pt x="472" y="392"/>
                  <a:pt x="352" y="352"/>
                  <a:pt x="288" y="344"/>
                </a:cubicBezTo>
                <a:cubicBezTo>
                  <a:pt x="224" y="336"/>
                  <a:pt x="192" y="320"/>
                  <a:pt x="144" y="344"/>
                </a:cubicBezTo>
                <a:cubicBezTo>
                  <a:pt x="96" y="368"/>
                  <a:pt x="48" y="428"/>
                  <a:pt x="0" y="488"/>
                </a:cubicBezTo>
              </a:path>
            </a:pathLst>
          </a:custGeom>
          <a:noFill/>
          <a:ln w="76200">
            <a:pattFill prst="dkVert">
              <a:fgClr>
                <a:srgbClr val="000000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6934200" y="4648200"/>
            <a:ext cx="53340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 flipH="1">
            <a:off x="6934200" y="4862513"/>
            <a:ext cx="5334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98026" name="Text Box 10"/>
          <p:cNvSpPr txBox="1">
            <a:spLocks noChangeArrowheads="1"/>
          </p:cNvSpPr>
          <p:nvPr/>
        </p:nvSpPr>
        <p:spPr bwMode="auto">
          <a:xfrm>
            <a:off x="4648200" y="0"/>
            <a:ext cx="4495800" cy="669925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8027" name="Picture 11" descr="6A8E7225"/>
          <p:cNvPicPr>
            <a:picLocks noChangeAspect="1" noChangeArrowheads="1"/>
          </p:cNvPicPr>
          <p:nvPr/>
        </p:nvPicPr>
        <p:blipFill>
          <a:blip r:embed="rId5" cstate="print"/>
          <a:srcRect l="67059" t="3334" r="8905" b="82222"/>
          <a:stretch>
            <a:fillRect/>
          </a:stretch>
        </p:blipFill>
        <p:spPr bwMode="auto">
          <a:xfrm>
            <a:off x="5334000" y="685800"/>
            <a:ext cx="327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8028" name="AutoShape 12"/>
          <p:cNvSpPr>
            <a:spLocks noChangeArrowheads="1"/>
          </p:cNvSpPr>
          <p:nvPr/>
        </p:nvSpPr>
        <p:spPr bwMode="auto">
          <a:xfrm>
            <a:off x="304800" y="1219200"/>
            <a:ext cx="3429000" cy="457200"/>
          </a:xfrm>
          <a:prstGeom prst="wedgeRoundRectCallout">
            <a:avLst>
              <a:gd name="adj1" fmla="val 113657"/>
              <a:gd name="adj2" fmla="val 145139"/>
              <a:gd name="adj3" fmla="val 16667"/>
            </a:avLst>
          </a:prstGeom>
          <a:solidFill>
            <a:srgbClr val="CC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NHÀ GA 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TP. HỒ CHÍ MINH</a:t>
            </a:r>
          </a:p>
        </p:txBody>
      </p:sp>
      <p:sp>
        <p:nvSpPr>
          <p:cNvPr id="598029" name="Text Box 13"/>
          <p:cNvSpPr txBox="1">
            <a:spLocks noChangeArrowheads="1"/>
          </p:cNvSpPr>
          <p:nvPr/>
        </p:nvSpPr>
        <p:spPr bwMode="auto">
          <a:xfrm>
            <a:off x="0" y="0"/>
            <a:ext cx="3733800" cy="598488"/>
          </a:xfrm>
          <a:prstGeom prst="rect">
            <a:avLst/>
          </a:prstGeom>
          <a:solidFill>
            <a:srgbClr val="CCFFCC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sp>
        <p:nvSpPr>
          <p:cNvPr id="598030" name="AutoShape 14"/>
          <p:cNvSpPr>
            <a:spLocks noChangeArrowheads="1"/>
          </p:cNvSpPr>
          <p:nvPr/>
        </p:nvSpPr>
        <p:spPr bwMode="auto">
          <a:xfrm>
            <a:off x="9010650" y="1295400"/>
            <a:ext cx="265113" cy="223838"/>
          </a:xfrm>
          <a:prstGeom prst="star5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8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8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598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0"/>
                                        <p:tgtEl>
                                          <p:spTgt spid="598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598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8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8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98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8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4" dur="2000"/>
                                        <p:tgtEl>
                                          <p:spTgt spid="598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8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98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98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8022" grpId="0" animBg="1"/>
      <p:bldP spid="598023" grpId="0" animBg="1"/>
      <p:bldP spid="598023" grpId="1" animBg="1"/>
      <p:bldP spid="598026" grpId="0" animBg="1"/>
      <p:bldP spid="598028" grpId="0" animBg="1"/>
      <p:bldP spid="598029" grpId="0" animBg="1"/>
      <p:bldP spid="598030" grpId="0" animBg="1"/>
      <p:bldP spid="59803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iaothong_VungDNB"/>
          <p:cNvPicPr>
            <a:picLocks noChangeAspect="1" noChangeArrowheads="1"/>
          </p:cNvPicPr>
          <p:nvPr/>
        </p:nvPicPr>
        <p:blipFill>
          <a:blip r:embed="rId3" cstate="print">
            <a:lum bright="-6000" contrast="18000"/>
          </a:blip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__AVI3"/>
          <p:cNvPicPr>
            <a:picLocks noChangeAspect="1" noChangeArrowheads="1"/>
          </p:cNvPicPr>
          <p:nvPr/>
        </p:nvPicPr>
        <p:blipFill>
          <a:blip r:embed="rId4" cstate="print">
            <a:lum contrast="48000"/>
            <a:grayscl/>
          </a:blip>
          <a:srcRect/>
          <a:stretch>
            <a:fillRect/>
          </a:stretch>
        </p:blipFill>
        <p:spPr bwMode="auto">
          <a:xfrm>
            <a:off x="3429000" y="2057400"/>
            <a:ext cx="1066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__AVI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77202" flipH="1">
            <a:off x="3505200" y="2133600"/>
            <a:ext cx="10096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3962400" y="2362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7654" name="Freeform 6"/>
          <p:cNvSpPr>
            <a:spLocks/>
          </p:cNvSpPr>
          <p:nvPr/>
        </p:nvSpPr>
        <p:spPr bwMode="auto">
          <a:xfrm>
            <a:off x="-76200" y="2438400"/>
            <a:ext cx="3810000" cy="990600"/>
          </a:xfrm>
          <a:custGeom>
            <a:avLst/>
            <a:gdLst>
              <a:gd name="T0" fmla="*/ 2147483647 w 2496"/>
              <a:gd name="T1" fmla="*/ 0 h 624"/>
              <a:gd name="T2" fmla="*/ 2147483647 w 2496"/>
              <a:gd name="T3" fmla="*/ 2147483647 h 624"/>
              <a:gd name="T4" fmla="*/ 0 w 2496"/>
              <a:gd name="T5" fmla="*/ 2147483647 h 624"/>
              <a:gd name="T6" fmla="*/ 0 60000 65536"/>
              <a:gd name="T7" fmla="*/ 0 60000 65536"/>
              <a:gd name="T8" fmla="*/ 0 60000 65536"/>
              <a:gd name="T9" fmla="*/ 0 w 2496"/>
              <a:gd name="T10" fmla="*/ 0 h 624"/>
              <a:gd name="T11" fmla="*/ 2496 w 2496"/>
              <a:gd name="T12" fmla="*/ 624 h 6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6" h="624">
                <a:moveTo>
                  <a:pt x="2496" y="0"/>
                </a:moveTo>
                <a:lnTo>
                  <a:pt x="1440" y="624"/>
                </a:lnTo>
                <a:lnTo>
                  <a:pt x="0" y="528"/>
                </a:lnTo>
              </a:path>
            </a:pathLst>
          </a:custGeom>
          <a:noFill/>
          <a:ln w="38100">
            <a:solidFill>
              <a:srgbClr val="605F2F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7655" name="Freeform 7"/>
          <p:cNvSpPr>
            <a:spLocks/>
          </p:cNvSpPr>
          <p:nvPr/>
        </p:nvSpPr>
        <p:spPr bwMode="auto">
          <a:xfrm>
            <a:off x="3962400" y="2362200"/>
            <a:ext cx="4800600" cy="4267200"/>
          </a:xfrm>
          <a:custGeom>
            <a:avLst/>
            <a:gdLst>
              <a:gd name="T0" fmla="*/ 0 w 3024"/>
              <a:gd name="T1" fmla="*/ 0 h 2688"/>
              <a:gd name="T2" fmla="*/ 2147483647 w 3024"/>
              <a:gd name="T3" fmla="*/ 2147483647 h 2688"/>
              <a:gd name="T4" fmla="*/ 2147483647 w 3024"/>
              <a:gd name="T5" fmla="*/ 2147483647 h 2688"/>
              <a:gd name="T6" fmla="*/ 2147483647 w 3024"/>
              <a:gd name="T7" fmla="*/ 2147483647 h 2688"/>
              <a:gd name="T8" fmla="*/ 0 60000 65536"/>
              <a:gd name="T9" fmla="*/ 0 60000 65536"/>
              <a:gd name="T10" fmla="*/ 0 60000 65536"/>
              <a:gd name="T11" fmla="*/ 0 60000 65536"/>
              <a:gd name="T12" fmla="*/ 0 w 3024"/>
              <a:gd name="T13" fmla="*/ 0 h 2688"/>
              <a:gd name="T14" fmla="*/ 3024 w 3024"/>
              <a:gd name="T15" fmla="*/ 2688 h 26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24" h="2688">
                <a:moveTo>
                  <a:pt x="0" y="0"/>
                </a:moveTo>
                <a:cubicBezTo>
                  <a:pt x="408" y="152"/>
                  <a:pt x="816" y="304"/>
                  <a:pt x="1104" y="480"/>
                </a:cubicBezTo>
                <a:cubicBezTo>
                  <a:pt x="1392" y="656"/>
                  <a:pt x="1408" y="688"/>
                  <a:pt x="1728" y="1056"/>
                </a:cubicBezTo>
                <a:cubicBezTo>
                  <a:pt x="2048" y="1424"/>
                  <a:pt x="2536" y="2056"/>
                  <a:pt x="3024" y="2688"/>
                </a:cubicBezTo>
              </a:path>
            </a:pathLst>
          </a:custGeom>
          <a:noFill/>
          <a:ln w="38100">
            <a:solidFill>
              <a:srgbClr val="605F2F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7656" name="Freeform 8"/>
          <p:cNvSpPr>
            <a:spLocks/>
          </p:cNvSpPr>
          <p:nvPr/>
        </p:nvSpPr>
        <p:spPr bwMode="auto">
          <a:xfrm>
            <a:off x="3962400" y="990600"/>
            <a:ext cx="5181600" cy="1371600"/>
          </a:xfrm>
          <a:custGeom>
            <a:avLst/>
            <a:gdLst>
              <a:gd name="T0" fmla="*/ 0 w 3264"/>
              <a:gd name="T1" fmla="*/ 2147483647 h 864"/>
              <a:gd name="T2" fmla="*/ 2147483647 w 3264"/>
              <a:gd name="T3" fmla="*/ 2147483647 h 864"/>
              <a:gd name="T4" fmla="*/ 2147483647 w 3264"/>
              <a:gd name="T5" fmla="*/ 2147483647 h 864"/>
              <a:gd name="T6" fmla="*/ 2147483647 w 3264"/>
              <a:gd name="T7" fmla="*/ 2147483647 h 864"/>
              <a:gd name="T8" fmla="*/ 2147483647 w 3264"/>
              <a:gd name="T9" fmla="*/ 2147483647 h 864"/>
              <a:gd name="T10" fmla="*/ 2147483647 w 3264"/>
              <a:gd name="T11" fmla="*/ 2147483647 h 864"/>
              <a:gd name="T12" fmla="*/ 2147483647 w 3264"/>
              <a:gd name="T13" fmla="*/ 0 h 8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64"/>
              <a:gd name="T22" fmla="*/ 0 h 864"/>
              <a:gd name="T23" fmla="*/ 3264 w 3264"/>
              <a:gd name="T24" fmla="*/ 864 h 8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64" h="864">
                <a:moveTo>
                  <a:pt x="0" y="864"/>
                </a:moveTo>
                <a:cubicBezTo>
                  <a:pt x="192" y="824"/>
                  <a:pt x="384" y="784"/>
                  <a:pt x="528" y="768"/>
                </a:cubicBezTo>
                <a:cubicBezTo>
                  <a:pt x="672" y="752"/>
                  <a:pt x="760" y="768"/>
                  <a:pt x="864" y="768"/>
                </a:cubicBezTo>
                <a:cubicBezTo>
                  <a:pt x="968" y="768"/>
                  <a:pt x="920" y="800"/>
                  <a:pt x="1152" y="768"/>
                </a:cubicBezTo>
                <a:cubicBezTo>
                  <a:pt x="1384" y="736"/>
                  <a:pt x="2000" y="640"/>
                  <a:pt x="2256" y="576"/>
                </a:cubicBezTo>
                <a:cubicBezTo>
                  <a:pt x="2512" y="512"/>
                  <a:pt x="2520" y="480"/>
                  <a:pt x="2688" y="384"/>
                </a:cubicBezTo>
                <a:cubicBezTo>
                  <a:pt x="2856" y="288"/>
                  <a:pt x="3060" y="144"/>
                  <a:pt x="3264" y="0"/>
                </a:cubicBezTo>
              </a:path>
            </a:pathLst>
          </a:custGeom>
          <a:noFill/>
          <a:ln w="38100">
            <a:solidFill>
              <a:srgbClr val="605F2F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0" y="3505200"/>
            <a:ext cx="236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66"/>
                </a:solidFill>
                <a:latin typeface="Verdana" pitchFamily="34" charset="0"/>
              </a:rPr>
              <a:t>Singapo, Paris,..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 rot="2778354">
            <a:off x="7627144" y="5493544"/>
            <a:ext cx="1447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66"/>
                </a:solidFill>
              </a:rPr>
              <a:t>Ôxtrâylia</a:t>
            </a: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 rot="-4312185">
            <a:off x="7308057" y="605631"/>
            <a:ext cx="144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66"/>
                </a:solidFill>
              </a:rPr>
              <a:t>Hồng kông</a:t>
            </a:r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 rot="-2006807">
            <a:off x="7848600" y="8382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66"/>
                </a:solidFill>
              </a:rPr>
              <a:t>Hoa Kì</a:t>
            </a:r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 rot="-604321">
            <a:off x="7926388" y="16256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66"/>
                </a:solidFill>
              </a:rPr>
              <a:t>Malina</a:t>
            </a:r>
          </a:p>
        </p:txBody>
      </p:sp>
      <p:sp>
        <p:nvSpPr>
          <p:cNvPr id="27662" name="Freeform 14"/>
          <p:cNvSpPr>
            <a:spLocks/>
          </p:cNvSpPr>
          <p:nvPr/>
        </p:nvSpPr>
        <p:spPr bwMode="auto">
          <a:xfrm>
            <a:off x="3962400" y="152400"/>
            <a:ext cx="1752600" cy="2324100"/>
          </a:xfrm>
          <a:custGeom>
            <a:avLst/>
            <a:gdLst>
              <a:gd name="T0" fmla="*/ 0 w 1104"/>
              <a:gd name="T1" fmla="*/ 2147483647 h 1464"/>
              <a:gd name="T2" fmla="*/ 2147483647 w 1104"/>
              <a:gd name="T3" fmla="*/ 2147483647 h 1464"/>
              <a:gd name="T4" fmla="*/ 2147483647 w 1104"/>
              <a:gd name="T5" fmla="*/ 2147483647 h 1464"/>
              <a:gd name="T6" fmla="*/ 2147483647 w 1104"/>
              <a:gd name="T7" fmla="*/ 0 h 1464"/>
              <a:gd name="T8" fmla="*/ 0 60000 65536"/>
              <a:gd name="T9" fmla="*/ 0 60000 65536"/>
              <a:gd name="T10" fmla="*/ 0 60000 65536"/>
              <a:gd name="T11" fmla="*/ 0 60000 65536"/>
              <a:gd name="T12" fmla="*/ 0 w 1104"/>
              <a:gd name="T13" fmla="*/ 0 h 1464"/>
              <a:gd name="T14" fmla="*/ 1104 w 1104"/>
              <a:gd name="T15" fmla="*/ 1464 h 14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" h="1464">
                <a:moveTo>
                  <a:pt x="0" y="1392"/>
                </a:moveTo>
                <a:cubicBezTo>
                  <a:pt x="216" y="1356"/>
                  <a:pt x="432" y="1320"/>
                  <a:pt x="528" y="1296"/>
                </a:cubicBezTo>
                <a:cubicBezTo>
                  <a:pt x="624" y="1272"/>
                  <a:pt x="480" y="1464"/>
                  <a:pt x="576" y="1248"/>
                </a:cubicBezTo>
                <a:cubicBezTo>
                  <a:pt x="672" y="1032"/>
                  <a:pt x="888" y="516"/>
                  <a:pt x="1104" y="0"/>
                </a:cubicBezTo>
              </a:path>
            </a:pathLst>
          </a:custGeom>
          <a:noFill/>
          <a:ln w="28575">
            <a:solidFill>
              <a:srgbClr val="605F2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7663" name="Freeform 15"/>
          <p:cNvSpPr>
            <a:spLocks/>
          </p:cNvSpPr>
          <p:nvPr/>
        </p:nvSpPr>
        <p:spPr bwMode="auto">
          <a:xfrm>
            <a:off x="3886200" y="3048000"/>
            <a:ext cx="609600" cy="1905000"/>
          </a:xfrm>
          <a:custGeom>
            <a:avLst/>
            <a:gdLst>
              <a:gd name="T0" fmla="*/ 2147483647 w 384"/>
              <a:gd name="T1" fmla="*/ 0 h 1200"/>
              <a:gd name="T2" fmla="*/ 0 w 384"/>
              <a:gd name="T3" fmla="*/ 2147483647 h 1200"/>
              <a:gd name="T4" fmla="*/ 0 60000 65536"/>
              <a:gd name="T5" fmla="*/ 0 60000 65536"/>
              <a:gd name="T6" fmla="*/ 0 w 384"/>
              <a:gd name="T7" fmla="*/ 0 h 1200"/>
              <a:gd name="T8" fmla="*/ 384 w 384"/>
              <a:gd name="T9" fmla="*/ 1200 h 12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4" h="1200">
                <a:moveTo>
                  <a:pt x="384" y="0"/>
                </a:moveTo>
                <a:cubicBezTo>
                  <a:pt x="224" y="500"/>
                  <a:pt x="64" y="1000"/>
                  <a:pt x="0" y="1200"/>
                </a:cubicBezTo>
              </a:path>
            </a:pathLst>
          </a:custGeom>
          <a:noFill/>
          <a:ln w="28575">
            <a:solidFill>
              <a:srgbClr val="605F2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7664" name="Line 16"/>
          <p:cNvSpPr>
            <a:spLocks noChangeShapeType="1"/>
          </p:cNvSpPr>
          <p:nvPr/>
        </p:nvSpPr>
        <p:spPr bwMode="auto">
          <a:xfrm flipH="1">
            <a:off x="914400" y="2347913"/>
            <a:ext cx="3124200" cy="762000"/>
          </a:xfrm>
          <a:prstGeom prst="line">
            <a:avLst/>
          </a:prstGeom>
          <a:noFill/>
          <a:ln w="28575">
            <a:solidFill>
              <a:srgbClr val="605F2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7665" name="Freeform 17"/>
          <p:cNvSpPr>
            <a:spLocks/>
          </p:cNvSpPr>
          <p:nvPr/>
        </p:nvSpPr>
        <p:spPr bwMode="auto">
          <a:xfrm>
            <a:off x="3886200" y="1371600"/>
            <a:ext cx="2057400" cy="990600"/>
          </a:xfrm>
          <a:custGeom>
            <a:avLst/>
            <a:gdLst>
              <a:gd name="T0" fmla="*/ 0 w 1344"/>
              <a:gd name="T1" fmla="*/ 2147483647 h 720"/>
              <a:gd name="T2" fmla="*/ 2147483647 w 1344"/>
              <a:gd name="T3" fmla="*/ 2147483647 h 720"/>
              <a:gd name="T4" fmla="*/ 2147483647 w 1344"/>
              <a:gd name="T5" fmla="*/ 2147483647 h 720"/>
              <a:gd name="T6" fmla="*/ 2147483647 w 1344"/>
              <a:gd name="T7" fmla="*/ 0 h 720"/>
              <a:gd name="T8" fmla="*/ 0 60000 65536"/>
              <a:gd name="T9" fmla="*/ 0 60000 65536"/>
              <a:gd name="T10" fmla="*/ 0 60000 65536"/>
              <a:gd name="T11" fmla="*/ 0 60000 65536"/>
              <a:gd name="T12" fmla="*/ 0 w 1344"/>
              <a:gd name="T13" fmla="*/ 0 h 720"/>
              <a:gd name="T14" fmla="*/ 1344 w 1344"/>
              <a:gd name="T15" fmla="*/ 720 h 7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4" h="720">
                <a:moveTo>
                  <a:pt x="0" y="720"/>
                </a:moveTo>
                <a:cubicBezTo>
                  <a:pt x="200" y="696"/>
                  <a:pt x="400" y="672"/>
                  <a:pt x="528" y="624"/>
                </a:cubicBezTo>
                <a:cubicBezTo>
                  <a:pt x="656" y="576"/>
                  <a:pt x="632" y="536"/>
                  <a:pt x="768" y="432"/>
                </a:cubicBezTo>
                <a:cubicBezTo>
                  <a:pt x="904" y="328"/>
                  <a:pt x="1124" y="164"/>
                  <a:pt x="1344" y="0"/>
                </a:cubicBezTo>
              </a:path>
            </a:pathLst>
          </a:custGeom>
          <a:noFill/>
          <a:ln w="28575">
            <a:solidFill>
              <a:srgbClr val="605F2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7666" name="Text Box 18"/>
          <p:cNvSpPr txBox="1">
            <a:spLocks noChangeArrowheads="1"/>
          </p:cNvSpPr>
          <p:nvPr/>
        </p:nvSpPr>
        <p:spPr bwMode="auto">
          <a:xfrm>
            <a:off x="1676400" y="2667000"/>
            <a:ext cx="4724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baseline="4000"/>
          </a:p>
        </p:txBody>
      </p:sp>
      <p:sp>
        <p:nvSpPr>
          <p:cNvPr id="27667" name="AutoShape 19"/>
          <p:cNvSpPr>
            <a:spLocks noChangeArrowheads="1"/>
          </p:cNvSpPr>
          <p:nvPr/>
        </p:nvSpPr>
        <p:spPr bwMode="auto">
          <a:xfrm>
            <a:off x="0" y="1828800"/>
            <a:ext cx="2286000" cy="609600"/>
          </a:xfrm>
          <a:prstGeom prst="wedgeRoundRectCallout">
            <a:avLst>
              <a:gd name="adj1" fmla="val 123819"/>
              <a:gd name="adj2" fmla="val 27606"/>
              <a:gd name="adj3" fmla="val 16667"/>
            </a:avLst>
          </a:prstGeom>
          <a:solidFill>
            <a:srgbClr val="CC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SÂN BAY</a:t>
            </a: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TÂN SƠN NHẤT</a:t>
            </a:r>
          </a:p>
        </p:txBody>
      </p:sp>
      <p:sp>
        <p:nvSpPr>
          <p:cNvPr id="27668" name="Line 20"/>
          <p:cNvSpPr>
            <a:spLocks noChangeShapeType="1"/>
          </p:cNvSpPr>
          <p:nvPr/>
        </p:nvSpPr>
        <p:spPr bwMode="auto">
          <a:xfrm flipV="1">
            <a:off x="5943600" y="990600"/>
            <a:ext cx="1066800" cy="381000"/>
          </a:xfrm>
          <a:prstGeom prst="line">
            <a:avLst/>
          </a:prstGeom>
          <a:noFill/>
          <a:ln w="28575">
            <a:solidFill>
              <a:srgbClr val="605F2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pic>
        <p:nvPicPr>
          <p:cNvPr id="27669" name="Picture 21" descr="__AVI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488063">
            <a:off x="3581400" y="2209800"/>
            <a:ext cx="819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0" name="Picture 22" descr="__AVI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71002" flipH="1">
            <a:off x="3581400" y="2133600"/>
            <a:ext cx="8382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71" name="Text Box 23"/>
          <p:cNvSpPr txBox="1">
            <a:spLocks noChangeArrowheads="1"/>
          </p:cNvSpPr>
          <p:nvPr/>
        </p:nvSpPr>
        <p:spPr bwMode="auto">
          <a:xfrm>
            <a:off x="0" y="-76200"/>
            <a:ext cx="3276600" cy="523220"/>
          </a:xfrm>
          <a:prstGeom prst="rect">
            <a:avLst/>
          </a:prstGeom>
          <a:solidFill>
            <a:srgbClr val="CCFFCC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endParaRPr lang="en-US" sz="2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72" name="Picture 24" descr="__AVI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20914">
            <a:off x="3657600" y="2133600"/>
            <a:ext cx="685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73" name="Line 25"/>
          <p:cNvSpPr>
            <a:spLocks noChangeShapeType="1"/>
          </p:cNvSpPr>
          <p:nvPr/>
        </p:nvSpPr>
        <p:spPr bwMode="auto">
          <a:xfrm>
            <a:off x="-609600" y="-533400"/>
            <a:ext cx="4648200" cy="2819400"/>
          </a:xfrm>
          <a:prstGeom prst="line">
            <a:avLst/>
          </a:prstGeom>
          <a:noFill/>
          <a:ln w="38100" cmpd="dbl">
            <a:solidFill>
              <a:srgbClr val="004C4A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27674" name="Line 26"/>
          <p:cNvSpPr>
            <a:spLocks noChangeShapeType="1"/>
          </p:cNvSpPr>
          <p:nvPr/>
        </p:nvSpPr>
        <p:spPr bwMode="auto">
          <a:xfrm>
            <a:off x="1981200" y="1524000"/>
            <a:ext cx="2057400" cy="838200"/>
          </a:xfrm>
          <a:prstGeom prst="line">
            <a:avLst/>
          </a:prstGeom>
          <a:noFill/>
          <a:ln w="38100" cmpd="dbl">
            <a:solidFill>
              <a:srgbClr val="004C4A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pic>
        <p:nvPicPr>
          <p:cNvPr id="27675" name="Picture 27" descr="san_bay1244_400b"/>
          <p:cNvPicPr>
            <a:picLocks noChangeAspect="1" noChangeArrowheads="1"/>
          </p:cNvPicPr>
          <p:nvPr/>
        </p:nvPicPr>
        <p:blipFill>
          <a:blip r:embed="rId5" cstate="print"/>
          <a:srcRect l="39999" t="40614" r="14000" b="37201"/>
          <a:stretch>
            <a:fillRect/>
          </a:stretch>
        </p:blipFill>
        <p:spPr bwMode="auto">
          <a:xfrm>
            <a:off x="0" y="457200"/>
            <a:ext cx="3276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76" name="Text Box 28"/>
          <p:cNvSpPr txBox="1">
            <a:spLocks noChangeArrowheads="1"/>
          </p:cNvSpPr>
          <p:nvPr/>
        </p:nvSpPr>
        <p:spPr bwMode="auto">
          <a:xfrm rot="1727538">
            <a:off x="1143000" y="62388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66"/>
                </a:solidFill>
              </a:rPr>
              <a:t>Băng Cốc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inh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3" descr="hinh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-122238"/>
            <a:ext cx="9296400" cy="654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0" y="6207125"/>
            <a:ext cx="9144000" cy="400110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TP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05" name="Line 5"/>
          <p:cNvSpPr>
            <a:spLocks noChangeShapeType="1"/>
          </p:cNvSpPr>
          <p:nvPr/>
        </p:nvSpPr>
        <p:spPr bwMode="auto">
          <a:xfrm flipV="1">
            <a:off x="2819400" y="2667000"/>
            <a:ext cx="0" cy="27432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02406" name="Line 6"/>
          <p:cNvSpPr>
            <a:spLocks noChangeShapeType="1"/>
          </p:cNvSpPr>
          <p:nvPr/>
        </p:nvSpPr>
        <p:spPr bwMode="auto">
          <a:xfrm>
            <a:off x="1600200" y="2209800"/>
            <a:ext cx="1254125" cy="588963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02407" name="Line 7"/>
          <p:cNvSpPr>
            <a:spLocks noChangeShapeType="1"/>
          </p:cNvSpPr>
          <p:nvPr/>
        </p:nvSpPr>
        <p:spPr bwMode="auto">
          <a:xfrm>
            <a:off x="914400" y="1676400"/>
            <a:ext cx="1939925" cy="1122363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>
            <a:off x="2667000" y="1219200"/>
            <a:ext cx="187325" cy="1579563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>
            <a:off x="2133600" y="1524000"/>
            <a:ext cx="720725" cy="1274763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02410" name="Line 10"/>
          <p:cNvSpPr>
            <a:spLocks noChangeShapeType="1"/>
          </p:cNvSpPr>
          <p:nvPr/>
        </p:nvSpPr>
        <p:spPr bwMode="auto">
          <a:xfrm flipV="1">
            <a:off x="1905000" y="2798763"/>
            <a:ext cx="949325" cy="1087437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02411" name="Line 11"/>
          <p:cNvSpPr>
            <a:spLocks noChangeShapeType="1"/>
          </p:cNvSpPr>
          <p:nvPr/>
        </p:nvSpPr>
        <p:spPr bwMode="auto">
          <a:xfrm flipH="1" flipV="1">
            <a:off x="2854325" y="2798763"/>
            <a:ext cx="1600200" cy="9906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02412" name="Line 12"/>
          <p:cNvSpPr>
            <a:spLocks noChangeShapeType="1"/>
          </p:cNvSpPr>
          <p:nvPr/>
        </p:nvSpPr>
        <p:spPr bwMode="auto">
          <a:xfrm flipH="1">
            <a:off x="2854325" y="2057400"/>
            <a:ext cx="2784475" cy="741363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02413" name="Line 13"/>
          <p:cNvSpPr>
            <a:spLocks noChangeShapeType="1"/>
          </p:cNvSpPr>
          <p:nvPr/>
        </p:nvSpPr>
        <p:spPr bwMode="auto">
          <a:xfrm flipV="1">
            <a:off x="2286000" y="2798763"/>
            <a:ext cx="568325" cy="1392237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02414" name="Line 14"/>
          <p:cNvSpPr>
            <a:spLocks noChangeShapeType="1"/>
          </p:cNvSpPr>
          <p:nvPr/>
        </p:nvSpPr>
        <p:spPr bwMode="auto">
          <a:xfrm flipH="1" flipV="1">
            <a:off x="2854325" y="2798763"/>
            <a:ext cx="3698875" cy="2992437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02415" name="Oval 15"/>
          <p:cNvSpPr>
            <a:spLocks noChangeArrowheads="1"/>
          </p:cNvSpPr>
          <p:nvPr/>
        </p:nvSpPr>
        <p:spPr bwMode="auto">
          <a:xfrm>
            <a:off x="2743200" y="2667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vi-VN"/>
          </a:p>
        </p:txBody>
      </p:sp>
      <p:sp>
        <p:nvSpPr>
          <p:cNvPr id="102416" name="Text Box 16"/>
          <p:cNvSpPr txBox="1">
            <a:spLocks noChangeArrowheads="1"/>
          </p:cNvSpPr>
          <p:nvPr/>
        </p:nvSpPr>
        <p:spPr bwMode="auto">
          <a:xfrm>
            <a:off x="2133600" y="2667000"/>
            <a:ext cx="2209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00FF"/>
                </a:solidFill>
              </a:rPr>
              <a:t>TP HCM</a:t>
            </a:r>
          </a:p>
        </p:txBody>
      </p:sp>
      <p:sp>
        <p:nvSpPr>
          <p:cNvPr id="102417" name="AutoShape 17"/>
          <p:cNvSpPr>
            <a:spLocks noChangeArrowheads="1"/>
          </p:cNvSpPr>
          <p:nvPr/>
        </p:nvSpPr>
        <p:spPr bwMode="auto">
          <a:xfrm>
            <a:off x="2699792" y="2636912"/>
            <a:ext cx="152400" cy="209550"/>
          </a:xfrm>
          <a:prstGeom prst="star5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4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0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3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0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8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0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3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8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0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3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0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8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3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0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8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0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300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10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5" grpId="0" animBg="1"/>
      <p:bldP spid="102406" grpId="0" animBg="1"/>
      <p:bldP spid="102407" grpId="0" animBg="1"/>
      <p:bldP spid="102408" grpId="0" animBg="1"/>
      <p:bldP spid="102409" grpId="0" animBg="1"/>
      <p:bldP spid="102410" grpId="0" animBg="1"/>
      <p:bldP spid="102411" grpId="0" animBg="1"/>
      <p:bldP spid="102412" grpId="0" animBg="1"/>
      <p:bldP spid="102413" grpId="0" animBg="1"/>
      <p:bldP spid="102414" grpId="0" animBg="1"/>
      <p:bldP spid="1024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1"/>
          <p:cNvSpPr>
            <a:spLocks noChangeArrowheads="1"/>
          </p:cNvSpPr>
          <p:nvPr/>
        </p:nvSpPr>
        <p:spPr bwMode="auto">
          <a:xfrm>
            <a:off x="5724128" y="2492896"/>
            <a:ext cx="500063" cy="214313"/>
          </a:xfrm>
          <a:prstGeom prst="rect">
            <a:avLst/>
          </a:prstGeom>
          <a:solidFill>
            <a:srgbClr val="FFE05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7411" name="Rectangle 32"/>
          <p:cNvSpPr>
            <a:spLocks noChangeArrowheads="1"/>
          </p:cNvSpPr>
          <p:nvPr/>
        </p:nvSpPr>
        <p:spPr bwMode="auto">
          <a:xfrm flipV="1">
            <a:off x="5724128" y="1916832"/>
            <a:ext cx="500063" cy="214312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 rot="171737">
            <a:off x="2411726" y="1411895"/>
            <a:ext cx="2808404" cy="2233535"/>
            <a:chOff x="1008" y="720"/>
            <a:chExt cx="2160" cy="2160"/>
          </a:xfrm>
        </p:grpSpPr>
        <p:sp>
          <p:nvSpPr>
            <p:cNvPr id="17420" name="PubChord"/>
            <p:cNvSpPr>
              <a:spLocks noEditPoints="1" noChangeArrowheads="1"/>
            </p:cNvSpPr>
            <p:nvPr/>
          </p:nvSpPr>
          <p:spPr bwMode="auto">
            <a:xfrm>
              <a:off x="1008" y="720"/>
              <a:ext cx="2160" cy="21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0 w 21600"/>
                <a:gd name="T10" fmla="*/ 3160 h 21600"/>
                <a:gd name="T11" fmla="*/ 18440 w 21600"/>
                <a:gd name="T12" fmla="*/ 1844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18485" y="18387"/>
                  </a:moveTo>
                  <a:cubicBezTo>
                    <a:pt x="20481" y="16366"/>
                    <a:pt x="21600" y="13640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3664" y="21600"/>
                    <a:pt x="16411" y="20462"/>
                    <a:pt x="18436" y="18436"/>
                  </a:cubicBezTo>
                  <a:close/>
                </a:path>
              </a:pathLst>
            </a:custGeom>
            <a:solidFill>
              <a:srgbClr val="FFE05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21" name="PubPieSlice"/>
            <p:cNvSpPr>
              <a:spLocks noEditPoints="1" noChangeArrowheads="1"/>
            </p:cNvSpPr>
            <p:nvPr/>
          </p:nvSpPr>
          <p:spPr bwMode="auto">
            <a:xfrm rot="-5557987">
              <a:off x="1008" y="720"/>
              <a:ext cx="2160" cy="21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0 w 21600"/>
                <a:gd name="T10" fmla="*/ 3160 h 21600"/>
                <a:gd name="T11" fmla="*/ 18440 w 21600"/>
                <a:gd name="T12" fmla="*/ 1844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45" y="9812"/>
                  </a:moveTo>
                  <a:cubicBezTo>
                    <a:pt x="15" y="10140"/>
                    <a:pt x="0" y="10470"/>
                    <a:pt x="0" y="10799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lnTo>
                    <a:pt x="10800" y="10800"/>
                  </a:lnTo>
                  <a:close/>
                </a:path>
              </a:pathLst>
            </a:custGeom>
            <a:solidFill>
              <a:srgbClr val="00B05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2" name="Text Box 39"/>
          <p:cNvSpPr txBox="1">
            <a:spLocks noChangeArrowheads="1"/>
          </p:cNvSpPr>
          <p:nvPr/>
        </p:nvSpPr>
        <p:spPr bwMode="auto">
          <a:xfrm>
            <a:off x="2627784" y="2204864"/>
            <a:ext cx="990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49,9 %</a:t>
            </a:r>
          </a:p>
        </p:txBody>
      </p:sp>
      <p:sp>
        <p:nvSpPr>
          <p:cNvPr id="23" name="Text Box 38"/>
          <p:cNvSpPr txBox="1">
            <a:spLocks noChangeArrowheads="1"/>
          </p:cNvSpPr>
          <p:nvPr/>
        </p:nvSpPr>
        <p:spPr bwMode="auto">
          <a:xfrm>
            <a:off x="4067944" y="2276872"/>
            <a:ext cx="1219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50,1 %</a:t>
            </a:r>
          </a:p>
        </p:txBody>
      </p:sp>
      <p:sp>
        <p:nvSpPr>
          <p:cNvPr id="17415" name="Text Box 46"/>
          <p:cNvSpPr txBox="1">
            <a:spLocks noChangeArrowheads="1"/>
          </p:cNvSpPr>
          <p:nvPr/>
        </p:nvSpPr>
        <p:spPr bwMode="auto">
          <a:xfrm>
            <a:off x="0" y="76470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BIỂU ĐỒ TỈ TRỌNG CỦA ĐÔNG NAM BỘ TRONG TỔNG SỐ VỐN ĐẦU TƯ TRỰC TIẾP CỦA NƯỚC NGOÀI VÀO VIỆT NAM, NĂM 2003(CẢ NƯỚC = 100%)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44208" y="1844824"/>
            <a:ext cx="17251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34"/>
          <p:cNvSpPr txBox="1">
            <a:spLocks noChangeArrowheads="1"/>
          </p:cNvSpPr>
          <p:nvPr/>
        </p:nvSpPr>
        <p:spPr bwMode="auto">
          <a:xfrm>
            <a:off x="6444208" y="2420888"/>
            <a:ext cx="251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9" name="Rectangle 3"/>
          <p:cNvSpPr>
            <a:spLocks noChangeArrowheads="1"/>
          </p:cNvSpPr>
          <p:nvPr/>
        </p:nvSpPr>
        <p:spPr bwMode="auto">
          <a:xfrm>
            <a:off x="323528" y="0"/>
            <a:ext cx="3000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7584" y="4365104"/>
            <a:ext cx="79928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2400" dirty="0" smtClean="0">
                <a:latin typeface="Times New Roman" pitchFamily="18" charset="0"/>
              </a:rPr>
              <a:t>+ </a:t>
            </a:r>
            <a:r>
              <a:rPr lang="en-US" sz="2400" dirty="0" err="1" smtClean="0">
                <a:latin typeface="Times New Roman" pitchFamily="18" charset="0"/>
              </a:rPr>
              <a:t>Vị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trí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địa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lí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thuận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lợi</a:t>
            </a:r>
            <a:r>
              <a:rPr lang="en-US" sz="2400" dirty="0" smtClean="0">
                <a:latin typeface="Times New Roman" pitchFamily="18" charset="0"/>
              </a:rPr>
              <a:t>.</a:t>
            </a:r>
          </a:p>
          <a:p>
            <a:pPr>
              <a:buFontTx/>
              <a:buNone/>
            </a:pPr>
            <a:r>
              <a:rPr lang="en-US" sz="2400" dirty="0" smtClean="0">
                <a:latin typeface="Times New Roman" pitchFamily="18" charset="0"/>
              </a:rPr>
              <a:t>+ </a:t>
            </a:r>
            <a:r>
              <a:rPr lang="en-US" sz="2400" dirty="0" err="1" smtClean="0">
                <a:latin typeface="Times New Roman" pitchFamily="18" charset="0"/>
              </a:rPr>
              <a:t>Tài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nguyên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phong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phú</a:t>
            </a:r>
            <a:r>
              <a:rPr lang="en-US" sz="2400" dirty="0" smtClean="0">
                <a:latin typeface="Times New Roman" pitchFamily="18" charset="0"/>
              </a:rPr>
              <a:t>.</a:t>
            </a:r>
          </a:p>
          <a:p>
            <a:pPr>
              <a:buFontTx/>
              <a:buNone/>
            </a:pPr>
            <a:r>
              <a:rPr lang="en-US" sz="2400" dirty="0" smtClean="0">
                <a:latin typeface="Times New Roman" pitchFamily="18" charset="0"/>
              </a:rPr>
              <a:t>+ </a:t>
            </a:r>
            <a:r>
              <a:rPr lang="en-US" sz="2400" dirty="0" err="1" smtClean="0">
                <a:latin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đông</a:t>
            </a:r>
            <a:r>
              <a:rPr lang="en-US" sz="2400" dirty="0" smtClean="0">
                <a:latin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</a:rPr>
              <a:t>lao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dồi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dào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năng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trình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độ</a:t>
            </a:r>
            <a:r>
              <a:rPr lang="en-US" sz="2400" dirty="0" smtClean="0">
                <a:latin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</a:rPr>
              <a:t>Thị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trường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lớn</a:t>
            </a:r>
            <a:r>
              <a:rPr lang="en-US" sz="2400" dirty="0" smtClean="0">
                <a:latin typeface="Times New Roman" pitchFamily="18" charset="0"/>
              </a:rPr>
              <a:t>.</a:t>
            </a:r>
          </a:p>
          <a:p>
            <a:pPr>
              <a:buFontTx/>
              <a:buNone/>
            </a:pPr>
            <a:r>
              <a:rPr lang="en-US" sz="2400" dirty="0" smtClean="0">
                <a:latin typeface="Times New Roman" pitchFamily="18" charset="0"/>
              </a:rPr>
              <a:t>+ </a:t>
            </a:r>
            <a:r>
              <a:rPr lang="en-US" sz="2400" dirty="0" err="1" smtClean="0">
                <a:latin typeface="Times New Roman" pitchFamily="18" charset="0"/>
              </a:rPr>
              <a:t>Cơ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sở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hạ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tầng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tốt</a:t>
            </a:r>
            <a:r>
              <a:rPr lang="en-US" sz="2400" dirty="0" smtClean="0">
                <a:latin typeface="Times New Roman" pitchFamily="18" charset="0"/>
              </a:rPr>
              <a:t>...(</a:t>
            </a:r>
            <a:r>
              <a:rPr lang="en-US" sz="2400" dirty="0" err="1" smtClean="0">
                <a:latin typeface="Times New Roman" pitchFamily="18" charset="0"/>
              </a:rPr>
              <a:t>tốt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hơn</a:t>
            </a:r>
            <a:r>
              <a:rPr lang="en-US" sz="2400" dirty="0" smtClean="0">
                <a:latin typeface="Times New Roman" pitchFamily="18" charset="0"/>
              </a:rPr>
              <a:t> so </a:t>
            </a:r>
            <a:r>
              <a:rPr lang="en-US" sz="2400" dirty="0" err="1" smtClean="0">
                <a:latin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vùng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khác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ta</a:t>
            </a:r>
            <a:r>
              <a:rPr lang="en-US" sz="2400" dirty="0" smtClean="0">
                <a:latin typeface="Times New Roman" pitchFamily="18" charset="0"/>
              </a:rPr>
              <a:t>)</a:t>
            </a:r>
          </a:p>
          <a:p>
            <a:pPr>
              <a:buFontTx/>
              <a:buNone/>
            </a:pPr>
            <a:r>
              <a:rPr lang="en-US" sz="2400" dirty="0" smtClean="0">
                <a:latin typeface="Times New Roman" pitchFamily="18" charset="0"/>
              </a:rPr>
              <a:t>+</a:t>
            </a:r>
            <a:r>
              <a:rPr lang="en-US" sz="2400" dirty="0" err="1" smtClean="0">
                <a:latin typeface="Times New Roman" pitchFamily="18" charset="0"/>
              </a:rPr>
              <a:t>Chính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sách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thu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hút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đầu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tư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hiệu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quả</a:t>
            </a:r>
            <a:r>
              <a:rPr lang="en-US" sz="2400" dirty="0" smtClean="0">
                <a:latin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5576" y="3717032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4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-214313" y="500063"/>
            <a:ext cx="9572626" cy="1139825"/>
          </a:xfrm>
        </p:spPr>
        <p:txBody>
          <a:bodyPr/>
          <a:lstStyle/>
          <a:p>
            <a:pPr eaLnBrk="1" hangingPunct="1"/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32.1.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Cơ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cấu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kinh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tế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Đông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Nam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Bộ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2002(%)</a:t>
            </a:r>
            <a:endParaRPr lang="vi-VN" sz="2800" b="1" dirty="0" smtClean="0">
              <a:solidFill>
                <a:schemeClr val="tx2"/>
              </a:solidFill>
              <a:ea typeface="Tahoma" pitchFamily="34" charset="0"/>
              <a:cs typeface="Times New Roman" pitchFamily="18" charset="0"/>
            </a:endParaRPr>
          </a:p>
        </p:txBody>
      </p:sp>
      <p:graphicFrame>
        <p:nvGraphicFramePr>
          <p:cNvPr id="6" name="Group 39"/>
          <p:cNvGraphicFramePr>
            <a:graphicFrameLocks noGrp="1"/>
          </p:cNvGraphicFramePr>
          <p:nvPr>
            <p:ph idx="1"/>
          </p:nvPr>
        </p:nvGraphicFramePr>
        <p:xfrm>
          <a:off x="285750" y="2000250"/>
          <a:ext cx="8643968" cy="1660905"/>
        </p:xfrm>
        <a:graphic>
          <a:graphicData uri="http://schemas.openxmlformats.org/drawingml/2006/table">
            <a:tbl>
              <a:tblPr/>
              <a:tblGrid>
                <a:gridCol w="2406968"/>
                <a:gridCol w="2143140"/>
                <a:gridCol w="2428892"/>
                <a:gridCol w="1664968"/>
              </a:tblGrid>
              <a:tr h="1066751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Khu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vực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Vùng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Nông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lâm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ngư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nghiệp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Công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nghiệp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xây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dựng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Dịch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vụ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1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Đông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Nam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Bộ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95536" y="2204864"/>
          <a:ext cx="8352928" cy="3120524"/>
        </p:xfrm>
        <a:graphic>
          <a:graphicData uri="http://schemas.openxmlformats.org/drawingml/2006/table">
            <a:tbl>
              <a:tblPr/>
              <a:tblGrid>
                <a:gridCol w="5839658"/>
                <a:gridCol w="2513270"/>
              </a:tblGrid>
              <a:tr h="254242">
                <a:tc>
                  <a:txBody>
                    <a:bodyPr/>
                    <a:lstStyle/>
                    <a:p>
                      <a:pPr algn="l" fontAlgn="b"/>
                      <a:endParaRPr lang="vi-VN" sz="24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vi-VN" sz="2400" b="1" i="0" u="none" strike="noStrike" dirty="0" smtClean="0">
                          <a:latin typeface="Arial"/>
                        </a:rPr>
                        <a:t> </a:t>
                      </a:r>
                      <a:r>
                        <a:rPr lang="vi-VN" sz="2400" b="1" i="0" u="none" strike="noStrike" dirty="0">
                          <a:latin typeface="Arial"/>
                        </a:rPr>
                        <a:t>(Triệu đô la </a:t>
                      </a:r>
                      <a:r>
                        <a:rPr lang="vi-VN" sz="2400" b="1" i="0" u="none" strike="noStrike" dirty="0" smtClean="0">
                          <a:latin typeface="Arial"/>
                        </a:rPr>
                        <a:t>Mỹ)</a:t>
                      </a:r>
                      <a:endParaRPr lang="vi-VN" sz="24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242">
                <a:tc>
                  <a:txBody>
                    <a:bodyPr/>
                    <a:lstStyle/>
                    <a:p>
                      <a:pPr algn="l" fontAlgn="b"/>
                      <a:r>
                        <a:rPr lang="vi-VN" sz="2400" b="1" i="0" u="none" strike="noStrike" dirty="0">
                          <a:solidFill>
                            <a:srgbClr val="1C01BF"/>
                          </a:solidFill>
                          <a:latin typeface="Arial"/>
                        </a:rPr>
                        <a:t>CẢ NƯỚC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vi-VN" sz="2400" b="1" i="0" u="none" strike="noStrike" dirty="0">
                          <a:solidFill>
                            <a:srgbClr val="1C01BF"/>
                          </a:solidFill>
                          <a:latin typeface="Arial"/>
                        </a:rPr>
                        <a:t>26.890,5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242">
                <a:tc>
                  <a:txBody>
                    <a:bodyPr/>
                    <a:lstStyle/>
                    <a:p>
                      <a:pPr algn="l" fontAlgn="b"/>
                      <a:r>
                        <a:rPr lang="vi-VN" sz="2400" b="1" i="0" u="none" strike="noStrike" dirty="0">
                          <a:latin typeface="Arial"/>
                        </a:rPr>
                        <a:t>Đồng bằng sông Hồng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vi-VN" sz="2400" b="1" i="0" u="none" strike="noStrike" dirty="0">
                          <a:latin typeface="Arial"/>
                        </a:rPr>
                        <a:t>10.439,0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242">
                <a:tc>
                  <a:txBody>
                    <a:bodyPr/>
                    <a:lstStyle/>
                    <a:p>
                      <a:pPr algn="l" fontAlgn="b"/>
                      <a:r>
                        <a:rPr lang="vi-VN" sz="2400" b="1" i="0" u="none" strike="noStrike" dirty="0">
                          <a:latin typeface="Arial"/>
                        </a:rPr>
                        <a:t>Trung du và miền núi phía Bắc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vi-VN" sz="2400" b="1" i="0" u="none" strike="noStrike" dirty="0">
                          <a:latin typeface="Arial"/>
                        </a:rPr>
                        <a:t>1.559,6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529">
                <a:tc>
                  <a:txBody>
                    <a:bodyPr/>
                    <a:lstStyle/>
                    <a:p>
                      <a:pPr algn="l" fontAlgn="b"/>
                      <a:r>
                        <a:rPr lang="vi-VN" sz="2400" b="1" i="0" u="none" strike="noStrike" dirty="0">
                          <a:latin typeface="Arial"/>
                        </a:rPr>
                        <a:t>Bắc Trung Bộ và Duyên hải miền Trung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vi-VN" sz="2400" b="1" i="0" u="none" strike="noStrike" dirty="0">
                          <a:latin typeface="Arial"/>
                        </a:rPr>
                        <a:t>1.885,2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242">
                <a:tc>
                  <a:txBody>
                    <a:bodyPr/>
                    <a:lstStyle/>
                    <a:p>
                      <a:pPr algn="l" fontAlgn="b"/>
                      <a:r>
                        <a:rPr lang="vi-VN" sz="2400" b="1" i="0" u="none" strike="noStrike" dirty="0">
                          <a:latin typeface="Arial"/>
                        </a:rPr>
                        <a:t>Tây Nguyên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vi-VN" sz="2400" b="1" i="0" u="none" strike="noStrike" dirty="0">
                          <a:latin typeface="Arial"/>
                        </a:rPr>
                        <a:t>62,0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242">
                <a:tc>
                  <a:txBody>
                    <a:bodyPr/>
                    <a:lstStyle/>
                    <a:p>
                      <a:pPr algn="l" fontAlgn="b"/>
                      <a:r>
                        <a:rPr lang="vi-VN" sz="24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Đông Nam Bộ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vi-VN" sz="2400" b="1" i="0" u="none" strike="noStrike" dirty="0" smtClean="0">
                          <a:solidFill>
                            <a:srgbClr val="FF0000"/>
                          </a:solidFill>
                          <a:latin typeface="Arial"/>
                        </a:rPr>
                        <a:t>10.577,8 </a:t>
                      </a:r>
                      <a:r>
                        <a:rPr lang="vi-VN" sz="2400" b="1" i="0" u="none" strike="noStrike" dirty="0" smtClean="0">
                          <a:solidFill>
                            <a:srgbClr val="1C01BF"/>
                          </a:solidFill>
                          <a:latin typeface="Arial"/>
                        </a:rPr>
                        <a:t>(</a:t>
                      </a:r>
                      <a:r>
                        <a:rPr lang="vi-VN" sz="2400" b="1" i="0" u="none" strike="noStrike" baseline="0" dirty="0" smtClean="0">
                          <a:solidFill>
                            <a:srgbClr val="1C01BF"/>
                          </a:solidFill>
                          <a:latin typeface="Arial"/>
                        </a:rPr>
                        <a:t>39,3%)</a:t>
                      </a:r>
                      <a:endParaRPr lang="vi-VN" sz="2400" b="1" i="0" u="none" strike="noStrike" dirty="0">
                        <a:solidFill>
                          <a:srgbClr val="1C01BF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242">
                <a:tc>
                  <a:txBody>
                    <a:bodyPr/>
                    <a:lstStyle/>
                    <a:p>
                      <a:pPr algn="l" fontAlgn="b"/>
                      <a:r>
                        <a:rPr lang="vi-VN" sz="2400" b="1" i="0" u="none" strike="noStrike" dirty="0">
                          <a:latin typeface="Arial"/>
                        </a:rPr>
                        <a:t>Đồng bằng sông Cửu Long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vi-VN" sz="2400" b="1" i="0" u="none" strike="noStrike" dirty="0">
                          <a:latin typeface="Arial"/>
                        </a:rPr>
                        <a:t>2.335,4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755576" y="548680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>
              <a:defRPr/>
            </a:pPr>
            <a:r>
              <a:rPr lang="vi-VN" sz="2800" b="1" dirty="0" smtClean="0">
                <a:solidFill>
                  <a:srgbClr val="1C01BF"/>
                </a:solidFill>
                <a:latin typeface="+mj-lt"/>
              </a:rPr>
              <a:t>ĐẦU TƯ TRỰC TIẾP CỦA NƯỚC NGOÀI ĐƯỢC CẤP PHÉP NĂM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8" descr="TTKT"/>
          <p:cNvPicPr>
            <a:picLocks noChangeAspect="1" noChangeArrowheads="1"/>
          </p:cNvPicPr>
          <p:nvPr/>
        </p:nvPicPr>
        <p:blipFill>
          <a:blip r:embed="rId3" cstate="print">
            <a:lum bright="24000" contrast="36000"/>
          </a:blip>
          <a:srcRect l="4814" r="3928" b="4454"/>
          <a:stretch>
            <a:fillRect/>
          </a:stretch>
        </p:blipFill>
        <p:spPr bwMode="auto">
          <a:xfrm>
            <a:off x="114300" y="1333500"/>
            <a:ext cx="4114800" cy="5410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45797" name="Rectangle 5"/>
          <p:cNvSpPr>
            <a:spLocks noChangeArrowheads="1"/>
          </p:cNvSpPr>
          <p:nvPr/>
        </p:nvSpPr>
        <p:spPr bwMode="auto">
          <a:xfrm>
            <a:off x="4572000" y="1625233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-TP,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+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/>
          </a:p>
        </p:txBody>
      </p:sp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1981200" y="122238"/>
            <a:ext cx="6477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TP.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1749" name="Rectangle 9"/>
          <p:cNvSpPr>
            <a:spLocks noChangeArrowheads="1"/>
          </p:cNvSpPr>
          <p:nvPr/>
        </p:nvSpPr>
        <p:spPr bwMode="auto">
          <a:xfrm>
            <a:off x="0" y="188640"/>
            <a:ext cx="105028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000" b="1" u="sng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000" b="1" u="sng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endParaRPr lang="en-US" sz="3000" b="1" u="sng" dirty="0">
              <a:solidFill>
                <a:srgbClr val="000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5803" name="AutoShape 11"/>
          <p:cNvSpPr>
            <a:spLocks noChangeArrowheads="1"/>
          </p:cNvSpPr>
          <p:nvPr/>
        </p:nvSpPr>
        <p:spPr bwMode="auto">
          <a:xfrm>
            <a:off x="2033588" y="3970338"/>
            <a:ext cx="152400" cy="144462"/>
          </a:xfrm>
          <a:prstGeom prst="star5">
            <a:avLst/>
          </a:prstGeom>
          <a:solidFill>
            <a:srgbClr val="00FF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2200" i="1">
              <a:solidFill>
                <a:srgbClr val="FF0066"/>
              </a:solidFill>
              <a:latin typeface="+mn-lt"/>
              <a:cs typeface="+mn-cs"/>
            </a:endParaRPr>
          </a:p>
        </p:txBody>
      </p:sp>
      <p:sp>
        <p:nvSpPr>
          <p:cNvPr id="545806" name="Rectangle 14"/>
          <p:cNvSpPr>
            <a:spLocks noChangeArrowheads="1"/>
          </p:cNvSpPr>
          <p:nvPr/>
        </p:nvSpPr>
        <p:spPr bwMode="auto">
          <a:xfrm>
            <a:off x="4572000" y="3861048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 dirty="0">
                <a:latin typeface="Calibri" pitchFamily="34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45807" name="Rectangle 15"/>
          <p:cNvSpPr>
            <a:spLocks noChangeArrowheads="1"/>
          </p:cNvSpPr>
          <p:nvPr/>
        </p:nvSpPr>
        <p:spPr bwMode="auto">
          <a:xfrm>
            <a:off x="4644008" y="2492896"/>
            <a:ext cx="3886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Gòn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5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5458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5458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5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5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45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5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5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5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797" grpId="0"/>
      <p:bldP spid="545803" grpId="0" animBg="1"/>
      <p:bldP spid="545803" grpId="1" animBg="1"/>
      <p:bldP spid="545806" grpId="0"/>
      <p:bldP spid="54580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 descr="ban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9322" name="Picture 26" descr="44_4chua-x09-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3048000"/>
            <a:ext cx="2362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00200" y="76200"/>
            <a:ext cx="7239000" cy="381000"/>
          </a:xfrm>
          <a:solidFill>
            <a:srgbClr val="AFF0FF"/>
          </a:solidFill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MỘT SỐ THỊ TRƯỜNG XUẤT KHẨU CỦA ĐÔNG NAM BỘ.</a:t>
            </a:r>
          </a:p>
        </p:txBody>
      </p:sp>
      <p:pic>
        <p:nvPicPr>
          <p:cNvPr id="439304" name="Picture 8" descr="cangSG1"/>
          <p:cNvPicPr>
            <a:picLocks noChangeAspect="1" noChangeArrowheads="1"/>
          </p:cNvPicPr>
          <p:nvPr/>
        </p:nvPicPr>
        <p:blipFill>
          <a:blip r:embed="rId4" cstate="print"/>
          <a:srcRect t="18938" b="9900"/>
          <a:stretch>
            <a:fillRect/>
          </a:stretch>
        </p:blipFill>
        <p:spPr bwMode="auto">
          <a:xfrm>
            <a:off x="3505200" y="461963"/>
            <a:ext cx="5638800" cy="2432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39305" name="Text Box 9"/>
          <p:cNvSpPr txBox="1">
            <a:spLocks noChangeArrowheads="1"/>
          </p:cNvSpPr>
          <p:nvPr/>
        </p:nvSpPr>
        <p:spPr bwMode="auto">
          <a:xfrm>
            <a:off x="3657600" y="533400"/>
            <a:ext cx="556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Sài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Gòn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39302" name="Picture 6" descr="dau kh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3017838"/>
            <a:ext cx="2743200" cy="384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9308" name="Picture 12" descr="det ma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3048000"/>
            <a:ext cx="5105400" cy="3810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9314" name="Picture 18" descr="images888087_tm04"/>
          <p:cNvPicPr>
            <a:picLocks noChangeAspect="1" noChangeArrowheads="1"/>
          </p:cNvPicPr>
          <p:nvPr/>
        </p:nvPicPr>
        <p:blipFill>
          <a:blip r:embed="rId7" cstate="print"/>
          <a:srcRect t="47031"/>
          <a:stretch>
            <a:fillRect/>
          </a:stretch>
        </p:blipFill>
        <p:spPr bwMode="auto">
          <a:xfrm>
            <a:off x="4038600" y="3052763"/>
            <a:ext cx="5105400" cy="38052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9316" name="Picture 20" descr="images594855_aaa"/>
          <p:cNvPicPr>
            <a:picLocks noChangeAspect="1" noChangeArrowheads="1"/>
          </p:cNvPicPr>
          <p:nvPr/>
        </p:nvPicPr>
        <p:blipFill>
          <a:blip r:embed="rId8" cstate="print"/>
          <a:srcRect l="34834" t="49756"/>
          <a:stretch>
            <a:fillRect/>
          </a:stretch>
        </p:blipFill>
        <p:spPr bwMode="auto">
          <a:xfrm>
            <a:off x="4029075" y="3009900"/>
            <a:ext cx="5114925" cy="38481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9317" name="Picture 21" descr="images594855_aaa"/>
          <p:cNvPicPr>
            <a:picLocks noChangeAspect="1" noChangeArrowheads="1"/>
          </p:cNvPicPr>
          <p:nvPr/>
        </p:nvPicPr>
        <p:blipFill>
          <a:blip r:embed="rId8" cstate="print"/>
          <a:srcRect r="34012" b="51219"/>
          <a:stretch>
            <a:fillRect/>
          </a:stretch>
        </p:blipFill>
        <p:spPr bwMode="auto">
          <a:xfrm>
            <a:off x="3965575" y="3041650"/>
            <a:ext cx="5178425" cy="38163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39319" name="Text Box 23"/>
          <p:cNvSpPr txBox="1">
            <a:spLocks noChangeArrowheads="1"/>
          </p:cNvSpPr>
          <p:nvPr/>
        </p:nvSpPr>
        <p:spPr bwMode="auto">
          <a:xfrm>
            <a:off x="3962400" y="2971800"/>
            <a:ext cx="4953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9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9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9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9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9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9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9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9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9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9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93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9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9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9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9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9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9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9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9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9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305" grpId="0"/>
      <p:bldP spid="4393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5791200" cy="457200"/>
          </a:xfrm>
        </p:spPr>
        <p:txBody>
          <a:bodyPr>
            <a:normAutofit fontScale="90000"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Các mặt hàng nhập khẩu chủ yếu</a:t>
            </a:r>
            <a:r>
              <a:rPr lang="en-US" sz="2800" b="1">
                <a:latin typeface="Times New Roman" pitchFamily="18" charset="0"/>
              </a:rPr>
              <a:t>.</a:t>
            </a:r>
          </a:p>
        </p:txBody>
      </p:sp>
      <p:pic>
        <p:nvPicPr>
          <p:cNvPr id="440324" name="Picture 4" descr="pic3_servic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3724275"/>
            <a:ext cx="411480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32" name="Picture 12" descr="chebienga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"/>
            <a:ext cx="27432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27" name="Picture 7" descr="plant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609600"/>
            <a:ext cx="2895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33" name="Picture 13" descr="Kho_xa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609600"/>
            <a:ext cx="3124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26" name="Picture 6" descr="119382175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3733800"/>
            <a:ext cx="2209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25" name="Picture 5" descr="morning_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733800"/>
            <a:ext cx="2743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313" y="0"/>
            <a:ext cx="6643687" cy="683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214313" y="714375"/>
            <a:ext cx="2643187" cy="440120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</a:t>
            </a:r>
          </a:p>
          <a:p>
            <a:r>
              <a:rPr lang="en-US" sz="2800" b="1" dirty="0" err="1" smtClean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 smtClean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TP. HCM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Vũng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, …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2800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826" name="Picture 2" descr="ks05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0"/>
            <a:ext cx="4648200" cy="3200400"/>
          </a:xfrm>
          <a:prstGeom prst="rect">
            <a:avLst/>
          </a:prstGeom>
          <a:noFill/>
        </p:spPr>
      </p:pic>
      <p:sp>
        <p:nvSpPr>
          <p:cNvPr id="589830" name="Rectangle 6"/>
          <p:cNvSpPr>
            <a:spLocks noChangeArrowheads="1"/>
          </p:cNvSpPr>
          <p:nvPr/>
        </p:nvSpPr>
        <p:spPr bwMode="auto">
          <a:xfrm>
            <a:off x="0" y="4509120"/>
            <a:ext cx="4419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;   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..</a:t>
            </a:r>
          </a:p>
        </p:txBody>
      </p:sp>
      <p:sp>
        <p:nvSpPr>
          <p:cNvPr id="589832" name="Rectangle 8"/>
          <p:cNvSpPr>
            <a:spLocks noChangeArrowheads="1"/>
          </p:cNvSpPr>
          <p:nvPr/>
        </p:nvSpPr>
        <p:spPr bwMode="auto">
          <a:xfrm>
            <a:off x="76200" y="498475"/>
            <a:ext cx="19245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TP. HCM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89833" name="Rectangle 9"/>
          <p:cNvSpPr>
            <a:spLocks noChangeArrowheads="1"/>
          </p:cNvSpPr>
          <p:nvPr/>
        </p:nvSpPr>
        <p:spPr bwMode="auto">
          <a:xfrm>
            <a:off x="0" y="2492896"/>
            <a:ext cx="4343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=&gt;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Tiềm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89834" name="Rectangle 10"/>
          <p:cNvSpPr>
            <a:spLocks noChangeArrowheads="1"/>
          </p:cNvSpPr>
          <p:nvPr/>
        </p:nvSpPr>
        <p:spPr bwMode="auto">
          <a:xfrm>
            <a:off x="0" y="930275"/>
            <a:ext cx="4267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….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9835" name="Rectangle 11"/>
          <p:cNvSpPr>
            <a:spLocks noChangeArrowheads="1"/>
          </p:cNvSpPr>
          <p:nvPr/>
        </p:nvSpPr>
        <p:spPr bwMode="auto">
          <a:xfrm>
            <a:off x="323528" y="3717032"/>
            <a:ext cx="33361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89836" name="Text Box 12"/>
          <p:cNvSpPr txBox="1">
            <a:spLocks noChangeArrowheads="1"/>
          </p:cNvSpPr>
          <p:nvPr/>
        </p:nvSpPr>
        <p:spPr bwMode="auto">
          <a:xfrm>
            <a:off x="179512" y="5877272"/>
            <a:ext cx="4114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=&gt;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89837" name="Rectangle 13"/>
          <p:cNvSpPr>
            <a:spLocks noChangeArrowheads="1"/>
          </p:cNvSpPr>
          <p:nvPr/>
        </p:nvSpPr>
        <p:spPr bwMode="auto">
          <a:xfrm>
            <a:off x="4494213" y="-76200"/>
            <a:ext cx="144938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200" b="1">
                <a:solidFill>
                  <a:srgbClr val="FFFF99"/>
                </a:solidFill>
              </a:rPr>
              <a:t>Khách sạn</a:t>
            </a:r>
          </a:p>
        </p:txBody>
      </p:sp>
      <p:pic>
        <p:nvPicPr>
          <p:cNvPr id="589842" name="Picture 18" descr="ks04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0"/>
            <a:ext cx="2133600" cy="1238250"/>
          </a:xfrm>
          <a:prstGeom prst="rect">
            <a:avLst/>
          </a:prstGeom>
          <a:noFill/>
        </p:spPr>
      </p:pic>
      <p:pic>
        <p:nvPicPr>
          <p:cNvPr id="589867" name="Picture 43" descr="vtc_6466_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0"/>
            <a:ext cx="4648200" cy="3200400"/>
          </a:xfrm>
          <a:prstGeom prst="rect">
            <a:avLst/>
          </a:prstGeom>
          <a:noFill/>
        </p:spPr>
      </p:pic>
      <p:sp>
        <p:nvSpPr>
          <p:cNvPr id="589889" name="Text Box 65"/>
          <p:cNvSpPr txBox="1">
            <a:spLocks noChangeArrowheads="1"/>
          </p:cNvSpPr>
          <p:nvPr/>
        </p:nvSpPr>
        <p:spPr bwMode="auto">
          <a:xfrm>
            <a:off x="4495800" y="0"/>
            <a:ext cx="312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9879" name="Picture 55" descr="Mô tả ảnh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1676400"/>
            <a:ext cx="2133600" cy="1447800"/>
          </a:xfrm>
          <a:prstGeom prst="rect">
            <a:avLst/>
          </a:prstGeom>
          <a:noFill/>
        </p:spPr>
      </p:pic>
      <p:pic>
        <p:nvPicPr>
          <p:cNvPr id="589873" name="Picture 49" descr="_MG_7575"/>
          <p:cNvPicPr>
            <a:picLocks noChangeAspect="1" noChangeArrowheads="1"/>
          </p:cNvPicPr>
          <p:nvPr/>
        </p:nvPicPr>
        <p:blipFill>
          <a:blip r:embed="rId6" cstate="print"/>
          <a:srcRect t="41463"/>
          <a:stretch>
            <a:fillRect/>
          </a:stretch>
        </p:blipFill>
        <p:spPr bwMode="auto">
          <a:xfrm>
            <a:off x="4495800" y="0"/>
            <a:ext cx="4648200" cy="3124200"/>
          </a:xfrm>
          <a:prstGeom prst="rect">
            <a:avLst/>
          </a:prstGeom>
          <a:noFill/>
        </p:spPr>
      </p:pic>
      <p:sp>
        <p:nvSpPr>
          <p:cNvPr id="589888" name="Text Box 64"/>
          <p:cNvSpPr txBox="1">
            <a:spLocks noChangeArrowheads="1"/>
          </p:cNvSpPr>
          <p:nvPr/>
        </p:nvSpPr>
        <p:spPr bwMode="auto">
          <a:xfrm>
            <a:off x="4499992" y="0"/>
            <a:ext cx="312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Rồng</a:t>
            </a:r>
            <a:endParaRPr lang="en-US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9883" name="Picture 59" descr="diadie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0"/>
            <a:ext cx="4648200" cy="3200400"/>
          </a:xfrm>
          <a:prstGeom prst="rect">
            <a:avLst/>
          </a:prstGeom>
          <a:noFill/>
        </p:spPr>
      </p:pic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5436096" y="0"/>
            <a:ext cx="396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89890" name="Picture 66" descr="vtc_169025_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5800" y="3645024"/>
            <a:ext cx="4648200" cy="3429000"/>
          </a:xfrm>
          <a:prstGeom prst="rect">
            <a:avLst/>
          </a:prstGeom>
          <a:noFill/>
        </p:spPr>
      </p:pic>
      <p:sp>
        <p:nvSpPr>
          <p:cNvPr id="589829" name="Text Box 5"/>
          <p:cNvSpPr txBox="1">
            <a:spLocks noChangeArrowheads="1"/>
          </p:cNvSpPr>
          <p:nvPr/>
        </p:nvSpPr>
        <p:spPr bwMode="auto">
          <a:xfrm>
            <a:off x="5868144" y="3645024"/>
            <a:ext cx="289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Vũng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2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9885" name="Picture 61" descr="ha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5800" y="3645024"/>
            <a:ext cx="4648200" cy="3429000"/>
          </a:xfrm>
          <a:prstGeom prst="rect">
            <a:avLst/>
          </a:prstGeom>
          <a:noFill/>
        </p:spPr>
      </p:pic>
      <p:sp>
        <p:nvSpPr>
          <p:cNvPr id="589891" name="Text Box 67"/>
          <p:cNvSpPr txBox="1">
            <a:spLocks noChangeArrowheads="1"/>
          </p:cNvSpPr>
          <p:nvPr/>
        </p:nvSpPr>
        <p:spPr bwMode="auto">
          <a:xfrm>
            <a:off x="7380312" y="3645024"/>
            <a:ext cx="289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800" b="1" dirty="0">
              <a:solidFill>
                <a:srgbClr val="1C01B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9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9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98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89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9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9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98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89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9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9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98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89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9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9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98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89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9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9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98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9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89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9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898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8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9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9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98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89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89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89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898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89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89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89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98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8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89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89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898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89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589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589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89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89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89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89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89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89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89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89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89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89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898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89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89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9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898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89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89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89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898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8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000" fill="hold"/>
                                        <p:tgtEl>
                                          <p:spTgt spid="589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589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89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89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830" grpId="0"/>
      <p:bldP spid="589833" grpId="0"/>
      <p:bldP spid="589834" grpId="0"/>
      <p:bldP spid="589835" grpId="0"/>
      <p:bldP spid="589836" grpId="0"/>
      <p:bldP spid="589837" grpId="0"/>
      <p:bldP spid="589889" grpId="0"/>
      <p:bldP spid="589888" grpId="0"/>
      <p:bldP spid="589831" grpId="0"/>
      <p:bldP spid="589829" grpId="0"/>
      <p:bldP spid="58989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SAIGON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000527" cy="2714620"/>
          </a:xfrm>
          <a:prstGeom prst="rect">
            <a:avLst/>
          </a:prstGeom>
          <a:noFill/>
        </p:spPr>
      </p:pic>
      <p:pic>
        <p:nvPicPr>
          <p:cNvPr id="1027" name="Picture 3" descr="C:\Users\User\Desktop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85728"/>
            <a:ext cx="3714776" cy="2571744"/>
          </a:xfrm>
          <a:prstGeom prst="rect">
            <a:avLst/>
          </a:prstGeom>
          <a:noFill/>
        </p:spPr>
      </p:pic>
      <p:pic>
        <p:nvPicPr>
          <p:cNvPr id="1028" name="Picture 4" descr="C:\Users\User\Desktop\cam-canh-vung-tau-ngap-trong-bien-ra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643314"/>
            <a:ext cx="4000528" cy="2786082"/>
          </a:xfrm>
          <a:prstGeom prst="rect">
            <a:avLst/>
          </a:prstGeom>
          <a:noFill/>
        </p:spPr>
      </p:pic>
      <p:pic>
        <p:nvPicPr>
          <p:cNvPr id="8" name="Picture 3" descr="C:\Users\User\Desktop\dauvoncuc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643314"/>
            <a:ext cx="378618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nguyen-trai-nto-2012-11-01-14-48-2013-12-06-19-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0"/>
            <a:ext cx="4283968" cy="3284984"/>
          </a:xfrm>
          <a:prstGeom prst="rect">
            <a:avLst/>
          </a:prstGeom>
          <a:noFill/>
        </p:spPr>
      </p:pic>
      <p:pic>
        <p:nvPicPr>
          <p:cNvPr id="2051" name="Picture 3" descr="C:\Users\User\Desktop\62e16cd64097331bf2db9567fba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55976" cy="3356992"/>
          </a:xfrm>
          <a:prstGeom prst="rect">
            <a:avLst/>
          </a:prstGeom>
          <a:noFill/>
        </p:spPr>
      </p:pic>
      <p:pic>
        <p:nvPicPr>
          <p:cNvPr id="2052" name="Picture 4" descr="C:\Users\User\Desktop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9040"/>
            <a:ext cx="4427984" cy="3068960"/>
          </a:xfrm>
          <a:prstGeom prst="rect">
            <a:avLst/>
          </a:prstGeom>
          <a:noFill/>
        </p:spPr>
      </p:pic>
      <p:pic>
        <p:nvPicPr>
          <p:cNvPr id="2053" name="Picture 5" descr="C:\Users\User\Desktop\438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717032"/>
            <a:ext cx="4283968" cy="3140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trinh-lang-xe-hoi-chay-nang-luong-mat-troi-khong-gioi-han-quang-duong-d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32656"/>
            <a:ext cx="4104456" cy="2592288"/>
          </a:xfrm>
          <a:prstGeom prst="rect">
            <a:avLst/>
          </a:prstGeom>
          <a:noFill/>
        </p:spPr>
      </p:pic>
      <p:pic>
        <p:nvPicPr>
          <p:cNvPr id="4" name="Picture 2" descr="C:\Users\User\Desktop\phat-minh-moi-che-tao-thanh-cong-xe-may-chay-bang-nuoc-la.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01008"/>
            <a:ext cx="3960440" cy="3005525"/>
          </a:xfrm>
          <a:prstGeom prst="rect">
            <a:avLst/>
          </a:prstGeom>
          <a:noFill/>
        </p:spPr>
      </p:pic>
      <p:pic>
        <p:nvPicPr>
          <p:cNvPr id="28673" name="Picture 1" descr="C:\Users\User\Desktop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3960440" cy="2736304"/>
          </a:xfrm>
          <a:prstGeom prst="rect">
            <a:avLst/>
          </a:prstGeom>
          <a:noFill/>
        </p:spPr>
      </p:pic>
      <p:pic>
        <p:nvPicPr>
          <p:cNvPr id="2" name="Picture 2" descr="C:\Users\User\Desktop\cuocth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501008"/>
            <a:ext cx="4032448" cy="2933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_galle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7929618" cy="57150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928" name="Text Box 56"/>
          <p:cNvSpPr txBox="1">
            <a:spLocks noChangeArrowheads="1"/>
          </p:cNvSpPr>
          <p:nvPr/>
        </p:nvSpPr>
        <p:spPr bwMode="auto">
          <a:xfrm>
            <a:off x="3419872" y="1196752"/>
            <a:ext cx="2819400" cy="654050"/>
          </a:xfrm>
          <a:prstGeom prst="rect">
            <a:avLst/>
          </a:prstGeom>
          <a:solidFill>
            <a:schemeClr val="tx1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91903" name="Text Box 31"/>
          <p:cNvSpPr txBox="1">
            <a:spLocks noChangeArrowheads="1"/>
          </p:cNvSpPr>
          <p:nvPr/>
        </p:nvSpPr>
        <p:spPr bwMode="auto">
          <a:xfrm>
            <a:off x="3491880" y="1844824"/>
            <a:ext cx="2819400" cy="592138"/>
          </a:xfrm>
          <a:prstGeom prst="rect">
            <a:avLst/>
          </a:prstGeom>
          <a:solidFill>
            <a:schemeClr val="tx1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1874" name="Picture 2" descr="scan0007"/>
          <p:cNvPicPr>
            <a:picLocks noChangeAspect="1" noChangeArrowheads="1"/>
          </p:cNvPicPr>
          <p:nvPr/>
        </p:nvPicPr>
        <p:blipFill>
          <a:blip r:embed="rId2" cstate="print"/>
          <a:srcRect l="22841" t="53688" r="30562" b="18427"/>
          <a:stretch>
            <a:fillRect/>
          </a:stretch>
        </p:blipFill>
        <p:spPr bwMode="auto">
          <a:xfrm>
            <a:off x="95250" y="2438400"/>
            <a:ext cx="44767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1875" name="Picture 3" descr="scan0008"/>
          <p:cNvPicPr>
            <a:picLocks noChangeAspect="1" noChangeArrowheads="1"/>
          </p:cNvPicPr>
          <p:nvPr/>
        </p:nvPicPr>
        <p:blipFill>
          <a:blip r:embed="rId3" cstate="print"/>
          <a:srcRect l="54530" t="18272" r="22586" b="53523"/>
          <a:stretch>
            <a:fillRect/>
          </a:stretch>
        </p:blipFill>
        <p:spPr bwMode="auto">
          <a:xfrm>
            <a:off x="4648200" y="2438400"/>
            <a:ext cx="4419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904" name="Text Box 32"/>
          <p:cNvSpPr txBox="1">
            <a:spLocks noChangeArrowheads="1"/>
          </p:cNvSpPr>
          <p:nvPr/>
        </p:nvSpPr>
        <p:spPr bwMode="auto">
          <a:xfrm>
            <a:off x="3491880" y="1844824"/>
            <a:ext cx="2819400" cy="592138"/>
          </a:xfrm>
          <a:prstGeom prst="rect">
            <a:avLst/>
          </a:prstGeom>
          <a:solidFill>
            <a:schemeClr val="tx1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1906" name="Picture 34" descr="cangSG1"/>
          <p:cNvPicPr>
            <a:picLocks noChangeAspect="1" noChangeArrowheads="1"/>
          </p:cNvPicPr>
          <p:nvPr/>
        </p:nvPicPr>
        <p:blipFill>
          <a:blip r:embed="rId4" cstate="print"/>
          <a:srcRect t="18938" b="9900"/>
          <a:stretch>
            <a:fillRect/>
          </a:stretch>
        </p:blipFill>
        <p:spPr bwMode="auto">
          <a:xfrm>
            <a:off x="0" y="2514600"/>
            <a:ext cx="9144000" cy="434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91905" name="Picture 33" descr="pic3_servic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2438400"/>
            <a:ext cx="411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907" name="Text Box 35"/>
          <p:cNvSpPr txBox="1">
            <a:spLocks noChangeArrowheads="1"/>
          </p:cNvSpPr>
          <p:nvPr/>
        </p:nvSpPr>
        <p:spPr bwMode="auto">
          <a:xfrm>
            <a:off x="0" y="2590800"/>
            <a:ext cx="5562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Cảng Sài Gòn.</a:t>
            </a:r>
          </a:p>
        </p:txBody>
      </p:sp>
      <p:sp>
        <p:nvSpPr>
          <p:cNvPr id="591901" name="Text Box 29"/>
          <p:cNvSpPr txBox="1">
            <a:spLocks noChangeArrowheads="1"/>
          </p:cNvSpPr>
          <p:nvPr/>
        </p:nvSpPr>
        <p:spPr bwMode="auto">
          <a:xfrm>
            <a:off x="3491880" y="1844824"/>
            <a:ext cx="2819400" cy="592137"/>
          </a:xfrm>
          <a:prstGeom prst="rect">
            <a:avLst/>
          </a:prstGeom>
          <a:solidFill>
            <a:schemeClr val="tx1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Du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pic>
        <p:nvPicPr>
          <p:cNvPr id="591890" name="Picture 18" descr="ImageVi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6300" y="2438400"/>
            <a:ext cx="4457700" cy="4419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91891" name="Picture 19" descr="ImageVie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438400"/>
            <a:ext cx="4648200" cy="4419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91908" name="Text Box 36"/>
          <p:cNvSpPr txBox="1">
            <a:spLocks noChangeArrowheads="1"/>
          </p:cNvSpPr>
          <p:nvPr/>
        </p:nvSpPr>
        <p:spPr bwMode="auto">
          <a:xfrm>
            <a:off x="3491880" y="1844824"/>
            <a:ext cx="2819400" cy="592137"/>
          </a:xfrm>
          <a:prstGeom prst="rect">
            <a:avLst/>
          </a:prstGeom>
          <a:solidFill>
            <a:schemeClr val="tx1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tải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1884" name="Picture 12" descr="san_bay1244_400b"/>
          <p:cNvPicPr>
            <a:picLocks noChangeAspect="1" noChangeArrowheads="1"/>
          </p:cNvPicPr>
          <p:nvPr/>
        </p:nvPicPr>
        <p:blipFill>
          <a:blip r:embed="rId8" cstate="print"/>
          <a:srcRect l="39999" t="39923" r="14000" b="37201"/>
          <a:stretch>
            <a:fillRect/>
          </a:stretch>
        </p:blipFill>
        <p:spPr bwMode="auto">
          <a:xfrm>
            <a:off x="0" y="2438400"/>
            <a:ext cx="4572000" cy="220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91885" name="Picture 13" descr="SHIPVAC1[1]"/>
          <p:cNvPicPr>
            <a:picLocks noChangeAspect="1" noChangeArrowheads="1"/>
          </p:cNvPicPr>
          <p:nvPr/>
        </p:nvPicPr>
        <p:blipFill>
          <a:blip r:embed="rId9" cstate="print"/>
          <a:srcRect t="25000" r="11627" b="18750"/>
          <a:stretch>
            <a:fillRect/>
          </a:stretch>
        </p:blipFill>
        <p:spPr bwMode="auto">
          <a:xfrm>
            <a:off x="0" y="4648200"/>
            <a:ext cx="4572000" cy="220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91886" name="Picture 14" descr="circle-truck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4572000"/>
            <a:ext cx="4572000" cy="2286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91887" name="Picture 15" descr="6A8E7225"/>
          <p:cNvPicPr>
            <a:picLocks noChangeAspect="1" noChangeArrowheads="1"/>
          </p:cNvPicPr>
          <p:nvPr/>
        </p:nvPicPr>
        <p:blipFill>
          <a:blip r:embed="rId11" cstate="print"/>
          <a:srcRect l="67059" t="3334" r="8905" b="82222"/>
          <a:stretch>
            <a:fillRect/>
          </a:stretch>
        </p:blipFill>
        <p:spPr bwMode="auto">
          <a:xfrm>
            <a:off x="4572000" y="2438400"/>
            <a:ext cx="4572000" cy="220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91909" name="Text Box 37"/>
          <p:cNvSpPr txBox="1">
            <a:spLocks noChangeArrowheads="1"/>
          </p:cNvSpPr>
          <p:nvPr/>
        </p:nvSpPr>
        <p:spPr bwMode="auto">
          <a:xfrm>
            <a:off x="2699792" y="1844824"/>
            <a:ext cx="4800600" cy="592137"/>
          </a:xfrm>
          <a:prstGeom prst="rect">
            <a:avLst/>
          </a:prstGeom>
          <a:solidFill>
            <a:schemeClr val="tx1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viễn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1892" name="Picture 20" descr="petevn_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2438400"/>
            <a:ext cx="4572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1893" name="Picture 21" descr="260906telecom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72000" y="2438400"/>
            <a:ext cx="4572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910" name="Text Box 38"/>
          <p:cNvSpPr txBox="1">
            <a:spLocks noChangeArrowheads="1"/>
          </p:cNvSpPr>
          <p:nvPr/>
        </p:nvSpPr>
        <p:spPr bwMode="auto">
          <a:xfrm>
            <a:off x="2699792" y="1844824"/>
            <a:ext cx="4800600" cy="592137"/>
          </a:xfrm>
          <a:prstGeom prst="rect">
            <a:avLst/>
          </a:prstGeom>
          <a:solidFill>
            <a:schemeClr val="tx1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pic>
        <p:nvPicPr>
          <p:cNvPr id="591897" name="Picture 25" descr="images92253_nganhang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2438400"/>
            <a:ext cx="4495800" cy="4419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91898" name="Picture 26" descr="Dong-A-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72000" y="2438400"/>
            <a:ext cx="4572000" cy="4419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91916" name="Text Box 44"/>
          <p:cNvSpPr txBox="1">
            <a:spLocks noChangeArrowheads="1"/>
          </p:cNvSpPr>
          <p:nvPr/>
        </p:nvSpPr>
        <p:spPr bwMode="auto">
          <a:xfrm>
            <a:off x="838200" y="188640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591920" name="Picture 48" descr="Soạn: HA 1012795 gửi đến 996 để nhận ảnh này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2438400"/>
            <a:ext cx="4876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1922" name="Picture 50" descr="phuong%20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876800" y="2438400"/>
            <a:ext cx="4267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1924" name="Picture 52" descr="ImageView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429000" y="2438400"/>
            <a:ext cx="25908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927" name="Text Box 55"/>
          <p:cNvSpPr txBox="1">
            <a:spLocks noChangeArrowheads="1"/>
          </p:cNvSpPr>
          <p:nvPr/>
        </p:nvSpPr>
        <p:spPr bwMode="auto">
          <a:xfrm>
            <a:off x="2699792" y="1844824"/>
            <a:ext cx="4800600" cy="592137"/>
          </a:xfrm>
          <a:prstGeom prst="rect">
            <a:avLst/>
          </a:prstGeom>
          <a:solidFill>
            <a:schemeClr val="tx1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khoán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1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1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1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1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9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91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91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91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59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591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1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1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1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91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91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91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1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1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1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591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91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91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1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591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500"/>
                                        <p:tgtEl>
                                          <p:spTgt spid="591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1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91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91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3" dur="500"/>
                                        <p:tgtEl>
                                          <p:spTgt spid="591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6" dur="500"/>
                                        <p:tgtEl>
                                          <p:spTgt spid="591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9" dur="500"/>
                                        <p:tgtEl>
                                          <p:spTgt spid="591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2" dur="500"/>
                                        <p:tgtEl>
                                          <p:spTgt spid="591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91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91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91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2" dur="500"/>
                                        <p:tgtEl>
                                          <p:spTgt spid="591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5" dur="500"/>
                                        <p:tgtEl>
                                          <p:spTgt spid="591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91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91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91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5" dur="500"/>
                                        <p:tgtEl>
                                          <p:spTgt spid="591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8" dur="500"/>
                                        <p:tgtEl>
                                          <p:spTgt spid="591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91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91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9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91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91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919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91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91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91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919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9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91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91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919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928" grpId="0" animBg="1"/>
      <p:bldP spid="591928" grpId="1" animBg="1"/>
      <p:bldP spid="591903" grpId="0" animBg="1"/>
      <p:bldP spid="591904" grpId="0" animBg="1"/>
      <p:bldP spid="591907" grpId="0"/>
      <p:bldP spid="591901" grpId="0" animBg="1"/>
      <p:bldP spid="591908" grpId="0" animBg="1"/>
      <p:bldP spid="591909" grpId="0" animBg="1"/>
      <p:bldP spid="591910" grpId="0" animBg="1"/>
      <p:bldP spid="591916" grpId="0"/>
      <p:bldP spid="5919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228600" y="2286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V.Các</a:t>
            </a:r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Nam:</a:t>
            </a:r>
          </a:p>
        </p:txBody>
      </p:sp>
      <p:pic>
        <p:nvPicPr>
          <p:cNvPr id="22534" name="Picture 6" descr="a3"/>
          <p:cNvPicPr>
            <a:picLocks noChangeAspect="1" noChangeArrowheads="1"/>
          </p:cNvPicPr>
          <p:nvPr/>
        </p:nvPicPr>
        <p:blipFill>
          <a:blip r:embed="rId2" cstate="print"/>
          <a:srcRect l="1984" r="1984"/>
          <a:stretch>
            <a:fillRect/>
          </a:stretch>
        </p:blipFill>
        <p:spPr bwMode="auto">
          <a:xfrm>
            <a:off x="3962400" y="1143000"/>
            <a:ext cx="4629150" cy="53054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648075" y="6473825"/>
            <a:ext cx="549592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H32.2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3658" name="Rectangle 26"/>
          <p:cNvSpPr>
            <a:spLocks noChangeArrowheads="1"/>
          </p:cNvSpPr>
          <p:nvPr/>
        </p:nvSpPr>
        <p:spPr bwMode="auto">
          <a:xfrm>
            <a:off x="6553200" y="3352800"/>
            <a:ext cx="1187152" cy="30777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BIÊN HÒA</a:t>
            </a:r>
          </a:p>
        </p:txBody>
      </p:sp>
      <p:sp>
        <p:nvSpPr>
          <p:cNvPr id="453642" name="Oval 10"/>
          <p:cNvSpPr>
            <a:spLocks noChangeArrowheads="1"/>
          </p:cNvSpPr>
          <p:nvPr/>
        </p:nvSpPr>
        <p:spPr bwMode="auto">
          <a:xfrm>
            <a:off x="6096000" y="3429000"/>
            <a:ext cx="457200" cy="381000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vi-VN" sz="2400"/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5105400" y="4114800"/>
            <a:ext cx="177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TP.HỒ CHÍ MINH</a:t>
            </a:r>
          </a:p>
        </p:txBody>
      </p:sp>
      <p:sp>
        <p:nvSpPr>
          <p:cNvPr id="453643" name="Oval 11"/>
          <p:cNvSpPr>
            <a:spLocks noChangeArrowheads="1"/>
          </p:cNvSpPr>
          <p:nvPr/>
        </p:nvSpPr>
        <p:spPr bwMode="auto">
          <a:xfrm>
            <a:off x="5715000" y="3657600"/>
            <a:ext cx="609600" cy="533400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vi-VN" sz="2400"/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6732240" y="4725144"/>
            <a:ext cx="11351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VŨNG TÀU</a:t>
            </a:r>
          </a:p>
        </p:txBody>
      </p:sp>
      <p:sp>
        <p:nvSpPr>
          <p:cNvPr id="453641" name="Oval 9"/>
          <p:cNvSpPr>
            <a:spLocks noChangeArrowheads="1"/>
          </p:cNvSpPr>
          <p:nvPr/>
        </p:nvSpPr>
        <p:spPr bwMode="auto">
          <a:xfrm>
            <a:off x="6858000" y="4343400"/>
            <a:ext cx="457200" cy="381000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vi-VN" sz="2400"/>
          </a:p>
        </p:txBody>
      </p:sp>
      <p:sp>
        <p:nvSpPr>
          <p:cNvPr id="22544" name="Rectangle 16"/>
          <p:cNvSpPr>
            <a:spLocks noChangeArrowheads="1"/>
          </p:cNvSpPr>
          <p:nvPr/>
        </p:nvSpPr>
        <p:spPr bwMode="auto">
          <a:xfrm>
            <a:off x="304800" y="1676400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3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3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3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3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3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3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3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53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3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53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53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  <p:bldP spid="22536" grpId="0"/>
      <p:bldP spid="453658" grpId="0"/>
      <p:bldP spid="453642" grpId="0" animBg="1"/>
      <p:bldP spid="22540" grpId="0"/>
      <p:bldP spid="453643" grpId="0" animBg="1"/>
      <p:bldP spid="22542" grpId="0"/>
      <p:bldP spid="453641" grpId="0" animBg="1"/>
      <p:bldP spid="2254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762000" y="5703888"/>
            <a:ext cx="78597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vi-VN" sz="1800" b="0">
              <a:solidFill>
                <a:schemeClr val="tx1"/>
              </a:solidFill>
              <a:latin typeface="VNI-Times" pitchFamily="2" charset="0"/>
            </a:endParaRPr>
          </a:p>
        </p:txBody>
      </p:sp>
      <p:pic>
        <p:nvPicPr>
          <p:cNvPr id="462877" name="Picture 29" descr="2010201442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5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2881" name="Picture 33" descr="tp-hcm-huong-phat-trien-ngang-tam-voi-cac-tp-trong-khu-vuc_7792_KLY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2882" name="Text Box 34"/>
          <p:cNvSpPr txBox="1">
            <a:spLocks noChangeArrowheads="1"/>
          </p:cNvSpPr>
          <p:nvPr/>
        </p:nvSpPr>
        <p:spPr bwMode="auto">
          <a:xfrm>
            <a:off x="3048000" y="304800"/>
            <a:ext cx="24384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TP HỒ CHÍ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MINH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2885" name="Picture 37" descr="chau-a-viet-nam-bien-hoa-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0520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2886" name="Text Box 38"/>
          <p:cNvSpPr txBox="1">
            <a:spLocks noChangeArrowheads="1"/>
          </p:cNvSpPr>
          <p:nvPr/>
        </p:nvSpPr>
        <p:spPr bwMode="auto">
          <a:xfrm>
            <a:off x="6648450" y="5287963"/>
            <a:ext cx="15240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BIÊN HÒA</a:t>
            </a:r>
          </a:p>
        </p:txBody>
      </p:sp>
      <p:pic>
        <p:nvPicPr>
          <p:cNvPr id="20494" name="Picture 14" descr="http://l.f32.img.vnexpress.net/2012/03/17/634675502230860000-thumb-617092-1372018334_500x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5200"/>
            <a:ext cx="4495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2"/>
          <p:cNvSpPr txBox="1">
            <a:spLocks noChangeArrowheads="1"/>
          </p:cNvSpPr>
          <p:nvPr/>
        </p:nvSpPr>
        <p:spPr bwMode="auto">
          <a:xfrm>
            <a:off x="1143000" y="5287963"/>
            <a:ext cx="16002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VŨNG TÀU</a:t>
            </a:r>
          </a:p>
        </p:txBody>
      </p:sp>
      <p:sp>
        <p:nvSpPr>
          <p:cNvPr id="14" name="Text Box 43"/>
          <p:cNvSpPr txBox="1">
            <a:spLocks noChangeArrowheads="1"/>
          </p:cNvSpPr>
          <p:nvPr/>
        </p:nvSpPr>
        <p:spPr bwMode="auto">
          <a:xfrm>
            <a:off x="2900363" y="3230563"/>
            <a:ext cx="35814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TRUNG TÂM KINH TẾ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2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2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2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2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2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2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28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2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2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28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2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2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82" grpId="0" animBg="1"/>
      <p:bldP spid="462886" grpId="0" animBg="1"/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54" name="Text Box 22"/>
          <p:cNvSpPr txBox="1">
            <a:spLocks noChangeArrowheads="1"/>
          </p:cNvSpPr>
          <p:nvPr/>
        </p:nvSpPr>
        <p:spPr bwMode="auto">
          <a:xfrm>
            <a:off x="381000" y="609600"/>
            <a:ext cx="85114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Nam: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53636" name="Picture 4" descr="hanh chin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0"/>
            <a:ext cx="955833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3637" name="Freeform 5"/>
          <p:cNvSpPr>
            <a:spLocks/>
          </p:cNvSpPr>
          <p:nvPr/>
        </p:nvSpPr>
        <p:spPr bwMode="auto">
          <a:xfrm>
            <a:off x="4800600" y="762000"/>
            <a:ext cx="2938463" cy="2776538"/>
          </a:xfrm>
          <a:custGeom>
            <a:avLst/>
            <a:gdLst>
              <a:gd name="T0" fmla="*/ 1464 w 1748"/>
              <a:gd name="T1" fmla="*/ 70 h 1715"/>
              <a:gd name="T2" fmla="*/ 1584 w 1748"/>
              <a:gd name="T3" fmla="*/ 286 h 1715"/>
              <a:gd name="T4" fmla="*/ 1596 w 1748"/>
              <a:gd name="T5" fmla="*/ 460 h 1715"/>
              <a:gd name="T6" fmla="*/ 1500 w 1748"/>
              <a:gd name="T7" fmla="*/ 556 h 1715"/>
              <a:gd name="T8" fmla="*/ 1572 w 1748"/>
              <a:gd name="T9" fmla="*/ 670 h 1715"/>
              <a:gd name="T10" fmla="*/ 1650 w 1748"/>
              <a:gd name="T11" fmla="*/ 760 h 1715"/>
              <a:gd name="T12" fmla="*/ 1716 w 1748"/>
              <a:gd name="T13" fmla="*/ 814 h 1715"/>
              <a:gd name="T14" fmla="*/ 1674 w 1748"/>
              <a:gd name="T15" fmla="*/ 898 h 1715"/>
              <a:gd name="T16" fmla="*/ 1632 w 1748"/>
              <a:gd name="T17" fmla="*/ 1072 h 1715"/>
              <a:gd name="T18" fmla="*/ 1728 w 1748"/>
              <a:gd name="T19" fmla="*/ 1138 h 1715"/>
              <a:gd name="T20" fmla="*/ 1710 w 1748"/>
              <a:gd name="T21" fmla="*/ 1288 h 1715"/>
              <a:gd name="T22" fmla="*/ 1704 w 1748"/>
              <a:gd name="T23" fmla="*/ 1384 h 1715"/>
              <a:gd name="T24" fmla="*/ 1734 w 1748"/>
              <a:gd name="T25" fmla="*/ 1438 h 1715"/>
              <a:gd name="T26" fmla="*/ 1746 w 1748"/>
              <a:gd name="T27" fmla="*/ 1528 h 1715"/>
              <a:gd name="T28" fmla="*/ 1680 w 1748"/>
              <a:gd name="T29" fmla="*/ 1564 h 1715"/>
              <a:gd name="T30" fmla="*/ 1572 w 1748"/>
              <a:gd name="T31" fmla="*/ 1606 h 1715"/>
              <a:gd name="T32" fmla="*/ 1422 w 1748"/>
              <a:gd name="T33" fmla="*/ 1654 h 1715"/>
              <a:gd name="T34" fmla="*/ 1362 w 1748"/>
              <a:gd name="T35" fmla="*/ 1672 h 1715"/>
              <a:gd name="T36" fmla="*/ 1332 w 1748"/>
              <a:gd name="T37" fmla="*/ 1648 h 1715"/>
              <a:gd name="T38" fmla="*/ 1218 w 1748"/>
              <a:gd name="T39" fmla="*/ 1594 h 1715"/>
              <a:gd name="T40" fmla="*/ 1248 w 1748"/>
              <a:gd name="T41" fmla="*/ 1630 h 1715"/>
              <a:gd name="T42" fmla="*/ 1152 w 1748"/>
              <a:gd name="T43" fmla="*/ 1654 h 1715"/>
              <a:gd name="T44" fmla="*/ 1122 w 1748"/>
              <a:gd name="T45" fmla="*/ 1654 h 1715"/>
              <a:gd name="T46" fmla="*/ 1032 w 1748"/>
              <a:gd name="T47" fmla="*/ 1576 h 1715"/>
              <a:gd name="T48" fmla="*/ 942 w 1748"/>
              <a:gd name="T49" fmla="*/ 1606 h 1715"/>
              <a:gd name="T50" fmla="*/ 894 w 1748"/>
              <a:gd name="T51" fmla="*/ 1618 h 1715"/>
              <a:gd name="T52" fmla="*/ 768 w 1748"/>
              <a:gd name="T53" fmla="*/ 1624 h 1715"/>
              <a:gd name="T54" fmla="*/ 690 w 1748"/>
              <a:gd name="T55" fmla="*/ 1486 h 1715"/>
              <a:gd name="T56" fmla="*/ 492 w 1748"/>
              <a:gd name="T57" fmla="*/ 1540 h 1715"/>
              <a:gd name="T58" fmla="*/ 336 w 1748"/>
              <a:gd name="T59" fmla="*/ 1492 h 1715"/>
              <a:gd name="T60" fmla="*/ 54 w 1748"/>
              <a:gd name="T61" fmla="*/ 1270 h 1715"/>
              <a:gd name="T62" fmla="*/ 12 w 1748"/>
              <a:gd name="T63" fmla="*/ 1174 h 1715"/>
              <a:gd name="T64" fmla="*/ 72 w 1748"/>
              <a:gd name="T65" fmla="*/ 1138 h 1715"/>
              <a:gd name="T66" fmla="*/ 180 w 1748"/>
              <a:gd name="T67" fmla="*/ 1090 h 1715"/>
              <a:gd name="T68" fmla="*/ 222 w 1748"/>
              <a:gd name="T69" fmla="*/ 1066 h 1715"/>
              <a:gd name="T70" fmla="*/ 282 w 1748"/>
              <a:gd name="T71" fmla="*/ 1174 h 1715"/>
              <a:gd name="T72" fmla="*/ 366 w 1748"/>
              <a:gd name="T73" fmla="*/ 1240 h 1715"/>
              <a:gd name="T74" fmla="*/ 438 w 1748"/>
              <a:gd name="T75" fmla="*/ 1270 h 1715"/>
              <a:gd name="T76" fmla="*/ 582 w 1748"/>
              <a:gd name="T77" fmla="*/ 1318 h 1715"/>
              <a:gd name="T78" fmla="*/ 564 w 1748"/>
              <a:gd name="T79" fmla="*/ 1234 h 1715"/>
              <a:gd name="T80" fmla="*/ 570 w 1748"/>
              <a:gd name="T81" fmla="*/ 1114 h 1715"/>
              <a:gd name="T82" fmla="*/ 384 w 1748"/>
              <a:gd name="T83" fmla="*/ 922 h 1715"/>
              <a:gd name="T84" fmla="*/ 288 w 1748"/>
              <a:gd name="T85" fmla="*/ 796 h 1715"/>
              <a:gd name="T86" fmla="*/ 324 w 1748"/>
              <a:gd name="T87" fmla="*/ 640 h 1715"/>
              <a:gd name="T88" fmla="*/ 318 w 1748"/>
              <a:gd name="T89" fmla="*/ 538 h 1715"/>
              <a:gd name="T90" fmla="*/ 438 w 1748"/>
              <a:gd name="T91" fmla="*/ 442 h 1715"/>
              <a:gd name="T92" fmla="*/ 618 w 1748"/>
              <a:gd name="T93" fmla="*/ 502 h 1715"/>
              <a:gd name="T94" fmla="*/ 792 w 1748"/>
              <a:gd name="T95" fmla="*/ 256 h 1715"/>
              <a:gd name="T96" fmla="*/ 1074 w 1748"/>
              <a:gd name="T97" fmla="*/ 172 h 1715"/>
              <a:gd name="T98" fmla="*/ 1344 w 1748"/>
              <a:gd name="T99" fmla="*/ 124 h 1715"/>
              <a:gd name="T100" fmla="*/ 1434 w 1748"/>
              <a:gd name="T101" fmla="*/ 46 h 1715"/>
              <a:gd name="T102" fmla="*/ 1452 w 1748"/>
              <a:gd name="T103" fmla="*/ 52 h 1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748" h="1715">
                <a:moveTo>
                  <a:pt x="1446" y="22"/>
                </a:moveTo>
                <a:cubicBezTo>
                  <a:pt x="1452" y="38"/>
                  <a:pt x="1462" y="53"/>
                  <a:pt x="1464" y="70"/>
                </a:cubicBezTo>
                <a:cubicBezTo>
                  <a:pt x="1479" y="195"/>
                  <a:pt x="1427" y="229"/>
                  <a:pt x="1530" y="244"/>
                </a:cubicBezTo>
                <a:cubicBezTo>
                  <a:pt x="1573" y="273"/>
                  <a:pt x="1556" y="258"/>
                  <a:pt x="1584" y="286"/>
                </a:cubicBezTo>
                <a:cubicBezTo>
                  <a:pt x="1591" y="321"/>
                  <a:pt x="1595" y="345"/>
                  <a:pt x="1620" y="370"/>
                </a:cubicBezTo>
                <a:cubicBezTo>
                  <a:pt x="1631" y="403"/>
                  <a:pt x="1623" y="438"/>
                  <a:pt x="1596" y="460"/>
                </a:cubicBezTo>
                <a:cubicBezTo>
                  <a:pt x="1581" y="473"/>
                  <a:pt x="1542" y="484"/>
                  <a:pt x="1542" y="484"/>
                </a:cubicBezTo>
                <a:cubicBezTo>
                  <a:pt x="1522" y="504"/>
                  <a:pt x="1509" y="529"/>
                  <a:pt x="1500" y="556"/>
                </a:cubicBezTo>
                <a:cubicBezTo>
                  <a:pt x="1510" y="685"/>
                  <a:pt x="1484" y="609"/>
                  <a:pt x="1560" y="634"/>
                </a:cubicBezTo>
                <a:cubicBezTo>
                  <a:pt x="1564" y="646"/>
                  <a:pt x="1568" y="658"/>
                  <a:pt x="1572" y="670"/>
                </a:cubicBezTo>
                <a:cubicBezTo>
                  <a:pt x="1579" y="692"/>
                  <a:pt x="1616" y="681"/>
                  <a:pt x="1638" y="688"/>
                </a:cubicBezTo>
                <a:cubicBezTo>
                  <a:pt x="1654" y="712"/>
                  <a:pt x="1645" y="729"/>
                  <a:pt x="1650" y="760"/>
                </a:cubicBezTo>
                <a:cubicBezTo>
                  <a:pt x="1687" y="745"/>
                  <a:pt x="1711" y="743"/>
                  <a:pt x="1740" y="772"/>
                </a:cubicBezTo>
                <a:cubicBezTo>
                  <a:pt x="1727" y="823"/>
                  <a:pt x="1745" y="771"/>
                  <a:pt x="1716" y="814"/>
                </a:cubicBezTo>
                <a:cubicBezTo>
                  <a:pt x="1711" y="821"/>
                  <a:pt x="1706" y="850"/>
                  <a:pt x="1704" y="856"/>
                </a:cubicBezTo>
                <a:cubicBezTo>
                  <a:pt x="1701" y="863"/>
                  <a:pt x="1676" y="895"/>
                  <a:pt x="1674" y="898"/>
                </a:cubicBezTo>
                <a:cubicBezTo>
                  <a:pt x="1669" y="936"/>
                  <a:pt x="1648" y="1014"/>
                  <a:pt x="1626" y="1048"/>
                </a:cubicBezTo>
                <a:cubicBezTo>
                  <a:pt x="1628" y="1056"/>
                  <a:pt x="1626" y="1067"/>
                  <a:pt x="1632" y="1072"/>
                </a:cubicBezTo>
                <a:cubicBezTo>
                  <a:pt x="1642" y="1080"/>
                  <a:pt x="1668" y="1084"/>
                  <a:pt x="1668" y="1084"/>
                </a:cubicBezTo>
                <a:cubicBezTo>
                  <a:pt x="1688" y="1104"/>
                  <a:pt x="1708" y="1118"/>
                  <a:pt x="1728" y="1138"/>
                </a:cubicBezTo>
                <a:cubicBezTo>
                  <a:pt x="1740" y="1174"/>
                  <a:pt x="1725" y="1210"/>
                  <a:pt x="1716" y="1246"/>
                </a:cubicBezTo>
                <a:cubicBezTo>
                  <a:pt x="1713" y="1260"/>
                  <a:pt x="1713" y="1274"/>
                  <a:pt x="1710" y="1288"/>
                </a:cubicBezTo>
                <a:cubicBezTo>
                  <a:pt x="1707" y="1300"/>
                  <a:pt x="1698" y="1324"/>
                  <a:pt x="1698" y="1324"/>
                </a:cubicBezTo>
                <a:cubicBezTo>
                  <a:pt x="1700" y="1344"/>
                  <a:pt x="1698" y="1365"/>
                  <a:pt x="1704" y="1384"/>
                </a:cubicBezTo>
                <a:cubicBezTo>
                  <a:pt x="1706" y="1392"/>
                  <a:pt x="1718" y="1395"/>
                  <a:pt x="1722" y="1402"/>
                </a:cubicBezTo>
                <a:cubicBezTo>
                  <a:pt x="1728" y="1413"/>
                  <a:pt x="1734" y="1438"/>
                  <a:pt x="1734" y="1438"/>
                </a:cubicBezTo>
                <a:cubicBezTo>
                  <a:pt x="1736" y="1462"/>
                  <a:pt x="1737" y="1486"/>
                  <a:pt x="1740" y="1510"/>
                </a:cubicBezTo>
                <a:cubicBezTo>
                  <a:pt x="1741" y="1516"/>
                  <a:pt x="1748" y="1522"/>
                  <a:pt x="1746" y="1528"/>
                </a:cubicBezTo>
                <a:cubicBezTo>
                  <a:pt x="1743" y="1535"/>
                  <a:pt x="1734" y="1537"/>
                  <a:pt x="1728" y="1540"/>
                </a:cubicBezTo>
                <a:cubicBezTo>
                  <a:pt x="1712" y="1549"/>
                  <a:pt x="1696" y="1556"/>
                  <a:pt x="1680" y="1564"/>
                </a:cubicBezTo>
                <a:cubicBezTo>
                  <a:pt x="1672" y="1568"/>
                  <a:pt x="1669" y="1578"/>
                  <a:pt x="1662" y="1582"/>
                </a:cubicBezTo>
                <a:cubicBezTo>
                  <a:pt x="1637" y="1596"/>
                  <a:pt x="1599" y="1597"/>
                  <a:pt x="1572" y="1606"/>
                </a:cubicBezTo>
                <a:cubicBezTo>
                  <a:pt x="1546" y="1632"/>
                  <a:pt x="1537" y="1666"/>
                  <a:pt x="1500" y="1678"/>
                </a:cubicBezTo>
                <a:cubicBezTo>
                  <a:pt x="1468" y="1673"/>
                  <a:pt x="1452" y="1661"/>
                  <a:pt x="1422" y="1654"/>
                </a:cubicBezTo>
                <a:cubicBezTo>
                  <a:pt x="1414" y="1656"/>
                  <a:pt x="1406" y="1658"/>
                  <a:pt x="1398" y="1660"/>
                </a:cubicBezTo>
                <a:cubicBezTo>
                  <a:pt x="1386" y="1664"/>
                  <a:pt x="1362" y="1672"/>
                  <a:pt x="1362" y="1672"/>
                </a:cubicBezTo>
                <a:cubicBezTo>
                  <a:pt x="1333" y="1715"/>
                  <a:pt x="1328" y="1704"/>
                  <a:pt x="1296" y="1672"/>
                </a:cubicBezTo>
                <a:cubicBezTo>
                  <a:pt x="1308" y="1664"/>
                  <a:pt x="1342" y="1658"/>
                  <a:pt x="1332" y="1648"/>
                </a:cubicBezTo>
                <a:cubicBezTo>
                  <a:pt x="1292" y="1608"/>
                  <a:pt x="1312" y="1617"/>
                  <a:pt x="1278" y="1606"/>
                </a:cubicBezTo>
                <a:cubicBezTo>
                  <a:pt x="1267" y="1561"/>
                  <a:pt x="1249" y="1573"/>
                  <a:pt x="1218" y="1594"/>
                </a:cubicBezTo>
                <a:cubicBezTo>
                  <a:pt x="1222" y="1600"/>
                  <a:pt x="1225" y="1606"/>
                  <a:pt x="1230" y="1612"/>
                </a:cubicBezTo>
                <a:cubicBezTo>
                  <a:pt x="1235" y="1619"/>
                  <a:pt x="1253" y="1623"/>
                  <a:pt x="1248" y="1630"/>
                </a:cubicBezTo>
                <a:cubicBezTo>
                  <a:pt x="1236" y="1646"/>
                  <a:pt x="1208" y="1636"/>
                  <a:pt x="1188" y="1642"/>
                </a:cubicBezTo>
                <a:cubicBezTo>
                  <a:pt x="1176" y="1646"/>
                  <a:pt x="1152" y="1654"/>
                  <a:pt x="1152" y="1654"/>
                </a:cubicBezTo>
                <a:cubicBezTo>
                  <a:pt x="1160" y="1630"/>
                  <a:pt x="1147" y="1602"/>
                  <a:pt x="1134" y="1642"/>
                </a:cubicBezTo>
                <a:cubicBezTo>
                  <a:pt x="1137" y="1652"/>
                  <a:pt x="1151" y="1676"/>
                  <a:pt x="1122" y="1654"/>
                </a:cubicBezTo>
                <a:cubicBezTo>
                  <a:pt x="1102" y="1638"/>
                  <a:pt x="1089" y="1614"/>
                  <a:pt x="1068" y="1600"/>
                </a:cubicBezTo>
                <a:cubicBezTo>
                  <a:pt x="1056" y="1592"/>
                  <a:pt x="1032" y="1576"/>
                  <a:pt x="1032" y="1576"/>
                </a:cubicBezTo>
                <a:cubicBezTo>
                  <a:pt x="1004" y="1585"/>
                  <a:pt x="997" y="1613"/>
                  <a:pt x="972" y="1630"/>
                </a:cubicBezTo>
                <a:cubicBezTo>
                  <a:pt x="961" y="1598"/>
                  <a:pt x="976" y="1572"/>
                  <a:pt x="942" y="1606"/>
                </a:cubicBezTo>
                <a:cubicBezTo>
                  <a:pt x="940" y="1616"/>
                  <a:pt x="944" y="1630"/>
                  <a:pt x="936" y="1636"/>
                </a:cubicBezTo>
                <a:cubicBezTo>
                  <a:pt x="926" y="1644"/>
                  <a:pt x="901" y="1621"/>
                  <a:pt x="894" y="1618"/>
                </a:cubicBezTo>
                <a:cubicBezTo>
                  <a:pt x="876" y="1611"/>
                  <a:pt x="836" y="1626"/>
                  <a:pt x="840" y="1600"/>
                </a:cubicBezTo>
                <a:cubicBezTo>
                  <a:pt x="810" y="1690"/>
                  <a:pt x="836" y="1647"/>
                  <a:pt x="768" y="1624"/>
                </a:cubicBezTo>
                <a:cubicBezTo>
                  <a:pt x="784" y="1601"/>
                  <a:pt x="784" y="1591"/>
                  <a:pt x="756" y="1582"/>
                </a:cubicBezTo>
                <a:cubicBezTo>
                  <a:pt x="748" y="1540"/>
                  <a:pt x="725" y="1509"/>
                  <a:pt x="690" y="1486"/>
                </a:cubicBezTo>
                <a:cubicBezTo>
                  <a:pt x="628" y="1488"/>
                  <a:pt x="564" y="1476"/>
                  <a:pt x="504" y="1492"/>
                </a:cubicBezTo>
                <a:cubicBezTo>
                  <a:pt x="488" y="1496"/>
                  <a:pt x="507" y="1534"/>
                  <a:pt x="492" y="1540"/>
                </a:cubicBezTo>
                <a:cubicBezTo>
                  <a:pt x="468" y="1550"/>
                  <a:pt x="440" y="1532"/>
                  <a:pt x="414" y="1528"/>
                </a:cubicBezTo>
                <a:cubicBezTo>
                  <a:pt x="384" y="1508"/>
                  <a:pt x="373" y="1498"/>
                  <a:pt x="336" y="1492"/>
                </a:cubicBezTo>
                <a:cubicBezTo>
                  <a:pt x="303" y="1437"/>
                  <a:pt x="254" y="1408"/>
                  <a:pt x="192" y="1396"/>
                </a:cubicBezTo>
                <a:cubicBezTo>
                  <a:pt x="148" y="1352"/>
                  <a:pt x="106" y="1305"/>
                  <a:pt x="54" y="1270"/>
                </a:cubicBezTo>
                <a:cubicBezTo>
                  <a:pt x="63" y="1235"/>
                  <a:pt x="57" y="1237"/>
                  <a:pt x="36" y="1210"/>
                </a:cubicBezTo>
                <a:cubicBezTo>
                  <a:pt x="27" y="1199"/>
                  <a:pt x="20" y="1186"/>
                  <a:pt x="12" y="1174"/>
                </a:cubicBezTo>
                <a:cubicBezTo>
                  <a:pt x="8" y="1168"/>
                  <a:pt x="0" y="1156"/>
                  <a:pt x="0" y="1156"/>
                </a:cubicBezTo>
                <a:cubicBezTo>
                  <a:pt x="36" y="1132"/>
                  <a:pt x="4" y="1149"/>
                  <a:pt x="72" y="1138"/>
                </a:cubicBezTo>
                <a:cubicBezTo>
                  <a:pt x="90" y="1135"/>
                  <a:pt x="110" y="1122"/>
                  <a:pt x="126" y="1114"/>
                </a:cubicBezTo>
                <a:cubicBezTo>
                  <a:pt x="183" y="1085"/>
                  <a:pt x="87" y="1121"/>
                  <a:pt x="180" y="1090"/>
                </a:cubicBezTo>
                <a:cubicBezTo>
                  <a:pt x="186" y="1088"/>
                  <a:pt x="198" y="1084"/>
                  <a:pt x="198" y="1084"/>
                </a:cubicBezTo>
                <a:cubicBezTo>
                  <a:pt x="206" y="1078"/>
                  <a:pt x="212" y="1063"/>
                  <a:pt x="222" y="1066"/>
                </a:cubicBezTo>
                <a:cubicBezTo>
                  <a:pt x="246" y="1073"/>
                  <a:pt x="240" y="1127"/>
                  <a:pt x="246" y="1138"/>
                </a:cubicBezTo>
                <a:cubicBezTo>
                  <a:pt x="254" y="1153"/>
                  <a:pt x="282" y="1174"/>
                  <a:pt x="282" y="1174"/>
                </a:cubicBezTo>
                <a:cubicBezTo>
                  <a:pt x="293" y="1206"/>
                  <a:pt x="314" y="1227"/>
                  <a:pt x="342" y="1246"/>
                </a:cubicBezTo>
                <a:cubicBezTo>
                  <a:pt x="350" y="1244"/>
                  <a:pt x="361" y="1247"/>
                  <a:pt x="366" y="1240"/>
                </a:cubicBezTo>
                <a:cubicBezTo>
                  <a:pt x="373" y="1230"/>
                  <a:pt x="360" y="1207"/>
                  <a:pt x="372" y="1204"/>
                </a:cubicBezTo>
                <a:lnTo>
                  <a:pt x="438" y="1270"/>
                </a:lnTo>
                <a:lnTo>
                  <a:pt x="534" y="1270"/>
                </a:lnTo>
                <a:cubicBezTo>
                  <a:pt x="550" y="1286"/>
                  <a:pt x="561" y="1311"/>
                  <a:pt x="582" y="1318"/>
                </a:cubicBezTo>
                <a:cubicBezTo>
                  <a:pt x="594" y="1322"/>
                  <a:pt x="573" y="1294"/>
                  <a:pt x="570" y="1282"/>
                </a:cubicBezTo>
                <a:cubicBezTo>
                  <a:pt x="567" y="1266"/>
                  <a:pt x="578" y="1284"/>
                  <a:pt x="564" y="1234"/>
                </a:cubicBezTo>
                <a:cubicBezTo>
                  <a:pt x="554" y="1198"/>
                  <a:pt x="532" y="1163"/>
                  <a:pt x="534" y="1126"/>
                </a:cubicBezTo>
                <a:cubicBezTo>
                  <a:pt x="535" y="1113"/>
                  <a:pt x="570" y="1114"/>
                  <a:pt x="570" y="1114"/>
                </a:cubicBezTo>
                <a:cubicBezTo>
                  <a:pt x="594" y="1041"/>
                  <a:pt x="485" y="1001"/>
                  <a:pt x="438" y="970"/>
                </a:cubicBezTo>
                <a:cubicBezTo>
                  <a:pt x="418" y="957"/>
                  <a:pt x="402" y="938"/>
                  <a:pt x="384" y="922"/>
                </a:cubicBezTo>
                <a:cubicBezTo>
                  <a:pt x="370" y="910"/>
                  <a:pt x="324" y="873"/>
                  <a:pt x="312" y="856"/>
                </a:cubicBezTo>
                <a:cubicBezTo>
                  <a:pt x="299" y="838"/>
                  <a:pt x="288" y="796"/>
                  <a:pt x="288" y="796"/>
                </a:cubicBezTo>
                <a:cubicBezTo>
                  <a:pt x="297" y="768"/>
                  <a:pt x="320" y="753"/>
                  <a:pt x="330" y="724"/>
                </a:cubicBezTo>
                <a:cubicBezTo>
                  <a:pt x="328" y="696"/>
                  <a:pt x="330" y="667"/>
                  <a:pt x="324" y="640"/>
                </a:cubicBezTo>
                <a:cubicBezTo>
                  <a:pt x="321" y="627"/>
                  <a:pt x="280" y="602"/>
                  <a:pt x="270" y="592"/>
                </a:cubicBezTo>
                <a:cubicBezTo>
                  <a:pt x="276" y="538"/>
                  <a:pt x="268" y="526"/>
                  <a:pt x="318" y="538"/>
                </a:cubicBezTo>
                <a:cubicBezTo>
                  <a:pt x="398" y="528"/>
                  <a:pt x="357" y="537"/>
                  <a:pt x="384" y="484"/>
                </a:cubicBezTo>
                <a:cubicBezTo>
                  <a:pt x="394" y="464"/>
                  <a:pt x="438" y="442"/>
                  <a:pt x="438" y="442"/>
                </a:cubicBezTo>
                <a:cubicBezTo>
                  <a:pt x="478" y="444"/>
                  <a:pt x="519" y="438"/>
                  <a:pt x="558" y="448"/>
                </a:cubicBezTo>
                <a:cubicBezTo>
                  <a:pt x="584" y="455"/>
                  <a:pt x="592" y="493"/>
                  <a:pt x="618" y="502"/>
                </a:cubicBezTo>
                <a:cubicBezTo>
                  <a:pt x="658" y="515"/>
                  <a:pt x="702" y="511"/>
                  <a:pt x="744" y="514"/>
                </a:cubicBezTo>
                <a:cubicBezTo>
                  <a:pt x="771" y="433"/>
                  <a:pt x="781" y="342"/>
                  <a:pt x="792" y="256"/>
                </a:cubicBezTo>
                <a:cubicBezTo>
                  <a:pt x="884" y="263"/>
                  <a:pt x="957" y="261"/>
                  <a:pt x="1044" y="232"/>
                </a:cubicBezTo>
                <a:cubicBezTo>
                  <a:pt x="1051" y="210"/>
                  <a:pt x="1051" y="185"/>
                  <a:pt x="1074" y="172"/>
                </a:cubicBezTo>
                <a:cubicBezTo>
                  <a:pt x="1085" y="166"/>
                  <a:pt x="1110" y="160"/>
                  <a:pt x="1110" y="160"/>
                </a:cubicBezTo>
                <a:cubicBezTo>
                  <a:pt x="1207" y="209"/>
                  <a:pt x="1268" y="162"/>
                  <a:pt x="1344" y="124"/>
                </a:cubicBezTo>
                <a:cubicBezTo>
                  <a:pt x="1363" y="115"/>
                  <a:pt x="1382" y="96"/>
                  <a:pt x="1398" y="82"/>
                </a:cubicBezTo>
                <a:cubicBezTo>
                  <a:pt x="1411" y="71"/>
                  <a:pt x="1434" y="46"/>
                  <a:pt x="1434" y="46"/>
                </a:cubicBezTo>
                <a:cubicBezTo>
                  <a:pt x="1436" y="36"/>
                  <a:pt x="1431" y="21"/>
                  <a:pt x="1440" y="16"/>
                </a:cubicBezTo>
                <a:cubicBezTo>
                  <a:pt x="1471" y="0"/>
                  <a:pt x="1454" y="54"/>
                  <a:pt x="1452" y="52"/>
                </a:cubicBezTo>
                <a:cubicBezTo>
                  <a:pt x="1445" y="45"/>
                  <a:pt x="1448" y="32"/>
                  <a:pt x="1446" y="22"/>
                </a:cubicBezTo>
                <a:close/>
              </a:path>
            </a:pathLst>
          </a:custGeom>
          <a:noFill/>
          <a:ln w="57150" cmpd="sng">
            <a:solidFill>
              <a:srgbClr val="9966FF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66" name="Picture 4" descr="1"/>
          <p:cNvPicPr>
            <a:picLocks noChangeAspect="1" noChangeArrowheads="1"/>
          </p:cNvPicPr>
          <p:nvPr/>
        </p:nvPicPr>
        <p:blipFill>
          <a:blip r:embed="rId4" cstate="print">
            <a:lum contrast="-6000"/>
          </a:blip>
          <a:srcRect l="3210" t="3079" r="2455" b="5788"/>
          <a:stretch>
            <a:fillRect/>
          </a:stretch>
        </p:blipFill>
        <p:spPr bwMode="auto">
          <a:xfrm>
            <a:off x="0" y="0"/>
            <a:ext cx="4567238" cy="67849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3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53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53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1000" fill="hold"/>
                                        <p:tgtEl>
                                          <p:spTgt spid="4536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1000" fill="hold"/>
                                        <p:tgtEl>
                                          <p:spTgt spid="4536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4536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4536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xit" presetSubtype="3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53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53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53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53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37" grpId="0" animBg="1"/>
      <p:bldP spid="453637" grpId="1" animBg="1"/>
      <p:bldP spid="453637" grpId="2" animBg="1"/>
      <p:bldP spid="453637" grpId="3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DIỆN TÍCH, </a:t>
            </a:r>
            <a:r>
              <a:rPr lang="en-US" sz="2400" b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DÂN SỐ </a:t>
            </a:r>
            <a:r>
              <a:rPr lang="en-US" sz="24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NĂM 2016</a:t>
            </a:r>
            <a:endParaRPr lang="vi-VN" sz="2400" b="1" dirty="0">
              <a:solidFill>
                <a:srgbClr val="000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9552" y="1397000"/>
          <a:ext cx="8136904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/>
                <a:gridCol w="2016224"/>
                <a:gridCol w="194421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VÙNG</a:t>
                      </a:r>
                      <a:endParaRPr lang="vi-VN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DIỆN TÍCH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(Km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2)</a:t>
                      </a:r>
                      <a:endParaRPr lang="vi-VN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SỐ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Nghìn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vi-VN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1840">
                <a:tc>
                  <a:txBody>
                    <a:bodyPr/>
                    <a:lstStyle/>
                    <a:p>
                      <a:endParaRPr lang="en-US" sz="28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Vùng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KTTĐ </a:t>
                      </a:r>
                      <a:r>
                        <a:rPr lang="en-US" sz="28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Phía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endParaRPr lang="en-US" sz="28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8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15 755</a:t>
                      </a:r>
                    </a:p>
                    <a:p>
                      <a:pPr lvl="0" algn="ctr" fontAlgn="b"/>
                      <a:endParaRPr lang="en-US" sz="2800" b="1" i="0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15 743,4</a:t>
                      </a:r>
                    </a:p>
                    <a:p>
                      <a:pPr algn="ctr"/>
                      <a:endParaRPr lang="vi-VN" sz="2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70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Vùng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KTTĐ </a:t>
                      </a:r>
                      <a:r>
                        <a:rPr lang="en-US" sz="28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Miền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endParaRPr lang="vi-VN" sz="28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27 980,5</a:t>
                      </a:r>
                    </a:p>
                    <a:p>
                      <a:pPr algn="ctr"/>
                      <a:endParaRPr lang="vi-VN" sz="2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</a:p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6 459,8</a:t>
                      </a:r>
                      <a:endParaRPr lang="vi-VN" sz="2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Vùng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KTTĐ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Phía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Nam</a:t>
                      </a:r>
                      <a:endParaRPr lang="vi-VN" sz="2800" b="1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80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vi-VN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 smtClean="0">
                        <a:solidFill>
                          <a:srgbClr val="FF0000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vi-VN" sz="28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28</a:t>
                      </a:r>
                      <a:r>
                        <a:rPr lang="vi-VN" sz="2800" b="1" baseline="0" dirty="0" smtClean="0">
                          <a:solidFill>
                            <a:srgbClr val="FF0000"/>
                          </a:solidFill>
                          <a:latin typeface="+mj-lt"/>
                        </a:rPr>
                        <a:t> 047,4</a:t>
                      </a:r>
                      <a:endParaRPr lang="vi-VN" sz="28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8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vi-VN" sz="28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17 914,9</a:t>
                      </a:r>
                      <a:endParaRPr lang="vi-VN" sz="28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30-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Bảng 33.2. Một số chỉ tiêu của vùng kinh tế trọng điểm phía Nam so với cả nước( cả nước = 100% )</a:t>
            </a:r>
            <a:endParaRPr lang="vi-VN" sz="2800" b="1" smtClean="0">
              <a:solidFill>
                <a:srgbClr val="002060"/>
              </a:solidFill>
              <a:cs typeface="Times New Roman" pitchFamily="18" charset="0"/>
            </a:endParaRPr>
          </a:p>
        </p:txBody>
      </p:sp>
      <p:graphicFrame>
        <p:nvGraphicFramePr>
          <p:cNvPr id="5" name="Group 39"/>
          <p:cNvGraphicFramePr>
            <a:graphicFrameLocks noGrp="1"/>
          </p:cNvGraphicFramePr>
          <p:nvPr>
            <p:ph idx="1"/>
          </p:nvPr>
        </p:nvGraphicFramePr>
        <p:xfrm>
          <a:off x="0" y="2143125"/>
          <a:ext cx="9072594" cy="2365248"/>
        </p:xfrm>
        <a:graphic>
          <a:graphicData uri="http://schemas.openxmlformats.org/drawingml/2006/table">
            <a:tbl>
              <a:tblPr/>
              <a:tblGrid>
                <a:gridCol w="3214678"/>
                <a:gridCol w="1571636"/>
                <a:gridCol w="2428892"/>
                <a:gridCol w="1857388"/>
              </a:tblGrid>
              <a:tr h="5941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GDP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GDP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nghiệp-xây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dựng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trị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khẩu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8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Vùng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kinh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tế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trọng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điểm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phía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Nam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8625" y="1720850"/>
            <a:ext cx="8429625" cy="35401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vi-VN" sz="3200" dirty="0">
                <a:latin typeface="+mj-lt"/>
              </a:rPr>
              <a:t>	Năm 2016, Vùng kinh tế trọng điểm Phía Nam là vùng kinh tế năng động, phát triển mạnh mẽ với mức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tăng trưởng kinh tế gấp 1,5 lần </a:t>
            </a:r>
            <a:r>
              <a:rPr lang="vi-VN" sz="3200" dirty="0">
                <a:latin typeface="+mj-lt"/>
              </a:rPr>
              <a:t>mức bình quân của cả nước, chiếm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40%  kim ngạch xuất khẩu</a:t>
            </a:r>
            <a:r>
              <a:rPr lang="vi-VN" sz="3200" dirty="0">
                <a:latin typeface="+mj-lt"/>
              </a:rPr>
              <a:t>, đóng góp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60% ngân sách quốc gia</a:t>
            </a:r>
            <a:r>
              <a:rPr lang="vi-VN" sz="3200" dirty="0">
                <a:latin typeface="+mj-lt"/>
              </a:rPr>
              <a:t>, thu hút hơn 60% số dự án và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50% số vốn đầu tư nước ngoài </a:t>
            </a:r>
            <a:r>
              <a:rPr lang="vi-VN" sz="3200" dirty="0">
                <a:latin typeface="+mj-lt"/>
              </a:rPr>
              <a:t>vào Việt Nam.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pres?slideindex=42&amp;slidetitle=Slide 42"/>
          </p:cNvPr>
          <p:cNvSpPr/>
          <p:nvPr/>
        </p:nvSpPr>
        <p:spPr>
          <a:xfrm>
            <a:off x="0" y="404664"/>
            <a:ext cx="3059832" cy="30963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hlinkClick r:id="rId3" action="ppaction://hlinkpres?slideindex=43&amp;slidetitle=Slide 43"/>
          </p:cNvPr>
          <p:cNvSpPr/>
          <p:nvPr/>
        </p:nvSpPr>
        <p:spPr>
          <a:xfrm>
            <a:off x="3059832" y="404664"/>
            <a:ext cx="2952328" cy="30963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hlinkClick r:id="rId4" action="ppaction://hlinkpres?slideindex=44&amp;slidetitle=Slide 44"/>
          </p:cNvPr>
          <p:cNvSpPr/>
          <p:nvPr/>
        </p:nvSpPr>
        <p:spPr>
          <a:xfrm>
            <a:off x="6012160" y="404665"/>
            <a:ext cx="3131840" cy="30963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hlinkClick r:id="rId5" action="ppaction://hlinkpres?slideindex=45&amp;slidetitle=Slide 45"/>
          </p:cNvPr>
          <p:cNvSpPr/>
          <p:nvPr/>
        </p:nvSpPr>
        <p:spPr>
          <a:xfrm>
            <a:off x="0" y="3501009"/>
            <a:ext cx="3059832" cy="302433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hlinkClick r:id="rId6" action="ppaction://hlinkpres?slideindex=46&amp;slidetitle=Slide 46"/>
          </p:cNvPr>
          <p:cNvSpPr/>
          <p:nvPr/>
        </p:nvSpPr>
        <p:spPr>
          <a:xfrm>
            <a:off x="3059833" y="3501009"/>
            <a:ext cx="2952328" cy="302433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hlinkClick r:id="rId7" action="ppaction://hlinkpres?slideindex=47&amp;slidetitle=Slide 47"/>
          </p:cNvPr>
          <p:cNvSpPr/>
          <p:nvPr/>
        </p:nvSpPr>
        <p:spPr>
          <a:xfrm>
            <a:off x="6012161" y="3501008"/>
            <a:ext cx="3131840" cy="302433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Notched Right Arrow 10">
            <a:hlinkClick r:id="rId8" action="ppaction://hlinkpres?slideindex=48&amp;slidetitle=Slide 48"/>
          </p:cNvPr>
          <p:cNvSpPr/>
          <p:nvPr/>
        </p:nvSpPr>
        <p:spPr>
          <a:xfrm>
            <a:off x="7956376" y="6597352"/>
            <a:ext cx="504056" cy="26064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6"/>
          <p:cNvSpPr txBox="1">
            <a:spLocks noChangeArrowheads="1"/>
          </p:cNvSpPr>
          <p:nvPr/>
        </p:nvSpPr>
        <p:spPr bwMode="auto">
          <a:xfrm>
            <a:off x="0" y="1124744"/>
            <a:ext cx="8643938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endParaRPr lang="en-US" sz="3600" b="1" dirty="0" smtClean="0">
              <a:solidFill>
                <a:srgbClr val="000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sz="3600" b="1" i="1" dirty="0">
                <a:solidFill>
                  <a:srgbClr val="0000FF"/>
                </a:solidFill>
              </a:rPr>
              <a:t>      </a:t>
            </a:r>
            <a:endParaRPr lang="en-US" sz="3600" b="1" i="1" dirty="0">
              <a:latin typeface="Times New Roman" pitchFamily="18" charset="0"/>
            </a:endParaRPr>
          </a:p>
        </p:txBody>
      </p:sp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7215188" y="6072188"/>
            <a:ext cx="1000125" cy="571500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267744" y="2636912"/>
            <a:ext cx="47964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 SỐ MAY MẮN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357188" y="1071563"/>
            <a:ext cx="8229600" cy="1139825"/>
          </a:xfrm>
        </p:spPr>
        <p:txBody>
          <a:bodyPr/>
          <a:lstStyle/>
          <a:p>
            <a:pPr eaLnBrk="1" hangingPunct="1"/>
            <a:r>
              <a:rPr lang="en-US" sz="2400" b="1" i="1" dirty="0" err="1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Bảng</a:t>
            </a:r>
            <a:r>
              <a:rPr lang="en-US" sz="2400" b="1" i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33.1. </a:t>
            </a:r>
            <a:r>
              <a:rPr lang="en-US" sz="2400" b="1" i="1" dirty="0" err="1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Tỉ</a:t>
            </a:r>
            <a:r>
              <a:rPr lang="en-US" sz="2400" b="1" i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trọng</a:t>
            </a:r>
            <a:r>
              <a:rPr lang="en-US" sz="2400" b="1" i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một</a:t>
            </a:r>
            <a:r>
              <a:rPr lang="en-US" sz="2400" b="1" i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số</a:t>
            </a:r>
            <a:r>
              <a:rPr lang="en-US" sz="2400" b="1" i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chỉ</a:t>
            </a:r>
            <a:r>
              <a:rPr lang="en-US" sz="2400" b="1" i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tiêu</a:t>
            </a:r>
            <a:r>
              <a:rPr lang="en-US" sz="2400" b="1" i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dịch</a:t>
            </a:r>
            <a:r>
              <a:rPr lang="en-US" sz="2400" b="1" i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vụ</a:t>
            </a:r>
            <a:r>
              <a:rPr lang="en-US" sz="2400" b="1" i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ở </a:t>
            </a:r>
            <a:r>
              <a:rPr lang="en-US" sz="2400" b="1" i="1" dirty="0" err="1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Đông</a:t>
            </a:r>
            <a:r>
              <a:rPr lang="en-US" sz="2400" b="1" i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Nam </a:t>
            </a:r>
            <a:r>
              <a:rPr lang="en-US" sz="2400" b="1" i="1" dirty="0" err="1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Bộ</a:t>
            </a:r>
            <a:r>
              <a:rPr lang="en-US" sz="2400" b="1" i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so </a:t>
            </a:r>
            <a:r>
              <a:rPr lang="en-US" sz="2400" b="1" i="1" dirty="0" err="1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với</a:t>
            </a:r>
            <a:r>
              <a:rPr lang="en-US" sz="2400" b="1" i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cả</a:t>
            </a:r>
            <a:r>
              <a:rPr lang="en-US" sz="2400" b="1" i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nước</a:t>
            </a:r>
            <a:r>
              <a:rPr lang="en-US" sz="2400" b="1" i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(</a:t>
            </a:r>
            <a:r>
              <a:rPr lang="en-US" sz="2400" b="1" i="1" dirty="0" err="1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cả</a:t>
            </a:r>
            <a:r>
              <a:rPr lang="en-US" sz="2400" b="1" i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nước</a:t>
            </a:r>
            <a:r>
              <a:rPr lang="en-US" sz="2400" b="1" i="1" dirty="0" smtClean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= 100%)</a:t>
            </a:r>
            <a:endParaRPr lang="vi-VN" sz="2400" b="1" i="1" dirty="0" smtClean="0">
              <a:solidFill>
                <a:schemeClr val="tx2"/>
              </a:solidFill>
              <a:ea typeface="Tahoma" pitchFamily="34" charset="0"/>
              <a:cs typeface="Times New Roman" pitchFamily="18" charset="0"/>
            </a:endParaRPr>
          </a:p>
        </p:txBody>
      </p:sp>
      <p:graphicFrame>
        <p:nvGraphicFramePr>
          <p:cNvPr id="6" name="Group 39"/>
          <p:cNvGraphicFramePr>
            <a:graphicFrameLocks noGrp="1"/>
          </p:cNvGraphicFramePr>
          <p:nvPr>
            <p:ph idx="1"/>
          </p:nvPr>
        </p:nvGraphicFramePr>
        <p:xfrm>
          <a:off x="214313" y="2214563"/>
          <a:ext cx="8390135" cy="2530036"/>
        </p:xfrm>
        <a:graphic>
          <a:graphicData uri="http://schemas.openxmlformats.org/drawingml/2006/table">
            <a:tbl>
              <a:tblPr/>
              <a:tblGrid>
                <a:gridCol w="4645719"/>
                <a:gridCol w="936104"/>
                <a:gridCol w="936104"/>
                <a:gridCol w="864096"/>
                <a:gridCol w="1008112"/>
              </a:tblGrid>
              <a:tr h="63837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Năm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Tiêu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chí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2016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1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Tổng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mức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bán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lẻ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hóa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8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Số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lượng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hành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khách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vận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chuyển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8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Khối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lượng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hóa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vận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chuyển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6"/>
          <p:cNvSpPr txBox="1">
            <a:spLocks noChangeArrowheads="1"/>
          </p:cNvSpPr>
          <p:nvPr/>
        </p:nvSpPr>
        <p:spPr bwMode="auto">
          <a:xfrm>
            <a:off x="285750" y="214313"/>
            <a:ext cx="8643938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ctr"/>
            <a:endParaRPr lang="en-US" sz="3200" b="1" dirty="0" smtClean="0">
              <a:solidFill>
                <a:srgbClr val="000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sz="3600" b="1" i="1" dirty="0">
                <a:solidFill>
                  <a:srgbClr val="0000FF"/>
                </a:solidFill>
              </a:rPr>
              <a:t>      </a:t>
            </a:r>
            <a:endParaRPr lang="en-US" sz="3600" b="1" i="1" dirty="0">
              <a:latin typeface="Times New Roman" pitchFamily="18" charset="0"/>
            </a:endParaRPr>
          </a:p>
        </p:txBody>
      </p:sp>
      <p:sp>
        <p:nvSpPr>
          <p:cNvPr id="5" name="AutoShape 27"/>
          <p:cNvSpPr>
            <a:spLocks noChangeArrowheads="1"/>
          </p:cNvSpPr>
          <p:nvPr/>
        </p:nvSpPr>
        <p:spPr bwMode="auto">
          <a:xfrm>
            <a:off x="3857625" y="6248400"/>
            <a:ext cx="1143000" cy="609600"/>
          </a:xfrm>
          <a:prstGeom prst="flowChartAlternate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Đáp án</a:t>
            </a:r>
          </a:p>
        </p:txBody>
      </p:sp>
      <p:sp>
        <p:nvSpPr>
          <p:cNvPr id="7" name="Action Button: Home 6">
            <a:hlinkClick r:id="rId2" action="ppaction://hlinksldjump" highlightClick="1"/>
          </p:cNvPr>
          <p:cNvSpPr/>
          <p:nvPr/>
        </p:nvSpPr>
        <p:spPr>
          <a:xfrm>
            <a:off x="7215188" y="6072188"/>
            <a:ext cx="1000125" cy="571500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475656" y="2348880"/>
            <a:ext cx="58326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475656" y="3140968"/>
            <a:ext cx="533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Nẵng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475656" y="3861048"/>
            <a:ext cx="5400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-900608" y="6209928"/>
            <a:ext cx="72008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475656" y="4581128"/>
            <a:ext cx="64087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69942E-6 L 0.23611 -0.336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0" y="-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6"/>
          <p:cNvSpPr txBox="1">
            <a:spLocks noChangeArrowheads="1"/>
          </p:cNvSpPr>
          <p:nvPr/>
        </p:nvSpPr>
        <p:spPr bwMode="auto">
          <a:xfrm>
            <a:off x="285750" y="214313"/>
            <a:ext cx="8643938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ctr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3200" b="1" dirty="0" smtClean="0">
              <a:solidFill>
                <a:srgbClr val="000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sz="3600" b="1" i="1" dirty="0">
                <a:solidFill>
                  <a:srgbClr val="0000FF"/>
                </a:solidFill>
              </a:rPr>
              <a:t>      </a:t>
            </a:r>
            <a:endParaRPr lang="en-US" sz="3600" b="1" i="1" dirty="0">
              <a:latin typeface="Times New Roman" pitchFamily="18" charset="0"/>
            </a:endParaRPr>
          </a:p>
        </p:txBody>
      </p:sp>
      <p:sp>
        <p:nvSpPr>
          <p:cNvPr id="5" name="AutoShape 27"/>
          <p:cNvSpPr>
            <a:spLocks noChangeArrowheads="1"/>
          </p:cNvSpPr>
          <p:nvPr/>
        </p:nvSpPr>
        <p:spPr bwMode="auto">
          <a:xfrm>
            <a:off x="3857625" y="6248400"/>
            <a:ext cx="1143000" cy="609600"/>
          </a:xfrm>
          <a:prstGeom prst="flowChartAlternate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Đáp án</a:t>
            </a:r>
          </a:p>
        </p:txBody>
      </p:sp>
      <p:sp>
        <p:nvSpPr>
          <p:cNvPr id="7" name="Action Button: Home 6">
            <a:hlinkClick r:id="rId2" action="ppaction://hlinksldjump" highlightClick="1"/>
          </p:cNvPr>
          <p:cNvSpPr/>
          <p:nvPr/>
        </p:nvSpPr>
        <p:spPr>
          <a:xfrm>
            <a:off x="7215188" y="6072188"/>
            <a:ext cx="1000125" cy="571500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27584" y="1844824"/>
            <a:ext cx="77768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55576" y="2636912"/>
            <a:ext cx="80648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Vũng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-900608" y="6209928"/>
            <a:ext cx="72008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827584" y="3645024"/>
            <a:ext cx="80648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827584" y="4437112"/>
            <a:ext cx="80648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Long An.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69942E-6 L 0.16528 -0.536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0" y="-2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6"/>
          <p:cNvSpPr txBox="1">
            <a:spLocks noChangeArrowheads="1"/>
          </p:cNvSpPr>
          <p:nvPr/>
        </p:nvSpPr>
        <p:spPr bwMode="auto">
          <a:xfrm>
            <a:off x="285750" y="214313"/>
            <a:ext cx="8643938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Nam: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algn="ctr"/>
            <a:endParaRPr lang="en-US" sz="3200" b="1" dirty="0" smtClean="0">
              <a:solidFill>
                <a:srgbClr val="000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sz="3600" b="1" i="1" dirty="0">
                <a:solidFill>
                  <a:srgbClr val="0000FF"/>
                </a:solidFill>
              </a:rPr>
              <a:t>      </a:t>
            </a:r>
            <a:endParaRPr lang="en-US" sz="3600" b="1" i="1" dirty="0">
              <a:latin typeface="Times New Roman" pitchFamily="18" charset="0"/>
            </a:endParaRPr>
          </a:p>
        </p:txBody>
      </p:sp>
      <p:sp>
        <p:nvSpPr>
          <p:cNvPr id="5" name="AutoShape 27"/>
          <p:cNvSpPr>
            <a:spLocks noChangeArrowheads="1"/>
          </p:cNvSpPr>
          <p:nvPr/>
        </p:nvSpPr>
        <p:spPr bwMode="auto">
          <a:xfrm>
            <a:off x="3857625" y="6248400"/>
            <a:ext cx="1143000" cy="609600"/>
          </a:xfrm>
          <a:prstGeom prst="flowChartAlternate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Đáp án</a:t>
            </a:r>
          </a:p>
        </p:txBody>
      </p:sp>
      <p:sp>
        <p:nvSpPr>
          <p:cNvPr id="7" name="Action Button: Home 6">
            <a:hlinkClick r:id="rId2" action="ppaction://hlinksldjump" highlightClick="1"/>
          </p:cNvPr>
          <p:cNvSpPr/>
          <p:nvPr/>
        </p:nvSpPr>
        <p:spPr>
          <a:xfrm>
            <a:off x="7215188" y="6072188"/>
            <a:ext cx="1000125" cy="571500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403648" y="2060848"/>
            <a:ext cx="3962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Mau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403648" y="2780928"/>
            <a:ext cx="533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Giang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403648" y="3573016"/>
            <a:ext cx="47964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Long An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-900608" y="6209928"/>
            <a:ext cx="72008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403648" y="4365104"/>
            <a:ext cx="47964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Vĩnh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Long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69942E-6 L 0.2283 -0.378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0" y="-1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6"/>
          <p:cNvSpPr txBox="1">
            <a:spLocks noChangeArrowheads="1"/>
          </p:cNvSpPr>
          <p:nvPr/>
        </p:nvSpPr>
        <p:spPr bwMode="auto">
          <a:xfrm>
            <a:off x="285750" y="214313"/>
            <a:ext cx="8643938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algn="ctr"/>
            <a:endParaRPr lang="en-US" sz="3200" b="1" dirty="0" smtClean="0">
              <a:solidFill>
                <a:srgbClr val="000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sz="3600" b="1" i="1" dirty="0">
                <a:solidFill>
                  <a:srgbClr val="0000FF"/>
                </a:solidFill>
              </a:rPr>
              <a:t>      </a:t>
            </a:r>
            <a:endParaRPr lang="en-US" sz="3600" b="1" i="1" dirty="0">
              <a:latin typeface="Times New Roman" pitchFamily="18" charset="0"/>
            </a:endParaRPr>
          </a:p>
        </p:txBody>
      </p:sp>
      <p:sp>
        <p:nvSpPr>
          <p:cNvPr id="5" name="AutoShape 27"/>
          <p:cNvSpPr>
            <a:spLocks noChangeArrowheads="1"/>
          </p:cNvSpPr>
          <p:nvPr/>
        </p:nvSpPr>
        <p:spPr bwMode="auto">
          <a:xfrm>
            <a:off x="3857625" y="6248400"/>
            <a:ext cx="1143000" cy="609600"/>
          </a:xfrm>
          <a:prstGeom prst="flowChartAlternate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Đáp án</a:t>
            </a:r>
          </a:p>
        </p:txBody>
      </p:sp>
      <p:sp>
        <p:nvSpPr>
          <p:cNvPr id="7" name="Action Button: Home 6">
            <a:hlinkClick r:id="rId2" action="ppaction://hlinksldjump" highlightClick="1"/>
          </p:cNvPr>
          <p:cNvSpPr/>
          <p:nvPr/>
        </p:nvSpPr>
        <p:spPr>
          <a:xfrm>
            <a:off x="7215188" y="6072188"/>
            <a:ext cx="1000125" cy="571500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187624" y="4869160"/>
            <a:ext cx="25922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A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-1764704" y="5877272"/>
            <a:ext cx="1584176" cy="9807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580112" y="4797152"/>
            <a:ext cx="32403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B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reeform 8"/>
          <p:cNvSpPr>
            <a:spLocks/>
          </p:cNvSpPr>
          <p:nvPr/>
        </p:nvSpPr>
        <p:spPr bwMode="auto">
          <a:xfrm>
            <a:off x="755576" y="1916832"/>
            <a:ext cx="2524125" cy="2819400"/>
          </a:xfrm>
          <a:custGeom>
            <a:avLst/>
            <a:gdLst>
              <a:gd name="T0" fmla="*/ 1284 w 1590"/>
              <a:gd name="T1" fmla="*/ 114 h 1776"/>
              <a:gd name="T2" fmla="*/ 1296 w 1590"/>
              <a:gd name="T3" fmla="*/ 234 h 1776"/>
              <a:gd name="T4" fmla="*/ 1374 w 1590"/>
              <a:gd name="T5" fmla="*/ 246 h 1776"/>
              <a:gd name="T6" fmla="*/ 1452 w 1590"/>
              <a:gd name="T7" fmla="*/ 372 h 1776"/>
              <a:gd name="T8" fmla="*/ 1344 w 1590"/>
              <a:gd name="T9" fmla="*/ 474 h 1776"/>
              <a:gd name="T10" fmla="*/ 1332 w 1590"/>
              <a:gd name="T11" fmla="*/ 534 h 1776"/>
              <a:gd name="T12" fmla="*/ 1374 w 1590"/>
              <a:gd name="T13" fmla="*/ 624 h 1776"/>
              <a:gd name="T14" fmla="*/ 1392 w 1590"/>
              <a:gd name="T15" fmla="*/ 654 h 1776"/>
              <a:gd name="T16" fmla="*/ 1476 w 1590"/>
              <a:gd name="T17" fmla="*/ 780 h 1776"/>
              <a:gd name="T18" fmla="*/ 1536 w 1590"/>
              <a:gd name="T19" fmla="*/ 804 h 1776"/>
              <a:gd name="T20" fmla="*/ 1470 w 1590"/>
              <a:gd name="T21" fmla="*/ 1020 h 1776"/>
              <a:gd name="T22" fmla="*/ 1500 w 1590"/>
              <a:gd name="T23" fmla="*/ 1110 h 1776"/>
              <a:gd name="T24" fmla="*/ 1530 w 1590"/>
              <a:gd name="T25" fmla="*/ 1350 h 1776"/>
              <a:gd name="T26" fmla="*/ 1590 w 1590"/>
              <a:gd name="T27" fmla="*/ 1542 h 1776"/>
              <a:gd name="T28" fmla="*/ 1494 w 1590"/>
              <a:gd name="T29" fmla="*/ 1608 h 1776"/>
              <a:gd name="T30" fmla="*/ 1440 w 1590"/>
              <a:gd name="T31" fmla="*/ 1626 h 1776"/>
              <a:gd name="T32" fmla="*/ 1188 w 1590"/>
              <a:gd name="T33" fmla="*/ 1722 h 1776"/>
              <a:gd name="T34" fmla="*/ 1128 w 1590"/>
              <a:gd name="T35" fmla="*/ 1704 h 1776"/>
              <a:gd name="T36" fmla="*/ 1098 w 1590"/>
              <a:gd name="T37" fmla="*/ 1650 h 1776"/>
              <a:gd name="T38" fmla="*/ 990 w 1590"/>
              <a:gd name="T39" fmla="*/ 1710 h 1776"/>
              <a:gd name="T40" fmla="*/ 948 w 1590"/>
              <a:gd name="T41" fmla="*/ 1698 h 1776"/>
              <a:gd name="T42" fmla="*/ 876 w 1590"/>
              <a:gd name="T43" fmla="*/ 1662 h 1776"/>
              <a:gd name="T44" fmla="*/ 792 w 1590"/>
              <a:gd name="T45" fmla="*/ 1488 h 1776"/>
              <a:gd name="T46" fmla="*/ 600 w 1590"/>
              <a:gd name="T47" fmla="*/ 1428 h 1776"/>
              <a:gd name="T48" fmla="*/ 636 w 1590"/>
              <a:gd name="T49" fmla="*/ 1260 h 1776"/>
              <a:gd name="T50" fmla="*/ 474 w 1590"/>
              <a:gd name="T51" fmla="*/ 1140 h 1776"/>
              <a:gd name="T52" fmla="*/ 414 w 1590"/>
              <a:gd name="T53" fmla="*/ 1158 h 1776"/>
              <a:gd name="T54" fmla="*/ 354 w 1590"/>
              <a:gd name="T55" fmla="*/ 1164 h 1776"/>
              <a:gd name="T56" fmla="*/ 324 w 1590"/>
              <a:gd name="T57" fmla="*/ 1080 h 1776"/>
              <a:gd name="T58" fmla="*/ 294 w 1590"/>
              <a:gd name="T59" fmla="*/ 1056 h 1776"/>
              <a:gd name="T60" fmla="*/ 108 w 1590"/>
              <a:gd name="T61" fmla="*/ 912 h 1776"/>
              <a:gd name="T62" fmla="*/ 66 w 1590"/>
              <a:gd name="T63" fmla="*/ 756 h 1776"/>
              <a:gd name="T64" fmla="*/ 84 w 1590"/>
              <a:gd name="T65" fmla="*/ 516 h 1776"/>
              <a:gd name="T66" fmla="*/ 192 w 1590"/>
              <a:gd name="T67" fmla="*/ 486 h 1776"/>
              <a:gd name="T68" fmla="*/ 330 w 1590"/>
              <a:gd name="T69" fmla="*/ 462 h 1776"/>
              <a:gd name="T70" fmla="*/ 528 w 1590"/>
              <a:gd name="T71" fmla="*/ 462 h 1776"/>
              <a:gd name="T72" fmla="*/ 564 w 1590"/>
              <a:gd name="T73" fmla="*/ 246 h 1776"/>
              <a:gd name="T74" fmla="*/ 726 w 1590"/>
              <a:gd name="T75" fmla="*/ 228 h 1776"/>
              <a:gd name="T76" fmla="*/ 798 w 1590"/>
              <a:gd name="T77" fmla="*/ 216 h 1776"/>
              <a:gd name="T78" fmla="*/ 912 w 1590"/>
              <a:gd name="T79" fmla="*/ 150 h 1776"/>
              <a:gd name="T80" fmla="*/ 1218 w 1590"/>
              <a:gd name="T81" fmla="*/ 48 h 1776"/>
              <a:gd name="T82" fmla="*/ 1284 w 1590"/>
              <a:gd name="T83" fmla="*/ 36 h 1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590" h="1776">
                <a:moveTo>
                  <a:pt x="1272" y="0"/>
                </a:moveTo>
                <a:cubicBezTo>
                  <a:pt x="1259" y="39"/>
                  <a:pt x="1261" y="80"/>
                  <a:pt x="1284" y="114"/>
                </a:cubicBezTo>
                <a:cubicBezTo>
                  <a:pt x="1286" y="146"/>
                  <a:pt x="1287" y="178"/>
                  <a:pt x="1290" y="210"/>
                </a:cubicBezTo>
                <a:cubicBezTo>
                  <a:pt x="1291" y="218"/>
                  <a:pt x="1289" y="229"/>
                  <a:pt x="1296" y="234"/>
                </a:cubicBezTo>
                <a:cubicBezTo>
                  <a:pt x="1301" y="238"/>
                  <a:pt x="1308" y="230"/>
                  <a:pt x="1314" y="228"/>
                </a:cubicBezTo>
                <a:cubicBezTo>
                  <a:pt x="1327" y="230"/>
                  <a:pt x="1363" y="229"/>
                  <a:pt x="1374" y="246"/>
                </a:cubicBezTo>
                <a:cubicBezTo>
                  <a:pt x="1392" y="273"/>
                  <a:pt x="1375" y="280"/>
                  <a:pt x="1416" y="294"/>
                </a:cubicBezTo>
                <a:cubicBezTo>
                  <a:pt x="1445" y="333"/>
                  <a:pt x="1431" y="309"/>
                  <a:pt x="1452" y="372"/>
                </a:cubicBezTo>
                <a:cubicBezTo>
                  <a:pt x="1454" y="378"/>
                  <a:pt x="1458" y="390"/>
                  <a:pt x="1458" y="390"/>
                </a:cubicBezTo>
                <a:cubicBezTo>
                  <a:pt x="1445" y="456"/>
                  <a:pt x="1407" y="466"/>
                  <a:pt x="1344" y="474"/>
                </a:cubicBezTo>
                <a:cubicBezTo>
                  <a:pt x="1342" y="480"/>
                  <a:pt x="1339" y="486"/>
                  <a:pt x="1338" y="492"/>
                </a:cubicBezTo>
                <a:cubicBezTo>
                  <a:pt x="1335" y="506"/>
                  <a:pt x="1336" y="520"/>
                  <a:pt x="1332" y="534"/>
                </a:cubicBezTo>
                <a:cubicBezTo>
                  <a:pt x="1327" y="551"/>
                  <a:pt x="1314" y="554"/>
                  <a:pt x="1308" y="582"/>
                </a:cubicBezTo>
                <a:cubicBezTo>
                  <a:pt x="1371" y="709"/>
                  <a:pt x="1314" y="651"/>
                  <a:pt x="1374" y="624"/>
                </a:cubicBezTo>
                <a:cubicBezTo>
                  <a:pt x="1382" y="621"/>
                  <a:pt x="1387" y="617"/>
                  <a:pt x="1398" y="630"/>
                </a:cubicBezTo>
                <a:cubicBezTo>
                  <a:pt x="1396" y="638"/>
                  <a:pt x="1386" y="648"/>
                  <a:pt x="1392" y="654"/>
                </a:cubicBezTo>
                <a:cubicBezTo>
                  <a:pt x="1402" y="664"/>
                  <a:pt x="1421" y="663"/>
                  <a:pt x="1434" y="666"/>
                </a:cubicBezTo>
                <a:cubicBezTo>
                  <a:pt x="1522" y="695"/>
                  <a:pt x="1417" y="648"/>
                  <a:pt x="1476" y="780"/>
                </a:cubicBezTo>
                <a:cubicBezTo>
                  <a:pt x="1482" y="793"/>
                  <a:pt x="1504" y="784"/>
                  <a:pt x="1518" y="786"/>
                </a:cubicBezTo>
                <a:cubicBezTo>
                  <a:pt x="1524" y="792"/>
                  <a:pt x="1536" y="796"/>
                  <a:pt x="1536" y="804"/>
                </a:cubicBezTo>
                <a:cubicBezTo>
                  <a:pt x="1542" y="911"/>
                  <a:pt x="1535" y="860"/>
                  <a:pt x="1512" y="906"/>
                </a:cubicBezTo>
                <a:cubicBezTo>
                  <a:pt x="1494" y="943"/>
                  <a:pt x="1493" y="985"/>
                  <a:pt x="1470" y="1020"/>
                </a:cubicBezTo>
                <a:cubicBezTo>
                  <a:pt x="1462" y="1059"/>
                  <a:pt x="1440" y="1080"/>
                  <a:pt x="1488" y="1092"/>
                </a:cubicBezTo>
                <a:cubicBezTo>
                  <a:pt x="1492" y="1098"/>
                  <a:pt x="1494" y="1106"/>
                  <a:pt x="1500" y="1110"/>
                </a:cubicBezTo>
                <a:cubicBezTo>
                  <a:pt x="1511" y="1117"/>
                  <a:pt x="1536" y="1122"/>
                  <a:pt x="1536" y="1122"/>
                </a:cubicBezTo>
                <a:cubicBezTo>
                  <a:pt x="1570" y="1156"/>
                  <a:pt x="1578" y="1334"/>
                  <a:pt x="1530" y="1350"/>
                </a:cubicBezTo>
                <a:cubicBezTo>
                  <a:pt x="1517" y="1389"/>
                  <a:pt x="1535" y="1437"/>
                  <a:pt x="1560" y="1470"/>
                </a:cubicBezTo>
                <a:cubicBezTo>
                  <a:pt x="1569" y="1496"/>
                  <a:pt x="1581" y="1516"/>
                  <a:pt x="1590" y="1542"/>
                </a:cubicBezTo>
                <a:cubicBezTo>
                  <a:pt x="1569" y="1574"/>
                  <a:pt x="1583" y="1555"/>
                  <a:pt x="1542" y="1596"/>
                </a:cubicBezTo>
                <a:cubicBezTo>
                  <a:pt x="1530" y="1608"/>
                  <a:pt x="1494" y="1608"/>
                  <a:pt x="1494" y="1608"/>
                </a:cubicBezTo>
                <a:cubicBezTo>
                  <a:pt x="1488" y="1612"/>
                  <a:pt x="1483" y="1618"/>
                  <a:pt x="1476" y="1620"/>
                </a:cubicBezTo>
                <a:cubicBezTo>
                  <a:pt x="1464" y="1624"/>
                  <a:pt x="1451" y="1620"/>
                  <a:pt x="1440" y="1626"/>
                </a:cubicBezTo>
                <a:cubicBezTo>
                  <a:pt x="1402" y="1648"/>
                  <a:pt x="1379" y="1708"/>
                  <a:pt x="1338" y="1722"/>
                </a:cubicBezTo>
                <a:cubicBezTo>
                  <a:pt x="1282" y="1718"/>
                  <a:pt x="1240" y="1705"/>
                  <a:pt x="1188" y="1722"/>
                </a:cubicBezTo>
                <a:cubicBezTo>
                  <a:pt x="1174" y="1763"/>
                  <a:pt x="1151" y="1768"/>
                  <a:pt x="1110" y="1776"/>
                </a:cubicBezTo>
                <a:cubicBezTo>
                  <a:pt x="1052" y="1757"/>
                  <a:pt x="1108" y="1724"/>
                  <a:pt x="1128" y="1704"/>
                </a:cubicBezTo>
                <a:cubicBezTo>
                  <a:pt x="1130" y="1698"/>
                  <a:pt x="1137" y="1692"/>
                  <a:pt x="1134" y="1686"/>
                </a:cubicBezTo>
                <a:cubicBezTo>
                  <a:pt x="1126" y="1671"/>
                  <a:pt x="1098" y="1650"/>
                  <a:pt x="1098" y="1650"/>
                </a:cubicBezTo>
                <a:cubicBezTo>
                  <a:pt x="1091" y="1624"/>
                  <a:pt x="1075" y="1600"/>
                  <a:pt x="1068" y="1602"/>
                </a:cubicBezTo>
                <a:cubicBezTo>
                  <a:pt x="1056" y="1664"/>
                  <a:pt x="1057" y="1699"/>
                  <a:pt x="990" y="1710"/>
                </a:cubicBezTo>
                <a:cubicBezTo>
                  <a:pt x="982" y="1718"/>
                  <a:pt x="969" y="1741"/>
                  <a:pt x="954" y="1722"/>
                </a:cubicBezTo>
                <a:cubicBezTo>
                  <a:pt x="949" y="1716"/>
                  <a:pt x="955" y="1703"/>
                  <a:pt x="948" y="1698"/>
                </a:cubicBezTo>
                <a:cubicBezTo>
                  <a:pt x="938" y="1691"/>
                  <a:pt x="924" y="1694"/>
                  <a:pt x="912" y="1692"/>
                </a:cubicBezTo>
                <a:cubicBezTo>
                  <a:pt x="901" y="1684"/>
                  <a:pt x="883" y="1674"/>
                  <a:pt x="876" y="1662"/>
                </a:cubicBezTo>
                <a:cubicBezTo>
                  <a:pt x="857" y="1628"/>
                  <a:pt x="887" y="1644"/>
                  <a:pt x="852" y="1632"/>
                </a:cubicBezTo>
                <a:cubicBezTo>
                  <a:pt x="818" y="1587"/>
                  <a:pt x="822" y="1533"/>
                  <a:pt x="792" y="1488"/>
                </a:cubicBezTo>
                <a:cubicBezTo>
                  <a:pt x="759" y="1496"/>
                  <a:pt x="754" y="1488"/>
                  <a:pt x="726" y="1476"/>
                </a:cubicBezTo>
                <a:cubicBezTo>
                  <a:pt x="683" y="1457"/>
                  <a:pt x="617" y="1445"/>
                  <a:pt x="600" y="1428"/>
                </a:cubicBezTo>
                <a:cubicBezTo>
                  <a:pt x="608" y="1378"/>
                  <a:pt x="613" y="1328"/>
                  <a:pt x="624" y="1278"/>
                </a:cubicBezTo>
                <a:cubicBezTo>
                  <a:pt x="626" y="1271"/>
                  <a:pt x="638" y="1267"/>
                  <a:pt x="636" y="1260"/>
                </a:cubicBezTo>
                <a:cubicBezTo>
                  <a:pt x="628" y="1225"/>
                  <a:pt x="617" y="1226"/>
                  <a:pt x="594" y="1218"/>
                </a:cubicBezTo>
                <a:cubicBezTo>
                  <a:pt x="558" y="1182"/>
                  <a:pt x="525" y="1150"/>
                  <a:pt x="474" y="1140"/>
                </a:cubicBezTo>
                <a:cubicBezTo>
                  <a:pt x="472" y="1139"/>
                  <a:pt x="444" y="1118"/>
                  <a:pt x="438" y="1122"/>
                </a:cubicBezTo>
                <a:cubicBezTo>
                  <a:pt x="426" y="1130"/>
                  <a:pt x="426" y="1150"/>
                  <a:pt x="414" y="1158"/>
                </a:cubicBezTo>
                <a:cubicBezTo>
                  <a:pt x="408" y="1162"/>
                  <a:pt x="402" y="1166"/>
                  <a:pt x="396" y="1170"/>
                </a:cubicBezTo>
                <a:cubicBezTo>
                  <a:pt x="382" y="1168"/>
                  <a:pt x="367" y="1170"/>
                  <a:pt x="354" y="1164"/>
                </a:cubicBezTo>
                <a:cubicBezTo>
                  <a:pt x="346" y="1160"/>
                  <a:pt x="346" y="1108"/>
                  <a:pt x="342" y="1098"/>
                </a:cubicBezTo>
                <a:cubicBezTo>
                  <a:pt x="339" y="1090"/>
                  <a:pt x="329" y="1087"/>
                  <a:pt x="324" y="1080"/>
                </a:cubicBezTo>
                <a:cubicBezTo>
                  <a:pt x="319" y="1074"/>
                  <a:pt x="318" y="1067"/>
                  <a:pt x="312" y="1062"/>
                </a:cubicBezTo>
                <a:cubicBezTo>
                  <a:pt x="307" y="1058"/>
                  <a:pt x="300" y="1059"/>
                  <a:pt x="294" y="1056"/>
                </a:cubicBezTo>
                <a:cubicBezTo>
                  <a:pt x="252" y="1033"/>
                  <a:pt x="227" y="1014"/>
                  <a:pt x="180" y="1002"/>
                </a:cubicBezTo>
                <a:cubicBezTo>
                  <a:pt x="167" y="963"/>
                  <a:pt x="136" y="940"/>
                  <a:pt x="108" y="912"/>
                </a:cubicBezTo>
                <a:cubicBezTo>
                  <a:pt x="92" y="896"/>
                  <a:pt x="54" y="870"/>
                  <a:pt x="54" y="870"/>
                </a:cubicBezTo>
                <a:cubicBezTo>
                  <a:pt x="41" y="831"/>
                  <a:pt x="43" y="790"/>
                  <a:pt x="66" y="756"/>
                </a:cubicBezTo>
                <a:cubicBezTo>
                  <a:pt x="57" y="579"/>
                  <a:pt x="85" y="673"/>
                  <a:pt x="24" y="612"/>
                </a:cubicBezTo>
                <a:cubicBezTo>
                  <a:pt x="0" y="540"/>
                  <a:pt x="32" y="533"/>
                  <a:pt x="84" y="516"/>
                </a:cubicBezTo>
                <a:cubicBezTo>
                  <a:pt x="103" y="544"/>
                  <a:pt x="111" y="541"/>
                  <a:pt x="144" y="534"/>
                </a:cubicBezTo>
                <a:cubicBezTo>
                  <a:pt x="165" y="520"/>
                  <a:pt x="178" y="507"/>
                  <a:pt x="192" y="486"/>
                </a:cubicBezTo>
                <a:cubicBezTo>
                  <a:pt x="194" y="476"/>
                  <a:pt x="193" y="465"/>
                  <a:pt x="198" y="456"/>
                </a:cubicBezTo>
                <a:cubicBezTo>
                  <a:pt x="211" y="434"/>
                  <a:pt x="275" y="445"/>
                  <a:pt x="330" y="462"/>
                </a:cubicBezTo>
                <a:cubicBezTo>
                  <a:pt x="377" y="477"/>
                  <a:pt x="503" y="538"/>
                  <a:pt x="570" y="504"/>
                </a:cubicBezTo>
                <a:cubicBezTo>
                  <a:pt x="588" y="495"/>
                  <a:pt x="539" y="478"/>
                  <a:pt x="528" y="462"/>
                </a:cubicBezTo>
                <a:cubicBezTo>
                  <a:pt x="536" y="423"/>
                  <a:pt x="554" y="395"/>
                  <a:pt x="588" y="372"/>
                </a:cubicBezTo>
                <a:cubicBezTo>
                  <a:pt x="571" y="330"/>
                  <a:pt x="569" y="292"/>
                  <a:pt x="564" y="246"/>
                </a:cubicBezTo>
                <a:cubicBezTo>
                  <a:pt x="590" y="228"/>
                  <a:pt x="609" y="241"/>
                  <a:pt x="642" y="246"/>
                </a:cubicBezTo>
                <a:cubicBezTo>
                  <a:pt x="672" y="231"/>
                  <a:pt x="693" y="220"/>
                  <a:pt x="726" y="228"/>
                </a:cubicBezTo>
                <a:cubicBezTo>
                  <a:pt x="729" y="231"/>
                  <a:pt x="751" y="258"/>
                  <a:pt x="762" y="252"/>
                </a:cubicBezTo>
                <a:cubicBezTo>
                  <a:pt x="777" y="244"/>
                  <a:pt x="798" y="216"/>
                  <a:pt x="798" y="216"/>
                </a:cubicBezTo>
                <a:cubicBezTo>
                  <a:pt x="822" y="224"/>
                  <a:pt x="827" y="236"/>
                  <a:pt x="852" y="228"/>
                </a:cubicBezTo>
                <a:cubicBezTo>
                  <a:pt x="841" y="175"/>
                  <a:pt x="865" y="166"/>
                  <a:pt x="912" y="150"/>
                </a:cubicBezTo>
                <a:cubicBezTo>
                  <a:pt x="982" y="173"/>
                  <a:pt x="1061" y="153"/>
                  <a:pt x="1128" y="126"/>
                </a:cubicBezTo>
                <a:cubicBezTo>
                  <a:pt x="1159" y="95"/>
                  <a:pt x="1177" y="68"/>
                  <a:pt x="1218" y="48"/>
                </a:cubicBezTo>
                <a:cubicBezTo>
                  <a:pt x="1232" y="27"/>
                  <a:pt x="1245" y="14"/>
                  <a:pt x="1266" y="0"/>
                </a:cubicBezTo>
                <a:cubicBezTo>
                  <a:pt x="1273" y="40"/>
                  <a:pt x="1260" y="36"/>
                  <a:pt x="1284" y="36"/>
                </a:cubicBezTo>
                <a:lnTo>
                  <a:pt x="1296" y="174"/>
                </a:lnTo>
              </a:path>
            </a:pathLst>
          </a:custGeom>
          <a:solidFill>
            <a:srgbClr val="FFFFCC"/>
          </a:solidFill>
          <a:ln w="38100" cmpd="sng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Freeform 7"/>
          <p:cNvSpPr>
            <a:spLocks/>
          </p:cNvSpPr>
          <p:nvPr/>
        </p:nvSpPr>
        <p:spPr bwMode="auto">
          <a:xfrm>
            <a:off x="5076056" y="1772816"/>
            <a:ext cx="2938463" cy="2776538"/>
          </a:xfrm>
          <a:custGeom>
            <a:avLst/>
            <a:gdLst>
              <a:gd name="T0" fmla="*/ 1464 w 1748"/>
              <a:gd name="T1" fmla="*/ 70 h 1715"/>
              <a:gd name="T2" fmla="*/ 1584 w 1748"/>
              <a:gd name="T3" fmla="*/ 286 h 1715"/>
              <a:gd name="T4" fmla="*/ 1596 w 1748"/>
              <a:gd name="T5" fmla="*/ 460 h 1715"/>
              <a:gd name="T6" fmla="*/ 1500 w 1748"/>
              <a:gd name="T7" fmla="*/ 556 h 1715"/>
              <a:gd name="T8" fmla="*/ 1572 w 1748"/>
              <a:gd name="T9" fmla="*/ 670 h 1715"/>
              <a:gd name="T10" fmla="*/ 1650 w 1748"/>
              <a:gd name="T11" fmla="*/ 760 h 1715"/>
              <a:gd name="T12" fmla="*/ 1716 w 1748"/>
              <a:gd name="T13" fmla="*/ 814 h 1715"/>
              <a:gd name="T14" fmla="*/ 1674 w 1748"/>
              <a:gd name="T15" fmla="*/ 898 h 1715"/>
              <a:gd name="T16" fmla="*/ 1632 w 1748"/>
              <a:gd name="T17" fmla="*/ 1072 h 1715"/>
              <a:gd name="T18" fmla="*/ 1728 w 1748"/>
              <a:gd name="T19" fmla="*/ 1138 h 1715"/>
              <a:gd name="T20" fmla="*/ 1710 w 1748"/>
              <a:gd name="T21" fmla="*/ 1288 h 1715"/>
              <a:gd name="T22" fmla="*/ 1704 w 1748"/>
              <a:gd name="T23" fmla="*/ 1384 h 1715"/>
              <a:gd name="T24" fmla="*/ 1734 w 1748"/>
              <a:gd name="T25" fmla="*/ 1438 h 1715"/>
              <a:gd name="T26" fmla="*/ 1746 w 1748"/>
              <a:gd name="T27" fmla="*/ 1528 h 1715"/>
              <a:gd name="T28" fmla="*/ 1680 w 1748"/>
              <a:gd name="T29" fmla="*/ 1564 h 1715"/>
              <a:gd name="T30" fmla="*/ 1572 w 1748"/>
              <a:gd name="T31" fmla="*/ 1606 h 1715"/>
              <a:gd name="T32" fmla="*/ 1422 w 1748"/>
              <a:gd name="T33" fmla="*/ 1654 h 1715"/>
              <a:gd name="T34" fmla="*/ 1362 w 1748"/>
              <a:gd name="T35" fmla="*/ 1672 h 1715"/>
              <a:gd name="T36" fmla="*/ 1332 w 1748"/>
              <a:gd name="T37" fmla="*/ 1648 h 1715"/>
              <a:gd name="T38" fmla="*/ 1218 w 1748"/>
              <a:gd name="T39" fmla="*/ 1594 h 1715"/>
              <a:gd name="T40" fmla="*/ 1248 w 1748"/>
              <a:gd name="T41" fmla="*/ 1630 h 1715"/>
              <a:gd name="T42" fmla="*/ 1152 w 1748"/>
              <a:gd name="T43" fmla="*/ 1654 h 1715"/>
              <a:gd name="T44" fmla="*/ 1122 w 1748"/>
              <a:gd name="T45" fmla="*/ 1654 h 1715"/>
              <a:gd name="T46" fmla="*/ 1032 w 1748"/>
              <a:gd name="T47" fmla="*/ 1576 h 1715"/>
              <a:gd name="T48" fmla="*/ 942 w 1748"/>
              <a:gd name="T49" fmla="*/ 1606 h 1715"/>
              <a:gd name="T50" fmla="*/ 894 w 1748"/>
              <a:gd name="T51" fmla="*/ 1618 h 1715"/>
              <a:gd name="T52" fmla="*/ 768 w 1748"/>
              <a:gd name="T53" fmla="*/ 1624 h 1715"/>
              <a:gd name="T54" fmla="*/ 690 w 1748"/>
              <a:gd name="T55" fmla="*/ 1486 h 1715"/>
              <a:gd name="T56" fmla="*/ 492 w 1748"/>
              <a:gd name="T57" fmla="*/ 1540 h 1715"/>
              <a:gd name="T58" fmla="*/ 336 w 1748"/>
              <a:gd name="T59" fmla="*/ 1492 h 1715"/>
              <a:gd name="T60" fmla="*/ 54 w 1748"/>
              <a:gd name="T61" fmla="*/ 1270 h 1715"/>
              <a:gd name="T62" fmla="*/ 12 w 1748"/>
              <a:gd name="T63" fmla="*/ 1174 h 1715"/>
              <a:gd name="T64" fmla="*/ 72 w 1748"/>
              <a:gd name="T65" fmla="*/ 1138 h 1715"/>
              <a:gd name="T66" fmla="*/ 180 w 1748"/>
              <a:gd name="T67" fmla="*/ 1090 h 1715"/>
              <a:gd name="T68" fmla="*/ 222 w 1748"/>
              <a:gd name="T69" fmla="*/ 1066 h 1715"/>
              <a:gd name="T70" fmla="*/ 282 w 1748"/>
              <a:gd name="T71" fmla="*/ 1174 h 1715"/>
              <a:gd name="T72" fmla="*/ 366 w 1748"/>
              <a:gd name="T73" fmla="*/ 1240 h 1715"/>
              <a:gd name="T74" fmla="*/ 438 w 1748"/>
              <a:gd name="T75" fmla="*/ 1270 h 1715"/>
              <a:gd name="T76" fmla="*/ 582 w 1748"/>
              <a:gd name="T77" fmla="*/ 1318 h 1715"/>
              <a:gd name="T78" fmla="*/ 564 w 1748"/>
              <a:gd name="T79" fmla="*/ 1234 h 1715"/>
              <a:gd name="T80" fmla="*/ 570 w 1748"/>
              <a:gd name="T81" fmla="*/ 1114 h 1715"/>
              <a:gd name="T82" fmla="*/ 384 w 1748"/>
              <a:gd name="T83" fmla="*/ 922 h 1715"/>
              <a:gd name="T84" fmla="*/ 288 w 1748"/>
              <a:gd name="T85" fmla="*/ 796 h 1715"/>
              <a:gd name="T86" fmla="*/ 324 w 1748"/>
              <a:gd name="T87" fmla="*/ 640 h 1715"/>
              <a:gd name="T88" fmla="*/ 318 w 1748"/>
              <a:gd name="T89" fmla="*/ 538 h 1715"/>
              <a:gd name="T90" fmla="*/ 438 w 1748"/>
              <a:gd name="T91" fmla="*/ 442 h 1715"/>
              <a:gd name="T92" fmla="*/ 618 w 1748"/>
              <a:gd name="T93" fmla="*/ 502 h 1715"/>
              <a:gd name="T94" fmla="*/ 792 w 1748"/>
              <a:gd name="T95" fmla="*/ 256 h 1715"/>
              <a:gd name="T96" fmla="*/ 1074 w 1748"/>
              <a:gd name="T97" fmla="*/ 172 h 1715"/>
              <a:gd name="T98" fmla="*/ 1344 w 1748"/>
              <a:gd name="T99" fmla="*/ 124 h 1715"/>
              <a:gd name="T100" fmla="*/ 1434 w 1748"/>
              <a:gd name="T101" fmla="*/ 46 h 1715"/>
              <a:gd name="T102" fmla="*/ 1452 w 1748"/>
              <a:gd name="T103" fmla="*/ 52 h 1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748" h="1715">
                <a:moveTo>
                  <a:pt x="1446" y="22"/>
                </a:moveTo>
                <a:cubicBezTo>
                  <a:pt x="1452" y="38"/>
                  <a:pt x="1462" y="53"/>
                  <a:pt x="1464" y="70"/>
                </a:cubicBezTo>
                <a:cubicBezTo>
                  <a:pt x="1479" y="195"/>
                  <a:pt x="1427" y="229"/>
                  <a:pt x="1530" y="244"/>
                </a:cubicBezTo>
                <a:cubicBezTo>
                  <a:pt x="1573" y="273"/>
                  <a:pt x="1556" y="258"/>
                  <a:pt x="1584" y="286"/>
                </a:cubicBezTo>
                <a:cubicBezTo>
                  <a:pt x="1591" y="321"/>
                  <a:pt x="1595" y="345"/>
                  <a:pt x="1620" y="370"/>
                </a:cubicBezTo>
                <a:cubicBezTo>
                  <a:pt x="1631" y="403"/>
                  <a:pt x="1623" y="438"/>
                  <a:pt x="1596" y="460"/>
                </a:cubicBezTo>
                <a:cubicBezTo>
                  <a:pt x="1581" y="473"/>
                  <a:pt x="1542" y="484"/>
                  <a:pt x="1542" y="484"/>
                </a:cubicBezTo>
                <a:cubicBezTo>
                  <a:pt x="1522" y="504"/>
                  <a:pt x="1509" y="529"/>
                  <a:pt x="1500" y="556"/>
                </a:cubicBezTo>
                <a:cubicBezTo>
                  <a:pt x="1510" y="685"/>
                  <a:pt x="1484" y="609"/>
                  <a:pt x="1560" y="634"/>
                </a:cubicBezTo>
                <a:cubicBezTo>
                  <a:pt x="1564" y="646"/>
                  <a:pt x="1568" y="658"/>
                  <a:pt x="1572" y="670"/>
                </a:cubicBezTo>
                <a:cubicBezTo>
                  <a:pt x="1579" y="692"/>
                  <a:pt x="1616" y="681"/>
                  <a:pt x="1638" y="688"/>
                </a:cubicBezTo>
                <a:cubicBezTo>
                  <a:pt x="1654" y="712"/>
                  <a:pt x="1645" y="729"/>
                  <a:pt x="1650" y="760"/>
                </a:cubicBezTo>
                <a:cubicBezTo>
                  <a:pt x="1687" y="745"/>
                  <a:pt x="1711" y="743"/>
                  <a:pt x="1740" y="772"/>
                </a:cubicBezTo>
                <a:cubicBezTo>
                  <a:pt x="1727" y="823"/>
                  <a:pt x="1745" y="771"/>
                  <a:pt x="1716" y="814"/>
                </a:cubicBezTo>
                <a:cubicBezTo>
                  <a:pt x="1711" y="821"/>
                  <a:pt x="1706" y="850"/>
                  <a:pt x="1704" y="856"/>
                </a:cubicBezTo>
                <a:cubicBezTo>
                  <a:pt x="1701" y="863"/>
                  <a:pt x="1676" y="895"/>
                  <a:pt x="1674" y="898"/>
                </a:cubicBezTo>
                <a:cubicBezTo>
                  <a:pt x="1669" y="936"/>
                  <a:pt x="1648" y="1014"/>
                  <a:pt x="1626" y="1048"/>
                </a:cubicBezTo>
                <a:cubicBezTo>
                  <a:pt x="1628" y="1056"/>
                  <a:pt x="1626" y="1067"/>
                  <a:pt x="1632" y="1072"/>
                </a:cubicBezTo>
                <a:cubicBezTo>
                  <a:pt x="1642" y="1080"/>
                  <a:pt x="1668" y="1084"/>
                  <a:pt x="1668" y="1084"/>
                </a:cubicBezTo>
                <a:cubicBezTo>
                  <a:pt x="1688" y="1104"/>
                  <a:pt x="1708" y="1118"/>
                  <a:pt x="1728" y="1138"/>
                </a:cubicBezTo>
                <a:cubicBezTo>
                  <a:pt x="1740" y="1174"/>
                  <a:pt x="1725" y="1210"/>
                  <a:pt x="1716" y="1246"/>
                </a:cubicBezTo>
                <a:cubicBezTo>
                  <a:pt x="1713" y="1260"/>
                  <a:pt x="1713" y="1274"/>
                  <a:pt x="1710" y="1288"/>
                </a:cubicBezTo>
                <a:cubicBezTo>
                  <a:pt x="1707" y="1300"/>
                  <a:pt x="1698" y="1324"/>
                  <a:pt x="1698" y="1324"/>
                </a:cubicBezTo>
                <a:cubicBezTo>
                  <a:pt x="1700" y="1344"/>
                  <a:pt x="1698" y="1365"/>
                  <a:pt x="1704" y="1384"/>
                </a:cubicBezTo>
                <a:cubicBezTo>
                  <a:pt x="1706" y="1392"/>
                  <a:pt x="1718" y="1395"/>
                  <a:pt x="1722" y="1402"/>
                </a:cubicBezTo>
                <a:cubicBezTo>
                  <a:pt x="1728" y="1413"/>
                  <a:pt x="1734" y="1438"/>
                  <a:pt x="1734" y="1438"/>
                </a:cubicBezTo>
                <a:cubicBezTo>
                  <a:pt x="1736" y="1462"/>
                  <a:pt x="1737" y="1486"/>
                  <a:pt x="1740" y="1510"/>
                </a:cubicBezTo>
                <a:cubicBezTo>
                  <a:pt x="1741" y="1516"/>
                  <a:pt x="1748" y="1522"/>
                  <a:pt x="1746" y="1528"/>
                </a:cubicBezTo>
                <a:cubicBezTo>
                  <a:pt x="1743" y="1535"/>
                  <a:pt x="1734" y="1537"/>
                  <a:pt x="1728" y="1540"/>
                </a:cubicBezTo>
                <a:cubicBezTo>
                  <a:pt x="1712" y="1549"/>
                  <a:pt x="1696" y="1556"/>
                  <a:pt x="1680" y="1564"/>
                </a:cubicBezTo>
                <a:cubicBezTo>
                  <a:pt x="1672" y="1568"/>
                  <a:pt x="1669" y="1578"/>
                  <a:pt x="1662" y="1582"/>
                </a:cubicBezTo>
                <a:cubicBezTo>
                  <a:pt x="1637" y="1596"/>
                  <a:pt x="1599" y="1597"/>
                  <a:pt x="1572" y="1606"/>
                </a:cubicBezTo>
                <a:cubicBezTo>
                  <a:pt x="1546" y="1632"/>
                  <a:pt x="1537" y="1666"/>
                  <a:pt x="1500" y="1678"/>
                </a:cubicBezTo>
                <a:cubicBezTo>
                  <a:pt x="1468" y="1673"/>
                  <a:pt x="1452" y="1661"/>
                  <a:pt x="1422" y="1654"/>
                </a:cubicBezTo>
                <a:cubicBezTo>
                  <a:pt x="1414" y="1656"/>
                  <a:pt x="1406" y="1658"/>
                  <a:pt x="1398" y="1660"/>
                </a:cubicBezTo>
                <a:cubicBezTo>
                  <a:pt x="1386" y="1664"/>
                  <a:pt x="1362" y="1672"/>
                  <a:pt x="1362" y="1672"/>
                </a:cubicBezTo>
                <a:cubicBezTo>
                  <a:pt x="1333" y="1715"/>
                  <a:pt x="1328" y="1704"/>
                  <a:pt x="1296" y="1672"/>
                </a:cubicBezTo>
                <a:cubicBezTo>
                  <a:pt x="1308" y="1664"/>
                  <a:pt x="1342" y="1658"/>
                  <a:pt x="1332" y="1648"/>
                </a:cubicBezTo>
                <a:cubicBezTo>
                  <a:pt x="1292" y="1608"/>
                  <a:pt x="1312" y="1617"/>
                  <a:pt x="1278" y="1606"/>
                </a:cubicBezTo>
                <a:cubicBezTo>
                  <a:pt x="1267" y="1561"/>
                  <a:pt x="1249" y="1573"/>
                  <a:pt x="1218" y="1594"/>
                </a:cubicBezTo>
                <a:cubicBezTo>
                  <a:pt x="1222" y="1600"/>
                  <a:pt x="1225" y="1606"/>
                  <a:pt x="1230" y="1612"/>
                </a:cubicBezTo>
                <a:cubicBezTo>
                  <a:pt x="1235" y="1619"/>
                  <a:pt x="1253" y="1623"/>
                  <a:pt x="1248" y="1630"/>
                </a:cubicBezTo>
                <a:cubicBezTo>
                  <a:pt x="1236" y="1646"/>
                  <a:pt x="1208" y="1636"/>
                  <a:pt x="1188" y="1642"/>
                </a:cubicBezTo>
                <a:cubicBezTo>
                  <a:pt x="1176" y="1646"/>
                  <a:pt x="1152" y="1654"/>
                  <a:pt x="1152" y="1654"/>
                </a:cubicBezTo>
                <a:cubicBezTo>
                  <a:pt x="1160" y="1630"/>
                  <a:pt x="1147" y="1602"/>
                  <a:pt x="1134" y="1642"/>
                </a:cubicBezTo>
                <a:cubicBezTo>
                  <a:pt x="1137" y="1652"/>
                  <a:pt x="1151" y="1676"/>
                  <a:pt x="1122" y="1654"/>
                </a:cubicBezTo>
                <a:cubicBezTo>
                  <a:pt x="1102" y="1638"/>
                  <a:pt x="1089" y="1614"/>
                  <a:pt x="1068" y="1600"/>
                </a:cubicBezTo>
                <a:cubicBezTo>
                  <a:pt x="1056" y="1592"/>
                  <a:pt x="1032" y="1576"/>
                  <a:pt x="1032" y="1576"/>
                </a:cubicBezTo>
                <a:cubicBezTo>
                  <a:pt x="1004" y="1585"/>
                  <a:pt x="997" y="1613"/>
                  <a:pt x="972" y="1630"/>
                </a:cubicBezTo>
                <a:cubicBezTo>
                  <a:pt x="961" y="1598"/>
                  <a:pt x="976" y="1572"/>
                  <a:pt x="942" y="1606"/>
                </a:cubicBezTo>
                <a:cubicBezTo>
                  <a:pt x="940" y="1616"/>
                  <a:pt x="944" y="1630"/>
                  <a:pt x="936" y="1636"/>
                </a:cubicBezTo>
                <a:cubicBezTo>
                  <a:pt x="926" y="1644"/>
                  <a:pt x="901" y="1621"/>
                  <a:pt x="894" y="1618"/>
                </a:cubicBezTo>
                <a:cubicBezTo>
                  <a:pt x="876" y="1611"/>
                  <a:pt x="836" y="1626"/>
                  <a:pt x="840" y="1600"/>
                </a:cubicBezTo>
                <a:cubicBezTo>
                  <a:pt x="810" y="1690"/>
                  <a:pt x="836" y="1647"/>
                  <a:pt x="768" y="1624"/>
                </a:cubicBezTo>
                <a:cubicBezTo>
                  <a:pt x="784" y="1601"/>
                  <a:pt x="784" y="1591"/>
                  <a:pt x="756" y="1582"/>
                </a:cubicBezTo>
                <a:cubicBezTo>
                  <a:pt x="748" y="1540"/>
                  <a:pt x="725" y="1509"/>
                  <a:pt x="690" y="1486"/>
                </a:cubicBezTo>
                <a:cubicBezTo>
                  <a:pt x="628" y="1488"/>
                  <a:pt x="564" y="1476"/>
                  <a:pt x="504" y="1492"/>
                </a:cubicBezTo>
                <a:cubicBezTo>
                  <a:pt x="488" y="1496"/>
                  <a:pt x="507" y="1534"/>
                  <a:pt x="492" y="1540"/>
                </a:cubicBezTo>
                <a:cubicBezTo>
                  <a:pt x="468" y="1550"/>
                  <a:pt x="440" y="1532"/>
                  <a:pt x="414" y="1528"/>
                </a:cubicBezTo>
                <a:cubicBezTo>
                  <a:pt x="384" y="1508"/>
                  <a:pt x="373" y="1498"/>
                  <a:pt x="336" y="1492"/>
                </a:cubicBezTo>
                <a:cubicBezTo>
                  <a:pt x="303" y="1437"/>
                  <a:pt x="254" y="1408"/>
                  <a:pt x="192" y="1396"/>
                </a:cubicBezTo>
                <a:cubicBezTo>
                  <a:pt x="148" y="1352"/>
                  <a:pt x="106" y="1305"/>
                  <a:pt x="54" y="1270"/>
                </a:cubicBezTo>
                <a:cubicBezTo>
                  <a:pt x="63" y="1235"/>
                  <a:pt x="57" y="1237"/>
                  <a:pt x="36" y="1210"/>
                </a:cubicBezTo>
                <a:cubicBezTo>
                  <a:pt x="27" y="1199"/>
                  <a:pt x="20" y="1186"/>
                  <a:pt x="12" y="1174"/>
                </a:cubicBezTo>
                <a:cubicBezTo>
                  <a:pt x="8" y="1168"/>
                  <a:pt x="0" y="1156"/>
                  <a:pt x="0" y="1156"/>
                </a:cubicBezTo>
                <a:cubicBezTo>
                  <a:pt x="36" y="1132"/>
                  <a:pt x="4" y="1149"/>
                  <a:pt x="72" y="1138"/>
                </a:cubicBezTo>
                <a:cubicBezTo>
                  <a:pt x="90" y="1135"/>
                  <a:pt x="110" y="1122"/>
                  <a:pt x="126" y="1114"/>
                </a:cubicBezTo>
                <a:cubicBezTo>
                  <a:pt x="183" y="1085"/>
                  <a:pt x="87" y="1121"/>
                  <a:pt x="180" y="1090"/>
                </a:cubicBezTo>
                <a:cubicBezTo>
                  <a:pt x="186" y="1088"/>
                  <a:pt x="198" y="1084"/>
                  <a:pt x="198" y="1084"/>
                </a:cubicBezTo>
                <a:cubicBezTo>
                  <a:pt x="206" y="1078"/>
                  <a:pt x="212" y="1063"/>
                  <a:pt x="222" y="1066"/>
                </a:cubicBezTo>
                <a:cubicBezTo>
                  <a:pt x="246" y="1073"/>
                  <a:pt x="240" y="1127"/>
                  <a:pt x="246" y="1138"/>
                </a:cubicBezTo>
                <a:cubicBezTo>
                  <a:pt x="254" y="1153"/>
                  <a:pt x="282" y="1174"/>
                  <a:pt x="282" y="1174"/>
                </a:cubicBezTo>
                <a:cubicBezTo>
                  <a:pt x="293" y="1206"/>
                  <a:pt x="314" y="1227"/>
                  <a:pt x="342" y="1246"/>
                </a:cubicBezTo>
                <a:cubicBezTo>
                  <a:pt x="350" y="1244"/>
                  <a:pt x="361" y="1247"/>
                  <a:pt x="366" y="1240"/>
                </a:cubicBezTo>
                <a:cubicBezTo>
                  <a:pt x="373" y="1230"/>
                  <a:pt x="360" y="1207"/>
                  <a:pt x="372" y="1204"/>
                </a:cubicBezTo>
                <a:lnTo>
                  <a:pt x="438" y="1270"/>
                </a:lnTo>
                <a:lnTo>
                  <a:pt x="534" y="1270"/>
                </a:lnTo>
                <a:cubicBezTo>
                  <a:pt x="550" y="1286"/>
                  <a:pt x="561" y="1311"/>
                  <a:pt x="582" y="1318"/>
                </a:cubicBezTo>
                <a:cubicBezTo>
                  <a:pt x="594" y="1322"/>
                  <a:pt x="573" y="1294"/>
                  <a:pt x="570" y="1282"/>
                </a:cubicBezTo>
                <a:cubicBezTo>
                  <a:pt x="567" y="1266"/>
                  <a:pt x="578" y="1284"/>
                  <a:pt x="564" y="1234"/>
                </a:cubicBezTo>
                <a:cubicBezTo>
                  <a:pt x="554" y="1198"/>
                  <a:pt x="532" y="1163"/>
                  <a:pt x="534" y="1126"/>
                </a:cubicBezTo>
                <a:cubicBezTo>
                  <a:pt x="535" y="1113"/>
                  <a:pt x="570" y="1114"/>
                  <a:pt x="570" y="1114"/>
                </a:cubicBezTo>
                <a:cubicBezTo>
                  <a:pt x="594" y="1041"/>
                  <a:pt x="485" y="1001"/>
                  <a:pt x="438" y="970"/>
                </a:cubicBezTo>
                <a:cubicBezTo>
                  <a:pt x="418" y="957"/>
                  <a:pt x="402" y="938"/>
                  <a:pt x="384" y="922"/>
                </a:cubicBezTo>
                <a:cubicBezTo>
                  <a:pt x="370" y="910"/>
                  <a:pt x="324" y="873"/>
                  <a:pt x="312" y="856"/>
                </a:cubicBezTo>
                <a:cubicBezTo>
                  <a:pt x="299" y="838"/>
                  <a:pt x="288" y="796"/>
                  <a:pt x="288" y="796"/>
                </a:cubicBezTo>
                <a:cubicBezTo>
                  <a:pt x="297" y="768"/>
                  <a:pt x="320" y="753"/>
                  <a:pt x="330" y="724"/>
                </a:cubicBezTo>
                <a:cubicBezTo>
                  <a:pt x="328" y="696"/>
                  <a:pt x="330" y="667"/>
                  <a:pt x="324" y="640"/>
                </a:cubicBezTo>
                <a:cubicBezTo>
                  <a:pt x="321" y="627"/>
                  <a:pt x="280" y="602"/>
                  <a:pt x="270" y="592"/>
                </a:cubicBezTo>
                <a:cubicBezTo>
                  <a:pt x="276" y="538"/>
                  <a:pt x="268" y="526"/>
                  <a:pt x="318" y="538"/>
                </a:cubicBezTo>
                <a:cubicBezTo>
                  <a:pt x="398" y="528"/>
                  <a:pt x="357" y="537"/>
                  <a:pt x="384" y="484"/>
                </a:cubicBezTo>
                <a:cubicBezTo>
                  <a:pt x="394" y="464"/>
                  <a:pt x="438" y="442"/>
                  <a:pt x="438" y="442"/>
                </a:cubicBezTo>
                <a:cubicBezTo>
                  <a:pt x="478" y="444"/>
                  <a:pt x="519" y="438"/>
                  <a:pt x="558" y="448"/>
                </a:cubicBezTo>
                <a:cubicBezTo>
                  <a:pt x="584" y="455"/>
                  <a:pt x="592" y="493"/>
                  <a:pt x="618" y="502"/>
                </a:cubicBezTo>
                <a:cubicBezTo>
                  <a:pt x="658" y="515"/>
                  <a:pt x="702" y="511"/>
                  <a:pt x="744" y="514"/>
                </a:cubicBezTo>
                <a:cubicBezTo>
                  <a:pt x="771" y="433"/>
                  <a:pt x="781" y="342"/>
                  <a:pt x="792" y="256"/>
                </a:cubicBezTo>
                <a:cubicBezTo>
                  <a:pt x="884" y="263"/>
                  <a:pt x="957" y="261"/>
                  <a:pt x="1044" y="232"/>
                </a:cubicBezTo>
                <a:cubicBezTo>
                  <a:pt x="1051" y="210"/>
                  <a:pt x="1051" y="185"/>
                  <a:pt x="1074" y="172"/>
                </a:cubicBezTo>
                <a:cubicBezTo>
                  <a:pt x="1085" y="166"/>
                  <a:pt x="1110" y="160"/>
                  <a:pt x="1110" y="160"/>
                </a:cubicBezTo>
                <a:cubicBezTo>
                  <a:pt x="1207" y="209"/>
                  <a:pt x="1268" y="162"/>
                  <a:pt x="1344" y="124"/>
                </a:cubicBezTo>
                <a:cubicBezTo>
                  <a:pt x="1363" y="115"/>
                  <a:pt x="1382" y="96"/>
                  <a:pt x="1398" y="82"/>
                </a:cubicBezTo>
                <a:cubicBezTo>
                  <a:pt x="1411" y="71"/>
                  <a:pt x="1434" y="46"/>
                  <a:pt x="1434" y="46"/>
                </a:cubicBezTo>
                <a:cubicBezTo>
                  <a:pt x="1436" y="36"/>
                  <a:pt x="1431" y="21"/>
                  <a:pt x="1440" y="16"/>
                </a:cubicBezTo>
                <a:cubicBezTo>
                  <a:pt x="1471" y="0"/>
                  <a:pt x="1454" y="54"/>
                  <a:pt x="1452" y="52"/>
                </a:cubicBezTo>
                <a:cubicBezTo>
                  <a:pt x="1445" y="45"/>
                  <a:pt x="1448" y="32"/>
                  <a:pt x="1446" y="22"/>
                </a:cubicBezTo>
                <a:close/>
              </a:path>
            </a:pathLst>
          </a:custGeom>
          <a:solidFill>
            <a:srgbClr val="FFCC99"/>
          </a:solidFill>
          <a:ln w="28575" cmpd="sng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15607E-6 L 0.37014 -0.1657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0" y="-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6"/>
          <p:cNvSpPr txBox="1">
            <a:spLocks noChangeArrowheads="1"/>
          </p:cNvSpPr>
          <p:nvPr/>
        </p:nvSpPr>
        <p:spPr bwMode="auto">
          <a:xfrm>
            <a:off x="285750" y="214313"/>
            <a:ext cx="8643938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2003,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algn="ctr"/>
            <a:endParaRPr lang="en-US" sz="3200" b="1" dirty="0" smtClean="0">
              <a:solidFill>
                <a:srgbClr val="000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sz="3600" b="1" i="1" dirty="0">
                <a:solidFill>
                  <a:srgbClr val="0000FF"/>
                </a:solidFill>
              </a:rPr>
              <a:t>      </a:t>
            </a:r>
            <a:endParaRPr lang="en-US" sz="3600" b="1" i="1" dirty="0">
              <a:latin typeface="Times New Roman" pitchFamily="18" charset="0"/>
            </a:endParaRPr>
          </a:p>
        </p:txBody>
      </p:sp>
      <p:sp>
        <p:nvSpPr>
          <p:cNvPr id="5" name="AutoShape 27"/>
          <p:cNvSpPr>
            <a:spLocks noChangeArrowheads="1"/>
          </p:cNvSpPr>
          <p:nvPr/>
        </p:nvSpPr>
        <p:spPr bwMode="auto">
          <a:xfrm>
            <a:off x="3857625" y="6248400"/>
            <a:ext cx="1143000" cy="609600"/>
          </a:xfrm>
          <a:prstGeom prst="flowChartAlternate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Đáp án</a:t>
            </a:r>
          </a:p>
        </p:txBody>
      </p:sp>
      <p:sp>
        <p:nvSpPr>
          <p:cNvPr id="7" name="Action Button: Home 6">
            <a:hlinkClick r:id="rId2" action="ppaction://hlinksldjump" highlightClick="1"/>
          </p:cNvPr>
          <p:cNvSpPr/>
          <p:nvPr/>
        </p:nvSpPr>
        <p:spPr>
          <a:xfrm>
            <a:off x="7215188" y="6072188"/>
            <a:ext cx="1000125" cy="571500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403648" y="2060848"/>
            <a:ext cx="51845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403648" y="2780928"/>
            <a:ext cx="533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403648" y="3573016"/>
            <a:ext cx="47964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-900608" y="6209928"/>
            <a:ext cx="72008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403648" y="4365104"/>
            <a:ext cx="47964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69942E-6 L 0.23611 -0.273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0" y="-1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scan0006"/>
          <p:cNvPicPr>
            <a:picLocks noChangeAspect="1" noChangeArrowheads="1"/>
          </p:cNvPicPr>
          <p:nvPr/>
        </p:nvPicPr>
        <p:blipFill>
          <a:blip r:embed="rId3" cstate="print"/>
          <a:srcRect l="22023" t="18323" r="14911" b="9146"/>
          <a:stretch>
            <a:fillRect/>
          </a:stretch>
        </p:blipFill>
        <p:spPr bwMode="auto">
          <a:xfrm>
            <a:off x="0" y="0"/>
            <a:ext cx="5286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1639" name="AutoShape 7"/>
          <p:cNvSpPr>
            <a:spLocks noChangeArrowheads="1"/>
          </p:cNvSpPr>
          <p:nvPr/>
        </p:nvSpPr>
        <p:spPr bwMode="auto">
          <a:xfrm>
            <a:off x="3203848" y="4797152"/>
            <a:ext cx="265112" cy="223838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3600" b="1">
              <a:solidFill>
                <a:srgbClr val="0000FF"/>
              </a:solidFill>
              <a:latin typeface="+mn-lt"/>
              <a:cs typeface="+mn-cs"/>
            </a:endParaRPr>
          </a:p>
        </p:txBody>
      </p:sp>
      <p:pic>
        <p:nvPicPr>
          <p:cNvPr id="16388" name="Picture 4" descr="giaothong_VungDNB"/>
          <p:cNvPicPr>
            <a:picLocks noChangeAspect="1" noChangeArrowheads="1"/>
          </p:cNvPicPr>
          <p:nvPr/>
        </p:nvPicPr>
        <p:blipFill>
          <a:blip r:embed="rId4" cstate="print">
            <a:lum bright="-6000" contrast="18000"/>
          </a:blip>
          <a:srcRect l="32500" t="74033" r="38333" b="3868"/>
          <a:stretch>
            <a:fillRect/>
          </a:stretch>
        </p:blipFill>
        <p:spPr bwMode="auto">
          <a:xfrm>
            <a:off x="228600" y="2590800"/>
            <a:ext cx="1447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giaothong_VungDNB"/>
          <p:cNvPicPr>
            <a:picLocks noChangeAspect="1" noChangeArrowheads="1"/>
          </p:cNvPicPr>
          <p:nvPr/>
        </p:nvPicPr>
        <p:blipFill>
          <a:blip r:embed="rId4" cstate="print">
            <a:lum bright="-6000" contrast="18000"/>
          </a:blip>
          <a:srcRect t="74033" r="66667" b="8287"/>
          <a:stretch>
            <a:fillRect/>
          </a:stretch>
        </p:blipFill>
        <p:spPr bwMode="auto">
          <a:xfrm>
            <a:off x="228600" y="3810000"/>
            <a:ext cx="1447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Rectangle 5"/>
          <p:cNvSpPr>
            <a:spLocks noChangeArrowheads="1"/>
          </p:cNvSpPr>
          <p:nvPr/>
        </p:nvSpPr>
        <p:spPr bwMode="auto">
          <a:xfrm>
            <a:off x="5572125" y="1928813"/>
            <a:ext cx="328612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14.1trang 52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313" y="0"/>
            <a:ext cx="6643687" cy="683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214313" y="714375"/>
            <a:ext cx="2643187" cy="3970318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du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TP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HCM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Vũng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51520" y="4653136"/>
            <a:ext cx="853472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viễn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du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...) ở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images1567669_T2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22940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12"/>
          <p:cNvSpPr txBox="1">
            <a:spLocks noChangeArrowheads="1"/>
          </p:cNvSpPr>
          <p:nvPr/>
        </p:nvSpPr>
        <p:spPr bwMode="auto">
          <a:xfrm>
            <a:off x="1454150" y="152400"/>
            <a:ext cx="6775450" cy="7715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Text Box 13"/>
          <p:cNvSpPr txBox="1">
            <a:spLocks noChangeArrowheads="1"/>
          </p:cNvSpPr>
          <p:nvPr/>
        </p:nvSpPr>
        <p:spPr bwMode="auto">
          <a:xfrm>
            <a:off x="2628900" y="1612900"/>
            <a:ext cx="2590800" cy="3644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0" hangingPunct="0"/>
            <a:r>
              <a:rPr lang="en-US" sz="2400" b="1" dirty="0">
                <a:solidFill>
                  <a:srgbClr val="0000FF"/>
                </a:solidFill>
              </a:rPr>
              <a:t> 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89092" name="Text Box 14"/>
          <p:cNvSpPr txBox="1">
            <a:spLocks noChangeArrowheads="1"/>
          </p:cNvSpPr>
          <p:nvPr/>
        </p:nvSpPr>
        <p:spPr bwMode="auto">
          <a:xfrm>
            <a:off x="152400" y="1612900"/>
            <a:ext cx="2362200" cy="3644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0" hangingPunct="0"/>
            <a:endParaRPr lang="en-US" sz="2400" b="1" dirty="0"/>
          </a:p>
          <a:p>
            <a:pPr eaLnBrk="0" hangingPunct="0"/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89093" name="Text Box 15"/>
          <p:cNvSpPr txBox="1">
            <a:spLocks noChangeArrowheads="1"/>
          </p:cNvSpPr>
          <p:nvPr/>
        </p:nvSpPr>
        <p:spPr bwMode="auto">
          <a:xfrm>
            <a:off x="5334000" y="1592263"/>
            <a:ext cx="3733800" cy="36385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9094" name="Line 17"/>
          <p:cNvSpPr>
            <a:spLocks noChangeShapeType="1"/>
          </p:cNvSpPr>
          <p:nvPr/>
        </p:nvSpPr>
        <p:spPr bwMode="auto">
          <a:xfrm flipH="1">
            <a:off x="1295400" y="914400"/>
            <a:ext cx="3048000" cy="6492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89095" name="Line 18"/>
          <p:cNvSpPr>
            <a:spLocks noChangeShapeType="1"/>
          </p:cNvSpPr>
          <p:nvPr/>
        </p:nvSpPr>
        <p:spPr bwMode="auto">
          <a:xfrm flipH="1">
            <a:off x="3810000" y="914400"/>
            <a:ext cx="45720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89096" name="Line 19"/>
          <p:cNvSpPr>
            <a:spLocks noChangeShapeType="1"/>
          </p:cNvSpPr>
          <p:nvPr/>
        </p:nvSpPr>
        <p:spPr bwMode="auto">
          <a:xfrm>
            <a:off x="4343400" y="914400"/>
            <a:ext cx="28194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570396" name="Rectangle 28"/>
          <p:cNvSpPr>
            <a:spLocks noChangeArrowheads="1"/>
          </p:cNvSpPr>
          <p:nvPr/>
        </p:nvSpPr>
        <p:spPr bwMode="auto">
          <a:xfrm>
            <a:off x="1009650" y="2019300"/>
            <a:ext cx="12477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70397" name="Rectangle 29"/>
          <p:cNvSpPr>
            <a:spLocks noChangeArrowheads="1"/>
          </p:cNvSpPr>
          <p:nvPr/>
        </p:nvSpPr>
        <p:spPr bwMode="auto">
          <a:xfrm>
            <a:off x="252413" y="2743200"/>
            <a:ext cx="226218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phong phú đầy </a:t>
            </a:r>
          </a:p>
          <a:p>
            <a:pPr eaLnBrk="0" hangingPunct="0"/>
            <a:r>
              <a:rPr lang="en-US" sz="2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tiềm năng dịch vụ: Khí hậu, dầu khí, bãi biển, vườn quốc gia, di tích lịch sử, văn hóa.</a:t>
            </a:r>
            <a:r>
              <a:rPr lang="en-US" sz="22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70398" name="Rectangle 30"/>
          <p:cNvSpPr>
            <a:spLocks noChangeArrowheads="1"/>
          </p:cNvSpPr>
          <p:nvPr/>
        </p:nvSpPr>
        <p:spPr bwMode="auto">
          <a:xfrm>
            <a:off x="2573338" y="2000250"/>
            <a:ext cx="256672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eaLnBrk="0" hangingPunct="0"/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hangingPunct="0"/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dồi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dào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70399" name="Rectangle 31"/>
          <p:cNvSpPr>
            <a:spLocks noChangeArrowheads="1"/>
          </p:cNvSpPr>
          <p:nvPr/>
        </p:nvSpPr>
        <p:spPr bwMode="auto">
          <a:xfrm>
            <a:off x="2590800" y="3124200"/>
            <a:ext cx="457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chuyên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70400" name="Rectangle 32"/>
          <p:cNvSpPr>
            <a:spLocks noChangeArrowheads="1"/>
          </p:cNvSpPr>
          <p:nvPr/>
        </p:nvSpPr>
        <p:spPr bwMode="auto">
          <a:xfrm>
            <a:off x="5334000" y="2033588"/>
            <a:ext cx="3178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70401" name="Rectangle 33"/>
          <p:cNvSpPr>
            <a:spLocks noChangeArrowheads="1"/>
          </p:cNvSpPr>
          <p:nvPr/>
        </p:nvSpPr>
        <p:spPr bwMode="auto">
          <a:xfrm>
            <a:off x="5334000" y="2530475"/>
            <a:ext cx="3810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70403" name="Rectangle 35"/>
          <p:cNvSpPr>
            <a:spLocks noChangeArrowheads="1"/>
          </p:cNvSpPr>
          <p:nvPr/>
        </p:nvSpPr>
        <p:spPr bwMode="auto">
          <a:xfrm>
            <a:off x="5334000" y="3501008"/>
            <a:ext cx="3810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70404" name="Rectangle 36"/>
          <p:cNvSpPr>
            <a:spLocks noChangeArrowheads="1"/>
          </p:cNvSpPr>
          <p:nvPr/>
        </p:nvSpPr>
        <p:spPr bwMode="auto">
          <a:xfrm>
            <a:off x="2590800" y="3886200"/>
            <a:ext cx="2971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hangingPunct="0"/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70406" name="Text Box 38"/>
          <p:cNvSpPr txBox="1">
            <a:spLocks noChangeArrowheads="1"/>
          </p:cNvSpPr>
          <p:nvPr/>
        </p:nvSpPr>
        <p:spPr bwMode="auto">
          <a:xfrm>
            <a:off x="914400" y="5795963"/>
            <a:ext cx="7118350" cy="1012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70388" name="Line 20"/>
          <p:cNvSpPr>
            <a:spLocks noChangeShapeType="1"/>
          </p:cNvSpPr>
          <p:nvPr/>
        </p:nvSpPr>
        <p:spPr bwMode="auto">
          <a:xfrm flipH="1">
            <a:off x="7239000" y="5257800"/>
            <a:ext cx="14288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570389" name="Line 21"/>
          <p:cNvSpPr>
            <a:spLocks noChangeShapeType="1"/>
          </p:cNvSpPr>
          <p:nvPr/>
        </p:nvSpPr>
        <p:spPr bwMode="auto">
          <a:xfrm flipH="1">
            <a:off x="3886200" y="5257800"/>
            <a:ext cx="9525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570390" name="Line 22"/>
          <p:cNvSpPr>
            <a:spLocks noChangeShapeType="1"/>
          </p:cNvSpPr>
          <p:nvPr/>
        </p:nvSpPr>
        <p:spPr bwMode="auto">
          <a:xfrm flipH="1">
            <a:off x="1371600" y="5276850"/>
            <a:ext cx="0" cy="5143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vi-VN"/>
          </a:p>
        </p:txBody>
      </p:sp>
      <p:sp>
        <p:nvSpPr>
          <p:cNvPr id="89111" name="Text Box 40"/>
          <p:cNvSpPr txBox="1">
            <a:spLocks noChangeArrowheads="1"/>
          </p:cNvSpPr>
          <p:nvPr/>
        </p:nvSpPr>
        <p:spPr bwMode="auto">
          <a:xfrm>
            <a:off x="0" y="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570409" name="Rectangle 41"/>
          <p:cNvSpPr>
            <a:spLocks noChangeArrowheads="1"/>
          </p:cNvSpPr>
          <p:nvPr/>
        </p:nvSpPr>
        <p:spPr bwMode="auto">
          <a:xfrm>
            <a:off x="152400" y="2362200"/>
            <a:ext cx="15430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0410" name="Rectangle 42"/>
          <p:cNvSpPr>
            <a:spLocks noChangeArrowheads="1"/>
          </p:cNvSpPr>
          <p:nvPr/>
        </p:nvSpPr>
        <p:spPr bwMode="auto">
          <a:xfrm>
            <a:off x="152400" y="2000250"/>
            <a:ext cx="936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0411" name="Rectangle 43"/>
          <p:cNvSpPr>
            <a:spLocks noChangeArrowheads="1"/>
          </p:cNvSpPr>
          <p:nvPr/>
        </p:nvSpPr>
        <p:spPr bwMode="auto">
          <a:xfrm>
            <a:off x="2552700" y="1962150"/>
            <a:ext cx="1239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70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570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570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570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570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570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500"/>
                                        <p:tgtEl>
                                          <p:spTgt spid="570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570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570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with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"/>
                                        <p:tgtEl>
                                          <p:spTgt spid="570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570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500"/>
                                        <p:tgtEl>
                                          <p:spTgt spid="570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500"/>
                                        <p:tgtEl>
                                          <p:spTgt spid="570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500"/>
                                        <p:tgtEl>
                                          <p:spTgt spid="570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570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0396" grpId="0"/>
      <p:bldP spid="570397" grpId="0"/>
      <p:bldP spid="570398" grpId="0"/>
      <p:bldP spid="570399" grpId="0"/>
      <p:bldP spid="570400" grpId="0"/>
      <p:bldP spid="570401" grpId="0"/>
      <p:bldP spid="570403" grpId="0"/>
      <p:bldP spid="570404" grpId="0"/>
      <p:bldP spid="570406" grpId="0" animBg="1"/>
      <p:bldP spid="570388" grpId="0" animBg="1"/>
      <p:bldP spid="570389" grpId="0" animBg="1"/>
      <p:bldP spid="570390" grpId="0" animBg="1"/>
      <p:bldP spid="570409" grpId="0"/>
      <p:bldP spid="570410" grpId="0"/>
      <p:bldP spid="5704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WordArt 4"/>
          <p:cNvSpPr>
            <a:spLocks noChangeArrowheads="1" noChangeShapeType="1" noTextEdit="1"/>
          </p:cNvSpPr>
          <p:nvPr/>
        </p:nvSpPr>
        <p:spPr bwMode="auto">
          <a:xfrm>
            <a:off x="381000" y="76200"/>
            <a:ext cx="9144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tập 3.</a:t>
            </a:r>
          </a:p>
        </p:txBody>
      </p:sp>
      <p:graphicFrame>
        <p:nvGraphicFramePr>
          <p:cNvPr id="551194" name="Group 282"/>
          <p:cNvGraphicFramePr>
            <a:graphicFrameLocks noGrp="1"/>
          </p:cNvGraphicFramePr>
          <p:nvPr/>
        </p:nvGraphicFramePr>
        <p:xfrm>
          <a:off x="228600" y="704850"/>
          <a:ext cx="8763000" cy="1436053"/>
        </p:xfrm>
        <a:graphic>
          <a:graphicData uri="http://schemas.openxmlformats.org/drawingml/2006/table">
            <a:tbl>
              <a:tblPr/>
              <a:tblGrid>
                <a:gridCol w="3359150"/>
                <a:gridCol w="1679575"/>
                <a:gridCol w="1971675"/>
                <a:gridCol w="1752600"/>
              </a:tblGrid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Diện tích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GDP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8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Vùng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trọng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phía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vùng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trọng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51145" name="Text Box 233"/>
          <p:cNvSpPr txBox="1">
            <a:spLocks noChangeArrowheads="1"/>
          </p:cNvSpPr>
          <p:nvPr/>
        </p:nvSpPr>
        <p:spPr bwMode="auto">
          <a:xfrm>
            <a:off x="3429000" y="1057275"/>
            <a:ext cx="19812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200" u="sng" dirty="0">
                <a:latin typeface="Times New Roman" pitchFamily="18" charset="0"/>
                <a:cs typeface="Times New Roman" pitchFamily="18" charset="0"/>
              </a:rPr>
              <a:t>28,0 x 100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71.2</a:t>
            </a:r>
          </a:p>
          <a:p>
            <a:pPr algn="ctr" eaLnBrk="0" hangingPunct="0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2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39,2 %</a:t>
            </a:r>
          </a:p>
        </p:txBody>
      </p:sp>
      <p:sp>
        <p:nvSpPr>
          <p:cNvPr id="551146" name="Text Box 234"/>
          <p:cNvSpPr txBox="1">
            <a:spLocks noChangeArrowheads="1"/>
          </p:cNvSpPr>
          <p:nvPr/>
        </p:nvSpPr>
        <p:spPr bwMode="auto">
          <a:xfrm>
            <a:off x="5286375" y="1057275"/>
            <a:ext cx="19812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200" u="sng" dirty="0">
                <a:latin typeface="Times New Roman" pitchFamily="18" charset="0"/>
                <a:cs typeface="Times New Roman" pitchFamily="18" charset="0"/>
              </a:rPr>
              <a:t>12,3 x 100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31.3</a:t>
            </a:r>
          </a:p>
          <a:p>
            <a:pPr algn="ctr" eaLnBrk="0" hangingPunct="0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2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39,3 %</a:t>
            </a:r>
          </a:p>
        </p:txBody>
      </p:sp>
      <p:sp>
        <p:nvSpPr>
          <p:cNvPr id="551147" name="Text Box 235"/>
          <p:cNvSpPr txBox="1">
            <a:spLocks noChangeArrowheads="1"/>
          </p:cNvSpPr>
          <p:nvPr/>
        </p:nvSpPr>
        <p:spPr bwMode="auto">
          <a:xfrm>
            <a:off x="7162800" y="1055688"/>
            <a:ext cx="19812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200" u="sng" dirty="0">
                <a:latin typeface="Times New Roman" pitchFamily="18" charset="0"/>
                <a:cs typeface="Times New Roman" pitchFamily="18" charset="0"/>
              </a:rPr>
              <a:t>188,1 x 100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289.5</a:t>
            </a:r>
          </a:p>
          <a:p>
            <a:pPr algn="ctr" eaLnBrk="0" hangingPunct="0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200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65,0 %</a:t>
            </a:r>
          </a:p>
        </p:txBody>
      </p:sp>
      <p:sp>
        <p:nvSpPr>
          <p:cNvPr id="551166" name="Rectangle 254"/>
          <p:cNvSpPr>
            <a:spLocks noChangeArrowheads="1"/>
          </p:cNvSpPr>
          <p:nvPr/>
        </p:nvSpPr>
        <p:spPr bwMode="auto">
          <a:xfrm>
            <a:off x="228600" y="449580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1/3 ; Song GDP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2/3-rất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51175" name="Text Box 263"/>
          <p:cNvSpPr txBox="1">
            <a:spLocks noChangeArrowheads="1"/>
          </p:cNvSpPr>
          <p:nvPr/>
        </p:nvSpPr>
        <p:spPr bwMode="auto">
          <a:xfrm>
            <a:off x="0" y="2286000"/>
            <a:ext cx="37338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chồng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1176" name="Text Box 264"/>
          <p:cNvSpPr txBox="1">
            <a:spLocks noChangeArrowheads="1"/>
          </p:cNvSpPr>
          <p:nvPr/>
        </p:nvSpPr>
        <p:spPr bwMode="auto">
          <a:xfrm>
            <a:off x="0" y="304800"/>
            <a:ext cx="3581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51177" name="Text Box 265"/>
          <p:cNvSpPr txBox="1">
            <a:spLocks noChangeArrowheads="1"/>
          </p:cNvSpPr>
          <p:nvPr/>
        </p:nvSpPr>
        <p:spPr bwMode="auto">
          <a:xfrm>
            <a:off x="0" y="3962400"/>
            <a:ext cx="2667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51179" name="Rectangle 267"/>
          <p:cNvSpPr>
            <a:spLocks noChangeArrowheads="1"/>
          </p:cNvSpPr>
          <p:nvPr/>
        </p:nvSpPr>
        <p:spPr bwMode="auto">
          <a:xfrm>
            <a:off x="228600" y="5562600"/>
            <a:ext cx="9525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=&gt;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hangingPunct="0"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1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1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1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1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1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1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1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1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1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1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1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1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51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1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51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51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145" grpId="0"/>
      <p:bldP spid="551146" grpId="0"/>
      <p:bldP spid="551147" grpId="0"/>
      <p:bldP spid="551166" grpId="0"/>
      <p:bldP spid="551175" grpId="0"/>
      <p:bldP spid="551176" grpId="0"/>
      <p:bldP spid="551177" grpId="0"/>
      <p:bldP spid="55117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980728"/>
            <a:ext cx="8229601" cy="1139826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THẢO LUẬN NHÓM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1160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 descr="hand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4988" y="763588"/>
            <a:ext cx="2438400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1447800" y="2362200"/>
            <a:ext cx="6172200" cy="13716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EM HỌC TỐT.</a:t>
            </a:r>
          </a:p>
        </p:txBody>
      </p:sp>
      <p:pic>
        <p:nvPicPr>
          <p:cNvPr id="51205" name="Picture 5" descr="happy10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3962400"/>
            <a:ext cx="2057400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AutoShape 6"/>
          <p:cNvSpPr>
            <a:spLocks noChangeArrowheads="1"/>
          </p:cNvSpPr>
          <p:nvPr/>
        </p:nvSpPr>
        <p:spPr bwMode="auto">
          <a:xfrm rot="10800000">
            <a:off x="3352800" y="3810000"/>
            <a:ext cx="2590800" cy="1676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81 w 21600"/>
              <a:gd name="T13" fmla="*/ 0 h 21600"/>
              <a:gd name="T14" fmla="*/ 21319 w 21600"/>
              <a:gd name="T15" fmla="*/ 1196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651" y="10510"/>
                </a:moveTo>
                <a:cubicBezTo>
                  <a:pt x="5804" y="7778"/>
                  <a:pt x="8064" y="5642"/>
                  <a:pt x="10800" y="5643"/>
                </a:cubicBezTo>
                <a:cubicBezTo>
                  <a:pt x="13535" y="5643"/>
                  <a:pt x="15795" y="7778"/>
                  <a:pt x="15948" y="10510"/>
                </a:cubicBezTo>
                <a:lnTo>
                  <a:pt x="21582" y="10192"/>
                </a:lnTo>
                <a:cubicBezTo>
                  <a:pt x="21260" y="4473"/>
                  <a:pt x="16528" y="-1"/>
                  <a:pt x="10799" y="0"/>
                </a:cubicBezTo>
                <a:cubicBezTo>
                  <a:pt x="5071" y="0"/>
                  <a:pt x="339" y="4473"/>
                  <a:pt x="17" y="1019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20072" cy="6858000"/>
          </a:xfrm>
          <a:prstGeom prst="rect">
            <a:avLst/>
          </a:prstGeom>
          <a:noFill/>
        </p:spPr>
      </p:pic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2411760" y="5301208"/>
            <a:ext cx="265112" cy="223838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3600" b="1">
              <a:solidFill>
                <a:srgbClr val="0000FF"/>
              </a:solidFill>
              <a:latin typeface="+mn-lt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92080" y="1052736"/>
            <a:ext cx="3600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14.1,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TPHCM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1"/>
          <p:cNvSpPr>
            <a:spLocks noChangeArrowheads="1"/>
          </p:cNvSpPr>
          <p:nvPr/>
        </p:nvSpPr>
        <p:spPr bwMode="auto">
          <a:xfrm>
            <a:off x="5724128" y="2492896"/>
            <a:ext cx="500063" cy="214313"/>
          </a:xfrm>
          <a:prstGeom prst="rect">
            <a:avLst/>
          </a:prstGeom>
          <a:solidFill>
            <a:srgbClr val="FFE05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7411" name="Rectangle 32"/>
          <p:cNvSpPr>
            <a:spLocks noChangeArrowheads="1"/>
          </p:cNvSpPr>
          <p:nvPr/>
        </p:nvSpPr>
        <p:spPr bwMode="auto">
          <a:xfrm flipV="1">
            <a:off x="5724128" y="1916832"/>
            <a:ext cx="500063" cy="214312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 rot="171737">
            <a:off x="2411726" y="1411895"/>
            <a:ext cx="2808404" cy="2233535"/>
            <a:chOff x="1008" y="720"/>
            <a:chExt cx="2160" cy="2160"/>
          </a:xfrm>
        </p:grpSpPr>
        <p:sp>
          <p:nvSpPr>
            <p:cNvPr id="17420" name="PubChord"/>
            <p:cNvSpPr>
              <a:spLocks noEditPoints="1" noChangeArrowheads="1"/>
            </p:cNvSpPr>
            <p:nvPr/>
          </p:nvSpPr>
          <p:spPr bwMode="auto">
            <a:xfrm>
              <a:off x="1008" y="720"/>
              <a:ext cx="2160" cy="21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0 w 21600"/>
                <a:gd name="T10" fmla="*/ 3160 h 21600"/>
                <a:gd name="T11" fmla="*/ 18440 w 21600"/>
                <a:gd name="T12" fmla="*/ 1844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18485" y="18387"/>
                  </a:moveTo>
                  <a:cubicBezTo>
                    <a:pt x="20481" y="16366"/>
                    <a:pt x="21600" y="13640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3664" y="21600"/>
                    <a:pt x="16411" y="20462"/>
                    <a:pt x="18436" y="18436"/>
                  </a:cubicBezTo>
                  <a:close/>
                </a:path>
              </a:pathLst>
            </a:custGeom>
            <a:solidFill>
              <a:srgbClr val="FFE05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421" name="PubPieSlice"/>
            <p:cNvSpPr>
              <a:spLocks noEditPoints="1" noChangeArrowheads="1"/>
            </p:cNvSpPr>
            <p:nvPr/>
          </p:nvSpPr>
          <p:spPr bwMode="auto">
            <a:xfrm rot="-5557987">
              <a:off x="1008" y="720"/>
              <a:ext cx="2160" cy="21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0 w 21600"/>
                <a:gd name="T10" fmla="*/ 3160 h 21600"/>
                <a:gd name="T11" fmla="*/ 18440 w 21600"/>
                <a:gd name="T12" fmla="*/ 1844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45" y="9812"/>
                  </a:moveTo>
                  <a:cubicBezTo>
                    <a:pt x="15" y="10140"/>
                    <a:pt x="0" y="10470"/>
                    <a:pt x="0" y="10799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lnTo>
                    <a:pt x="10800" y="10800"/>
                  </a:lnTo>
                  <a:close/>
                </a:path>
              </a:pathLst>
            </a:custGeom>
            <a:solidFill>
              <a:srgbClr val="00B05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2" name="Text Box 39"/>
          <p:cNvSpPr txBox="1">
            <a:spLocks noChangeArrowheads="1"/>
          </p:cNvSpPr>
          <p:nvPr/>
        </p:nvSpPr>
        <p:spPr bwMode="auto">
          <a:xfrm>
            <a:off x="2627784" y="2204864"/>
            <a:ext cx="990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49,9 %</a:t>
            </a:r>
          </a:p>
        </p:txBody>
      </p:sp>
      <p:sp>
        <p:nvSpPr>
          <p:cNvPr id="23" name="Text Box 38"/>
          <p:cNvSpPr txBox="1">
            <a:spLocks noChangeArrowheads="1"/>
          </p:cNvSpPr>
          <p:nvPr/>
        </p:nvSpPr>
        <p:spPr bwMode="auto">
          <a:xfrm>
            <a:off x="4067944" y="2276872"/>
            <a:ext cx="1219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50,1 %</a:t>
            </a:r>
          </a:p>
        </p:txBody>
      </p:sp>
      <p:sp>
        <p:nvSpPr>
          <p:cNvPr id="17415" name="Text Box 46"/>
          <p:cNvSpPr txBox="1">
            <a:spLocks noChangeArrowheads="1"/>
          </p:cNvSpPr>
          <p:nvPr/>
        </p:nvSpPr>
        <p:spPr bwMode="auto">
          <a:xfrm>
            <a:off x="0" y="76470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BIỂU ĐỒ TỈ TRỌNG CỦA ĐÔNG NAM BỘ TRONG TỔNG SỐ VỐN ĐẦU TƯ TRỰC TIẾP CỦA NƯỚC NGOÀI VÀO VIỆT NAM, NĂM 2003(CẢ NƯỚC = 100%)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44208" y="1844824"/>
            <a:ext cx="17251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34"/>
          <p:cNvSpPr txBox="1">
            <a:spLocks noChangeArrowheads="1"/>
          </p:cNvSpPr>
          <p:nvPr/>
        </p:nvSpPr>
        <p:spPr bwMode="auto">
          <a:xfrm>
            <a:off x="6444208" y="2420888"/>
            <a:ext cx="251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9" name="Rectangle 3"/>
          <p:cNvSpPr>
            <a:spLocks noChangeArrowheads="1"/>
          </p:cNvSpPr>
          <p:nvPr/>
        </p:nvSpPr>
        <p:spPr bwMode="auto">
          <a:xfrm>
            <a:off x="323528" y="0"/>
            <a:ext cx="3000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7584" y="4365104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2400" dirty="0" smtClean="0">
                <a:latin typeface="Times New Roman" pitchFamily="18" charset="0"/>
              </a:rPr>
              <a:t>+ </a:t>
            </a:r>
            <a:r>
              <a:rPr lang="en-US" sz="2400" dirty="0" err="1" smtClean="0">
                <a:latin typeface="Times New Roman" pitchFamily="18" charset="0"/>
              </a:rPr>
              <a:t>Vị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trí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địa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lí</a:t>
            </a:r>
            <a:r>
              <a:rPr lang="en-US" sz="2400" dirty="0" smtClean="0">
                <a:latin typeface="Times New Roman" pitchFamily="18" charset="0"/>
              </a:rPr>
              <a:t>….</a:t>
            </a:r>
          </a:p>
          <a:p>
            <a:pPr>
              <a:buFontTx/>
              <a:buNone/>
            </a:pPr>
            <a:r>
              <a:rPr lang="en-US" sz="2400" dirty="0" smtClean="0">
                <a:latin typeface="Times New Roman" pitchFamily="18" charset="0"/>
              </a:rPr>
              <a:t>+ </a:t>
            </a:r>
            <a:r>
              <a:rPr lang="en-US" sz="2400" dirty="0" err="1" smtClean="0">
                <a:latin typeface="Times New Roman" pitchFamily="18" charset="0"/>
              </a:rPr>
              <a:t>Tài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nguyên</a:t>
            </a:r>
            <a:r>
              <a:rPr lang="en-US" sz="2400" dirty="0" smtClean="0">
                <a:latin typeface="Times New Roman" pitchFamily="18" charset="0"/>
              </a:rPr>
              <a:t> ….</a:t>
            </a:r>
          </a:p>
          <a:p>
            <a:pPr>
              <a:buFontTx/>
              <a:buNone/>
            </a:pPr>
            <a:r>
              <a:rPr lang="en-US" sz="2400" dirty="0" smtClean="0">
                <a:latin typeface="Times New Roman" pitchFamily="18" charset="0"/>
              </a:rPr>
              <a:t>+ </a:t>
            </a:r>
            <a:r>
              <a:rPr lang="en-US" sz="2400" dirty="0" err="1" smtClean="0">
                <a:latin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cư</a:t>
            </a:r>
            <a:r>
              <a:rPr lang="en-US" sz="2400" dirty="0" smtClean="0">
                <a:latin typeface="Times New Roman" pitchFamily="18" charset="0"/>
              </a:rPr>
              <a:t>…</a:t>
            </a:r>
          </a:p>
          <a:p>
            <a:pPr>
              <a:buFontTx/>
              <a:buNone/>
            </a:pPr>
            <a:r>
              <a:rPr lang="en-US" sz="2400" dirty="0" smtClean="0">
                <a:latin typeface="Times New Roman" pitchFamily="18" charset="0"/>
              </a:rPr>
              <a:t>+ </a:t>
            </a:r>
            <a:r>
              <a:rPr lang="en-US" sz="2400" dirty="0" err="1" smtClean="0">
                <a:latin typeface="Times New Roman" pitchFamily="18" charset="0"/>
              </a:rPr>
              <a:t>Cơ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sở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hạ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tầng</a:t>
            </a:r>
            <a:r>
              <a:rPr lang="en-US" sz="2400" dirty="0" smtClean="0">
                <a:latin typeface="Times New Roman" pitchFamily="18" charset="0"/>
              </a:rPr>
              <a:t> ...</a:t>
            </a:r>
          </a:p>
          <a:p>
            <a:pPr>
              <a:buFontTx/>
              <a:buNone/>
            </a:pPr>
            <a:r>
              <a:rPr lang="en-US" sz="2400" dirty="0" smtClean="0">
                <a:latin typeface="Times New Roman" pitchFamily="18" charset="0"/>
              </a:rPr>
              <a:t>+</a:t>
            </a:r>
            <a:r>
              <a:rPr lang="en-US" sz="2400" dirty="0" err="1" smtClean="0">
                <a:latin typeface="Times New Roman" pitchFamily="18" charset="0"/>
              </a:rPr>
              <a:t>Chính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sách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thu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hút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đầu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tư</a:t>
            </a:r>
            <a:r>
              <a:rPr lang="en-US" sz="2400" dirty="0" smtClean="0">
                <a:latin typeface="Times New Roman" pitchFamily="18" charset="0"/>
              </a:rPr>
              <a:t> …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5576" y="3717032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4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7" name="Rectangle 5"/>
          <p:cNvSpPr>
            <a:spLocks noChangeArrowheads="1"/>
          </p:cNvSpPr>
          <p:nvPr/>
        </p:nvSpPr>
        <p:spPr bwMode="auto">
          <a:xfrm>
            <a:off x="1259632" y="1741458"/>
            <a:ext cx="748883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….</a:t>
            </a:r>
          </a:p>
          <a:p>
            <a:pPr>
              <a:buFontTx/>
              <a:buChar char="-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….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/>
          </a:p>
        </p:txBody>
      </p:sp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1331640" y="260648"/>
            <a:ext cx="712656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TP.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0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1749" name="Rectangle 9"/>
          <p:cNvSpPr>
            <a:spLocks noChangeArrowheads="1"/>
          </p:cNvSpPr>
          <p:nvPr/>
        </p:nvSpPr>
        <p:spPr bwMode="auto">
          <a:xfrm>
            <a:off x="323528" y="188640"/>
            <a:ext cx="114646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5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5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7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323528" y="692696"/>
            <a:ext cx="831812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 smtClean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TP. HCM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Vũng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, …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1C01B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2800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Tiết 37  Bài 33 : VÙNG ĐÔNG NAM BỘ(TT) &amp;quot;&quot;/&gt;&lt;property id=&quot;20307&quot; value=&quot;261&quot;/&gt;&lt;/object&gt;&lt;object type=&quot;3&quot; unique_id=&quot;10004&quot;&gt;&lt;property id=&quot;20148&quot; value=&quot;5&quot;/&gt;&lt;property id=&quot;20300&quot; value=&quot;Slide 2 - &amp;quot;Bảng 32.1. Cơ cấu kinh tế của Đông Nam Bộ, năm 2002(%)&amp;quot;&quot;/&gt;&lt;property id=&quot;20307&quot; value=&quot;262&quot;/&gt;&lt;/object&gt;&lt;object type=&quot;3&quot; unique_id=&quot;10005&quot;&gt;&lt;property id=&quot;20148&quot; value=&quot;5&quot;/&gt;&lt;property id=&quot;20300&quot; value=&quot;Slide 3&quot;/&gt;&lt;property id=&quot;20307&quot; value=&quot;288&quot;/&gt;&lt;/object&gt;&lt;object type=&quot;3&quot; unique_id=&quot;10006&quot;&gt;&lt;property id=&quot;20148&quot; value=&quot;5&quot;/&gt;&lt;property id=&quot;20300&quot; value=&quot;Slide 4 - &amp;quot;Bảng 33.1. Tỉ trọng một số chỉ tiêu dịch vụ ở Đông Nam Bộ so với cả nước(cả nước = 100%)&amp;quot;&quot;/&gt;&lt;property id=&quot;20307&quot; value=&quot;263&quot;/&gt;&lt;/object&gt;&lt;object type=&quot;3&quot; unique_id=&quot;10007&quot;&gt;&lt;property id=&quot;20148&quot; value=&quot;5&quot;/&gt;&lt;property id=&quot;20300&quot; value=&quot;Slide 5 - &amp;quot;THẢO LUẬN NHÓM&amp;quot;&quot;/&gt;&lt;property id=&quot;20307&quot; value=&quot;329&quot;/&gt;&lt;/object&gt;&lt;object type=&quot;3&quot; unique_id=&quot;10008&quot;&gt;&lt;property id=&quot;20148&quot; value=&quot;5&quot;/&gt;&lt;property id=&quot;20300&quot; value=&quot;Slide 6&quot;/&gt;&lt;property id=&quot;20307&quot; value=&quot;328&quot;/&gt;&lt;/object&gt;&lt;object type=&quot;3&quot; unique_id=&quot;10009&quot;&gt;&lt;property id=&quot;20148&quot; value=&quot;5&quot;/&gt;&lt;property id=&quot;20300&quot; value=&quot;Slide 7&quot;/&gt;&lt;property id=&quot;20307&quot; value=&quot;330&quot;/&gt;&lt;/object&gt;&lt;object type=&quot;3&quot; unique_id=&quot;10010&quot;&gt;&lt;property id=&quot;20148&quot; value=&quot;5&quot;/&gt;&lt;property id=&quot;20300&quot; value=&quot;Slide 8&quot;/&gt;&lt;property id=&quot;20307&quot; value=&quot;332&quot;/&gt;&lt;/object&gt;&lt;object type=&quot;3&quot; unique_id=&quot;10011&quot;&gt;&lt;property id=&quot;20148&quot; value=&quot;5&quot;/&gt;&lt;property id=&quot;20300&quot; value=&quot;Slide 9&quot;/&gt;&lt;property id=&quot;20307&quot; value=&quot;333&quot;/&gt;&lt;/object&gt;&lt;object type=&quot;3&quot; unique_id=&quot;10012&quot;&gt;&lt;property id=&quot;20148&quot; value=&quot;5&quot;/&gt;&lt;property id=&quot;20300&quot; value=&quot;Slide 10 - &amp;quot;THẢO LUẬN NHÓM&amp;quot;&quot;/&gt;&lt;property id=&quot;20307&quot; value=&quot;335&quot;/&gt;&lt;/object&gt;&lt;object type=&quot;3&quot; unique_id=&quot;10013&quot;&gt;&lt;property id=&quot;20148&quot; value=&quot;5&quot;/&gt;&lt;property id=&quot;20300&quot; value=&quot;Slide 11 - &amp;quot;THẢO LUẬN NHÓM&amp;quot;&quot;/&gt;&lt;property id=&quot;20307&quot; value=&quot;336&quot;/&gt;&lt;/object&gt;&lt;object type=&quot;3&quot; unique_id=&quot;10014&quot;&gt;&lt;property id=&quot;20148&quot; value=&quot;5&quot;/&gt;&lt;property id=&quot;20300&quot; value=&quot;Slide 12 - &amp;quot;THẢO LUẬN NHÓM&amp;quot;&quot;/&gt;&lt;property id=&quot;20307&quot; value=&quot;337&quot;/&gt;&lt;/object&gt;&lt;object type=&quot;3&quot; unique_id=&quot;10015&quot;&gt;&lt;property id=&quot;20148&quot; value=&quot;5&quot;/&gt;&lt;property id=&quot;20300&quot; value=&quot;Slide 13&quot;/&gt;&lt;property id=&quot;20307&quot; value=&quot;270&quot;/&gt;&lt;/object&gt;&lt;object type=&quot;3&quot; unique_id=&quot;10016&quot;&gt;&lt;property id=&quot;20148&quot; value=&quot;5&quot;/&gt;&lt;property id=&quot;20300&quot; value=&quot;Slide 14&quot;/&gt;&lt;property id=&quot;20307&quot; value=&quot;325&quot;/&gt;&lt;/object&gt;&lt;object type=&quot;3&quot; unique_id=&quot;10017&quot;&gt;&lt;property id=&quot;20148&quot; value=&quot;5&quot;/&gt;&lt;property id=&quot;20300&quot; value=&quot;Slide 15&quot;/&gt;&lt;property id=&quot;20307&quot; value=&quot;272&quot;/&gt;&lt;/object&gt;&lt;object type=&quot;3&quot; unique_id=&quot;10018&quot;&gt;&lt;property id=&quot;20148&quot; value=&quot;5&quot;/&gt;&lt;property id=&quot;20300&quot; value=&quot;Slide 16&quot;/&gt;&lt;property id=&quot;20307&quot; value=&quot;271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317&quot;/&gt;&lt;/object&gt;&lt;object type=&quot;3&quot; unique_id=&quot;10021&quot;&gt;&lt;property id=&quot;20148&quot; value=&quot;5&quot;/&gt;&lt;property id=&quot;20300&quot; value=&quot;Slide 19&quot;/&gt;&lt;property id=&quot;20307&quot; value=&quot;331&quot;/&gt;&lt;/object&gt;&lt;object type=&quot;3&quot; unique_id=&quot;10022&quot;&gt;&lt;property id=&quot;20148&quot; value=&quot;5&quot;/&gt;&lt;property id=&quot;20300&quot; value=&quot;Slide 20&quot;/&gt;&lt;property id=&quot;20307&quot; value=&quot;326&quot;/&gt;&lt;/object&gt;&lt;object type=&quot;3&quot; unique_id=&quot;10023&quot;&gt;&lt;property id=&quot;20148&quot; value=&quot;5&quot;/&gt;&lt;property id=&quot;20300&quot; value=&quot;Slide 21&quot;/&gt;&lt;property id=&quot;20307&quot; value=&quot;280&quot;/&gt;&lt;/object&gt;&lt;object type=&quot;3&quot; unique_id=&quot;10024&quot;&gt;&lt;property id=&quot;20148&quot; value=&quot;5&quot;/&gt;&lt;property id=&quot;20300&quot; value=&quot;Slide 22&quot;/&gt;&lt;property id=&quot;20307&quot; value=&quot;289&quot;/&gt;&lt;/object&gt;&lt;object type=&quot;3&quot; unique_id=&quot;10025&quot;&gt;&lt;property id=&quot;20148&quot; value=&quot;5&quot;/&gt;&lt;property id=&quot;20300&quot; value=&quot;Slide 23 - &amp;quot;Các mặt hàng nhập khẩu chủ yếu.&amp;quot;&quot;/&gt;&lt;property id=&quot;20307&quot; value=&quot;290&quot;/&gt;&lt;/object&gt;&lt;object type=&quot;3&quot; unique_id=&quot;10026&quot;&gt;&lt;property id=&quot;20148&quot; value=&quot;5&quot;/&gt;&lt;property id=&quot;20300&quot; value=&quot;Slide 24&quot;/&gt;&lt;property id=&quot;20307&quot; value=&quot;283&quot;/&gt;&lt;/object&gt;&lt;object type=&quot;3&quot; unique_id=&quot;10027&quot;&gt;&lt;property id=&quot;20148&quot; value=&quot;5&quot;/&gt;&lt;property id=&quot;20300&quot; value=&quot;Slide 25&quot;/&gt;&lt;property id=&quot;20307&quot; value=&quot;281&quot;/&gt;&lt;/object&gt;&lt;object type=&quot;3&quot; unique_id=&quot;10028&quot;&gt;&lt;property id=&quot;20148&quot; value=&quot;5&quot;/&gt;&lt;property id=&quot;20300&quot; value=&quot;Slide 26&quot;/&gt;&lt;property id=&quot;20307&quot; value=&quot;282&quot;/&gt;&lt;/object&gt;&lt;object type=&quot;3&quot; unique_id=&quot;10029&quot;&gt;&lt;property id=&quot;20148&quot; value=&quot;5&quot;/&gt;&lt;property id=&quot;20300&quot; value=&quot;Slide 27&quot;/&gt;&lt;property id=&quot;20307&quot; value=&quot;285&quot;/&gt;&lt;/object&gt;&lt;object type=&quot;3&quot; unique_id=&quot;10030&quot;&gt;&lt;property id=&quot;20148&quot; value=&quot;5&quot;/&gt;&lt;property id=&quot;20300&quot; value=&quot;Slide 28&quot;/&gt;&lt;property id=&quot;20307&quot; value=&quot;286&quot;/&gt;&lt;/object&gt;&lt;object type=&quot;3&quot; unique_id=&quot;10031&quot;&gt;&lt;property id=&quot;20148&quot; value=&quot;5&quot;/&gt;&lt;property id=&quot;20300&quot; value=&quot;Slide 29&quot;/&gt;&lt;property id=&quot;20307&quot; value=&quot;284&quot;/&gt;&lt;/object&gt;&lt;object type=&quot;3&quot; unique_id=&quot;10032&quot;&gt;&lt;property id=&quot;20148&quot; value=&quot;5&quot;/&gt;&lt;property id=&quot;20300&quot; value=&quot;Slide 30&quot;/&gt;&lt;property id=&quot;20307&quot; value=&quot;291&quot;/&gt;&lt;/object&gt;&lt;object type=&quot;3&quot; unique_id=&quot;10033&quot;&gt;&lt;property id=&quot;20148&quot; value=&quot;5&quot;/&gt;&lt;property id=&quot;20300&quot; value=&quot;Slide 31&quot;/&gt;&lt;property id=&quot;20307&quot; value=&quot;300&quot;/&gt;&lt;/object&gt;&lt;object type=&quot;3&quot; unique_id=&quot;10034&quot;&gt;&lt;property id=&quot;20148&quot; value=&quot;5&quot;/&gt;&lt;property id=&quot;20300&quot; value=&quot;Slide 32&quot;/&gt;&lt;property id=&quot;20307&quot; value=&quot;292&quot;/&gt;&lt;/object&gt;&lt;object type=&quot;3&quot; unique_id=&quot;10035&quot;&gt;&lt;property id=&quot;20148&quot; value=&quot;5&quot;/&gt;&lt;property id=&quot;20300&quot; value=&quot;Slide 33&quot;/&gt;&lt;property id=&quot;20307&quot; value=&quot;293&quot;/&gt;&lt;/object&gt;&lt;object type=&quot;3&quot; unique_id=&quot;10036&quot;&gt;&lt;property id=&quot;20148&quot; value=&quot;5&quot;/&gt;&lt;property id=&quot;20300&quot; value=&quot;Slide 34 - &amp;quot;DIỆN TÍCH, DÂN SỐ NĂM 2016&amp;quot;&quot;/&gt;&lt;property id=&quot;20307&quot; value=&quot;324&quot;/&gt;&lt;/object&gt;&lt;object type=&quot;3&quot; unique_id=&quot;10037&quot;&gt;&lt;property id=&quot;20148&quot; value=&quot;5&quot;/&gt;&lt;property id=&quot;20300&quot; value=&quot;Slide 35&quot;/&gt;&lt;property id=&quot;20307&quot; value=&quot;338&quot;/&gt;&lt;/object&gt;&lt;object type=&quot;3&quot; unique_id=&quot;10038&quot;&gt;&lt;property id=&quot;20148&quot; value=&quot;5&quot;/&gt;&lt;property id=&quot;20300&quot; value=&quot;Slide 36 - &amp;quot;Bảng 33.2. Một số chỉ tiêu của vùng kinh tế trọng điểm phía Nam so với cả nước( cả nước = 100% )&amp;quot;&quot;/&gt;&lt;property id=&quot;20307&quot; value=&quot;294&quot;/&gt;&lt;/object&gt;&lt;object type=&quot;3&quot; unique_id=&quot;10039&quot;&gt;&lt;property id=&quot;20148&quot; value=&quot;5&quot;/&gt;&lt;property id=&quot;20300&quot; value=&quot;Slide 37&quot;/&gt;&lt;property id=&quot;20307&quot; value=&quot;295&quot;/&gt;&lt;/object&gt;&lt;object type=&quot;3&quot; unique_id=&quot;10040&quot;&gt;&lt;property id=&quot;20148&quot; value=&quot;5&quot;/&gt;&lt;property id=&quot;20300&quot; value=&quot;Slide 38&quot;/&gt;&lt;property id=&quot;20307&quot; value=&quot;306&quot;/&gt;&lt;/object&gt;&lt;object type=&quot;3&quot; unique_id=&quot;10041&quot;&gt;&lt;property id=&quot;20148&quot; value=&quot;5&quot;/&gt;&lt;property id=&quot;20300&quot; value=&quot;Slide 39&quot;/&gt;&lt;property id=&quot;20307&quot; value=&quot;307&quot;/&gt;&lt;/object&gt;&lt;object type=&quot;3&quot; unique_id=&quot;10042&quot;&gt;&lt;property id=&quot;20148&quot; value=&quot;5&quot;/&gt;&lt;property id=&quot;20300&quot; value=&quot;Slide 40&quot;/&gt;&lt;property id=&quot;20307&quot; value=&quot;308&quot;/&gt;&lt;/object&gt;&lt;object type=&quot;3&quot; unique_id=&quot;10043&quot;&gt;&lt;property id=&quot;20148&quot; value=&quot;5&quot;/&gt;&lt;property id=&quot;20300&quot; value=&quot;Slide 41&quot;/&gt;&lt;property id=&quot;20307&quot; value=&quot;309&quot;/&gt;&lt;/object&gt;&lt;object type=&quot;3&quot; unique_id=&quot;10044&quot;&gt;&lt;property id=&quot;20148&quot; value=&quot;5&quot;/&gt;&lt;property id=&quot;20300&quot; value=&quot;Slide 42&quot;/&gt;&lt;property id=&quot;20307&quot; value=&quot;310&quot;/&gt;&lt;/object&gt;&lt;object type=&quot;3&quot; unique_id=&quot;10045&quot;&gt;&lt;property id=&quot;20148&quot; value=&quot;5&quot;/&gt;&lt;property id=&quot;20300&quot; value=&quot;Slide 43&quot;/&gt;&lt;property id=&quot;20307&quot; value=&quot;311&quot;/&gt;&lt;/object&gt;&lt;object type=&quot;3&quot; unique_id=&quot;10046&quot;&gt;&lt;property id=&quot;20148&quot; value=&quot;5&quot;/&gt;&lt;property id=&quot;20300&quot; value=&quot;Slide 44&quot;/&gt;&lt;property id=&quot;20307&quot; value=&quot;312&quot;/&gt;&lt;/object&gt;&lt;object type=&quot;3&quot; unique_id=&quot;10047&quot;&gt;&lt;property id=&quot;20148&quot; value=&quot;5&quot;/&gt;&lt;property id=&quot;20300&quot; value=&quot;Slide 45&quot;/&gt;&lt;property id=&quot;20307&quot; value=&quot;303&quot;/&gt;&lt;/object&gt;&lt;object type=&quot;3&quot; unique_id=&quot;10048&quot;&gt;&lt;property id=&quot;20148&quot; value=&quot;5&quot;/&gt;&lt;property id=&quot;20300&quot; value=&quot;Slide 46&quot;/&gt;&lt;property id=&quot;20307&quot; value=&quot;304&quot;/&gt;&lt;/object&gt;&lt;object type=&quot;3&quot; unique_id=&quot;10049&quot;&gt;&lt;property id=&quot;20148&quot; value=&quot;5&quot;/&gt;&lt;property id=&quot;20300&quot; value=&quot;Slide 47&quot;/&gt;&lt;property id=&quot;20307&quot; value=&quot;314&quot;/&gt;&lt;/object&gt;&lt;object type=&quot;3&quot; unique_id=&quot;10050&quot;&gt;&lt;property id=&quot;20148&quot; value=&quot;5&quot;/&gt;&lt;property id=&quot;20300&quot; value=&quot;Slide 48&quot;/&gt;&lt;property id=&quot;20307&quot; value=&quot;298&quot;/&gt;&lt;/object&gt;&lt;object type=&quot;3&quot; unique_id=&quot;10051&quot;&gt;&lt;property id=&quot;20148&quot; value=&quot;5&quot;/&gt;&lt;property id=&quot;20300&quot; value=&quot;Slide 49&quot;/&gt;&lt;property id=&quot;20307&quot; value=&quot;297&quot;/&gt;&lt;/object&gt;&lt;object type=&quot;3&quot; unique_id=&quot;10052&quot;&gt;&lt;property id=&quot;20148&quot; value=&quot;5&quot;/&gt;&lt;property id=&quot;20300&quot; value=&quot;Slide 50&quot;/&gt;&lt;property id=&quot;20307&quot; value=&quot;299&quot;/&gt;&lt;/object&gt;&lt;/object&gt;&lt;object type=&quot;8&quot; unique_id=&quot;1010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2167</Words>
  <Application>Microsoft Office PowerPoint</Application>
  <PresentationFormat>On-screen Show (4:3)</PresentationFormat>
  <Paragraphs>366</Paragraphs>
  <Slides>50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Calibri</vt:lpstr>
      <vt:lpstr>Tahoma</vt:lpstr>
      <vt:lpstr>Times New Roman</vt:lpstr>
      <vt:lpstr>Verdana</vt:lpstr>
      <vt:lpstr>VNI-Times</vt:lpstr>
      <vt:lpstr>Office Theme</vt:lpstr>
      <vt:lpstr>Tiết 37  Bài 33 : VÙNG ĐÔNG NAM BỘ(TT) </vt:lpstr>
      <vt:lpstr>Bảng 32.1. Cơ cấu kinh tế của Đông Nam Bộ, năm 2002(%)</vt:lpstr>
      <vt:lpstr>PowerPoint Presentation</vt:lpstr>
      <vt:lpstr>Bảng 33.1. Tỉ trọng một số chỉ tiêu dịch vụ ở Đông Nam Bộ so với cả nước(cả nước = 100%)</vt:lpstr>
      <vt:lpstr>THẢO LUẬN NHÓM</vt:lpstr>
      <vt:lpstr>PowerPoint Presentation</vt:lpstr>
      <vt:lpstr>PowerPoint Presentation</vt:lpstr>
      <vt:lpstr>PowerPoint Presentation</vt:lpstr>
      <vt:lpstr>PowerPoint Presentation</vt:lpstr>
      <vt:lpstr>THẢO LUẬN NHÓM</vt:lpstr>
      <vt:lpstr>THẢO LUẬN NHÓM</vt:lpstr>
      <vt:lpstr>THẢO LUẬN NHÓM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mặt hàng nhập khẩu chủ yếu.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DIỆN TÍCH, DÂN SỐ NĂM 2016</vt:lpstr>
      <vt:lpstr>PowerPoint Presentation</vt:lpstr>
      <vt:lpstr>Bảng 33.2. Một số chỉ tiêu của vùng kinh tế trọng điểm phía Nam so với cả nước( cả nước = 100% 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Duc</cp:lastModifiedBy>
  <cp:revision>114</cp:revision>
  <dcterms:created xsi:type="dcterms:W3CDTF">2017-12-31T19:24:25Z</dcterms:created>
  <dcterms:modified xsi:type="dcterms:W3CDTF">2020-03-10T07:59:55Z</dcterms:modified>
</cp:coreProperties>
</file>