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6" r:id="rId18"/>
    <p:sldId id="275" r:id="rId19"/>
    <p:sldId id="271" r:id="rId20"/>
    <p:sldId id="273" r:id="rId21"/>
    <p:sldId id="277" r:id="rId22"/>
    <p:sldId id="278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12-06T15:25:18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11658 14684,'0'0,"0"0,-24 0,-1 0,25 0,-25 0,25 0,-25 0,0 25,25-25,0 25,0 0,0-25,0 25,0-25,0 24,-24 1,24 0,0-25,-25 50,25-50,0 24,0-24,0 25,0 0,0-25,0 25,0-25,0 25,25-25,-25 24,24-24,1 0,-25 25,25-25,-25 0,25 0,-25 0,25 0,-1 0,-24 0,25 0,-25 0,25 0,-25 0,25 0,-1-25,-24 25,25-24,-25 24,0-25,0 25,0-50,25 50,-25-25,0 25,0-24,0-1,0 25,0-25,0 25,0-25,0 0,-25 1,0-1,25 25,-24-25</inkml:trace>
  <inkml:trace contextRef="#ctx0" brushRef="#br0" timeOffset="2784.1593">11584 14684,'25'0,"0"0,-25 0,24 0,-24 0,25 0,-25 25,25-25,0 25,-25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12-06T15:25:40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16198 5159,'0'25,"0"-25,0 25,0-25,25 0,-1 50,-24-50,25 24,-25 1,25 0,0-25,-25 50,25-50,-25 24,0-24,24 25,1 0,-25-25,0 25,0-25,0 25,0-25,0 24,0 1,0-25,0 25,0-25,0 25,0 0,0-25,0 24,0-24,0 25,0-25,0 25,0 0,-25 0,25-1,-24-24,24 25,0-25,-25 25,25-25,0 25,0 0,0-25,0 25,0-1,25 26,-1-25,-24 0,25-25,0 24,-25 1,25 0,-25-25,25 25,-1 0,-24-1,0-24,0 25,0-25,0 25,0-25,25 50,-25-50,0 24,0 1,25 0,-25-25,25 50,-25-50,0 24,0-24,0 25,0 0,0-25,0 25,0-25,0 25,0-25,0 24,0 1,0-25,0 50,0-50,0 25,-25-1,25 1,-25-25,25 25,-25-25,1 0,-1 25,25 0,-50-25,50 0,-25 24,25-24,-49 25,49-25,-25 25,25-25,-25 0,0 25,25-25,-24 25,24-25,-25 0,0 25,0-1,25-24,-49 25,49-25,-25 25,25-25,-50 25,25-25,1 25,24-25,-50 24,50-24,-25 25,0-25,1 25,24 0,-25-25,25 25,-25-25,0 24,0 1,25-25,-24 25,-1-25,25 25,-25 0,25-1,-25-24,0 50,0-50,1 25,-1 0,0-25,0 24,25-24,-49 25,49 0,-25-25,0 25,25 0,-25-25,25 24,-25-24,25 25,-24 0,-1-25,25 25,-25-25,25 49,0-24,-25 0,0-25,25 25,0-25,-24 25,24-25,0 24,0 1,0 0,0-25,0 25,0 0,0-25,0 24,0-24,0 25,0 0,0-25,0 25,0 0,24 0,1-1,-25-24,25 0,-25 25,25 0,-25-25,49 0,-49 25,25-25,0 0,25 25,-50-1,24-24,1 0,0 0,-25 0,25 25,-25 0,49-25,-49 0,25 0,-25 0,25 0,0 25,0-25,-25 0,49 25,-24-25,0 24,0-24,0 0,-25 0,24 0,-24 0,25 0,0 0,-25 0,25 0,-25 0,25 0,-25 0,49 0,-49 0,50-24,-50 24,25 0,-1-25,1 25,-25-25,25 0,-25 25,0-25,25 1,0-1,-25 25,24-25,-24 25,25-25,0 0,-25 1,25 24,0-25,-1 0,-24 0,25 25,-25-25,25 0,0 25,-25-24,25-1,-25 0,24 25,-24-25,25 25,-25-25,25 1,-25 24,25-25,-25 25,25-50,-1 50,-24-25,50 25,-50-24,25-1,-25 25,25 0,-25-25,49 25,-49 0,25 0,0-25,0 0,0 25,-1 0,-24 0,25 0,-25-24,25 24,0 0,-25 0,25 0,-25 0,24 0,-24 0,25 0,0 0,-25-25,25 25,-25 0,25 0,-1 0,-24 0,25 0,-25 0,25 0,-25 0,25 0,0 0,-25-25,24 25,1-25,0 25,0 0,0-25,-25 1,24 24,-24-25,25 25,-25-25,0 25,0-25,0 0,0 1,0 24,0-25,0 0,0 25,0-25,0 25,0-25,0 1,0-1,0 25,0-25,0 0,0 0,0 25,0-49,0 49,0-25,0 25,0-25,0 0,0 25,0-24,0-1,0 0,0 25,0-25,0 25,0-25,0 0,0 1,0 24,0-25,0 25,0-25,0 0,0 25,0-25,0 25,0-24,0 24,0-25,-25 0,25 25,0-50,-24 50,-1-24,25 24,-25-25,0 25,0-25,25 0,-24 25,24 0,-25-25,0 25,0-24,25-1,0 25,-25-25,1 0,24 0,0 25,0-24,0-1,-25 0,0 25,25-50,-25 50,25-24,0 24,0-25,-25 25,25-25,-24 0,-1 0,25 25,-25-24,25-1,0 25,0-25,0 25,0-50,0 50,25-24,0 24,-1-25,1 0,0 25,-25-25,0 25,0-25,0 0,0 25,25-24,-25 24,25-50,-1 25,-24 0,25 25,0-49,-25 49,25-25,-25 25,25-25,-25 25,0-25,0 1,0 24,0-25,0 25,0-25,0 0,0 25,-25-25,25 25,-25-24,0 24,25 0,-25 0,25-25,-24 25,-1 0,25 0,-25 0,25 0,-25 0,25 0,-25 0,1 0,24 0,-50-25,50 25,-25 0,25 0,-25 0,1 0,-1-25,25 25,-25 0,25 0,-25-25,0 1,25 24,-49-25,49 0,-25 25,25 0,-25 0,0-25,0 25,25 0,-24 0,24 0,-25-25,0 25,25 0,-25 0,0-24,1 24,24 0,-25 0,0-25,0 25,0 0,1 0,24 0,-25 0,25-25,-25 25,25 0,-25 0,0 0,25 0,-24 0,24 0,-25 0,0 0,25 25,-25-25,0 25,25-25,0 24,0 1,0-25,0 25,0 0,0 0,0 24,50-24,-50-25,25 25,0-25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E2-71A0-4007-AF69-4F405E36932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B23D-2570-4049-97B7-47BCFED5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7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E2-71A0-4007-AF69-4F405E36932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B23D-2570-4049-97B7-47BCFED5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1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E2-71A0-4007-AF69-4F405E36932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B23D-2570-4049-97B7-47BCFED5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61FD01-B647-4AF6-929D-F710D31ADA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E2-71A0-4007-AF69-4F405E36932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B23D-2570-4049-97B7-47BCFED5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E2-71A0-4007-AF69-4F405E36932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B23D-2570-4049-97B7-47BCFED5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9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E2-71A0-4007-AF69-4F405E36932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B23D-2570-4049-97B7-47BCFED5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8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E2-71A0-4007-AF69-4F405E36932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B23D-2570-4049-97B7-47BCFED5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E2-71A0-4007-AF69-4F405E36932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B23D-2570-4049-97B7-47BCFED5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4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E2-71A0-4007-AF69-4F405E36932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B23D-2570-4049-97B7-47BCFED5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E2-71A0-4007-AF69-4F405E36932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B23D-2570-4049-97B7-47BCFED5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6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E2-71A0-4007-AF69-4F405E36932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B23D-2570-4049-97B7-47BCFED5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06E2-71A0-4007-AF69-4F405E36932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AB23D-2570-4049-97B7-47BCFED5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ustomXml" Target="../ink/ink1.xml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customXml" Target="../ink/ink2.x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9091" y="3696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21 :CON NGƯỜI VÀ MÔI TRƯỜNG ĐỊA LÍ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37905"/>
            <a:ext cx="66294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 Hoạt động nông nghiệp với môi  trường địa lí.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ết quả hình ảnh cho canh dong lua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1265"/>
            <a:ext cx="3883025" cy="211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ruong bac th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691265"/>
            <a:ext cx="4277672" cy="211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Kết quả hình ảnh cho ruong bac th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8" descr="Kết quả hình ảnh cho ruong bac tha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0" descr="Kết quả hình ảnh cho ruong bac tha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2" descr="Kết quả hình ảnh cho ruong bac tha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4" descr="Kết quả hình ảnh cho ruong bac tha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6" descr="Kết quả hình ảnh cho don dien ch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18" descr="Kết quả hình ảnh cho don dien ch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20" descr="Kết quả hình ảnh cho don dien ch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2" descr="Kết quả hình ảnh cho don dien ch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24" descr="Kết quả hình ảnh cho don dien che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26" descr="Kết quả hình ảnh cho don dien che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8" descr="Kết quả hình ảnh cho don dien che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0" y="4343400"/>
            <a:ext cx="386839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 descr="Kết quả hình ảnh cho chan nuoi h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4" y="4343400"/>
            <a:ext cx="427767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3810000"/>
            <a:ext cx="823689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Cho biết hoạt động nông nghiệp của con người diễn ra như thế nào?</a:t>
            </a:r>
          </a:p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Có những loại hình nông nghiệp nào?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830" y="3844636"/>
            <a:ext cx="822226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nông nghiệp diễn ra rất phong phú và đa dạng . </a:t>
            </a:r>
          </a:p>
          <a:p>
            <a:pPr algn="ctr"/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 có 2 ngành là trồng trọt và chăn nuôi</a:t>
            </a:r>
          </a:p>
        </p:txBody>
      </p:sp>
    </p:spTree>
    <p:extLst>
      <p:ext uri="{BB962C8B-B14F-4D97-AF65-F5344CB8AC3E}">
        <p14:creationId xmlns:p14="http://schemas.microsoft.com/office/powerpoint/2010/main" val="17375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 animBg="1"/>
      <p:bldP spid="19" grpId="1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2:Hoạt </a:t>
            </a:r>
            <a:r>
              <a:rPr 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 công nghiệp với môi trường địa </a:t>
            </a:r>
            <a:r>
              <a:rPr 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43142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Hoạt động công nghiệp diễn ra rất phong phú và đa dạng 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Gồm có công nghiệp khai thác và chế biến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ít phụ thuộc vào tự nhiên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438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780309" y="2438400"/>
            <a:ext cx="5562600" cy="198120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Hãy cho ví dụ về 1 số nước ở Châu Á  có nền kinh tế phát triển mà  hoạt động công nghiệp không bị giới hạn nhiều của điều kiên tự nhiên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8" descr="feli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54" y="4764134"/>
            <a:ext cx="4681746" cy="15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6181725" cy="606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581400" y="5486400"/>
              <a:ext cx="116280" cy="143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2040" y="5477040"/>
                <a:ext cx="135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953000" y="1981200"/>
              <a:ext cx="794880" cy="1170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43640" y="1971840"/>
                <a:ext cx="813600" cy="1188720"/>
              </a:xfrm>
              <a:prstGeom prst="rect">
                <a:avLst/>
              </a:prstGeom>
            </p:spPr>
          </p:pic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728" b="10620"/>
          <a:stretch/>
        </p:blipFill>
        <p:spPr bwMode="auto">
          <a:xfrm>
            <a:off x="6075218" y="2743200"/>
            <a:ext cx="2834898" cy="22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747880" y="2743200"/>
            <a:ext cx="738645" cy="7462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14400" y="43434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358167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864427" y="4505595"/>
            <a:ext cx="716973" cy="9955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3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2126"/>
            <a:ext cx="6781800" cy="295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83926"/>
            <a:ext cx="6781800" cy="29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6172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SINGAPORE</a:t>
            </a:r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56" y="1689350"/>
            <a:ext cx="4433888" cy="295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3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176493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539"/>
            <a:ext cx="385329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" y="2930671"/>
            <a:ext cx="4211129" cy="278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89336"/>
            <a:ext cx="402236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562" y="1661441"/>
            <a:ext cx="4245685" cy="278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571500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NHẬT BẢN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806021" y="838200"/>
            <a:ext cx="3962400" cy="2959257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ông nghiệp đa dạng đã tác động đến môi trường và cảnh quan tự nhiên như thế nào?</a:t>
            </a:r>
          </a:p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8" descr="feli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11" y="4154534"/>
            <a:ext cx="4681746" cy="15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Loài người với tiến bộ khoa học kĩ thuật ngày càng tác động mạnh mẽ đến môi trường tự nhiên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r="3235"/>
          <a:stretch/>
        </p:blipFill>
        <p:spPr bwMode="auto">
          <a:xfrm>
            <a:off x="1226127" y="1004455"/>
            <a:ext cx="311727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2" y="4031673"/>
            <a:ext cx="3360360" cy="208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27" y="4031673"/>
            <a:ext cx="3117273" cy="208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11382"/>
            <a:ext cx="3381142" cy="232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329045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Hạn hán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611871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Ô nhiễm khói bụi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33" y="237699"/>
            <a:ext cx="412133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4" descr="Bang troi theo dong b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554"/>
            <a:ext cx="4191000" cy="618344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3084255"/>
            <a:ext cx="3541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Sự phát triển công nghiệp hóa ồ ạt làm biến đổi cảnh quan , tài nguyên cạn kiệt , gây ô nhiễm môi trường trầm trọng</a:t>
            </a:r>
          </a:p>
          <a:p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Hiệu ứng nhà kính TĐ nóng lên biến đổi khí hậu băng tan chảy , nước biển dâng gây thiệt hại lớn về người và của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viet nam"/>
          <p:cNvPicPr>
            <a:picLocks noChangeAspect="1" noChangeArrowheads="1"/>
          </p:cNvPicPr>
          <p:nvPr/>
        </p:nvPicPr>
        <p:blipFill>
          <a:blip r:embed="rId2">
            <a:lum bright="6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331946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  <a:latin typeface=".VnTime" pitchFamily="34" charset="0"/>
              </a:rPr>
              <a:t>   Tr¸i §Êt ®ang nãng lªn, nÕu b¨ng ë hai cùc tan hÕt </a:t>
            </a:r>
            <a:r>
              <a:rPr lang="en-US" sz="2800" smtClean="0">
                <a:solidFill>
                  <a:schemeClr val="tx1"/>
                </a:solidFill>
                <a:latin typeface=".VnTime" pitchFamily="34" charset="0"/>
              </a:rPr>
              <a:t>nưíc </a:t>
            </a:r>
            <a:r>
              <a:rPr lang="en-US" sz="2800">
                <a:solidFill>
                  <a:schemeClr val="tx1"/>
                </a:solidFill>
                <a:latin typeface=".VnTime" pitchFamily="34" charset="0"/>
              </a:rPr>
              <a:t>biÓn cã thÓ d©ng cao 70m, mÊt nhµ ë, thiªn tai, nghÌo ®ãi, dÞch bÖnh, vµ sù tån t¹i cña con ng­êi ®ang bÞ ®e do¹... ViÖt Nam lµ mét trong nh÷ng </a:t>
            </a:r>
            <a:r>
              <a:rPr lang="en-US" sz="2800" smtClean="0">
                <a:solidFill>
                  <a:schemeClr val="tx1"/>
                </a:solidFill>
                <a:latin typeface=".VnTime" pitchFamily="34" charset="0"/>
              </a:rPr>
              <a:t>nư­íc </a:t>
            </a:r>
            <a:r>
              <a:rPr lang="en-US" sz="2800">
                <a:solidFill>
                  <a:schemeClr val="tx1"/>
                </a:solidFill>
                <a:latin typeface=".VnTime" pitchFamily="34" charset="0"/>
              </a:rPr>
              <a:t>chÞu ¶nh </a:t>
            </a:r>
            <a:r>
              <a:rPr lang="en-US" sz="2800" smtClean="0">
                <a:solidFill>
                  <a:schemeClr val="tx1"/>
                </a:solidFill>
                <a:latin typeface=".VnTime" pitchFamily="34" charset="0"/>
              </a:rPr>
              <a:t>h­ưëng </a:t>
            </a:r>
            <a:r>
              <a:rPr lang="en-US" sz="2800">
                <a:solidFill>
                  <a:schemeClr val="tx1"/>
                </a:solidFill>
                <a:latin typeface=".VnTime" pitchFamily="34" charset="0"/>
              </a:rPr>
              <a:t>nÆng nÒ nhÊt cña biÕn ®æi khÝ hËu, </a:t>
            </a:r>
            <a:r>
              <a:rPr lang="en-US" sz="2800" smtClean="0">
                <a:solidFill>
                  <a:schemeClr val="tx1"/>
                </a:solidFill>
                <a:latin typeface=".VnTime" pitchFamily="34" charset="0"/>
              </a:rPr>
              <a:t>­ưíc </a:t>
            </a:r>
            <a:r>
              <a:rPr lang="en-US" sz="2800">
                <a:solidFill>
                  <a:schemeClr val="tx1"/>
                </a:solidFill>
                <a:latin typeface=".VnTime" pitchFamily="34" charset="0"/>
              </a:rPr>
              <a:t>tÝnh thÕ giíi mÊt 1% t¨ng tr­ëng GDP mçi n¨m ®Ó kh¾c phôc biÕn ®æi khÝ hËu th× ViÖt Nam ph¶i mÊt tíi 4% GDP, vµi n¨m n÷a kho¶ng 11% diÖn tÝch </a:t>
            </a:r>
            <a:r>
              <a:rPr lang="en-US" sz="2800" smtClean="0">
                <a:solidFill>
                  <a:schemeClr val="tx1"/>
                </a:solidFill>
                <a:latin typeface=".VnTime" pitchFamily="34" charset="0"/>
              </a:rPr>
              <a:t>n­ưíc </a:t>
            </a:r>
            <a:r>
              <a:rPr lang="en-US" sz="2800">
                <a:solidFill>
                  <a:schemeClr val="tx1"/>
                </a:solidFill>
                <a:latin typeface=".VnTime" pitchFamily="34" charset="0"/>
              </a:rPr>
              <a:t>ta bÞ ngËp </a:t>
            </a:r>
            <a:r>
              <a:rPr lang="en-US" sz="2800" smtClean="0">
                <a:solidFill>
                  <a:schemeClr val="tx1"/>
                </a:solidFill>
                <a:latin typeface=".VnTime" pitchFamily="34" charset="0"/>
              </a:rPr>
              <a:t>n­ưíc </a:t>
            </a:r>
            <a:r>
              <a:rPr lang="en-US" sz="2800">
                <a:solidFill>
                  <a:schemeClr val="tx1"/>
                </a:solidFill>
                <a:latin typeface=".VnTime" pitchFamily="34" charset="0"/>
              </a:rPr>
              <a:t>, hµng triÖu ng­êi ®ang ®øng </a:t>
            </a:r>
            <a:r>
              <a:rPr lang="en-US" sz="2800" smtClean="0">
                <a:solidFill>
                  <a:schemeClr val="tx1"/>
                </a:solidFill>
                <a:latin typeface=".VnTime" pitchFamily="34" charset="0"/>
              </a:rPr>
              <a:t>tr­ưíc </a:t>
            </a:r>
            <a:r>
              <a:rPr lang="en-US" sz="2800">
                <a:solidFill>
                  <a:schemeClr val="tx1"/>
                </a:solidFill>
                <a:latin typeface=".VnTime" pitchFamily="34" charset="0"/>
              </a:rPr>
              <a:t>nguy c¬ mÊt nhµ ë , h¹n h¸n, b·o lôt x¶y ra liªn tiÕp g©y nhiÒu hËu qu¶ nghiªm träng.</a:t>
            </a:r>
          </a:p>
        </p:txBody>
      </p:sp>
      <p:pic>
        <p:nvPicPr>
          <p:cNvPr id="67588" name="Picture 4" descr="trai dat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5" descr="trai dat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38800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(098)"/>
          <p:cNvPicPr>
            <a:picLocks noChangeAspect="1" noChangeArrowheads="1"/>
          </p:cNvPicPr>
          <p:nvPr/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35743"/>
            <a:ext cx="6019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" y="4350543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.VnTime" pitchFamily="34" charset="0"/>
              </a:rPr>
              <a:t>? Dùa vµo </a:t>
            </a:r>
            <a:r>
              <a:rPr lang="en-US" sz="2400" b="1" smtClean="0">
                <a:solidFill>
                  <a:srgbClr val="FF3300"/>
                </a:solidFill>
                <a:latin typeface=".VnTime" pitchFamily="34" charset="0"/>
              </a:rPr>
              <a:t>lư­îc </a:t>
            </a:r>
            <a:r>
              <a:rPr lang="en-US" sz="2400" b="1">
                <a:solidFill>
                  <a:srgbClr val="FF3300"/>
                </a:solidFill>
                <a:latin typeface=".VnTime" pitchFamily="34" charset="0"/>
              </a:rPr>
              <a:t>®å h·y cho biÕt n¬i xuÊt khÈu vµ nhËp khÈu dÇu chÝnh?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9100" y="4974431"/>
            <a:ext cx="81534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.VnTime" pitchFamily="34" charset="0"/>
              </a:rPr>
              <a:t>- </a:t>
            </a:r>
            <a:r>
              <a:rPr lang="en-US" sz="2000" b="1">
                <a:solidFill>
                  <a:srgbClr val="0000CC"/>
                </a:solidFill>
                <a:latin typeface=".VnTime" pitchFamily="34" charset="0"/>
              </a:rPr>
              <a:t>N¬i xuÊt khÈu dÇu chÝnh lµ T©y Nam </a:t>
            </a:r>
            <a:r>
              <a:rPr lang="en-US" sz="2000" b="1">
                <a:solidFill>
                  <a:srgbClr val="0000CC"/>
                </a:solidFill>
                <a:latin typeface=".VnTimeH" pitchFamily="34" charset="0"/>
              </a:rPr>
              <a:t>¸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CC"/>
                </a:solidFill>
                <a:latin typeface=".VnTime" pitchFamily="34" charset="0"/>
              </a:rPr>
              <a:t> N¬i nhËp khÈu dÇu chÝnh lµ B¾c MÜ, Ch©u ¢u, NhËt B¶n.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20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0500" y="6103143"/>
            <a:ext cx="876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.VnTime" pitchFamily="34" charset="0"/>
              </a:rPr>
              <a:t>? </a:t>
            </a:r>
            <a:r>
              <a:rPr lang="en-US" sz="2400" b="1">
                <a:solidFill>
                  <a:srgbClr val="FF3300"/>
                </a:solidFill>
                <a:latin typeface=".VnTime" pitchFamily="34" charset="0"/>
              </a:rPr>
              <a:t>NhËn xÐt t¸c ®éng cña ho¹t ®éng nµy tíi m«i tr­êng tù nhiªn?</a:t>
            </a:r>
            <a:endParaRPr lang="en-US" sz="2400" b="1">
              <a:solidFill>
                <a:srgbClr val="FF33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381500" y="1912143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.VnTime" pitchFamily="34" charset="0"/>
              </a:rPr>
              <a:t>T©y Nam </a:t>
            </a:r>
            <a:r>
              <a:rPr lang="en-US">
                <a:solidFill>
                  <a:srgbClr val="0000CC"/>
                </a:solidFill>
                <a:latin typeface=".VnTimeH" pitchFamily="34" charset="0"/>
              </a:rPr>
              <a:t>¸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62100" y="1302543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.VnTime" pitchFamily="34" charset="0"/>
              </a:rPr>
              <a:t>B¾c MÜ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543300" y="1302543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.VnTime" pitchFamily="34" charset="0"/>
              </a:rPr>
              <a:t>Ch©u ¢u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57900" y="1302543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.VnTime" pitchFamily="34" charset="0"/>
              </a:rPr>
              <a:t>NhËt B¶n</a:t>
            </a:r>
          </a:p>
        </p:txBody>
      </p:sp>
    </p:spTree>
    <p:extLst>
      <p:ext uri="{BB962C8B-B14F-4D97-AF65-F5344CB8AC3E}">
        <p14:creationId xmlns:p14="http://schemas.microsoft.com/office/powerpoint/2010/main" val="274784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"/>
            <a:ext cx="82581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3267959" cy="225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48" y="3352800"/>
            <a:ext cx="3389352" cy="225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867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 triều đen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628505"/>
            <a:ext cx="4470400" cy="28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762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lu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0771"/>
            <a:ext cx="4343400" cy="32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Kết quả hình ảnh cho nuoi 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ết quả hình ảnh cho nuoi g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3" y="160338"/>
            <a:ext cx="4171641" cy="32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 descr="bò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827326"/>
            <a:ext cx="4800600" cy="350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097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362200" y="1371600"/>
            <a:ext cx="4955896" cy="2514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Chúng ta phải làm gì để khắc phục những ảnh hưởng xấu của hoạt động công nghiệp tới </a:t>
            </a:r>
          </a:p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môi trường?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8" descr="feli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11" y="4157083"/>
            <a:ext cx="4681746" cy="15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Để bảo vệ môi trường con người cần phải lựa chọn những hành động phù hợp với sự phát triển bền vững của môi trường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01" y="1084968"/>
            <a:ext cx="3152399" cy="209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3082909" cy="211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3294768"/>
            <a:ext cx="647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Sử dụng các nguồn năng lượng từ thiên nhiên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28" y="3924299"/>
            <a:ext cx="2878281" cy="215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Kết quả hình ảnh cho nha may xu ly chat thai cong nghi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72" y="3924299"/>
            <a:ext cx="3243963" cy="215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6172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Các nhà máy xử lí chất thải và nước thải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07" y="1600200"/>
            <a:ext cx="6000750" cy="358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9775" y="539844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/>
              <a:t>Hội nghị chống biến đổi khí </a:t>
            </a:r>
            <a:r>
              <a:rPr lang="vi-VN" b="1" smtClean="0"/>
              <a:t>hậu</a:t>
            </a:r>
            <a:r>
              <a:rPr lang="en-US" b="1" smtClean="0"/>
              <a:t> – Paris (Pháp)</a:t>
            </a:r>
            <a:r>
              <a:rPr lang="vi-VN" b="1"/>
              <a:t>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canh dong lua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88529"/>
            <a:ext cx="2057400" cy="125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ết quả hình ảnh cho ruong bac th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07" y="2762471"/>
            <a:ext cx="2049648" cy="11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07" y="3958553"/>
            <a:ext cx="2049648" cy="137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3" descr="Kết quả hình ảnh cho chan nuoi h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07" y="5420366"/>
            <a:ext cx="2049648" cy="132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905000" y="2438399"/>
            <a:ext cx="3810000" cy="24384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Các hoạt động nông nghiệp phụ thuộc </a:t>
            </a:r>
          </a:p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trực tiếp vào yếu tố nào?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9091" y="3696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21 :CON NGƯỜI VÀ MÔI TRƯỜNG ĐỊA LÍ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037905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 Hoạt động nông nghiệp với môi  trường địa lí.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1488529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Hoạt động nông nghiệp diễn ra rất phong phú và đa dạng .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Gồm có 2 ngành là trồng trọt và chăn nuôi.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328549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Hoạt động nông nghiệp đa dạng đã làm biến đổi cảnh quan sơ khai của bề mặt Trái Đất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362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Sự phát triển và phân bố nông nghiệp chịu ảnh hưởng trực tiếp của ĐKTN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1925782" y="2395735"/>
            <a:ext cx="3505200" cy="2425857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Hoạt động nông nghiệp đa dạng đã tác động đến môi trường và cảnh quan tự nhiên như thế nào?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9" grpId="0"/>
      <p:bldP spid="20" grpId="0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08108"/>
            <a:ext cx="344582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Kết quả hình ảnh cho dot rung lam nuong 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960508"/>
            <a:ext cx="3669094" cy="21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ết quả hình ảnh cho ruong bac th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4724400" cy="29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219815"/>
            <a:ext cx="472439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Ruộng bậc thang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273" y="6096946"/>
            <a:ext cx="3445826" cy="3800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Nước thải của khu chăn nuôi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6094108"/>
            <a:ext cx="3581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Chặt phá , đốt rừng làm nương rãy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Callout 19"/>
          <p:cNvSpPr/>
          <p:nvPr/>
        </p:nvSpPr>
        <p:spPr>
          <a:xfrm>
            <a:off x="2362200" y="1371600"/>
            <a:ext cx="4955896" cy="2514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Chúng ta phải làm gì để khắc phục những ảnh hưởng xấu của hoạt động nông nghiệp tới</a:t>
            </a:r>
          </a:p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 môi trường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8" descr="feli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11" y="4157083"/>
            <a:ext cx="4681746" cy="15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ết quả hình ảnh cho xau ho bio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13164"/>
            <a:ext cx="4160633" cy="30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ết quả hình ảnh cho xau ho bio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ết quả hình ảnh cho xau ho biog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Kết quả hình ảnh cho xau ho biog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1447800"/>
            <a:ext cx="432005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8291" y="4703802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Xây hố biogas ở các trang trại chăn nuôi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733800" cy="262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429000"/>
            <a:ext cx="3733800" cy="243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7982"/>
            <a:ext cx="3779520" cy="260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248400"/>
            <a:ext cx="7315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Mô hình trồng rau  sạch</a:t>
            </a:r>
            <a:endParaRPr 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21967"/>
            <a:ext cx="3779520" cy="254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3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3505200" cy="443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rticle_image" descr="825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76" y="872375"/>
            <a:ext cx="3417824" cy="441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562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Trang trại nuôi vịt sạch ở An Giang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64176" y="5424100"/>
            <a:ext cx="357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Trồng vải thiều theo mô hình </a:t>
            </a:r>
          </a:p>
          <a:p>
            <a:pPr algn="ctr"/>
            <a:r>
              <a:rPr lang="en-US" smtClean="0"/>
              <a:t>sản xuất hữu cơ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smtClean="0">
                <a:solidFill>
                  <a:schemeClr val="tx2"/>
                </a:solidFill>
                <a:latin typeface="Arial" charset="0"/>
              </a:rPr>
              <a:t>2/Hoạt động </a:t>
            </a:r>
            <a:r>
              <a:rPr 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smtClean="0">
                <a:solidFill>
                  <a:schemeClr val="tx2"/>
                </a:solidFill>
                <a:latin typeface="Arial" charset="0"/>
              </a:rPr>
              <a:t> nghiệp với môi trường địa lý</a:t>
            </a:r>
            <a:endParaRPr lang="en-US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AutoShape 2" descr="Kết quả hình ảnh cho khai thac dau mo"/>
          <p:cNvSpPr>
            <a:spLocks noChangeAspect="1" noChangeArrowheads="1"/>
          </p:cNvSpPr>
          <p:nvPr/>
        </p:nvSpPr>
        <p:spPr bwMode="auto">
          <a:xfrm>
            <a:off x="632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3" y="1295400"/>
            <a:ext cx="3367391" cy="232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88" y="1295400"/>
            <a:ext cx="3404755" cy="232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4763" y="3620366"/>
            <a:ext cx="336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Khai thác dầu mỏ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43988" y="3620366"/>
            <a:ext cx="340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Khai thác quặng titan</a:t>
            </a:r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3" y="4038600"/>
            <a:ext cx="3367391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4763" y="6248401"/>
            <a:ext cx="336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Chế biến thủy hải sản</a:t>
            </a:r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87" y="4067856"/>
            <a:ext cx="3485613" cy="218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67787" y="6248400"/>
            <a:ext cx="348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Sản xuất ô tô</a:t>
            </a:r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480837" cy="274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4721619"/>
            <a:ext cx="548083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Khu công nghiệp luyện kim</a:t>
            </a:r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2895600" y="990600"/>
            <a:ext cx="4038600" cy="32766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Cho biết hoạt động công nghiệp của con người diễn ra như thế nào?</a:t>
            </a:r>
          </a:p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Có những loại hình công nghiệp nào?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8" descr="felix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97" y="4955549"/>
            <a:ext cx="4681746" cy="15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74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0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6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71&quot;/&gt;&lt;/object&gt;&lt;object type=&quot;3&quot; unique_id=&quot;10022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/object&gt;&lt;object type=&quot;8&quot; unique_id=&quot;1004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784</Words>
  <Application>Microsoft Office PowerPoint</Application>
  <PresentationFormat>On-screen Show (4:3)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Duc</cp:lastModifiedBy>
  <cp:revision>27</cp:revision>
  <dcterms:created xsi:type="dcterms:W3CDTF">2016-12-06T08:40:57Z</dcterms:created>
  <dcterms:modified xsi:type="dcterms:W3CDTF">2020-03-10T02:26:26Z</dcterms:modified>
</cp:coreProperties>
</file>