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7" r:id="rId31"/>
    <p:sldId id="288" r:id="rId32"/>
    <p:sldId id="289" r:id="rId33"/>
    <p:sldId id="290" r:id="rId34"/>
    <p:sldId id="291" r:id="rId35"/>
    <p:sldId id="292" r:id="rId36"/>
  </p:sldIdLst>
  <p:sldSz cx="9144000" cy="5143500" type="screen16x9"/>
  <p:notesSz cx="6858000" cy="9144000"/>
  <p:embeddedFontLst>
    <p:embeddedFont>
      <p:font typeface="Bodoni"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IrcGvnKIlbzfGfZVbF6zSdnhV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0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0" name="Google Shape;19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264" name="Google Shape;2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
        <p:nvSpPr>
          <p:cNvPr id="277" name="Google Shape;27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
        <p:nvSpPr>
          <p:cNvPr id="299" name="Google Shape;29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
        <p:nvSpPr>
          <p:cNvPr id="312" name="Google Shape;3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
        <p:nvSpPr>
          <p:cNvPr id="356" name="Google Shape;35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7" name="Google Shape;35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63" name="Google Shape;36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
        <p:nvSpPr>
          <p:cNvPr id="379" name="Google Shape;37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0" name="Google Shape;38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
        <p:nvSpPr>
          <p:cNvPr id="411" name="Google Shape;41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2" name="Google Shape;41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
        <p:nvSpPr>
          <p:cNvPr id="437" name="Google Shape;43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8" name="Google Shape;4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9" name="Google Shape;48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0" name="Google Shape;1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22" name="Google Shape;52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37" name="Google Shape;53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159" name="Google Shape;15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143000" y="2701528"/>
            <a:ext cx="6858000" cy="1241822"/>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400"/>
              <a:buNone/>
              <a:defRPr sz="140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4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49"/>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9"/>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6" name="Google Shape;76;p49"/>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100"/>
              <a:buNone/>
              <a:defRPr sz="110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800"/>
              <a:buNone/>
              <a:defRPr sz="800"/>
            </a:lvl4pPr>
            <a:lvl5pPr marL="2286000" lvl="4" indent="-228600" algn="l">
              <a:lnSpc>
                <a:spcPct val="90000"/>
              </a:lnSpc>
              <a:spcBef>
                <a:spcPts val="375"/>
              </a:spcBef>
              <a:spcAft>
                <a:spcPts val="0"/>
              </a:spcAft>
              <a:buClr>
                <a:schemeClr val="dk1"/>
              </a:buClr>
              <a:buSzPts val="800"/>
              <a:buNone/>
              <a:defRPr sz="800"/>
            </a:lvl5pPr>
            <a:lvl6pPr marL="2743200" lvl="5" indent="-228600" algn="l">
              <a:lnSpc>
                <a:spcPct val="90000"/>
              </a:lnSpc>
              <a:spcBef>
                <a:spcPts val="375"/>
              </a:spcBef>
              <a:spcAft>
                <a:spcPts val="0"/>
              </a:spcAft>
              <a:buClr>
                <a:schemeClr val="dk1"/>
              </a:buClr>
              <a:buSzPts val="800"/>
              <a:buNone/>
              <a:defRPr sz="800"/>
            </a:lvl6pPr>
            <a:lvl7pPr marL="3200400" lvl="6" indent="-228600" algn="l">
              <a:lnSpc>
                <a:spcPct val="90000"/>
              </a:lnSpc>
              <a:spcBef>
                <a:spcPts val="375"/>
              </a:spcBef>
              <a:spcAft>
                <a:spcPts val="0"/>
              </a:spcAft>
              <a:buClr>
                <a:schemeClr val="dk1"/>
              </a:buClr>
              <a:buSzPts val="800"/>
              <a:buNone/>
              <a:defRPr sz="800"/>
            </a:lvl7pPr>
            <a:lvl8pPr marL="3657600" lvl="7" indent="-228600" algn="l">
              <a:lnSpc>
                <a:spcPct val="90000"/>
              </a:lnSpc>
              <a:spcBef>
                <a:spcPts val="375"/>
              </a:spcBef>
              <a:spcAft>
                <a:spcPts val="0"/>
              </a:spcAft>
              <a:buClr>
                <a:schemeClr val="dk1"/>
              </a:buClr>
              <a:buSzPts val="800"/>
              <a:buNone/>
              <a:defRPr sz="800"/>
            </a:lvl8pPr>
            <a:lvl9pPr marL="4114800" lvl="8" indent="-228600" algn="l">
              <a:lnSpc>
                <a:spcPct val="90000"/>
              </a:lnSpc>
              <a:spcBef>
                <a:spcPts val="375"/>
              </a:spcBef>
              <a:spcAft>
                <a:spcPts val="0"/>
              </a:spcAft>
              <a:buClr>
                <a:schemeClr val="dk1"/>
              </a:buClr>
              <a:buSzPts val="800"/>
              <a:buNone/>
              <a:defRPr sz="800"/>
            </a:lvl9pPr>
          </a:lstStyle>
          <a:p>
            <a:endParaRPr/>
          </a:p>
        </p:txBody>
      </p:sp>
      <p:sp>
        <p:nvSpPr>
          <p:cNvPr id="77" name="Google Shape;77;p4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5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0"/>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5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51"/>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1"/>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4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36"/>
        <p:cNvGrpSpPr/>
        <p:nvPr/>
      </p:nvGrpSpPr>
      <p:grpSpPr>
        <a:xfrm>
          <a:off x="0" y="0"/>
          <a:ext cx="0" cy="0"/>
          <a:chOff x="0" y="0"/>
          <a:chExt cx="0" cy="0"/>
        </a:xfrm>
      </p:grpSpPr>
      <p:sp>
        <p:nvSpPr>
          <p:cNvPr id="37" name="Google Shape;37;p44"/>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4"/>
          <p:cNvSpPr txBox="1">
            <a:spLocks noGrp="1"/>
          </p:cNvSpPr>
          <p:nvPr>
            <p:ph type="body" idx="1"/>
          </p:nvPr>
        </p:nvSpPr>
        <p:spPr>
          <a:xfrm>
            <a:off x="457200" y="1200151"/>
            <a:ext cx="4038600" cy="3394472"/>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44"/>
          <p:cNvSpPr txBox="1">
            <a:spLocks noGrp="1"/>
          </p:cNvSpPr>
          <p:nvPr>
            <p:ph type="body" idx="2"/>
          </p:nvPr>
        </p:nvSpPr>
        <p:spPr>
          <a:xfrm>
            <a:off x="4648200" y="1200150"/>
            <a:ext cx="4038600" cy="1639491"/>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44"/>
          <p:cNvSpPr txBox="1">
            <a:spLocks noGrp="1"/>
          </p:cNvSpPr>
          <p:nvPr>
            <p:ph type="body" idx="3"/>
          </p:nvPr>
        </p:nvSpPr>
        <p:spPr>
          <a:xfrm>
            <a:off x="4648200" y="2953942"/>
            <a:ext cx="4038600" cy="1640681"/>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4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a:solidFill>
                  <a:srgbClr val="888888"/>
                </a:solidFill>
                <a:latin typeface="Calibri"/>
                <a:ea typeface="Calibri"/>
                <a:cs typeface="Calibri"/>
                <a:sym typeface="Calibri"/>
              </a:defRPr>
            </a:lvl1pPr>
            <a:lvl2pPr marL="0" marR="0" lvl="1" indent="0" algn="r">
              <a:spcBef>
                <a:spcPts val="0"/>
              </a:spcBef>
              <a:buNone/>
              <a:defRPr sz="900">
                <a:solidFill>
                  <a:srgbClr val="888888"/>
                </a:solidFill>
                <a:latin typeface="Calibri"/>
                <a:ea typeface="Calibri"/>
                <a:cs typeface="Calibri"/>
                <a:sym typeface="Calibri"/>
              </a:defRPr>
            </a:lvl2pPr>
            <a:lvl3pPr marL="0" marR="0" lvl="2" indent="0" algn="r">
              <a:spcBef>
                <a:spcPts val="0"/>
              </a:spcBef>
              <a:buNone/>
              <a:defRPr sz="900">
                <a:solidFill>
                  <a:srgbClr val="888888"/>
                </a:solidFill>
                <a:latin typeface="Calibri"/>
                <a:ea typeface="Calibri"/>
                <a:cs typeface="Calibri"/>
                <a:sym typeface="Calibri"/>
              </a:defRPr>
            </a:lvl3pPr>
            <a:lvl4pPr marL="0" marR="0" lvl="3" indent="0" algn="r">
              <a:spcBef>
                <a:spcPts val="0"/>
              </a:spcBef>
              <a:buNone/>
              <a:defRPr sz="900">
                <a:solidFill>
                  <a:srgbClr val="888888"/>
                </a:solidFill>
                <a:latin typeface="Calibri"/>
                <a:ea typeface="Calibri"/>
                <a:cs typeface="Calibri"/>
                <a:sym typeface="Calibri"/>
              </a:defRPr>
            </a:lvl4pPr>
            <a:lvl5pPr marL="0" marR="0" lvl="4" indent="0" algn="r">
              <a:spcBef>
                <a:spcPts val="0"/>
              </a:spcBef>
              <a:buNone/>
              <a:defRPr sz="900">
                <a:solidFill>
                  <a:srgbClr val="888888"/>
                </a:solidFill>
                <a:latin typeface="Calibri"/>
                <a:ea typeface="Calibri"/>
                <a:cs typeface="Calibri"/>
                <a:sym typeface="Calibri"/>
              </a:defRPr>
            </a:lvl5pPr>
            <a:lvl6pPr marL="0" marR="0" lvl="5" indent="0" algn="r">
              <a:spcBef>
                <a:spcPts val="0"/>
              </a:spcBef>
              <a:buNone/>
              <a:defRPr sz="900">
                <a:solidFill>
                  <a:srgbClr val="888888"/>
                </a:solidFill>
                <a:latin typeface="Calibri"/>
                <a:ea typeface="Calibri"/>
                <a:cs typeface="Calibri"/>
                <a:sym typeface="Calibri"/>
              </a:defRPr>
            </a:lvl6pPr>
            <a:lvl7pPr marL="0" marR="0" lvl="6" indent="0" algn="r">
              <a:spcBef>
                <a:spcPts val="0"/>
              </a:spcBef>
              <a:buNone/>
              <a:defRPr sz="900">
                <a:solidFill>
                  <a:srgbClr val="888888"/>
                </a:solidFill>
                <a:latin typeface="Calibri"/>
                <a:ea typeface="Calibri"/>
                <a:cs typeface="Calibri"/>
                <a:sym typeface="Calibri"/>
              </a:defRPr>
            </a:lvl7pPr>
            <a:lvl8pPr marL="0" marR="0" lvl="7" indent="0" algn="r">
              <a:spcBef>
                <a:spcPts val="0"/>
              </a:spcBef>
              <a:buNone/>
              <a:defRPr sz="900">
                <a:solidFill>
                  <a:srgbClr val="888888"/>
                </a:solidFill>
                <a:latin typeface="Calibri"/>
                <a:ea typeface="Calibri"/>
                <a:cs typeface="Calibri"/>
                <a:sym typeface="Calibri"/>
              </a:defRPr>
            </a:lvl8pPr>
            <a:lvl9pPr marL="0" marR="0" lvl="8" indent="0" algn="r">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45"/>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5"/>
          <p:cNvSpPr txBox="1">
            <a:spLocks noGrp="1"/>
          </p:cNvSpPr>
          <p:nvPr>
            <p:ph type="body" idx="1"/>
          </p:nvPr>
        </p:nvSpPr>
        <p:spPr>
          <a:xfrm>
            <a:off x="623888" y="3442098"/>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400"/>
              <a:buNone/>
              <a:defRPr sz="140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7" name="Google Shape;47;p4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4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6"/>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46"/>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47"/>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7"/>
          <p:cNvSpPr txBox="1">
            <a:spLocks noGrp="1"/>
          </p:cNvSpPr>
          <p:nvPr>
            <p:ph type="body" idx="1"/>
          </p:nvPr>
        </p:nvSpPr>
        <p:spPr>
          <a:xfrm>
            <a:off x="629842"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400"/>
              <a:buNone/>
              <a:defRPr sz="140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0" name="Google Shape;60;p47"/>
          <p:cNvSpPr txBox="1">
            <a:spLocks noGrp="1"/>
          </p:cNvSpPr>
          <p:nvPr>
            <p:ph type="body" idx="2"/>
          </p:nvPr>
        </p:nvSpPr>
        <p:spPr>
          <a:xfrm>
            <a:off x="629842" y="1878806"/>
            <a:ext cx="3868340" cy="2763441"/>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1" name="Google Shape;61;p47"/>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400"/>
              <a:buNone/>
              <a:defRPr sz="140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2" name="Google Shape;62;p47"/>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4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48"/>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8"/>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9" name="Google Shape;69;p48"/>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100"/>
              <a:buNone/>
              <a:defRPr sz="110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800"/>
              <a:buNone/>
              <a:defRPr sz="800"/>
            </a:lvl4pPr>
            <a:lvl5pPr marL="2286000" lvl="4" indent="-228600" algn="l">
              <a:lnSpc>
                <a:spcPct val="90000"/>
              </a:lnSpc>
              <a:spcBef>
                <a:spcPts val="375"/>
              </a:spcBef>
              <a:spcAft>
                <a:spcPts val="0"/>
              </a:spcAft>
              <a:buClr>
                <a:schemeClr val="dk1"/>
              </a:buClr>
              <a:buSzPts val="800"/>
              <a:buNone/>
              <a:defRPr sz="800"/>
            </a:lvl5pPr>
            <a:lvl6pPr marL="2743200" lvl="5" indent="-228600" algn="l">
              <a:lnSpc>
                <a:spcPct val="90000"/>
              </a:lnSpc>
              <a:spcBef>
                <a:spcPts val="375"/>
              </a:spcBef>
              <a:spcAft>
                <a:spcPts val="0"/>
              </a:spcAft>
              <a:buClr>
                <a:schemeClr val="dk1"/>
              </a:buClr>
              <a:buSzPts val="800"/>
              <a:buNone/>
              <a:defRPr sz="800"/>
            </a:lvl6pPr>
            <a:lvl7pPr marL="3200400" lvl="6" indent="-228600" algn="l">
              <a:lnSpc>
                <a:spcPct val="90000"/>
              </a:lnSpc>
              <a:spcBef>
                <a:spcPts val="375"/>
              </a:spcBef>
              <a:spcAft>
                <a:spcPts val="0"/>
              </a:spcAft>
              <a:buClr>
                <a:schemeClr val="dk1"/>
              </a:buClr>
              <a:buSzPts val="800"/>
              <a:buNone/>
              <a:defRPr sz="800"/>
            </a:lvl7pPr>
            <a:lvl8pPr marL="3657600" lvl="7" indent="-228600" algn="l">
              <a:lnSpc>
                <a:spcPct val="90000"/>
              </a:lnSpc>
              <a:spcBef>
                <a:spcPts val="375"/>
              </a:spcBef>
              <a:spcAft>
                <a:spcPts val="0"/>
              </a:spcAft>
              <a:buClr>
                <a:schemeClr val="dk1"/>
              </a:buClr>
              <a:buSzPts val="800"/>
              <a:buNone/>
              <a:defRPr sz="800"/>
            </a:lvl8pPr>
            <a:lvl9pPr marL="4114800" lvl="8" indent="-228600" algn="l">
              <a:lnSpc>
                <a:spcPct val="90000"/>
              </a:lnSpc>
              <a:spcBef>
                <a:spcPts val="375"/>
              </a:spcBef>
              <a:spcAft>
                <a:spcPts val="0"/>
              </a:spcAft>
              <a:buClr>
                <a:schemeClr val="dk1"/>
              </a:buClr>
              <a:buSzPts val="800"/>
              <a:buNone/>
              <a:defRPr sz="800"/>
            </a:lvl9pPr>
          </a:lstStyle>
          <a:p>
            <a:endParaRPr/>
          </a:p>
        </p:txBody>
      </p:sp>
      <p:sp>
        <p:nvSpPr>
          <p:cNvPr id="70" name="Google Shape;70;p4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14" name="Google Shape;14;p3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Calibri"/>
              <a:buNone/>
            </a:pPr>
            <a:endParaRPr/>
          </a:p>
        </p:txBody>
      </p:sp>
      <p:sp>
        <p:nvSpPr>
          <p:cNvPr id="97" name="Google Shape;97;p1"/>
          <p:cNvSpPr txBox="1">
            <a:spLocks noGrp="1"/>
          </p:cNvSpPr>
          <p:nvPr>
            <p:ph type="subTitle" idx="1"/>
          </p:nvPr>
        </p:nvSpPr>
        <p:spPr>
          <a:xfrm>
            <a:off x="1143000" y="2701528"/>
            <a:ext cx="6858000" cy="1241822"/>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endParaRPr/>
          </a:p>
        </p:txBody>
      </p:sp>
      <p:pic>
        <p:nvPicPr>
          <p:cNvPr id="98" name="Google Shape;98;p1" descr="D:\Giao an dientu 6789\Ngu Van 6\ẩn dụ\ảnh hà nôi.JPG"/>
          <p:cNvPicPr preferRelativeResize="0"/>
          <p:nvPr/>
        </p:nvPicPr>
        <p:blipFill rotWithShape="1">
          <a:blip r:embed="rId3">
            <a:alphaModFix/>
          </a:blip>
          <a:srcRect/>
          <a:stretch/>
        </p:blipFill>
        <p:spPr>
          <a:xfrm>
            <a:off x="701674" y="431800"/>
            <a:ext cx="7794625" cy="4140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body" idx="1"/>
          </p:nvPr>
        </p:nvSpPr>
        <p:spPr>
          <a:xfrm>
            <a:off x="1264725" y="1291992"/>
            <a:ext cx="7696200" cy="2114550"/>
          </a:xfrm>
          <a:prstGeom prst="rect">
            <a:avLst/>
          </a:prstGeom>
          <a:noFill/>
          <a:ln>
            <a:noFill/>
          </a:ln>
        </p:spPr>
        <p:txBody>
          <a:bodyPr spcFirstLastPara="1" wrap="square" lIns="68575" tIns="34275" rIns="68575" bIns="34275" anchor="t" anchorCtr="0">
            <a:noAutofit/>
          </a:bodyPr>
          <a:lstStyle/>
          <a:p>
            <a:pPr marL="171450" lvl="0" indent="-171450" algn="l" rtl="0">
              <a:lnSpc>
                <a:spcPct val="150000"/>
              </a:lnSpc>
              <a:spcBef>
                <a:spcPts val="0"/>
              </a:spcBef>
              <a:spcAft>
                <a:spcPts val="0"/>
              </a:spcAft>
              <a:buClr>
                <a:schemeClr val="lt1"/>
              </a:buClr>
              <a:buSzPts val="2400"/>
              <a:buFont typeface="Times New Roman"/>
              <a:buNone/>
            </a:pPr>
            <a:r>
              <a:rPr lang="en-US" sz="2400" b="1">
                <a:solidFill>
                  <a:schemeClr val="lt1"/>
                </a:solidFill>
                <a:latin typeface="Times New Roman"/>
                <a:ea typeface="Times New Roman"/>
                <a:cs typeface="Times New Roman"/>
                <a:sym typeface="Times New Roman"/>
              </a:rPr>
              <a:t>     </a:t>
            </a:r>
            <a:r>
              <a:rPr lang="en-US" sz="2400" b="1" i="1">
                <a:solidFill>
                  <a:schemeClr val="lt1"/>
                </a:solidFill>
                <a:latin typeface="Times New Roman"/>
                <a:ea typeface="Times New Roman"/>
                <a:cs typeface="Times New Roman"/>
                <a:sym typeface="Times New Roman"/>
              </a:rPr>
              <a:t>Bác Hồ là vị cha chung</a:t>
            </a:r>
            <a:endParaRPr sz="2400" b="1" i="1">
              <a:solidFill>
                <a:schemeClr val="lt1"/>
              </a:solidFill>
              <a:latin typeface="Times New Roman"/>
              <a:ea typeface="Times New Roman"/>
              <a:cs typeface="Times New Roman"/>
              <a:sym typeface="Times New Roman"/>
            </a:endParaRPr>
          </a:p>
          <a:p>
            <a:pPr marL="171450" lvl="0" indent="-171450" algn="just" rtl="0">
              <a:lnSpc>
                <a:spcPct val="150000"/>
              </a:lnSpc>
              <a:spcBef>
                <a:spcPts val="0"/>
              </a:spcBef>
              <a:spcAft>
                <a:spcPts val="0"/>
              </a:spcAft>
              <a:buClr>
                <a:schemeClr val="lt1"/>
              </a:buClr>
              <a:buSzPts val="2400"/>
              <a:buFont typeface="Times New Roman"/>
              <a:buNone/>
            </a:pPr>
            <a:r>
              <a:rPr lang="en-US" sz="2400" b="1" i="1">
                <a:solidFill>
                  <a:schemeClr val="lt1"/>
                </a:solidFill>
                <a:latin typeface="Times New Roman"/>
                <a:ea typeface="Times New Roman"/>
                <a:cs typeface="Times New Roman"/>
                <a:sym typeface="Times New Roman"/>
              </a:rPr>
              <a:t>Là sao Bắc Đẩu, là vầng Thái Dương.</a:t>
            </a:r>
            <a:endParaRPr/>
          </a:p>
          <a:p>
            <a:pPr marL="171450" lvl="0" indent="-171450" algn="l" rtl="0">
              <a:lnSpc>
                <a:spcPct val="150000"/>
              </a:lnSpc>
              <a:spcBef>
                <a:spcPts val="0"/>
              </a:spcBef>
              <a:spcAft>
                <a:spcPts val="0"/>
              </a:spcAft>
              <a:buClr>
                <a:schemeClr val="lt1"/>
              </a:buClr>
              <a:buSzPts val="2400"/>
              <a:buFont typeface="Times New Roman"/>
              <a:buNone/>
            </a:pPr>
            <a:r>
              <a:rPr lang="en-US" sz="2400" b="1" i="1">
                <a:solidFill>
                  <a:schemeClr val="lt1"/>
                </a:solidFill>
                <a:latin typeface="Times New Roman"/>
                <a:ea typeface="Times New Roman"/>
                <a:cs typeface="Times New Roman"/>
                <a:sym typeface="Times New Roman"/>
              </a:rPr>
              <a:t>                                                 </a:t>
            </a:r>
            <a:r>
              <a:rPr lang="en-US" sz="2400" b="1">
                <a:solidFill>
                  <a:schemeClr val="lt1"/>
                </a:solidFill>
                <a:latin typeface="Times New Roman"/>
                <a:ea typeface="Times New Roman"/>
                <a:cs typeface="Times New Roman"/>
                <a:sym typeface="Times New Roman"/>
              </a:rPr>
              <a:t>(Tố Hữu)</a:t>
            </a:r>
            <a:endParaRPr/>
          </a:p>
          <a:p>
            <a:pPr marL="171450" lvl="0" indent="-171450" algn="l" rtl="0">
              <a:lnSpc>
                <a:spcPct val="150000"/>
              </a:lnSpc>
              <a:spcBef>
                <a:spcPts val="0"/>
              </a:spcBef>
              <a:spcAft>
                <a:spcPts val="0"/>
              </a:spcAft>
              <a:buClr>
                <a:schemeClr val="lt1"/>
              </a:buClr>
              <a:buSzPts val="2400"/>
              <a:buFont typeface="Times New Roman"/>
              <a:buNone/>
            </a:pPr>
            <a:r>
              <a:rPr lang="en-US" sz="2400" b="1">
                <a:solidFill>
                  <a:schemeClr val="lt1"/>
                </a:solidFill>
                <a:latin typeface="Times New Roman"/>
                <a:ea typeface="Times New Roman"/>
                <a:cs typeface="Times New Roman"/>
                <a:sym typeface="Times New Roman"/>
              </a:rPr>
              <a:t>     </a:t>
            </a:r>
            <a:r>
              <a:rPr lang="en-US" sz="2400" b="1" i="1">
                <a:solidFill>
                  <a:schemeClr val="lt1"/>
                </a:solidFill>
                <a:latin typeface="Times New Roman"/>
                <a:ea typeface="Times New Roman"/>
                <a:cs typeface="Times New Roman"/>
                <a:sym typeface="Times New Roman"/>
              </a:rPr>
              <a:t>Người Cha mái tóc bạc</a:t>
            </a:r>
            <a:endParaRPr sz="2400" b="1" i="1">
              <a:solidFill>
                <a:schemeClr val="lt1"/>
              </a:solidFill>
              <a:latin typeface="Times New Roman"/>
              <a:ea typeface="Times New Roman"/>
              <a:cs typeface="Times New Roman"/>
              <a:sym typeface="Times New Roman"/>
            </a:endParaRPr>
          </a:p>
          <a:p>
            <a:pPr marL="171450" lvl="0" indent="-171450" algn="l" rtl="0">
              <a:lnSpc>
                <a:spcPct val="150000"/>
              </a:lnSpc>
              <a:spcBef>
                <a:spcPts val="0"/>
              </a:spcBef>
              <a:spcAft>
                <a:spcPts val="0"/>
              </a:spcAft>
              <a:buClr>
                <a:schemeClr val="lt1"/>
              </a:buClr>
              <a:buSzPts val="2400"/>
              <a:buFont typeface="Times New Roman"/>
              <a:buNone/>
            </a:pPr>
            <a:r>
              <a:rPr lang="en-US" sz="2400" b="1" i="1">
                <a:solidFill>
                  <a:schemeClr val="lt1"/>
                </a:solidFill>
                <a:latin typeface="Times New Roman"/>
                <a:ea typeface="Times New Roman"/>
                <a:cs typeface="Times New Roman"/>
                <a:sym typeface="Times New Roman"/>
              </a:rPr>
              <a:t>       Đốt lửa cho anh nằm.</a:t>
            </a:r>
            <a:endParaRPr/>
          </a:p>
          <a:p>
            <a:pPr marL="171450" lvl="0" indent="-171450" algn="l" rtl="0">
              <a:lnSpc>
                <a:spcPct val="150000"/>
              </a:lnSpc>
              <a:spcBef>
                <a:spcPts val="0"/>
              </a:spcBef>
              <a:spcAft>
                <a:spcPts val="0"/>
              </a:spcAft>
              <a:buClr>
                <a:schemeClr val="lt1"/>
              </a:buClr>
              <a:buSzPts val="2400"/>
              <a:buFont typeface="Times New Roman"/>
              <a:buNone/>
            </a:pPr>
            <a:r>
              <a:rPr lang="en-US" sz="2400" b="1">
                <a:solidFill>
                  <a:schemeClr val="lt1"/>
                </a:solidFill>
                <a:latin typeface="Times New Roman"/>
                <a:ea typeface="Times New Roman"/>
                <a:cs typeface="Times New Roman"/>
                <a:sym typeface="Times New Roman"/>
              </a:rPr>
              <a:t>                                          (Minh Huệ)</a:t>
            </a:r>
            <a:endParaRPr/>
          </a:p>
        </p:txBody>
      </p:sp>
      <p:sp>
        <p:nvSpPr>
          <p:cNvPr id="194" name="Google Shape;194;p10"/>
          <p:cNvSpPr txBox="1"/>
          <p:nvPr/>
        </p:nvSpPr>
        <p:spPr>
          <a:xfrm>
            <a:off x="1264725" y="497276"/>
            <a:ext cx="6781800" cy="64633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b="1">
                <a:solidFill>
                  <a:srgbClr val="C00000"/>
                </a:solidFill>
                <a:latin typeface="Times New Roman"/>
                <a:ea typeface="Times New Roman"/>
                <a:cs typeface="Times New Roman"/>
                <a:sym typeface="Times New Roman"/>
              </a:rPr>
              <a:t>Hai cách diễn đạt sau có gì giống và khác nhau</a:t>
            </a:r>
            <a:endParaRPr sz="2400" b="1">
              <a:solidFill>
                <a:srgbClr val="C00000"/>
              </a:solidFill>
              <a:latin typeface="Times New Roman"/>
              <a:ea typeface="Times New Roman"/>
              <a:cs typeface="Times New Roman"/>
              <a:sym typeface="Times New Roman"/>
            </a:endParaRPr>
          </a:p>
        </p:txBody>
      </p:sp>
      <p:cxnSp>
        <p:nvCxnSpPr>
          <p:cNvPr id="195" name="Google Shape;195;p10"/>
          <p:cNvCxnSpPr/>
          <p:nvPr/>
        </p:nvCxnSpPr>
        <p:spPr>
          <a:xfrm>
            <a:off x="1911918" y="1786491"/>
            <a:ext cx="838200" cy="0"/>
          </a:xfrm>
          <a:prstGeom prst="straightConnector1">
            <a:avLst/>
          </a:prstGeom>
          <a:noFill/>
          <a:ln w="38100" cap="sq" cmpd="sng">
            <a:solidFill>
              <a:srgbClr val="FFFF00"/>
            </a:solidFill>
            <a:prstDash val="solid"/>
            <a:round/>
            <a:headEnd type="none" w="sm" len="sm"/>
            <a:tailEnd type="none" w="sm" len="sm"/>
          </a:ln>
        </p:spPr>
      </p:cxnSp>
      <p:sp>
        <p:nvSpPr>
          <p:cNvPr id="196" name="Google Shape;196;p10"/>
          <p:cNvSpPr txBox="1"/>
          <p:nvPr/>
        </p:nvSpPr>
        <p:spPr>
          <a:xfrm>
            <a:off x="2095239" y="1717469"/>
            <a:ext cx="533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A</a:t>
            </a:r>
            <a:endParaRPr/>
          </a:p>
        </p:txBody>
      </p:sp>
      <p:sp>
        <p:nvSpPr>
          <p:cNvPr id="197" name="Google Shape;197;p10"/>
          <p:cNvSpPr txBox="1"/>
          <p:nvPr/>
        </p:nvSpPr>
        <p:spPr>
          <a:xfrm>
            <a:off x="2385445" y="3363678"/>
            <a:ext cx="533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B </a:t>
            </a:r>
            <a:endParaRPr sz="2000" b="1">
              <a:solidFill>
                <a:srgbClr val="FFFF00"/>
              </a:solidFill>
              <a:latin typeface="Times New Roman"/>
              <a:ea typeface="Times New Roman"/>
              <a:cs typeface="Times New Roman"/>
              <a:sym typeface="Times New Roman"/>
            </a:endParaRPr>
          </a:p>
        </p:txBody>
      </p:sp>
      <p:sp>
        <p:nvSpPr>
          <p:cNvPr id="198" name="Google Shape;198;p10"/>
          <p:cNvSpPr txBox="1"/>
          <p:nvPr/>
        </p:nvSpPr>
        <p:spPr>
          <a:xfrm>
            <a:off x="3440867" y="1717464"/>
            <a:ext cx="3829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B</a:t>
            </a:r>
            <a:endParaRPr/>
          </a:p>
        </p:txBody>
      </p:sp>
      <p:cxnSp>
        <p:nvCxnSpPr>
          <p:cNvPr id="199" name="Google Shape;199;p10"/>
          <p:cNvCxnSpPr/>
          <p:nvPr/>
        </p:nvCxnSpPr>
        <p:spPr>
          <a:xfrm>
            <a:off x="1890397" y="3418417"/>
            <a:ext cx="1387189" cy="0"/>
          </a:xfrm>
          <a:prstGeom prst="straightConnector1">
            <a:avLst/>
          </a:prstGeom>
          <a:noFill/>
          <a:ln w="38100" cap="sq" cmpd="sng">
            <a:solidFill>
              <a:srgbClr val="FFFF00"/>
            </a:solidFill>
            <a:prstDash val="solid"/>
            <a:round/>
            <a:headEnd type="none" w="sm" len="sm"/>
            <a:tailEnd type="none" w="sm" len="sm"/>
          </a:ln>
        </p:spPr>
      </p:cxnSp>
      <p:sp>
        <p:nvSpPr>
          <p:cNvPr id="200" name="Google Shape;200;p10"/>
          <p:cNvSpPr txBox="1"/>
          <p:nvPr/>
        </p:nvSpPr>
        <p:spPr>
          <a:xfrm>
            <a:off x="1087575" y="1396337"/>
            <a:ext cx="533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1.</a:t>
            </a:r>
            <a:endParaRPr/>
          </a:p>
        </p:txBody>
      </p:sp>
      <p:sp>
        <p:nvSpPr>
          <p:cNvPr id="201" name="Google Shape;201;p10"/>
          <p:cNvSpPr txBox="1"/>
          <p:nvPr/>
        </p:nvSpPr>
        <p:spPr>
          <a:xfrm>
            <a:off x="1089224" y="2845362"/>
            <a:ext cx="533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2.</a:t>
            </a:r>
            <a:endParaRPr/>
          </a:p>
        </p:txBody>
      </p:sp>
      <p:cxnSp>
        <p:nvCxnSpPr>
          <p:cNvPr id="202" name="Google Shape;202;p10"/>
          <p:cNvCxnSpPr/>
          <p:nvPr/>
        </p:nvCxnSpPr>
        <p:spPr>
          <a:xfrm>
            <a:off x="3194461" y="1786491"/>
            <a:ext cx="811964" cy="1"/>
          </a:xfrm>
          <a:prstGeom prst="straightConnector1">
            <a:avLst/>
          </a:prstGeom>
          <a:noFill/>
          <a:ln w="38100" cap="sq" cmpd="sng">
            <a:solidFill>
              <a:srgbClr val="FFFF00"/>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Effect transition="in" filter="fade">
                                      <p:cBhvr>
                                        <p:cTn id="12" dur="500"/>
                                        <p:tgtEl>
                                          <p:spTgt spid="200"/>
                                        </p:tgtEl>
                                      </p:cBhvr>
                                    </p:animEffect>
                                  </p:childTnLst>
                                </p:cTn>
                              </p:par>
                              <p:par>
                                <p:cTn id="13" presetID="10" presetClass="entr" presetSubtype="0" fill="hold" nodeType="withEffect">
                                  <p:stCondLst>
                                    <p:cond delay="0"/>
                                  </p:stCondLst>
                                  <p:childTnLst>
                                    <p:set>
                                      <p:cBhvr>
                                        <p:cTn id="14" dur="1" fill="hold">
                                          <p:stCondLst>
                                            <p:cond delay="0"/>
                                          </p:stCondLst>
                                        </p:cTn>
                                        <p:tgtEl>
                                          <p:spTgt spid="201"/>
                                        </p:tgtEl>
                                        <p:attrNameLst>
                                          <p:attrName>style.visibility</p:attrName>
                                        </p:attrNameLst>
                                      </p:cBhvr>
                                      <p:to>
                                        <p:strVal val="visible"/>
                                      </p:to>
                                    </p:set>
                                    <p:animEffect transition="in" filter="fade">
                                      <p:cBhvr>
                                        <p:cTn id="15" dur="500"/>
                                        <p:tgtEl>
                                          <p:spTgt spid="201"/>
                                        </p:tgtEl>
                                      </p:cBhvr>
                                    </p:animEffect>
                                  </p:childTnLst>
                                </p:cTn>
                              </p:par>
                              <p:par>
                                <p:cTn id="16" presetID="10" presetClass="entr" presetSubtype="0" fill="hold" nodeType="withEffect">
                                  <p:stCondLst>
                                    <p:cond delay="0"/>
                                  </p:stCondLst>
                                  <p:childTnLst>
                                    <p:set>
                                      <p:cBhvr>
                                        <p:cTn id="17" dur="1" fill="hold">
                                          <p:stCondLst>
                                            <p:cond delay="0"/>
                                          </p:stCondLst>
                                        </p:cTn>
                                        <p:tgtEl>
                                          <p:spTgt spid="193">
                                            <p:txEl>
                                              <p:pRg st="0" end="0"/>
                                            </p:txEl>
                                          </p:spTgt>
                                        </p:tgtEl>
                                        <p:attrNameLst>
                                          <p:attrName>style.visibility</p:attrName>
                                        </p:attrNameLst>
                                      </p:cBhvr>
                                      <p:to>
                                        <p:strVal val="visible"/>
                                      </p:to>
                                    </p:set>
                                    <p:animEffect transition="in" filter="fade">
                                      <p:cBhvr>
                                        <p:cTn id="18" dur="500"/>
                                        <p:tgtEl>
                                          <p:spTgt spid="19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93">
                                            <p:txEl>
                                              <p:pRg st="1" end="1"/>
                                            </p:txEl>
                                          </p:spTgt>
                                        </p:tgtEl>
                                        <p:attrNameLst>
                                          <p:attrName>style.visibility</p:attrName>
                                        </p:attrNameLst>
                                      </p:cBhvr>
                                      <p:to>
                                        <p:strVal val="visible"/>
                                      </p:to>
                                    </p:set>
                                    <p:animEffect transition="in" filter="fade">
                                      <p:cBhvr>
                                        <p:cTn id="21" dur="500"/>
                                        <p:tgtEl>
                                          <p:spTgt spid="19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93">
                                            <p:txEl>
                                              <p:pRg st="2" end="2"/>
                                            </p:txEl>
                                          </p:spTgt>
                                        </p:tgtEl>
                                        <p:attrNameLst>
                                          <p:attrName>style.visibility</p:attrName>
                                        </p:attrNameLst>
                                      </p:cBhvr>
                                      <p:to>
                                        <p:strVal val="visible"/>
                                      </p:to>
                                    </p:set>
                                    <p:animEffect transition="in" filter="fade">
                                      <p:cBhvr>
                                        <p:cTn id="24" dur="500"/>
                                        <p:tgtEl>
                                          <p:spTgt spid="19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93">
                                            <p:txEl>
                                              <p:pRg st="3" end="3"/>
                                            </p:txEl>
                                          </p:spTgt>
                                        </p:tgtEl>
                                        <p:attrNameLst>
                                          <p:attrName>style.visibility</p:attrName>
                                        </p:attrNameLst>
                                      </p:cBhvr>
                                      <p:to>
                                        <p:strVal val="visible"/>
                                      </p:to>
                                    </p:set>
                                    <p:animEffect transition="in" filter="fade">
                                      <p:cBhvr>
                                        <p:cTn id="27" dur="500"/>
                                        <p:tgtEl>
                                          <p:spTgt spid="19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93">
                                            <p:txEl>
                                              <p:pRg st="4" end="4"/>
                                            </p:txEl>
                                          </p:spTgt>
                                        </p:tgtEl>
                                        <p:attrNameLst>
                                          <p:attrName>style.visibility</p:attrName>
                                        </p:attrNameLst>
                                      </p:cBhvr>
                                      <p:to>
                                        <p:strVal val="visible"/>
                                      </p:to>
                                    </p:set>
                                    <p:animEffect transition="in" filter="fade">
                                      <p:cBhvr>
                                        <p:cTn id="30" dur="500"/>
                                        <p:tgtEl>
                                          <p:spTgt spid="19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93">
                                            <p:txEl>
                                              <p:pRg st="5" end="5"/>
                                            </p:txEl>
                                          </p:spTgt>
                                        </p:tgtEl>
                                        <p:attrNameLst>
                                          <p:attrName>style.visibility</p:attrName>
                                        </p:attrNameLst>
                                      </p:cBhvr>
                                      <p:to>
                                        <p:strVal val="visible"/>
                                      </p:to>
                                    </p:set>
                                    <p:animEffect transition="in" filter="fade">
                                      <p:cBhvr>
                                        <p:cTn id="33" dur="500"/>
                                        <p:tgtEl>
                                          <p:spTgt spid="19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96"/>
                                        </p:tgtEl>
                                        <p:attrNameLst>
                                          <p:attrName>style.visibility</p:attrName>
                                        </p:attrNameLst>
                                      </p:cBhvr>
                                      <p:to>
                                        <p:strVal val="visible"/>
                                      </p:to>
                                    </p:set>
                                    <p:anim calcmode="lin" valueType="num">
                                      <p:cBhvr additive="base">
                                        <p:cTn id="38" dur="500"/>
                                        <p:tgtEl>
                                          <p:spTgt spid="196"/>
                                        </p:tgtEl>
                                        <p:attrNameLst>
                                          <p:attrName>ppt_y</p:attrName>
                                        </p:attrNameLst>
                                      </p:cBhvr>
                                      <p:tavLst>
                                        <p:tav tm="0">
                                          <p:val>
                                            <p:strVal val="#ppt_y+1"/>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5"/>
                                        </p:tgtEl>
                                        <p:attrNameLst>
                                          <p:attrName>style.visibility</p:attrName>
                                        </p:attrNameLst>
                                      </p:cBhvr>
                                      <p:to>
                                        <p:strVal val="visible"/>
                                      </p:to>
                                    </p:set>
                                    <p:anim calcmode="lin" valueType="num">
                                      <p:cBhvr additive="base">
                                        <p:cTn id="41" dur="500"/>
                                        <p:tgtEl>
                                          <p:spTgt spid="19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2"/>
                                        </p:tgtEl>
                                        <p:attrNameLst>
                                          <p:attrName>style.visibility</p:attrName>
                                        </p:attrNameLst>
                                      </p:cBhvr>
                                      <p:to>
                                        <p:strVal val="visible"/>
                                      </p:to>
                                    </p:set>
                                    <p:animEffect transition="in" filter="fade">
                                      <p:cBhvr>
                                        <p:cTn id="46" dur="500"/>
                                        <p:tgtEl>
                                          <p:spTgt spid="202"/>
                                        </p:tgtEl>
                                      </p:cBhvr>
                                    </p:animEffect>
                                  </p:childTnLst>
                                </p:cTn>
                              </p:par>
                              <p:par>
                                <p:cTn id="47" presetID="10" presetClass="entr" presetSubtype="0" fill="hold" nodeType="withEffect">
                                  <p:stCondLst>
                                    <p:cond delay="0"/>
                                  </p:stCondLst>
                                  <p:childTnLst>
                                    <p:set>
                                      <p:cBhvr>
                                        <p:cTn id="48" dur="1" fill="hold">
                                          <p:stCondLst>
                                            <p:cond delay="0"/>
                                          </p:stCondLst>
                                        </p:cTn>
                                        <p:tgtEl>
                                          <p:spTgt spid="198"/>
                                        </p:tgtEl>
                                        <p:attrNameLst>
                                          <p:attrName>style.visibility</p:attrName>
                                        </p:attrNameLst>
                                      </p:cBhvr>
                                      <p:to>
                                        <p:strVal val="visible"/>
                                      </p:to>
                                    </p:set>
                                    <p:animEffect transition="in" filter="fade">
                                      <p:cBhvr>
                                        <p:cTn id="49" dur="500"/>
                                        <p:tgtEl>
                                          <p:spTgt spid="19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9"/>
                                        </p:tgtEl>
                                        <p:attrNameLst>
                                          <p:attrName>style.visibility</p:attrName>
                                        </p:attrNameLst>
                                      </p:cBhvr>
                                      <p:to>
                                        <p:strVal val="visible"/>
                                      </p:to>
                                    </p:set>
                                    <p:animEffect transition="in" filter="fade">
                                      <p:cBhvr>
                                        <p:cTn id="54" dur="2000"/>
                                        <p:tgtEl>
                                          <p:spTgt spid="199"/>
                                        </p:tgtEl>
                                      </p:cBhvr>
                                    </p:animEffect>
                                  </p:childTnLst>
                                </p:cTn>
                              </p:par>
                              <p:par>
                                <p:cTn id="55" presetID="10" presetClass="entr" presetSubtype="0" fill="hold" nodeType="withEffect">
                                  <p:stCondLst>
                                    <p:cond delay="0"/>
                                  </p:stCondLst>
                                  <p:childTnLst>
                                    <p:set>
                                      <p:cBhvr>
                                        <p:cTn id="56" dur="1" fill="hold">
                                          <p:stCondLst>
                                            <p:cond delay="0"/>
                                          </p:stCondLst>
                                        </p:cTn>
                                        <p:tgtEl>
                                          <p:spTgt spid="197"/>
                                        </p:tgtEl>
                                        <p:attrNameLst>
                                          <p:attrName>style.visibility</p:attrName>
                                        </p:attrNameLst>
                                      </p:cBhvr>
                                      <p:to>
                                        <p:strVal val="visible"/>
                                      </p:to>
                                    </p:set>
                                    <p:animEffect transition="in" filter="fade">
                                      <p:cBhvr>
                                        <p:cTn id="57"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p:nvPr/>
        </p:nvSpPr>
        <p:spPr>
          <a:xfrm>
            <a:off x="466064" y="685800"/>
            <a:ext cx="45720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u="sng">
              <a:solidFill>
                <a:srgbClr val="FF0000"/>
              </a:solidFill>
              <a:latin typeface="Calibri"/>
              <a:ea typeface="Calibri"/>
              <a:cs typeface="Calibri"/>
              <a:sym typeface="Calibri"/>
            </a:endParaRPr>
          </a:p>
        </p:txBody>
      </p:sp>
      <p:sp>
        <p:nvSpPr>
          <p:cNvPr id="208" name="Google Shape;208;p11"/>
          <p:cNvSpPr/>
          <p:nvPr/>
        </p:nvSpPr>
        <p:spPr>
          <a:xfrm>
            <a:off x="1151864" y="1028700"/>
            <a:ext cx="3657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u="sng">
              <a:solidFill>
                <a:srgbClr val="FF0000"/>
              </a:solidFill>
              <a:latin typeface="Calibri"/>
              <a:ea typeface="Calibri"/>
              <a:cs typeface="Calibri"/>
              <a:sym typeface="Calibri"/>
            </a:endParaRPr>
          </a:p>
        </p:txBody>
      </p:sp>
      <p:cxnSp>
        <p:nvCxnSpPr>
          <p:cNvPr id="209" name="Google Shape;209;p11"/>
          <p:cNvCxnSpPr/>
          <p:nvPr/>
        </p:nvCxnSpPr>
        <p:spPr>
          <a:xfrm rot="5400000">
            <a:off x="4351043" y="1295198"/>
            <a:ext cx="742950" cy="1588"/>
          </a:xfrm>
          <a:prstGeom prst="straightConnector1">
            <a:avLst/>
          </a:prstGeom>
          <a:noFill/>
          <a:ln w="19050" cap="flat" cmpd="sng">
            <a:solidFill>
              <a:srgbClr val="FFC000"/>
            </a:solidFill>
            <a:prstDash val="solid"/>
            <a:miter lim="800000"/>
            <a:headEnd type="none" w="sm" len="sm"/>
            <a:tailEnd type="none" w="sm" len="sm"/>
          </a:ln>
        </p:spPr>
      </p:cxnSp>
      <p:cxnSp>
        <p:nvCxnSpPr>
          <p:cNvPr id="210" name="Google Shape;210;p11"/>
          <p:cNvCxnSpPr>
            <a:stCxn id="211" idx="3"/>
            <a:endCxn id="212" idx="1"/>
          </p:cNvCxnSpPr>
          <p:nvPr/>
        </p:nvCxnSpPr>
        <p:spPr>
          <a:xfrm rot="10800000" flipH="1">
            <a:off x="2752064" y="1882258"/>
            <a:ext cx="1484400" cy="12300"/>
          </a:xfrm>
          <a:prstGeom prst="straightConnector1">
            <a:avLst/>
          </a:prstGeom>
          <a:noFill/>
          <a:ln w="19050" cap="flat" cmpd="sng">
            <a:solidFill>
              <a:srgbClr val="FFC000"/>
            </a:solidFill>
            <a:prstDash val="solid"/>
            <a:miter lim="800000"/>
            <a:headEnd type="none" w="sm" len="sm"/>
            <a:tailEnd type="stealth" w="med" len="med"/>
          </a:ln>
        </p:spPr>
      </p:cxnSp>
      <p:cxnSp>
        <p:nvCxnSpPr>
          <p:cNvPr id="213" name="Google Shape;213;p11"/>
          <p:cNvCxnSpPr>
            <a:stCxn id="214" idx="1"/>
            <a:endCxn id="212" idx="3"/>
          </p:cNvCxnSpPr>
          <p:nvPr/>
        </p:nvCxnSpPr>
        <p:spPr>
          <a:xfrm rot="10800000">
            <a:off x="5218080" y="1882300"/>
            <a:ext cx="1044000" cy="13500"/>
          </a:xfrm>
          <a:prstGeom prst="straightConnector1">
            <a:avLst/>
          </a:prstGeom>
          <a:noFill/>
          <a:ln w="19050" cap="flat" cmpd="sng">
            <a:solidFill>
              <a:srgbClr val="FFC000"/>
            </a:solidFill>
            <a:prstDash val="solid"/>
            <a:miter lim="800000"/>
            <a:headEnd type="none" w="sm" len="sm"/>
            <a:tailEnd type="stealth" w="med" len="med"/>
          </a:ln>
        </p:spPr>
      </p:cxnSp>
      <p:sp>
        <p:nvSpPr>
          <p:cNvPr id="215" name="Google Shape;215;p11"/>
          <p:cNvSpPr txBox="1"/>
          <p:nvPr/>
        </p:nvSpPr>
        <p:spPr>
          <a:xfrm>
            <a:off x="2626243" y="2219312"/>
            <a:ext cx="4040373" cy="707886"/>
          </a:xfrm>
          <a:prstGeom prst="rect">
            <a:avLst/>
          </a:prstGeom>
          <a:solidFill>
            <a:srgbClr val="66FF99"/>
          </a:solidFill>
          <a:ln w="19050" cap="flat" cmpd="sng">
            <a:solidFill>
              <a:srgbClr val="92D05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  Có quan hệ tương đồng</a:t>
            </a:r>
            <a:endParaRPr sz="20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1">
                <a:solidFill>
                  <a:schemeClr val="dk1"/>
                </a:solidFill>
                <a:latin typeface="Times New Roman"/>
                <a:ea typeface="Times New Roman"/>
                <a:cs typeface="Times New Roman"/>
                <a:sym typeface="Times New Roman"/>
              </a:rPr>
              <a:t> - Tăng sức gợi hình, gợi cảm.</a:t>
            </a:r>
            <a:endParaRPr sz="2000" b="1">
              <a:solidFill>
                <a:schemeClr val="dk1"/>
              </a:solidFill>
              <a:latin typeface="Times New Roman"/>
              <a:ea typeface="Times New Roman"/>
              <a:cs typeface="Times New Roman"/>
              <a:sym typeface="Times New Roman"/>
            </a:endParaRPr>
          </a:p>
        </p:txBody>
      </p:sp>
      <p:sp>
        <p:nvSpPr>
          <p:cNvPr id="216" name="Google Shape;216;p11"/>
          <p:cNvSpPr/>
          <p:nvPr/>
        </p:nvSpPr>
        <p:spPr>
          <a:xfrm>
            <a:off x="1088526" y="858727"/>
            <a:ext cx="105349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Bác Hồ </a:t>
            </a:r>
            <a:endParaRPr sz="2000" b="1">
              <a:solidFill>
                <a:srgbClr val="FFFF00"/>
              </a:solidFill>
              <a:latin typeface="Times New Roman"/>
              <a:ea typeface="Times New Roman"/>
              <a:cs typeface="Times New Roman"/>
              <a:sym typeface="Times New Roman"/>
            </a:endParaRPr>
          </a:p>
        </p:txBody>
      </p:sp>
      <p:sp>
        <p:nvSpPr>
          <p:cNvPr id="217" name="Google Shape;217;p11"/>
          <p:cNvSpPr/>
          <p:nvPr/>
        </p:nvSpPr>
        <p:spPr>
          <a:xfrm>
            <a:off x="2434702" y="840928"/>
            <a:ext cx="156645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vị cha chung</a:t>
            </a:r>
            <a:endParaRPr sz="2000" b="1">
              <a:solidFill>
                <a:srgbClr val="FFFF00"/>
              </a:solidFill>
              <a:latin typeface="Times New Roman"/>
              <a:ea typeface="Times New Roman"/>
              <a:cs typeface="Times New Roman"/>
              <a:sym typeface="Times New Roman"/>
            </a:endParaRPr>
          </a:p>
        </p:txBody>
      </p:sp>
      <p:sp>
        <p:nvSpPr>
          <p:cNvPr id="218" name="Google Shape;218;p11"/>
          <p:cNvSpPr txBox="1"/>
          <p:nvPr/>
        </p:nvSpPr>
        <p:spPr>
          <a:xfrm>
            <a:off x="1176597" y="1194203"/>
            <a:ext cx="14478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a:t>
            </a:r>
            <a:r>
              <a:rPr lang="en-US" sz="2000" b="1">
                <a:solidFill>
                  <a:schemeClr val="lt1"/>
                </a:solidFill>
                <a:latin typeface="Times New Roman"/>
                <a:ea typeface="Times New Roman"/>
                <a:cs typeface="Times New Roman"/>
                <a:sym typeface="Times New Roman"/>
              </a:rPr>
              <a:t>Vế A)</a:t>
            </a:r>
            <a:endParaRPr sz="2000" b="1">
              <a:solidFill>
                <a:schemeClr val="lt1"/>
              </a:solidFill>
              <a:latin typeface="Times New Roman"/>
              <a:ea typeface="Times New Roman"/>
              <a:cs typeface="Times New Roman"/>
              <a:sym typeface="Times New Roman"/>
            </a:endParaRPr>
          </a:p>
        </p:txBody>
      </p:sp>
      <p:sp>
        <p:nvSpPr>
          <p:cNvPr id="219" name="Google Shape;219;p11"/>
          <p:cNvSpPr txBox="1"/>
          <p:nvPr/>
        </p:nvSpPr>
        <p:spPr>
          <a:xfrm>
            <a:off x="2728303" y="1206080"/>
            <a:ext cx="1219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Times New Roman"/>
                <a:ea typeface="Times New Roman"/>
                <a:cs typeface="Times New Roman"/>
                <a:sym typeface="Times New Roman"/>
              </a:rPr>
              <a:t>(</a:t>
            </a:r>
            <a:r>
              <a:rPr lang="en-US" sz="2000" b="1">
                <a:solidFill>
                  <a:schemeClr val="lt1"/>
                </a:solidFill>
                <a:latin typeface="Times New Roman"/>
                <a:ea typeface="Times New Roman"/>
                <a:cs typeface="Times New Roman"/>
                <a:sym typeface="Times New Roman"/>
              </a:rPr>
              <a:t>Vế B)</a:t>
            </a:r>
            <a:endParaRPr sz="2000" b="1">
              <a:solidFill>
                <a:schemeClr val="lt1"/>
              </a:solidFill>
              <a:latin typeface="Times New Roman"/>
              <a:ea typeface="Times New Roman"/>
              <a:cs typeface="Times New Roman"/>
              <a:sym typeface="Times New Roman"/>
            </a:endParaRPr>
          </a:p>
        </p:txBody>
      </p:sp>
      <p:sp>
        <p:nvSpPr>
          <p:cNvPr id="220" name="Google Shape;220;p11"/>
          <p:cNvSpPr txBox="1"/>
          <p:nvPr/>
        </p:nvSpPr>
        <p:spPr>
          <a:xfrm>
            <a:off x="4280592" y="3054795"/>
            <a:ext cx="987136" cy="400110"/>
          </a:xfrm>
          <a:prstGeom prst="rect">
            <a:avLst/>
          </a:prstGeom>
          <a:solidFill>
            <a:srgbClr val="FEE599"/>
          </a:solidFill>
          <a:ln w="9525" cap="flat" cmpd="sng">
            <a:solidFill>
              <a:srgbClr val="00B0F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u="sng">
                <a:solidFill>
                  <a:schemeClr val="dk1"/>
                </a:solidFill>
                <a:latin typeface="Times New Roman"/>
                <a:ea typeface="Times New Roman"/>
                <a:cs typeface="Times New Roman"/>
                <a:sym typeface="Times New Roman"/>
              </a:rPr>
              <a:t>Khác</a:t>
            </a:r>
            <a:endParaRPr sz="2000" b="1" u="sng">
              <a:solidFill>
                <a:schemeClr val="dk1"/>
              </a:solidFill>
              <a:latin typeface="Times New Roman"/>
              <a:ea typeface="Times New Roman"/>
              <a:cs typeface="Times New Roman"/>
              <a:sym typeface="Times New Roman"/>
            </a:endParaRPr>
          </a:p>
        </p:txBody>
      </p:sp>
      <p:sp>
        <p:nvSpPr>
          <p:cNvPr id="221" name="Google Shape;221;p11"/>
          <p:cNvSpPr txBox="1"/>
          <p:nvPr/>
        </p:nvSpPr>
        <p:spPr>
          <a:xfrm>
            <a:off x="680483" y="3611064"/>
            <a:ext cx="3116817" cy="923330"/>
          </a:xfrm>
          <a:prstGeom prst="rect">
            <a:avLst/>
          </a:prstGeom>
          <a:solidFill>
            <a:srgbClr val="FEE599"/>
          </a:solidFill>
          <a:ln w="9525" cap="flat" cmpd="sng">
            <a:solidFill>
              <a:srgbClr val="00B0F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VếA (Sự vật được so sánh)  </a:t>
            </a:r>
            <a:endParaRPr/>
          </a:p>
          <a:p>
            <a:pPr marL="0" marR="0" lvl="0" indent="0" algn="l" rtl="0">
              <a:spcBef>
                <a:spcPts val="0"/>
              </a:spcBef>
              <a:spcAft>
                <a:spcPts val="0"/>
              </a:spcAft>
              <a:buNone/>
            </a:pPr>
            <a:endParaRPr sz="18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dk1"/>
                </a:solidFill>
                <a:latin typeface="Times New Roman"/>
                <a:ea typeface="Times New Roman"/>
                <a:cs typeface="Times New Roman"/>
                <a:sym typeface="Times New Roman"/>
              </a:rPr>
              <a:t>Vế B (Sự vật dùng để so sánh)</a:t>
            </a:r>
            <a:endParaRPr sz="1800" b="1">
              <a:solidFill>
                <a:schemeClr val="dk1"/>
              </a:solidFill>
              <a:latin typeface="Times New Roman"/>
              <a:ea typeface="Times New Roman"/>
              <a:cs typeface="Times New Roman"/>
              <a:sym typeface="Times New Roman"/>
            </a:endParaRPr>
          </a:p>
        </p:txBody>
      </p:sp>
      <p:sp>
        <p:nvSpPr>
          <p:cNvPr id="222" name="Google Shape;222;p11"/>
          <p:cNvSpPr txBox="1"/>
          <p:nvPr/>
        </p:nvSpPr>
        <p:spPr>
          <a:xfrm>
            <a:off x="5847906" y="3528228"/>
            <a:ext cx="2724594" cy="923330"/>
          </a:xfrm>
          <a:prstGeom prst="rect">
            <a:avLst/>
          </a:prstGeom>
          <a:solidFill>
            <a:srgbClr val="FEE599"/>
          </a:solidFill>
          <a:ln w="9525" cap="flat" cmpd="sng">
            <a:solidFill>
              <a:srgbClr val="00B0F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Ẩn đi vế A chỉ còn lại vế B</a:t>
            </a:r>
            <a:endParaRPr/>
          </a:p>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(So sánh ngầm)</a:t>
            </a:r>
            <a:endParaRPr/>
          </a:p>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  </a:t>
            </a:r>
            <a:endParaRPr sz="1800" b="1">
              <a:solidFill>
                <a:schemeClr val="dk1"/>
              </a:solidFill>
              <a:latin typeface="Times New Roman"/>
              <a:ea typeface="Times New Roman"/>
              <a:cs typeface="Times New Roman"/>
              <a:sym typeface="Times New Roman"/>
            </a:endParaRPr>
          </a:p>
        </p:txBody>
      </p:sp>
      <p:sp>
        <p:nvSpPr>
          <p:cNvPr id="211" name="Google Shape;211;p11"/>
          <p:cNvSpPr txBox="1"/>
          <p:nvPr/>
        </p:nvSpPr>
        <p:spPr>
          <a:xfrm>
            <a:off x="1608592" y="1694503"/>
            <a:ext cx="1143472" cy="40011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So sánh</a:t>
            </a:r>
            <a:endParaRPr sz="2000" b="1">
              <a:solidFill>
                <a:schemeClr val="lt1"/>
              </a:solidFill>
              <a:latin typeface="Times New Roman"/>
              <a:ea typeface="Times New Roman"/>
              <a:cs typeface="Times New Roman"/>
              <a:sym typeface="Times New Roman"/>
            </a:endParaRPr>
          </a:p>
        </p:txBody>
      </p:sp>
      <p:sp>
        <p:nvSpPr>
          <p:cNvPr id="214" name="Google Shape;214;p11"/>
          <p:cNvSpPr txBox="1"/>
          <p:nvPr/>
        </p:nvSpPr>
        <p:spPr>
          <a:xfrm>
            <a:off x="6262080" y="1695745"/>
            <a:ext cx="1021226" cy="400110"/>
          </a:xfrm>
          <a:prstGeom prst="rect">
            <a:avLst/>
          </a:prstGeom>
          <a:noFill/>
          <a:ln w="9525" cap="flat" cmpd="sng">
            <a:solidFill>
              <a:srgbClr val="92D05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Ẩn dụ</a:t>
            </a:r>
            <a:endParaRPr sz="2000" b="1">
              <a:solidFill>
                <a:schemeClr val="lt1"/>
              </a:solidFill>
              <a:latin typeface="Times New Roman"/>
              <a:ea typeface="Times New Roman"/>
              <a:cs typeface="Times New Roman"/>
              <a:sym typeface="Times New Roman"/>
            </a:endParaRPr>
          </a:p>
        </p:txBody>
      </p:sp>
      <p:cxnSp>
        <p:nvCxnSpPr>
          <p:cNvPr id="223" name="Google Shape;223;p11"/>
          <p:cNvCxnSpPr/>
          <p:nvPr/>
        </p:nvCxnSpPr>
        <p:spPr>
          <a:xfrm flipH="1">
            <a:off x="6845600" y="1238643"/>
            <a:ext cx="3174" cy="429341"/>
          </a:xfrm>
          <a:prstGeom prst="straightConnector1">
            <a:avLst/>
          </a:prstGeom>
          <a:noFill/>
          <a:ln w="19050" cap="flat" cmpd="sng">
            <a:solidFill>
              <a:srgbClr val="FFC000"/>
            </a:solidFill>
            <a:prstDash val="solid"/>
            <a:miter lim="800000"/>
            <a:headEnd type="none" w="sm" len="sm"/>
            <a:tailEnd type="stealth" w="med" len="med"/>
          </a:ln>
        </p:spPr>
      </p:cxnSp>
      <p:cxnSp>
        <p:nvCxnSpPr>
          <p:cNvPr id="224" name="Google Shape;224;p11"/>
          <p:cNvCxnSpPr/>
          <p:nvPr/>
        </p:nvCxnSpPr>
        <p:spPr>
          <a:xfrm>
            <a:off x="2195185" y="1318435"/>
            <a:ext cx="0" cy="345411"/>
          </a:xfrm>
          <a:prstGeom prst="straightConnector1">
            <a:avLst/>
          </a:prstGeom>
          <a:noFill/>
          <a:ln w="19050" cap="flat" cmpd="sng">
            <a:solidFill>
              <a:srgbClr val="FFC000"/>
            </a:solidFill>
            <a:prstDash val="solid"/>
            <a:miter lim="800000"/>
            <a:headEnd type="none" w="sm" len="sm"/>
            <a:tailEnd type="stealth" w="med" len="med"/>
          </a:ln>
        </p:spPr>
      </p:cxnSp>
      <p:cxnSp>
        <p:nvCxnSpPr>
          <p:cNvPr id="225" name="Google Shape;225;p11"/>
          <p:cNvCxnSpPr>
            <a:stCxn id="220" idx="1"/>
            <a:endCxn id="221" idx="3"/>
          </p:cNvCxnSpPr>
          <p:nvPr/>
        </p:nvCxnSpPr>
        <p:spPr>
          <a:xfrm flipH="1">
            <a:off x="3797292" y="3254850"/>
            <a:ext cx="483300" cy="817800"/>
          </a:xfrm>
          <a:prstGeom prst="straightConnector1">
            <a:avLst/>
          </a:prstGeom>
          <a:noFill/>
          <a:ln w="19050" cap="flat" cmpd="sng">
            <a:solidFill>
              <a:srgbClr val="FFC000"/>
            </a:solidFill>
            <a:prstDash val="solid"/>
            <a:miter lim="800000"/>
            <a:headEnd type="none" w="sm" len="sm"/>
            <a:tailEnd type="stealth" w="med" len="med"/>
          </a:ln>
        </p:spPr>
      </p:cxnSp>
      <p:cxnSp>
        <p:nvCxnSpPr>
          <p:cNvPr id="226" name="Google Shape;226;p11"/>
          <p:cNvCxnSpPr>
            <a:stCxn id="220" idx="3"/>
            <a:endCxn id="222" idx="1"/>
          </p:cNvCxnSpPr>
          <p:nvPr/>
        </p:nvCxnSpPr>
        <p:spPr>
          <a:xfrm>
            <a:off x="5267728" y="3254850"/>
            <a:ext cx="580200" cy="735000"/>
          </a:xfrm>
          <a:prstGeom prst="straightConnector1">
            <a:avLst/>
          </a:prstGeom>
          <a:noFill/>
          <a:ln w="19050" cap="flat" cmpd="sng">
            <a:solidFill>
              <a:srgbClr val="FFC000"/>
            </a:solidFill>
            <a:prstDash val="solid"/>
            <a:miter lim="800000"/>
            <a:headEnd type="none" w="sm" len="sm"/>
            <a:tailEnd type="stealth" w="med" len="med"/>
          </a:ln>
        </p:spPr>
      </p:cxnSp>
      <p:sp>
        <p:nvSpPr>
          <p:cNvPr id="212" name="Google Shape;212;p11"/>
          <p:cNvSpPr/>
          <p:nvPr/>
        </p:nvSpPr>
        <p:spPr>
          <a:xfrm>
            <a:off x="4236598" y="1682259"/>
            <a:ext cx="981359" cy="400110"/>
          </a:xfrm>
          <a:prstGeom prst="rect">
            <a:avLst/>
          </a:prstGeom>
          <a:solidFill>
            <a:srgbClr val="99FF99"/>
          </a:solidFill>
          <a:ln w="9525" cap="flat" cmpd="sng">
            <a:solidFill>
              <a:srgbClr val="92D05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u="sng">
                <a:solidFill>
                  <a:schemeClr val="dk1"/>
                </a:solidFill>
                <a:latin typeface="Times New Roman"/>
                <a:ea typeface="Times New Roman"/>
                <a:cs typeface="Times New Roman"/>
                <a:sym typeface="Times New Roman"/>
              </a:rPr>
              <a:t>Giống</a:t>
            </a:r>
            <a:r>
              <a:rPr lang="en-US" sz="2000">
                <a:solidFill>
                  <a:schemeClr val="dk1"/>
                </a:solidFill>
                <a:latin typeface="Times New Roman"/>
                <a:ea typeface="Times New Roman"/>
                <a:cs typeface="Times New Roman"/>
                <a:sym typeface="Times New Roman"/>
              </a:rPr>
              <a:t> </a:t>
            </a:r>
            <a:r>
              <a:rPr lang="en-US" sz="2000">
                <a:solidFill>
                  <a:srgbClr val="FFC000"/>
                </a:solidFill>
                <a:latin typeface="Times New Roman"/>
                <a:ea typeface="Times New Roman"/>
                <a:cs typeface="Times New Roman"/>
                <a:sym typeface="Times New Roman"/>
              </a:rPr>
              <a:t> </a:t>
            </a:r>
            <a:endParaRPr sz="2000" b="0">
              <a:solidFill>
                <a:srgbClr val="FFC000"/>
              </a:solidFill>
              <a:latin typeface="Times New Roman"/>
              <a:ea typeface="Times New Roman"/>
              <a:cs typeface="Times New Roman"/>
              <a:sym typeface="Times New Roman"/>
            </a:endParaRPr>
          </a:p>
        </p:txBody>
      </p:sp>
      <p:sp>
        <p:nvSpPr>
          <p:cNvPr id="227" name="Google Shape;227;p11"/>
          <p:cNvSpPr/>
          <p:nvPr/>
        </p:nvSpPr>
        <p:spPr>
          <a:xfrm>
            <a:off x="5287467" y="789424"/>
            <a:ext cx="270298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Người Cha mái tóc bạc</a:t>
            </a:r>
            <a:endParaRPr sz="2000" b="1">
              <a:solidFill>
                <a:srgbClr val="FFFF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a:solidFill>
                  <a:srgbClr val="FFFF00"/>
                </a:solidFill>
                <a:latin typeface="Times New Roman"/>
                <a:ea typeface="Times New Roman"/>
                <a:cs typeface="Times New Roman"/>
                <a:sym typeface="Times New Roman"/>
              </a:rPr>
              <a:t>   </a:t>
            </a:r>
            <a:endParaRPr/>
          </a:p>
        </p:txBody>
      </p:sp>
      <p:sp>
        <p:nvSpPr>
          <p:cNvPr id="228" name="Google Shape;228;p11"/>
          <p:cNvSpPr/>
          <p:nvPr/>
        </p:nvSpPr>
        <p:spPr>
          <a:xfrm>
            <a:off x="5604114" y="1113019"/>
            <a:ext cx="88998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(Vế B)</a:t>
            </a:r>
            <a:endParaRPr sz="2000" b="1">
              <a:solidFill>
                <a:schemeClr val="lt1"/>
              </a:solidFill>
              <a:latin typeface="Times New Roman"/>
              <a:ea typeface="Times New Roman"/>
              <a:cs typeface="Times New Roman"/>
              <a:sym typeface="Times New Roman"/>
            </a:endParaRPr>
          </a:p>
        </p:txBody>
      </p:sp>
      <p:sp>
        <p:nvSpPr>
          <p:cNvPr id="229" name="Google Shape;229;p11"/>
          <p:cNvSpPr/>
          <p:nvPr/>
        </p:nvSpPr>
        <p:spPr>
          <a:xfrm>
            <a:off x="5283156" y="789414"/>
            <a:ext cx="145103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3300"/>
                </a:solidFill>
                <a:latin typeface="Times New Roman"/>
                <a:ea typeface="Times New Roman"/>
                <a:cs typeface="Times New Roman"/>
                <a:sym typeface="Times New Roman"/>
              </a:rPr>
              <a:t>Người Cha </a:t>
            </a:r>
            <a:endParaRPr sz="2000" b="1">
              <a:solidFill>
                <a:srgbClr val="FF3300"/>
              </a:solidFill>
              <a:latin typeface="Times New Roman"/>
              <a:ea typeface="Times New Roman"/>
              <a:cs typeface="Times New Roman"/>
              <a:sym typeface="Times New Roman"/>
            </a:endParaRPr>
          </a:p>
        </p:txBody>
      </p:sp>
      <p:sp>
        <p:nvSpPr>
          <p:cNvPr id="230" name="Google Shape;230;p11"/>
          <p:cNvSpPr txBox="1"/>
          <p:nvPr/>
        </p:nvSpPr>
        <p:spPr>
          <a:xfrm>
            <a:off x="1473199" y="438894"/>
            <a:ext cx="6527801" cy="342900"/>
          </a:xfrm>
          <a:prstGeom prst="rect">
            <a:avLst/>
          </a:prstGeom>
          <a:solidFill>
            <a:srgbClr val="F7CAAC"/>
          </a:solidFill>
          <a:ln>
            <a:noFill/>
          </a:ln>
        </p:spPr>
        <p:txBody>
          <a:bodyPr spcFirstLastPara="1" wrap="square" lIns="91425" tIns="45700" rIns="91425" bIns="45700" anchor="t" anchorCtr="0">
            <a:noAutofit/>
          </a:bodyPr>
          <a:lstStyle/>
          <a:p>
            <a:pPr marL="609600" marR="0" lvl="0" indent="-609600" algn="just" rtl="0">
              <a:spcBef>
                <a:spcPts val="0"/>
              </a:spcBef>
              <a:spcAft>
                <a:spcPts val="0"/>
              </a:spcAft>
              <a:buNone/>
            </a:pPr>
            <a:r>
              <a:rPr lang="en-US" sz="2000" b="1">
                <a:solidFill>
                  <a:schemeClr val="dk1"/>
                </a:solidFill>
                <a:latin typeface="Times New Roman"/>
                <a:ea typeface="Times New Roman"/>
                <a:cs typeface="Times New Roman"/>
                <a:sym typeface="Times New Roman"/>
              </a:rPr>
              <a:t>Phép so sánh và ẩn dụ có điểm gì giống và khác nhau? </a:t>
            </a:r>
            <a:endParaRPr/>
          </a:p>
        </p:txBody>
      </p:sp>
      <p:sp>
        <p:nvSpPr>
          <p:cNvPr id="231" name="Google Shape;231;p11"/>
          <p:cNvSpPr/>
          <p:nvPr/>
        </p:nvSpPr>
        <p:spPr>
          <a:xfrm>
            <a:off x="2085803" y="863188"/>
            <a:ext cx="38343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là</a:t>
            </a:r>
            <a:endParaRPr sz="2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500"/>
                                        <p:tgtEl>
                                          <p:spTgt spid="231"/>
                                        </p:tgtEl>
                                      </p:cBhvr>
                                    </p:animEffect>
                                  </p:childTnLst>
                                </p:cTn>
                              </p:par>
                              <p:par>
                                <p:cTn id="16" presetID="10" presetClass="entr" presetSubtype="0" fill="hold" nodeType="with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fade">
                                      <p:cBhvr>
                                        <p:cTn id="18" dur="500"/>
                                        <p:tgtEl>
                                          <p:spTgt spid="217"/>
                                        </p:tgtEl>
                                      </p:cBhvr>
                                    </p:animEffect>
                                  </p:childTnLst>
                                </p:cTn>
                              </p:par>
                              <p:par>
                                <p:cTn id="19" presetID="10" presetClass="entr" presetSubtype="0" fill="hold" nodeType="withEffect">
                                  <p:stCondLst>
                                    <p:cond delay="0"/>
                                  </p:stCondLst>
                                  <p:childTnLst>
                                    <p:set>
                                      <p:cBhvr>
                                        <p:cTn id="20" dur="1" fill="hold">
                                          <p:stCondLst>
                                            <p:cond delay="0"/>
                                          </p:stCondLst>
                                        </p:cTn>
                                        <p:tgtEl>
                                          <p:spTgt spid="219"/>
                                        </p:tgtEl>
                                        <p:attrNameLst>
                                          <p:attrName>style.visibility</p:attrName>
                                        </p:attrNameLst>
                                      </p:cBhvr>
                                      <p:to>
                                        <p:strVal val="visible"/>
                                      </p:to>
                                    </p:set>
                                    <p:animEffect transition="in" filter="fade">
                                      <p:cBhvr>
                                        <p:cTn id="21" dur="500"/>
                                        <p:tgtEl>
                                          <p:spTgt spid="2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9"/>
                                        </p:tgtEl>
                                        <p:attrNameLst>
                                          <p:attrName>style.visibility</p:attrName>
                                        </p:attrNameLst>
                                      </p:cBhvr>
                                      <p:to>
                                        <p:strVal val="visible"/>
                                      </p:to>
                                    </p:set>
                                    <p:animEffect transition="in" filter="fade">
                                      <p:cBhvr>
                                        <p:cTn id="26" dur="2000"/>
                                        <p:tgtEl>
                                          <p:spTgt spid="20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7"/>
                                        </p:tgtEl>
                                        <p:attrNameLst>
                                          <p:attrName>style.visibility</p:attrName>
                                        </p:attrNameLst>
                                      </p:cBhvr>
                                      <p:to>
                                        <p:strVal val="visible"/>
                                      </p:to>
                                    </p:set>
                                    <p:animEffect transition="in" filter="fade">
                                      <p:cBhvr>
                                        <p:cTn id="31" dur="2000"/>
                                        <p:tgtEl>
                                          <p:spTgt spid="22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4"/>
                                        </p:tgtEl>
                                        <p:attrNameLst>
                                          <p:attrName>style.visibility</p:attrName>
                                        </p:attrNameLst>
                                      </p:cBhvr>
                                      <p:to>
                                        <p:strVal val="visible"/>
                                      </p:to>
                                    </p:set>
                                    <p:animEffect transition="in" filter="fade">
                                      <p:cBhvr>
                                        <p:cTn id="36" dur="500"/>
                                        <p:tgtEl>
                                          <p:spTgt spid="224"/>
                                        </p:tgtEl>
                                      </p:cBhvr>
                                    </p:animEffect>
                                  </p:childTnLst>
                                </p:cTn>
                              </p:par>
                              <p:par>
                                <p:cTn id="37" presetID="10" presetClass="entr" presetSubtype="0" fill="hold" nodeType="withEffect">
                                  <p:stCondLst>
                                    <p:cond delay="0"/>
                                  </p:stCondLst>
                                  <p:childTnLst>
                                    <p:set>
                                      <p:cBhvr>
                                        <p:cTn id="38" dur="1" fill="hold">
                                          <p:stCondLst>
                                            <p:cond delay="0"/>
                                          </p:stCondLst>
                                        </p:cTn>
                                        <p:tgtEl>
                                          <p:spTgt spid="223"/>
                                        </p:tgtEl>
                                        <p:attrNameLst>
                                          <p:attrName>style.visibility</p:attrName>
                                        </p:attrNameLst>
                                      </p:cBhvr>
                                      <p:to>
                                        <p:strVal val="visible"/>
                                      </p:to>
                                    </p:set>
                                    <p:animEffect transition="in" filter="fade">
                                      <p:cBhvr>
                                        <p:cTn id="39" dur="500"/>
                                        <p:tgtEl>
                                          <p:spTgt spid="2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11"/>
                                        </p:tgtEl>
                                        <p:attrNameLst>
                                          <p:attrName>style.visibility</p:attrName>
                                        </p:attrNameLst>
                                      </p:cBhvr>
                                      <p:to>
                                        <p:strVal val="visible"/>
                                      </p:to>
                                    </p:set>
                                    <p:animEffect transition="in" filter="fade">
                                      <p:cBhvr>
                                        <p:cTn id="44" dur="2000"/>
                                        <p:tgtEl>
                                          <p:spTgt spid="2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8"/>
                                        </p:tgtEl>
                                        <p:attrNameLst>
                                          <p:attrName>style.visibility</p:attrName>
                                        </p:attrNameLst>
                                      </p:cBhvr>
                                      <p:to>
                                        <p:strVal val="visible"/>
                                      </p:to>
                                    </p:set>
                                    <p:animEffect transition="in" filter="fade">
                                      <p:cBhvr>
                                        <p:cTn id="49" dur="500"/>
                                        <p:tgtEl>
                                          <p:spTgt spid="228"/>
                                        </p:tgtEl>
                                      </p:cBhvr>
                                    </p:animEffect>
                                  </p:childTnLst>
                                </p:cTn>
                              </p:par>
                              <p:par>
                                <p:cTn id="50" presetID="10" presetClass="entr" presetSubtype="0" fill="hold" nodeType="withEffect">
                                  <p:stCondLst>
                                    <p:cond delay="0"/>
                                  </p:stCondLst>
                                  <p:childTnLst>
                                    <p:set>
                                      <p:cBhvr>
                                        <p:cTn id="51" dur="1" fill="hold">
                                          <p:stCondLst>
                                            <p:cond delay="0"/>
                                          </p:stCondLst>
                                        </p:cTn>
                                        <p:tgtEl>
                                          <p:spTgt spid="229"/>
                                        </p:tgtEl>
                                        <p:attrNameLst>
                                          <p:attrName>style.visibility</p:attrName>
                                        </p:attrNameLst>
                                      </p:cBhvr>
                                      <p:to>
                                        <p:strVal val="visible"/>
                                      </p:to>
                                    </p:set>
                                    <p:animEffect transition="in" filter="fade">
                                      <p:cBhvr>
                                        <p:cTn id="52" dur="500"/>
                                        <p:tgtEl>
                                          <p:spTgt spid="229"/>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4"/>
                                        </p:tgtEl>
                                        <p:attrNameLst>
                                          <p:attrName>style.visibility</p:attrName>
                                        </p:attrNameLst>
                                      </p:cBhvr>
                                      <p:to>
                                        <p:strVal val="visible"/>
                                      </p:to>
                                    </p:set>
                                    <p:anim calcmode="lin" valueType="num">
                                      <p:cBhvr additive="base">
                                        <p:cTn id="57" dur="500"/>
                                        <p:tgtEl>
                                          <p:spTgt spid="21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0"/>
                                        </p:tgtEl>
                                        <p:attrNameLst>
                                          <p:attrName>style.visibility</p:attrName>
                                        </p:attrNameLst>
                                      </p:cBhvr>
                                      <p:to>
                                        <p:strVal val="visible"/>
                                      </p:to>
                                    </p:set>
                                    <p:animEffect transition="in" filter="fade">
                                      <p:cBhvr>
                                        <p:cTn id="62" dur="500"/>
                                        <p:tgtEl>
                                          <p:spTgt spid="210"/>
                                        </p:tgtEl>
                                      </p:cBhvr>
                                    </p:animEffect>
                                  </p:childTnLst>
                                </p:cTn>
                              </p:par>
                              <p:par>
                                <p:cTn id="63" presetID="10" presetClass="entr" presetSubtype="0" fill="hold" nodeType="withEffect">
                                  <p:stCondLst>
                                    <p:cond delay="0"/>
                                  </p:stCondLst>
                                  <p:childTnLst>
                                    <p:set>
                                      <p:cBhvr>
                                        <p:cTn id="64" dur="1" fill="hold">
                                          <p:stCondLst>
                                            <p:cond delay="0"/>
                                          </p:stCondLst>
                                        </p:cTn>
                                        <p:tgtEl>
                                          <p:spTgt spid="212"/>
                                        </p:tgtEl>
                                        <p:attrNameLst>
                                          <p:attrName>style.visibility</p:attrName>
                                        </p:attrNameLst>
                                      </p:cBhvr>
                                      <p:to>
                                        <p:strVal val="visible"/>
                                      </p:to>
                                    </p:set>
                                    <p:animEffect transition="in" filter="fade">
                                      <p:cBhvr>
                                        <p:cTn id="65" dur="500"/>
                                        <p:tgtEl>
                                          <p:spTgt spid="212"/>
                                        </p:tgtEl>
                                      </p:cBhvr>
                                    </p:animEffect>
                                  </p:childTnLst>
                                </p:cTn>
                              </p:par>
                              <p:par>
                                <p:cTn id="66" presetID="10" presetClass="entr" presetSubtype="0" fill="hold" nodeType="withEffect">
                                  <p:stCondLst>
                                    <p:cond delay="0"/>
                                  </p:stCondLst>
                                  <p:childTnLst>
                                    <p:set>
                                      <p:cBhvr>
                                        <p:cTn id="67" dur="1" fill="hold">
                                          <p:stCondLst>
                                            <p:cond delay="0"/>
                                          </p:stCondLst>
                                        </p:cTn>
                                        <p:tgtEl>
                                          <p:spTgt spid="213"/>
                                        </p:tgtEl>
                                        <p:attrNameLst>
                                          <p:attrName>style.visibility</p:attrName>
                                        </p:attrNameLst>
                                      </p:cBhvr>
                                      <p:to>
                                        <p:strVal val="visible"/>
                                      </p:to>
                                    </p:set>
                                    <p:animEffect transition="in" filter="fade">
                                      <p:cBhvr>
                                        <p:cTn id="68" dur="500"/>
                                        <p:tgtEl>
                                          <p:spTgt spid="21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15"/>
                                        </p:tgtEl>
                                        <p:attrNameLst>
                                          <p:attrName>style.visibility</p:attrName>
                                        </p:attrNameLst>
                                      </p:cBhvr>
                                      <p:to>
                                        <p:strVal val="visible"/>
                                      </p:to>
                                    </p:set>
                                    <p:animEffect transition="in" filter="fade">
                                      <p:cBhvr>
                                        <p:cTn id="73" dur="500"/>
                                        <p:tgtEl>
                                          <p:spTgt spid="21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20"/>
                                        </p:tgtEl>
                                        <p:attrNameLst>
                                          <p:attrName>style.visibility</p:attrName>
                                        </p:attrNameLst>
                                      </p:cBhvr>
                                      <p:to>
                                        <p:strVal val="visible"/>
                                      </p:to>
                                    </p:set>
                                    <p:animEffect transition="in" filter="fade">
                                      <p:cBhvr>
                                        <p:cTn id="78" dur="500"/>
                                        <p:tgtEl>
                                          <p:spTgt spid="22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fade">
                                      <p:cBhvr>
                                        <p:cTn id="83" dur="500"/>
                                        <p:tgtEl>
                                          <p:spTgt spid="225"/>
                                        </p:tgtEl>
                                      </p:cBhvr>
                                    </p:animEffect>
                                  </p:childTnLst>
                                </p:cTn>
                              </p:par>
                              <p:par>
                                <p:cTn id="84" presetID="10" presetClass="entr" presetSubtype="0" fill="hold" nodeType="withEffect">
                                  <p:stCondLst>
                                    <p:cond delay="0"/>
                                  </p:stCondLst>
                                  <p:childTnLst>
                                    <p:set>
                                      <p:cBhvr>
                                        <p:cTn id="85" dur="1" fill="hold">
                                          <p:stCondLst>
                                            <p:cond delay="0"/>
                                          </p:stCondLst>
                                        </p:cTn>
                                        <p:tgtEl>
                                          <p:spTgt spid="221"/>
                                        </p:tgtEl>
                                        <p:attrNameLst>
                                          <p:attrName>style.visibility</p:attrName>
                                        </p:attrNameLst>
                                      </p:cBhvr>
                                      <p:to>
                                        <p:strVal val="visible"/>
                                      </p:to>
                                    </p:set>
                                    <p:animEffect transition="in" filter="fade">
                                      <p:cBhvr>
                                        <p:cTn id="86" dur="500"/>
                                        <p:tgtEl>
                                          <p:spTgt spid="22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22"/>
                                        </p:tgtEl>
                                        <p:attrNameLst>
                                          <p:attrName>style.visibility</p:attrName>
                                        </p:attrNameLst>
                                      </p:cBhvr>
                                      <p:to>
                                        <p:strVal val="visible"/>
                                      </p:to>
                                    </p:set>
                                    <p:animEffect transition="in" filter="fade">
                                      <p:cBhvr>
                                        <p:cTn id="91" dur="500"/>
                                        <p:tgtEl>
                                          <p:spTgt spid="222"/>
                                        </p:tgtEl>
                                      </p:cBhvr>
                                    </p:animEffect>
                                  </p:childTnLst>
                                </p:cTn>
                              </p:par>
                              <p:par>
                                <p:cTn id="92" presetID="10" presetClass="entr" presetSubtype="0" fill="hold" nodeType="with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2"/>
          <p:cNvSpPr txBox="1"/>
          <p:nvPr/>
        </p:nvSpPr>
        <p:spPr>
          <a:xfrm>
            <a:off x="734542" y="922065"/>
            <a:ext cx="778130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a. Bầu trời xanh ngắt như một đồng cỏ trải dài mênh mông. Trên cánh đồng ấy,  những ……….…. trắng muốt đang ……..…....</a:t>
            </a:r>
            <a:endParaRPr/>
          </a:p>
        </p:txBody>
      </p:sp>
      <p:sp>
        <p:nvSpPr>
          <p:cNvPr id="237" name="Google Shape;237;p12"/>
          <p:cNvSpPr txBox="1"/>
          <p:nvPr/>
        </p:nvSpPr>
        <p:spPr>
          <a:xfrm>
            <a:off x="656082" y="396790"/>
            <a:ext cx="8839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sng">
                <a:solidFill>
                  <a:srgbClr val="FFFF00"/>
                </a:solidFill>
                <a:latin typeface="Times New Roman"/>
                <a:ea typeface="Times New Roman"/>
                <a:cs typeface="Times New Roman"/>
                <a:sym typeface="Times New Roman"/>
              </a:rPr>
              <a:t>Bài tập nhanh</a:t>
            </a:r>
            <a:r>
              <a:rPr lang="en-US" sz="2000" b="1">
                <a:solidFill>
                  <a:srgbClr val="FFFF00"/>
                </a:solidFill>
                <a:latin typeface="Times New Roman"/>
                <a:ea typeface="Times New Roman"/>
                <a:cs typeface="Times New Roman"/>
                <a:sym typeface="Times New Roman"/>
              </a:rPr>
              <a:t>: </a:t>
            </a:r>
            <a:r>
              <a:rPr lang="en-US" sz="2000" b="1">
                <a:solidFill>
                  <a:srgbClr val="FFC000"/>
                </a:solidFill>
                <a:latin typeface="Times New Roman"/>
                <a:ea typeface="Times New Roman"/>
                <a:cs typeface="Times New Roman"/>
                <a:sym typeface="Times New Roman"/>
              </a:rPr>
              <a:t>Điền từ thích hợp vào chỗ trống tạo phép tu từ ẩn dụ</a:t>
            </a:r>
            <a:endParaRPr sz="2000" b="1">
              <a:solidFill>
                <a:srgbClr val="FFC000"/>
              </a:solidFill>
              <a:latin typeface="Times New Roman"/>
              <a:ea typeface="Times New Roman"/>
              <a:cs typeface="Times New Roman"/>
              <a:sym typeface="Times New Roman"/>
            </a:endParaRPr>
          </a:p>
        </p:txBody>
      </p:sp>
      <p:sp>
        <p:nvSpPr>
          <p:cNvPr id="238" name="Google Shape;238;p12"/>
          <p:cNvSpPr txBox="1"/>
          <p:nvPr/>
        </p:nvSpPr>
        <p:spPr>
          <a:xfrm>
            <a:off x="756063" y="2004682"/>
            <a:ext cx="77041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b. Chúng ta không nên …………….. tiền bạc của bố mẹ vào những việc vô bổ.</a:t>
            </a:r>
            <a:endParaRPr sz="2000" b="1">
              <a:solidFill>
                <a:schemeClr val="lt1"/>
              </a:solidFill>
              <a:latin typeface="Times New Roman"/>
              <a:ea typeface="Times New Roman"/>
              <a:cs typeface="Times New Roman"/>
              <a:sym typeface="Times New Roman"/>
            </a:endParaRPr>
          </a:p>
        </p:txBody>
      </p:sp>
      <p:sp>
        <p:nvSpPr>
          <p:cNvPr id="239" name="Google Shape;239;p12"/>
          <p:cNvSpPr txBox="1"/>
          <p:nvPr/>
        </p:nvSpPr>
        <p:spPr>
          <a:xfrm>
            <a:off x="701358" y="3061010"/>
            <a:ext cx="482121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c. Giọng nói của chị ấy </a:t>
            </a:r>
            <a:r>
              <a:rPr lang="en-US" sz="2000">
                <a:solidFill>
                  <a:schemeClr val="lt1"/>
                </a:solidFill>
                <a:latin typeface="Times New Roman"/>
                <a:ea typeface="Times New Roman"/>
                <a:cs typeface="Times New Roman"/>
                <a:sym typeface="Times New Roman"/>
              </a:rPr>
              <a:t>……….</a:t>
            </a:r>
            <a:endParaRPr sz="2000">
              <a:solidFill>
                <a:schemeClr val="lt1"/>
              </a:solidFill>
              <a:latin typeface="Times New Roman"/>
              <a:ea typeface="Times New Roman"/>
              <a:cs typeface="Times New Roman"/>
              <a:sym typeface="Times New Roman"/>
            </a:endParaRPr>
          </a:p>
        </p:txBody>
      </p:sp>
      <p:sp>
        <p:nvSpPr>
          <p:cNvPr id="240" name="Google Shape;240;p12"/>
          <p:cNvSpPr txBox="1"/>
          <p:nvPr/>
        </p:nvSpPr>
        <p:spPr>
          <a:xfrm>
            <a:off x="4689482" y="1657376"/>
            <a:ext cx="254257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imes New Roman"/>
                <a:ea typeface="Times New Roman"/>
                <a:cs typeface="Times New Roman"/>
                <a:sym typeface="Times New Roman"/>
              </a:rPr>
              <a:t> </a:t>
            </a:r>
            <a:r>
              <a:rPr lang="en-US" sz="2000" b="1">
                <a:solidFill>
                  <a:srgbClr val="FFFF00"/>
                </a:solidFill>
                <a:latin typeface="Times New Roman"/>
                <a:ea typeface="Times New Roman"/>
                <a:cs typeface="Times New Roman"/>
                <a:sym typeface="Times New Roman"/>
              </a:rPr>
              <a:t>nhởn nhơ gặm cỏ)</a:t>
            </a:r>
            <a:endParaRPr/>
          </a:p>
        </p:txBody>
      </p:sp>
      <p:sp>
        <p:nvSpPr>
          <p:cNvPr id="241" name="Google Shape;241;p12"/>
          <p:cNvSpPr txBox="1"/>
          <p:nvPr/>
        </p:nvSpPr>
        <p:spPr>
          <a:xfrm>
            <a:off x="3261082" y="1651576"/>
            <a:ext cx="18288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 trôi lơ lửng</a:t>
            </a:r>
            <a:r>
              <a:rPr lang="en-US" sz="2000">
                <a:solidFill>
                  <a:srgbClr val="FFFF00"/>
                </a:solidFill>
                <a:latin typeface="Times New Roman"/>
                <a:ea typeface="Times New Roman"/>
                <a:cs typeface="Times New Roman"/>
                <a:sym typeface="Times New Roman"/>
              </a:rPr>
              <a:t>,</a:t>
            </a:r>
            <a:endParaRPr/>
          </a:p>
        </p:txBody>
      </p:sp>
      <p:sp>
        <p:nvSpPr>
          <p:cNvPr id="242" name="Google Shape;242;p12"/>
          <p:cNvSpPr txBox="1"/>
          <p:nvPr/>
        </p:nvSpPr>
        <p:spPr>
          <a:xfrm>
            <a:off x="2391875" y="1667055"/>
            <a:ext cx="13096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chú cừu</a:t>
            </a:r>
            <a:endParaRPr sz="2000">
              <a:solidFill>
                <a:srgbClr val="FFFF00"/>
              </a:solidFill>
              <a:latin typeface="Times New Roman"/>
              <a:ea typeface="Times New Roman"/>
              <a:cs typeface="Times New Roman"/>
              <a:sym typeface="Times New Roman"/>
            </a:endParaRPr>
          </a:p>
        </p:txBody>
      </p:sp>
      <p:sp>
        <p:nvSpPr>
          <p:cNvPr id="243" name="Google Shape;243;p12"/>
          <p:cNvSpPr txBox="1"/>
          <p:nvPr/>
        </p:nvSpPr>
        <p:spPr>
          <a:xfrm>
            <a:off x="1044025" y="1691996"/>
            <a:ext cx="1600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FFF00"/>
                </a:solidFill>
                <a:latin typeface="Times New Roman"/>
                <a:ea typeface="Times New Roman"/>
                <a:cs typeface="Times New Roman"/>
                <a:sym typeface="Times New Roman"/>
              </a:rPr>
              <a:t>(</a:t>
            </a:r>
            <a:r>
              <a:rPr lang="en-US" sz="2000" b="1">
                <a:solidFill>
                  <a:srgbClr val="FFFF00"/>
                </a:solidFill>
                <a:latin typeface="Times New Roman"/>
                <a:ea typeface="Times New Roman"/>
                <a:cs typeface="Times New Roman"/>
                <a:sym typeface="Times New Roman"/>
              </a:rPr>
              <a:t>đám mây</a:t>
            </a:r>
            <a:r>
              <a:rPr lang="en-US" sz="2000">
                <a:solidFill>
                  <a:srgbClr val="FFFF00"/>
                </a:solidFill>
                <a:latin typeface="Times New Roman"/>
                <a:ea typeface="Times New Roman"/>
                <a:cs typeface="Times New Roman"/>
                <a:sym typeface="Times New Roman"/>
              </a:rPr>
              <a:t>, </a:t>
            </a:r>
            <a:endParaRPr/>
          </a:p>
        </p:txBody>
      </p:sp>
      <p:sp>
        <p:nvSpPr>
          <p:cNvPr id="244" name="Google Shape;244;p12"/>
          <p:cNvSpPr txBox="1"/>
          <p:nvPr/>
        </p:nvSpPr>
        <p:spPr>
          <a:xfrm>
            <a:off x="1778330" y="2694224"/>
            <a:ext cx="1600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phung phí </a:t>
            </a:r>
            <a:endParaRPr/>
          </a:p>
        </p:txBody>
      </p:sp>
      <p:sp>
        <p:nvSpPr>
          <p:cNvPr id="245" name="Google Shape;245;p12"/>
          <p:cNvSpPr txBox="1"/>
          <p:nvPr/>
        </p:nvSpPr>
        <p:spPr>
          <a:xfrm>
            <a:off x="3984730" y="2732420"/>
            <a:ext cx="130968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nướng</a:t>
            </a:r>
            <a:endParaRPr sz="2000" b="1">
              <a:solidFill>
                <a:srgbClr val="FFFF00"/>
              </a:solidFill>
              <a:latin typeface="Times New Roman"/>
              <a:ea typeface="Times New Roman"/>
              <a:cs typeface="Times New Roman"/>
              <a:sym typeface="Times New Roman"/>
            </a:endParaRPr>
          </a:p>
        </p:txBody>
      </p:sp>
      <p:sp>
        <p:nvSpPr>
          <p:cNvPr id="246" name="Google Shape;246;p12"/>
          <p:cNvSpPr txBox="1"/>
          <p:nvPr/>
        </p:nvSpPr>
        <p:spPr>
          <a:xfrm>
            <a:off x="1873333" y="3465380"/>
            <a:ext cx="1600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ngọt ngào </a:t>
            </a:r>
            <a:endParaRPr/>
          </a:p>
        </p:txBody>
      </p:sp>
      <p:sp>
        <p:nvSpPr>
          <p:cNvPr id="247" name="Google Shape;247;p12"/>
          <p:cNvSpPr txBox="1"/>
          <p:nvPr/>
        </p:nvSpPr>
        <p:spPr>
          <a:xfrm>
            <a:off x="4443350" y="3424407"/>
            <a:ext cx="1600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dễ nghe</a:t>
            </a:r>
            <a:endParaRPr sz="2000" b="1">
              <a:solidFill>
                <a:srgbClr val="FFFF00"/>
              </a:solidFill>
              <a:latin typeface="Times New Roman"/>
              <a:ea typeface="Times New Roman"/>
              <a:cs typeface="Times New Roman"/>
              <a:sym typeface="Times New Roman"/>
            </a:endParaRPr>
          </a:p>
        </p:txBody>
      </p:sp>
      <p:sp>
        <p:nvSpPr>
          <p:cNvPr id="248" name="Google Shape;248;p12"/>
          <p:cNvSpPr txBox="1"/>
          <p:nvPr/>
        </p:nvSpPr>
        <p:spPr>
          <a:xfrm>
            <a:off x="689759" y="3853118"/>
            <a:ext cx="799306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d. Trong đôi mắt ấy, tôi thấy ……….. một niềm hi vọng.</a:t>
            </a:r>
            <a:endParaRPr/>
          </a:p>
        </p:txBody>
      </p:sp>
      <p:sp>
        <p:nvSpPr>
          <p:cNvPr id="249" name="Google Shape;249;p12"/>
          <p:cNvSpPr txBox="1"/>
          <p:nvPr/>
        </p:nvSpPr>
        <p:spPr>
          <a:xfrm>
            <a:off x="1741425" y="4190200"/>
            <a:ext cx="1600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ánh lên </a:t>
            </a:r>
            <a:endParaRPr/>
          </a:p>
        </p:txBody>
      </p:sp>
      <p:sp>
        <p:nvSpPr>
          <p:cNvPr id="250" name="Google Shape;250;p12"/>
          <p:cNvSpPr txBox="1"/>
          <p:nvPr/>
        </p:nvSpPr>
        <p:spPr>
          <a:xfrm>
            <a:off x="3891788" y="4198740"/>
            <a:ext cx="1600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có</a:t>
            </a:r>
            <a:endParaRPr sz="2000" b="1">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43"/>
                                        </p:tgtEl>
                                      </p:cBhvr>
                                    </p:animEffect>
                                    <p:set>
                                      <p:cBhvr>
                                        <p:cTn id="7" dur="1" fill="hold">
                                          <p:stCondLst>
                                            <p:cond delay="500"/>
                                          </p:stCondLst>
                                        </p:cTn>
                                        <p:tgtEl>
                                          <p:spTgt spid="24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41"/>
                                        </p:tgtEl>
                                      </p:cBhvr>
                                    </p:animEffect>
                                    <p:set>
                                      <p:cBhvr>
                                        <p:cTn id="10" dur="1" fill="hold">
                                          <p:stCondLst>
                                            <p:cond delay="500"/>
                                          </p:stCondLst>
                                        </p:cTn>
                                        <p:tgtEl>
                                          <p:spTgt spid="2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44"/>
                                        </p:tgtEl>
                                      </p:cBhvr>
                                    </p:animEffect>
                                    <p:set>
                                      <p:cBhvr>
                                        <p:cTn id="15" dur="1" fill="hold">
                                          <p:stCondLst>
                                            <p:cond delay="500"/>
                                          </p:stCondLst>
                                        </p:cTn>
                                        <p:tgtEl>
                                          <p:spTgt spid="24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47"/>
                                        </p:tgtEl>
                                      </p:cBhvr>
                                    </p:animEffect>
                                    <p:set>
                                      <p:cBhvr>
                                        <p:cTn id="20" dur="1" fill="hold">
                                          <p:stCondLst>
                                            <p:cond delay="500"/>
                                          </p:stCondLst>
                                        </p:cTn>
                                        <p:tgtEl>
                                          <p:spTgt spid="24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0"/>
                                        </p:tgtEl>
                                      </p:cBhvr>
                                    </p:animEffect>
                                    <p:set>
                                      <p:cBhvr>
                                        <p:cTn id="25" dur="1" fill="hold">
                                          <p:stCondLst>
                                            <p:cond delay="500"/>
                                          </p:stCondLst>
                                        </p:cTn>
                                        <p:tgtEl>
                                          <p:spTgt spid="2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3"/>
          <p:cNvSpPr txBox="1"/>
          <p:nvPr/>
        </p:nvSpPr>
        <p:spPr>
          <a:xfrm>
            <a:off x="685800" y="1051307"/>
            <a:ext cx="780505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Times New Roman"/>
                <a:ea typeface="Times New Roman"/>
                <a:cs typeface="Times New Roman"/>
                <a:sym typeface="Times New Roman"/>
              </a:rPr>
              <a:t>e. Những em bé lang thang cơ nhỡ, không nơi nương tựa luôn khát khao có một …………. để trở về.</a:t>
            </a:r>
            <a:endParaRPr/>
          </a:p>
        </p:txBody>
      </p:sp>
      <p:sp>
        <p:nvSpPr>
          <p:cNvPr id="256" name="Google Shape;256;p13"/>
          <p:cNvSpPr txBox="1"/>
          <p:nvPr/>
        </p:nvSpPr>
        <p:spPr>
          <a:xfrm>
            <a:off x="851050" y="430476"/>
            <a:ext cx="88392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Điền từ thích hợp vào chỗ trống để tạo phép tu từ ẩn dụ</a:t>
            </a:r>
            <a:endParaRPr sz="2400" b="1">
              <a:solidFill>
                <a:srgbClr val="FFFF00"/>
              </a:solidFill>
              <a:latin typeface="Times New Roman"/>
              <a:ea typeface="Times New Roman"/>
              <a:cs typeface="Times New Roman"/>
              <a:sym typeface="Times New Roman"/>
            </a:endParaRPr>
          </a:p>
        </p:txBody>
      </p:sp>
      <p:sp>
        <p:nvSpPr>
          <p:cNvPr id="257" name="Google Shape;257;p13"/>
          <p:cNvSpPr txBox="1"/>
          <p:nvPr/>
        </p:nvSpPr>
        <p:spPr>
          <a:xfrm>
            <a:off x="696677" y="2411460"/>
            <a:ext cx="749729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Times New Roman"/>
                <a:ea typeface="Times New Roman"/>
                <a:cs typeface="Times New Roman"/>
                <a:sym typeface="Times New Roman"/>
              </a:rPr>
              <a:t>g. Lũ học trò chúng tôi sẽ không bao giờ quên ơn những …………… thầm lặng đã đưa chúng tôi đến bến bờ tri thức.</a:t>
            </a:r>
            <a:endParaRPr/>
          </a:p>
        </p:txBody>
      </p:sp>
      <p:sp>
        <p:nvSpPr>
          <p:cNvPr id="258" name="Google Shape;258;p13"/>
          <p:cNvSpPr txBox="1"/>
          <p:nvPr/>
        </p:nvSpPr>
        <p:spPr>
          <a:xfrm>
            <a:off x="5268191" y="1823775"/>
            <a:ext cx="23955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tổ ấm</a:t>
            </a:r>
            <a:endParaRPr sz="2400" b="1">
              <a:solidFill>
                <a:srgbClr val="FFFF00"/>
              </a:solidFill>
              <a:latin typeface="Times New Roman"/>
              <a:ea typeface="Times New Roman"/>
              <a:cs typeface="Times New Roman"/>
              <a:sym typeface="Times New Roman"/>
            </a:endParaRPr>
          </a:p>
        </p:txBody>
      </p:sp>
      <p:sp>
        <p:nvSpPr>
          <p:cNvPr id="259" name="Google Shape;259;p13"/>
          <p:cNvSpPr txBox="1"/>
          <p:nvPr/>
        </p:nvSpPr>
        <p:spPr>
          <a:xfrm>
            <a:off x="1958439" y="1852443"/>
            <a:ext cx="16002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gia đình </a:t>
            </a:r>
            <a:endParaRPr/>
          </a:p>
        </p:txBody>
      </p:sp>
      <p:sp>
        <p:nvSpPr>
          <p:cNvPr id="260" name="Google Shape;260;p13"/>
          <p:cNvSpPr txBox="1"/>
          <p:nvPr/>
        </p:nvSpPr>
        <p:spPr>
          <a:xfrm>
            <a:off x="1644733" y="3596982"/>
            <a:ext cx="24384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thầy cô giáo </a:t>
            </a:r>
            <a:endParaRPr/>
          </a:p>
        </p:txBody>
      </p:sp>
      <p:sp>
        <p:nvSpPr>
          <p:cNvPr id="261" name="Google Shape;261;p13"/>
          <p:cNvSpPr txBox="1"/>
          <p:nvPr/>
        </p:nvSpPr>
        <p:spPr>
          <a:xfrm>
            <a:off x="4658096" y="3638644"/>
            <a:ext cx="22098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FF00"/>
                </a:solidFill>
                <a:latin typeface="Times New Roman"/>
                <a:ea typeface="Times New Roman"/>
                <a:cs typeface="Times New Roman"/>
                <a:sym typeface="Times New Roman"/>
              </a:rPr>
              <a:t>người lái đò</a:t>
            </a:r>
            <a:endParaRPr sz="2400" b="1">
              <a:solidFill>
                <a:srgbClr val="FFFF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59"/>
                                        </p:tgtEl>
                                      </p:cBhvr>
                                    </p:animEffect>
                                    <p:set>
                                      <p:cBhvr>
                                        <p:cTn id="7" dur="1" fill="hold">
                                          <p:stCondLst>
                                            <p:cond delay="2000"/>
                                          </p:stCondLst>
                                        </p:cTn>
                                        <p:tgtEl>
                                          <p:spTgt spid="25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60"/>
                                        </p:tgtEl>
                                      </p:cBhvr>
                                    </p:animEffect>
                                    <p:set>
                                      <p:cBhvr>
                                        <p:cTn id="12" dur="1" fill="hold">
                                          <p:stCondLst>
                                            <p:cond delay="2000"/>
                                          </p:stCondLst>
                                        </p:cTn>
                                        <p:tgtEl>
                                          <p:spTgt spid="2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4"/>
          <p:cNvSpPr txBox="1">
            <a:spLocks noGrp="1"/>
          </p:cNvSpPr>
          <p:nvPr>
            <p:ph type="title"/>
          </p:nvPr>
        </p:nvSpPr>
        <p:spPr>
          <a:xfrm>
            <a:off x="831112" y="665871"/>
            <a:ext cx="7162800" cy="971550"/>
          </a:xfrm>
          <a:prstGeom prst="rect">
            <a:avLst/>
          </a:prstGeom>
          <a:noFill/>
          <a:ln>
            <a:noFill/>
          </a:ln>
        </p:spPr>
        <p:txBody>
          <a:bodyPr spcFirstLastPara="1" wrap="square" lIns="68575" tIns="34275" rIns="68575" bIns="34275" anchor="ctr" anchorCtr="0">
            <a:normAutofit/>
          </a:bodyPr>
          <a:lstStyle/>
          <a:p>
            <a:pPr marL="0" lvl="0" indent="0" algn="l" rtl="0">
              <a:lnSpc>
                <a:spcPct val="150000"/>
              </a:lnSpc>
              <a:spcBef>
                <a:spcPts val="0"/>
              </a:spcBef>
              <a:spcAft>
                <a:spcPts val="0"/>
              </a:spcAft>
              <a:buClr>
                <a:srgbClr val="FFFF00"/>
              </a:buClr>
              <a:buSzPts val="2160"/>
              <a:buFont typeface="Times New Roman"/>
              <a:buNone/>
            </a:pPr>
            <a:r>
              <a:rPr lang="en-US" sz="2160" b="1">
                <a:solidFill>
                  <a:srgbClr val="FFFF00"/>
                </a:solidFill>
                <a:latin typeface="Times New Roman"/>
                <a:ea typeface="Times New Roman"/>
                <a:cs typeface="Times New Roman"/>
                <a:sym typeface="Times New Roman"/>
              </a:rPr>
              <a:t>II. </a:t>
            </a:r>
            <a:r>
              <a:rPr lang="en-US" sz="2160" b="1">
                <a:solidFill>
                  <a:schemeClr val="lt1"/>
                </a:solidFill>
                <a:latin typeface="Times New Roman"/>
                <a:ea typeface="Times New Roman"/>
                <a:cs typeface="Times New Roman"/>
                <a:sym typeface="Times New Roman"/>
              </a:rPr>
              <a:t> </a:t>
            </a:r>
            <a:r>
              <a:rPr lang="en-US" sz="2160" b="1" u="sng">
                <a:solidFill>
                  <a:srgbClr val="FFFF00"/>
                </a:solidFill>
                <a:latin typeface="Times New Roman"/>
                <a:ea typeface="Times New Roman"/>
                <a:cs typeface="Times New Roman"/>
                <a:sym typeface="Times New Roman"/>
              </a:rPr>
              <a:t>CÁC KIỂU ẨN DỤ</a:t>
            </a:r>
            <a:r>
              <a:rPr lang="en-US" sz="2160" b="1">
                <a:solidFill>
                  <a:srgbClr val="FFFF00"/>
                </a:solidFill>
                <a:latin typeface="Times New Roman"/>
                <a:ea typeface="Times New Roman"/>
                <a:cs typeface="Times New Roman"/>
                <a:sym typeface="Times New Roman"/>
              </a:rPr>
              <a:t>:</a:t>
            </a:r>
            <a:br>
              <a:rPr lang="en-US" sz="2160" b="1">
                <a:solidFill>
                  <a:srgbClr val="FFFF00"/>
                </a:solidFill>
                <a:latin typeface="Times New Roman"/>
                <a:ea typeface="Times New Roman"/>
                <a:cs typeface="Times New Roman"/>
                <a:sym typeface="Times New Roman"/>
              </a:rPr>
            </a:br>
            <a:r>
              <a:rPr lang="en-US" sz="2160" b="1">
                <a:solidFill>
                  <a:srgbClr val="FFFF00"/>
                </a:solidFill>
                <a:latin typeface="Times New Roman"/>
                <a:ea typeface="Times New Roman"/>
                <a:cs typeface="Times New Roman"/>
                <a:sym typeface="Times New Roman"/>
              </a:rPr>
              <a:t>1. Ví dụ: sgk tr68, 69</a:t>
            </a:r>
            <a:endParaRPr sz="2160" b="1" u="sng">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5"/>
          <p:cNvSpPr txBox="1">
            <a:spLocks noGrp="1"/>
          </p:cNvSpPr>
          <p:nvPr>
            <p:ph type="body" idx="1"/>
          </p:nvPr>
        </p:nvSpPr>
        <p:spPr>
          <a:xfrm>
            <a:off x="457200" y="1543051"/>
            <a:ext cx="8304028" cy="30515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00000"/>
              </a:buClr>
              <a:buSzPts val="2100"/>
              <a:buFont typeface="Arial"/>
              <a:buNone/>
            </a:pPr>
            <a:r>
              <a:rPr lang="en-US">
                <a:solidFill>
                  <a:srgbClr val="000000"/>
                </a:solidFill>
                <a:latin typeface="Times New Roman"/>
                <a:ea typeface="Times New Roman"/>
                <a:cs typeface="Times New Roman"/>
                <a:sym typeface="Times New Roman"/>
              </a:rPr>
              <a:t>           </a:t>
            </a:r>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171450" lvl="0" indent="-38100" algn="l" rtl="0">
              <a:lnSpc>
                <a:spcPct val="90000"/>
              </a:lnSpc>
              <a:spcBef>
                <a:spcPts val="750"/>
              </a:spcBef>
              <a:spcAft>
                <a:spcPts val="0"/>
              </a:spcAft>
              <a:buClr>
                <a:schemeClr val="dk1"/>
              </a:buClr>
              <a:buSzPts val="2100"/>
              <a:buNone/>
            </a:pPr>
            <a:endParaRPr/>
          </a:p>
        </p:txBody>
      </p:sp>
      <p:pic>
        <p:nvPicPr>
          <p:cNvPr id="273" name="Google Shape;273;p15" descr="C:\Users\VS9 X64Bit\Desktop\van6 1516\hoa-ram-but-03.jpg"/>
          <p:cNvPicPr preferRelativeResize="0"/>
          <p:nvPr/>
        </p:nvPicPr>
        <p:blipFill rotWithShape="1">
          <a:blip r:embed="rId3">
            <a:alphaModFix/>
          </a:blip>
          <a:srcRect/>
          <a:stretch/>
        </p:blipFill>
        <p:spPr>
          <a:xfrm>
            <a:off x="1424779" y="1805049"/>
            <a:ext cx="6326371" cy="2790697"/>
          </a:xfrm>
          <a:prstGeom prst="rect">
            <a:avLst/>
          </a:prstGeom>
          <a:noFill/>
          <a:ln>
            <a:noFill/>
          </a:ln>
        </p:spPr>
      </p:pic>
      <p:sp>
        <p:nvSpPr>
          <p:cNvPr id="274" name="Google Shape;274;p15"/>
          <p:cNvSpPr/>
          <p:nvPr/>
        </p:nvSpPr>
        <p:spPr>
          <a:xfrm>
            <a:off x="2041451" y="606139"/>
            <a:ext cx="606055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Calibri"/>
                <a:ea typeface="Calibri"/>
                <a:cs typeface="Calibri"/>
                <a:sym typeface="Calibri"/>
              </a:rPr>
              <a:t>VD </a:t>
            </a:r>
            <a:r>
              <a:rPr lang="en-US" sz="2000" b="1">
                <a:solidFill>
                  <a:srgbClr val="FFFF00"/>
                </a:solidFill>
                <a:latin typeface="Times New Roman"/>
                <a:ea typeface="Times New Roman"/>
                <a:cs typeface="Times New Roman"/>
                <a:sym typeface="Times New Roman"/>
              </a:rPr>
              <a:t>1:</a:t>
            </a:r>
            <a:r>
              <a:rPr lang="en-US" sz="2000" b="1">
                <a:solidFill>
                  <a:srgbClr val="FFFF00"/>
                </a:solidFill>
                <a:latin typeface="Calibri"/>
                <a:ea typeface="Calibri"/>
                <a:cs typeface="Calibri"/>
                <a:sym typeface="Calibri"/>
              </a:rPr>
              <a:t>         </a:t>
            </a:r>
            <a:r>
              <a:rPr lang="en-US" sz="2000" b="1" i="1">
                <a:solidFill>
                  <a:schemeClr val="lt1"/>
                </a:solidFill>
                <a:latin typeface="Calibri"/>
                <a:ea typeface="Calibri"/>
                <a:cs typeface="Calibri"/>
                <a:sym typeface="Calibri"/>
              </a:rPr>
              <a:t>Về thăm nhà Bác làng Sen,</a:t>
            </a:r>
            <a:br>
              <a:rPr lang="en-US" sz="2000" b="1" i="1">
                <a:solidFill>
                  <a:schemeClr val="lt1"/>
                </a:solidFill>
                <a:latin typeface="Calibri"/>
                <a:ea typeface="Calibri"/>
                <a:cs typeface="Calibri"/>
                <a:sym typeface="Calibri"/>
              </a:rPr>
            </a:br>
            <a:r>
              <a:rPr lang="en-US" sz="2000" b="1" i="1">
                <a:solidFill>
                  <a:schemeClr val="lt1"/>
                </a:solidFill>
                <a:latin typeface="Calibri"/>
                <a:ea typeface="Calibri"/>
                <a:cs typeface="Calibri"/>
                <a:sym typeface="Calibri"/>
              </a:rPr>
              <a:t>         Có hàng râm bụt </a:t>
            </a:r>
            <a:r>
              <a:rPr lang="en-US" sz="2000" b="1" i="1">
                <a:solidFill>
                  <a:srgbClr val="FFFF00"/>
                </a:solidFill>
                <a:latin typeface="Calibri"/>
                <a:ea typeface="Calibri"/>
                <a:cs typeface="Calibri"/>
                <a:sym typeface="Calibri"/>
              </a:rPr>
              <a:t>thắp</a:t>
            </a:r>
            <a:r>
              <a:rPr lang="en-US" sz="2000" b="1" i="1">
                <a:solidFill>
                  <a:schemeClr val="lt1"/>
                </a:solidFill>
                <a:latin typeface="Calibri"/>
                <a:ea typeface="Calibri"/>
                <a:cs typeface="Calibri"/>
                <a:sym typeface="Calibri"/>
              </a:rPr>
              <a:t> lên </a:t>
            </a:r>
            <a:r>
              <a:rPr lang="en-US" sz="2000" b="1" i="1">
                <a:solidFill>
                  <a:srgbClr val="FFFF00"/>
                </a:solidFill>
                <a:latin typeface="Calibri"/>
                <a:ea typeface="Calibri"/>
                <a:cs typeface="Calibri"/>
                <a:sym typeface="Calibri"/>
              </a:rPr>
              <a:t>lửa hồng.</a:t>
            </a:r>
            <a:br>
              <a:rPr lang="en-US" sz="2000" b="1" i="1">
                <a:solidFill>
                  <a:srgbClr val="FFFF00"/>
                </a:solidFill>
                <a:latin typeface="Calibri"/>
                <a:ea typeface="Calibri"/>
                <a:cs typeface="Calibri"/>
                <a:sym typeface="Calibri"/>
              </a:rPr>
            </a:br>
            <a:r>
              <a:rPr lang="en-US" sz="2000" b="1">
                <a:solidFill>
                  <a:schemeClr val="lt1"/>
                </a:solidFill>
                <a:latin typeface="Calibri"/>
                <a:ea typeface="Calibri"/>
                <a:cs typeface="Calibri"/>
                <a:sym typeface="Calibri"/>
              </a:rPr>
              <a:t>                                               (Nguyễn Đức Mậu)</a:t>
            </a:r>
            <a:br>
              <a:rPr lang="en-US" sz="2000" b="1">
                <a:solidFill>
                  <a:schemeClr val="lt1"/>
                </a:solidFill>
                <a:latin typeface="Calibri"/>
                <a:ea typeface="Calibri"/>
                <a:cs typeface="Calibri"/>
                <a:sym typeface="Calibri"/>
              </a:rPr>
            </a:br>
            <a:endParaRPr sz="2000" b="1">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 calcmode="lin" valueType="num">
                                      <p:cBhvr additive="base">
                                        <p:cTn id="7" dur="500"/>
                                        <p:tgtEl>
                                          <p:spTgt spid="2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6"/>
          <p:cNvSpPr txBox="1">
            <a:spLocks noGrp="1"/>
          </p:cNvSpPr>
          <p:nvPr>
            <p:ph type="title"/>
          </p:nvPr>
        </p:nvSpPr>
        <p:spPr>
          <a:xfrm>
            <a:off x="1068450" y="454666"/>
            <a:ext cx="4859841" cy="514350"/>
          </a:xfrm>
          <a:prstGeom prst="rect">
            <a:avLst/>
          </a:prstGeom>
          <a:noFill/>
          <a:ln>
            <a:noFill/>
          </a:ln>
        </p:spPr>
        <p:txBody>
          <a:bodyPr spcFirstLastPara="1" wrap="square" lIns="68575" tIns="34275" rIns="68575" bIns="34275" anchor="ctr" anchorCtr="0">
            <a:normAutofit/>
          </a:bodyPr>
          <a:lstStyle/>
          <a:p>
            <a:pPr marL="0" lvl="0" indent="0" algn="l" rtl="0">
              <a:lnSpc>
                <a:spcPct val="150000"/>
              </a:lnSpc>
              <a:spcBef>
                <a:spcPts val="0"/>
              </a:spcBef>
              <a:spcAft>
                <a:spcPts val="0"/>
              </a:spcAft>
              <a:buClr>
                <a:srgbClr val="FFFF00"/>
              </a:buClr>
              <a:buSzPts val="1800"/>
              <a:buFont typeface="Times New Roman"/>
              <a:buNone/>
            </a:pPr>
            <a:r>
              <a:rPr lang="en-US" sz="1800" b="1">
                <a:solidFill>
                  <a:srgbClr val="FFFF00"/>
                </a:solidFill>
                <a:latin typeface="Times New Roman"/>
                <a:ea typeface="Times New Roman"/>
                <a:cs typeface="Times New Roman"/>
                <a:sym typeface="Times New Roman"/>
              </a:rPr>
              <a:t>II. </a:t>
            </a:r>
            <a:r>
              <a:rPr lang="en-US" sz="1800" b="1" u="sng">
                <a:solidFill>
                  <a:srgbClr val="FFFF00"/>
                </a:solidFill>
                <a:latin typeface="Times New Roman"/>
                <a:ea typeface="Times New Roman"/>
                <a:cs typeface="Times New Roman"/>
                <a:sym typeface="Times New Roman"/>
              </a:rPr>
              <a:t>CÁC KIỂU ẨN DỤ</a:t>
            </a:r>
            <a:r>
              <a:rPr lang="en-US" sz="1800" b="1">
                <a:solidFill>
                  <a:srgbClr val="FFFF00"/>
                </a:solidFill>
                <a:latin typeface="Times New Roman"/>
                <a:ea typeface="Times New Roman"/>
                <a:cs typeface="Times New Roman"/>
                <a:sym typeface="Times New Roman"/>
              </a:rPr>
              <a:t>:</a:t>
            </a:r>
            <a:br>
              <a:rPr lang="en-US" sz="1800" b="1">
                <a:solidFill>
                  <a:srgbClr val="FFFF00"/>
                </a:solidFill>
                <a:latin typeface="Times New Roman"/>
                <a:ea typeface="Times New Roman"/>
                <a:cs typeface="Times New Roman"/>
                <a:sym typeface="Times New Roman"/>
              </a:rPr>
            </a:br>
            <a:r>
              <a:rPr lang="en-US" sz="1800" b="1">
                <a:solidFill>
                  <a:srgbClr val="FFFF00"/>
                </a:solidFill>
                <a:latin typeface="Times New Roman"/>
                <a:ea typeface="Times New Roman"/>
                <a:cs typeface="Times New Roman"/>
                <a:sym typeface="Times New Roman"/>
              </a:rPr>
              <a:t>1. Ví dụ: sgk tr68, 69.</a:t>
            </a:r>
            <a:endParaRPr sz="1800" b="1">
              <a:solidFill>
                <a:srgbClr val="FFFF00"/>
              </a:solidFill>
              <a:latin typeface="Times New Roman"/>
              <a:ea typeface="Times New Roman"/>
              <a:cs typeface="Times New Roman"/>
              <a:sym typeface="Times New Roman"/>
            </a:endParaRPr>
          </a:p>
        </p:txBody>
      </p:sp>
      <p:sp>
        <p:nvSpPr>
          <p:cNvPr id="281" name="Google Shape;281;p16"/>
          <p:cNvSpPr txBox="1"/>
          <p:nvPr/>
        </p:nvSpPr>
        <p:spPr>
          <a:xfrm>
            <a:off x="802521" y="2281527"/>
            <a:ext cx="1110822" cy="400110"/>
          </a:xfrm>
          <a:prstGeom prst="rect">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FF00"/>
                </a:solidFill>
                <a:latin typeface="Times New Roman"/>
                <a:ea typeface="Times New Roman"/>
                <a:cs typeface="Times New Roman"/>
                <a:sym typeface="Times New Roman"/>
              </a:rPr>
              <a:t>thắp</a:t>
            </a:r>
            <a:endParaRPr sz="2000" b="1">
              <a:solidFill>
                <a:srgbClr val="FFFF00"/>
              </a:solidFill>
              <a:latin typeface="Times New Roman"/>
              <a:ea typeface="Times New Roman"/>
              <a:cs typeface="Times New Roman"/>
              <a:sym typeface="Times New Roman"/>
            </a:endParaRPr>
          </a:p>
        </p:txBody>
      </p:sp>
      <p:sp>
        <p:nvSpPr>
          <p:cNvPr id="282" name="Google Shape;282;p16"/>
          <p:cNvSpPr txBox="1"/>
          <p:nvPr/>
        </p:nvSpPr>
        <p:spPr>
          <a:xfrm>
            <a:off x="774561" y="2751761"/>
            <a:ext cx="1138782" cy="400110"/>
          </a:xfrm>
          <a:prstGeom prst="rect">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lửa hồng</a:t>
            </a:r>
            <a:endParaRPr sz="2000" b="1">
              <a:solidFill>
                <a:srgbClr val="FFFF00"/>
              </a:solidFill>
              <a:latin typeface="Times New Roman"/>
              <a:ea typeface="Times New Roman"/>
              <a:cs typeface="Times New Roman"/>
              <a:sym typeface="Times New Roman"/>
            </a:endParaRPr>
          </a:p>
        </p:txBody>
      </p:sp>
      <p:cxnSp>
        <p:nvCxnSpPr>
          <p:cNvPr id="283" name="Google Shape;283;p16"/>
          <p:cNvCxnSpPr/>
          <p:nvPr/>
        </p:nvCxnSpPr>
        <p:spPr>
          <a:xfrm>
            <a:off x="2039483" y="2502765"/>
            <a:ext cx="555410" cy="0"/>
          </a:xfrm>
          <a:prstGeom prst="straightConnector1">
            <a:avLst/>
          </a:prstGeom>
          <a:noFill/>
          <a:ln w="19050" cap="flat" cmpd="sng">
            <a:solidFill>
              <a:srgbClr val="FFC000"/>
            </a:solidFill>
            <a:prstDash val="solid"/>
            <a:round/>
            <a:headEnd type="none" w="med" len="med"/>
            <a:tailEnd type="triangle" w="med" len="med"/>
          </a:ln>
        </p:spPr>
      </p:cxnSp>
      <p:sp>
        <p:nvSpPr>
          <p:cNvPr id="284" name="Google Shape;284;p16"/>
          <p:cNvSpPr txBox="1"/>
          <p:nvPr/>
        </p:nvSpPr>
        <p:spPr>
          <a:xfrm>
            <a:off x="2806306" y="2281527"/>
            <a:ext cx="3562597" cy="400110"/>
          </a:xfrm>
          <a:prstGeom prst="rect">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chỉ sự “nở hoa”</a:t>
            </a:r>
            <a:endParaRPr/>
          </a:p>
        </p:txBody>
      </p:sp>
      <p:cxnSp>
        <p:nvCxnSpPr>
          <p:cNvPr id="285" name="Google Shape;285;p16"/>
          <p:cNvCxnSpPr/>
          <p:nvPr/>
        </p:nvCxnSpPr>
        <p:spPr>
          <a:xfrm>
            <a:off x="2060749" y="2979072"/>
            <a:ext cx="555410" cy="0"/>
          </a:xfrm>
          <a:prstGeom prst="straightConnector1">
            <a:avLst/>
          </a:prstGeom>
          <a:noFill/>
          <a:ln w="19050" cap="flat" cmpd="sng">
            <a:solidFill>
              <a:srgbClr val="FFC000"/>
            </a:solidFill>
            <a:prstDash val="solid"/>
            <a:round/>
            <a:headEnd type="none" w="med" len="med"/>
            <a:tailEnd type="triangle" w="med" len="med"/>
          </a:ln>
        </p:spPr>
      </p:cxnSp>
      <p:sp>
        <p:nvSpPr>
          <p:cNvPr id="286" name="Google Shape;286;p16"/>
          <p:cNvSpPr txBox="1"/>
          <p:nvPr/>
        </p:nvSpPr>
        <p:spPr>
          <a:xfrm>
            <a:off x="2818669" y="2719862"/>
            <a:ext cx="3550234" cy="400110"/>
          </a:xfrm>
          <a:prstGeom prst="rect">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chỉ “màu đỏ” của hoa râm bụt</a:t>
            </a:r>
            <a:endParaRPr sz="2000">
              <a:solidFill>
                <a:srgbClr val="0000FF"/>
              </a:solidFill>
              <a:latin typeface="Times New Roman"/>
              <a:ea typeface="Times New Roman"/>
              <a:cs typeface="Times New Roman"/>
              <a:sym typeface="Times New Roman"/>
            </a:endParaRPr>
          </a:p>
        </p:txBody>
      </p:sp>
      <p:sp>
        <p:nvSpPr>
          <p:cNvPr id="287" name="Google Shape;287;p16"/>
          <p:cNvSpPr txBox="1"/>
          <p:nvPr/>
        </p:nvSpPr>
        <p:spPr>
          <a:xfrm>
            <a:off x="749356" y="3913014"/>
            <a:ext cx="7480244"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FFC000"/>
                </a:solidFill>
                <a:latin typeface="Times New Roman"/>
                <a:ea typeface="Times New Roman"/>
                <a:cs typeface="Times New Roman"/>
                <a:sym typeface="Times New Roman"/>
              </a:rPr>
              <a:t> </a:t>
            </a:r>
            <a:r>
              <a:rPr lang="en-US" sz="1800">
                <a:solidFill>
                  <a:srgbClr val="FFC000"/>
                </a:solidFill>
                <a:latin typeface="Times New Roman"/>
                <a:ea typeface="Times New Roman"/>
                <a:cs typeface="Times New Roman"/>
                <a:sym typeface="Times New Roman"/>
              </a:rPr>
              <a:t>=&gt; </a:t>
            </a:r>
            <a:r>
              <a:rPr lang="en-US" sz="1800" b="1">
                <a:solidFill>
                  <a:srgbClr val="FFFF00"/>
                </a:solidFill>
                <a:latin typeface="Times New Roman"/>
                <a:ea typeface="Times New Roman"/>
                <a:cs typeface="Times New Roman"/>
                <a:sym typeface="Times New Roman"/>
              </a:rPr>
              <a:t>“</a:t>
            </a:r>
            <a:r>
              <a:rPr lang="en-US" sz="1800" b="1" i="1">
                <a:solidFill>
                  <a:srgbClr val="FFFF00"/>
                </a:solidFill>
                <a:latin typeface="Times New Roman"/>
                <a:ea typeface="Times New Roman"/>
                <a:cs typeface="Times New Roman"/>
                <a:sym typeface="Times New Roman"/>
              </a:rPr>
              <a:t>màu đỏ</a:t>
            </a:r>
            <a:r>
              <a:rPr lang="en-US" sz="1800" b="1">
                <a:solidFill>
                  <a:srgbClr val="FFFF00"/>
                </a:solidFill>
                <a:latin typeface="Times New Roman"/>
                <a:ea typeface="Times New Roman"/>
                <a:cs typeface="Times New Roman"/>
                <a:sym typeface="Times New Roman"/>
              </a:rPr>
              <a:t>” </a:t>
            </a:r>
            <a:r>
              <a:rPr lang="en-US" sz="1800" b="1">
                <a:solidFill>
                  <a:schemeClr val="lt1"/>
                </a:solidFill>
                <a:latin typeface="Times New Roman"/>
                <a:ea typeface="Times New Roman"/>
                <a:cs typeface="Times New Roman"/>
                <a:sym typeface="Times New Roman"/>
              </a:rPr>
              <a:t>được ngầm ví với </a:t>
            </a:r>
            <a:r>
              <a:rPr lang="en-US" sz="1800" b="1">
                <a:solidFill>
                  <a:srgbClr val="FFFF00"/>
                </a:solidFill>
                <a:latin typeface="Times New Roman"/>
                <a:ea typeface="Times New Roman"/>
                <a:cs typeface="Times New Roman"/>
                <a:sym typeface="Times New Roman"/>
              </a:rPr>
              <a:t>“</a:t>
            </a:r>
            <a:r>
              <a:rPr lang="en-US" sz="1800" b="1" i="1">
                <a:solidFill>
                  <a:srgbClr val="FFFF00"/>
                </a:solidFill>
                <a:latin typeface="Times New Roman"/>
                <a:ea typeface="Times New Roman"/>
                <a:cs typeface="Times New Roman"/>
                <a:sym typeface="Times New Roman"/>
              </a:rPr>
              <a:t>lửa hồng”</a:t>
            </a:r>
            <a:r>
              <a:rPr lang="en-US" sz="1800" b="1">
                <a:solidFill>
                  <a:schemeClr val="lt1"/>
                </a:solidFill>
                <a:latin typeface="Times New Roman"/>
                <a:ea typeface="Times New Roman"/>
                <a:cs typeface="Times New Roman"/>
                <a:sym typeface="Times New Roman"/>
              </a:rPr>
              <a:t> </a:t>
            </a:r>
            <a:r>
              <a:rPr lang="en-US" sz="1800" b="1" i="1">
                <a:solidFill>
                  <a:schemeClr val="lt1"/>
                </a:solidFill>
                <a:latin typeface="Times New Roman"/>
                <a:ea typeface="Times New Roman"/>
                <a:cs typeface="Times New Roman"/>
                <a:sym typeface="Times New Roman"/>
              </a:rPr>
              <a:t>(tương đồng về </a:t>
            </a:r>
            <a:r>
              <a:rPr lang="en-US" sz="1800" b="1" i="1" u="sng">
                <a:solidFill>
                  <a:schemeClr val="lt1"/>
                </a:solidFill>
                <a:latin typeface="Times New Roman"/>
                <a:ea typeface="Times New Roman"/>
                <a:cs typeface="Times New Roman"/>
                <a:sym typeface="Times New Roman"/>
              </a:rPr>
              <a:t>hình thức</a:t>
            </a:r>
            <a:r>
              <a:rPr lang="en-US" sz="1800" b="1" i="1">
                <a:solidFill>
                  <a:schemeClr val="lt1"/>
                </a:solidFill>
                <a:latin typeface="Times New Roman"/>
                <a:ea typeface="Times New Roman"/>
                <a:cs typeface="Times New Roman"/>
                <a:sym typeface="Times New Roman"/>
              </a:rPr>
              <a:t>)</a:t>
            </a:r>
            <a:endParaRPr sz="1800" b="1" i="1">
              <a:solidFill>
                <a:schemeClr val="lt1"/>
              </a:solidFill>
              <a:latin typeface="Times New Roman"/>
              <a:ea typeface="Times New Roman"/>
              <a:cs typeface="Times New Roman"/>
              <a:sym typeface="Times New Roman"/>
            </a:endParaRPr>
          </a:p>
        </p:txBody>
      </p:sp>
      <p:sp>
        <p:nvSpPr>
          <p:cNvPr id="288" name="Google Shape;288;p16"/>
          <p:cNvSpPr txBox="1"/>
          <p:nvPr/>
        </p:nvSpPr>
        <p:spPr>
          <a:xfrm>
            <a:off x="656727" y="3432227"/>
            <a:ext cx="7976915"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rgbClr val="FFC000"/>
                </a:solidFill>
                <a:latin typeface="Times New Roman"/>
                <a:ea typeface="Times New Roman"/>
                <a:cs typeface="Times New Roman"/>
                <a:sym typeface="Times New Roman"/>
              </a:rPr>
              <a:t>   </a:t>
            </a:r>
            <a:r>
              <a:rPr lang="en-US" sz="1800">
                <a:solidFill>
                  <a:srgbClr val="FFC000"/>
                </a:solidFill>
                <a:latin typeface="Times New Roman"/>
                <a:ea typeface="Times New Roman"/>
                <a:cs typeface="Times New Roman"/>
                <a:sym typeface="Times New Roman"/>
              </a:rPr>
              <a:t>=&gt;</a:t>
            </a:r>
            <a:r>
              <a:rPr lang="en-US" sz="1800" b="1">
                <a:solidFill>
                  <a:srgbClr val="FFFF00"/>
                </a:solidFill>
                <a:latin typeface="Times New Roman"/>
                <a:ea typeface="Times New Roman"/>
                <a:cs typeface="Times New Roman"/>
                <a:sym typeface="Times New Roman"/>
              </a:rPr>
              <a:t>“</a:t>
            </a:r>
            <a:r>
              <a:rPr lang="en-US" sz="1800" b="1" i="1">
                <a:solidFill>
                  <a:srgbClr val="FFFF00"/>
                </a:solidFill>
                <a:latin typeface="Times New Roman"/>
                <a:ea typeface="Times New Roman"/>
                <a:cs typeface="Times New Roman"/>
                <a:sym typeface="Times New Roman"/>
              </a:rPr>
              <a:t>nở hoa</a:t>
            </a:r>
            <a:r>
              <a:rPr lang="en-US" sz="1800" b="1">
                <a:solidFill>
                  <a:srgbClr val="FFFF00"/>
                </a:solidFill>
                <a:latin typeface="Times New Roman"/>
                <a:ea typeface="Times New Roman"/>
                <a:cs typeface="Times New Roman"/>
                <a:sym typeface="Times New Roman"/>
              </a:rPr>
              <a:t>” </a:t>
            </a:r>
            <a:r>
              <a:rPr lang="en-US" sz="1800" b="1">
                <a:solidFill>
                  <a:schemeClr val="lt1"/>
                </a:solidFill>
                <a:latin typeface="Times New Roman"/>
                <a:ea typeface="Times New Roman"/>
                <a:cs typeface="Times New Roman"/>
                <a:sym typeface="Times New Roman"/>
              </a:rPr>
              <a:t>được ngầm ví với hành động </a:t>
            </a:r>
            <a:r>
              <a:rPr lang="en-US" sz="1800" b="1">
                <a:solidFill>
                  <a:srgbClr val="FFFF00"/>
                </a:solidFill>
                <a:latin typeface="Times New Roman"/>
                <a:ea typeface="Times New Roman"/>
                <a:cs typeface="Times New Roman"/>
                <a:sym typeface="Times New Roman"/>
              </a:rPr>
              <a:t>“</a:t>
            </a:r>
            <a:r>
              <a:rPr lang="en-US" sz="1800" b="1" i="1">
                <a:solidFill>
                  <a:srgbClr val="FFFF00"/>
                </a:solidFill>
                <a:latin typeface="Times New Roman"/>
                <a:ea typeface="Times New Roman"/>
                <a:cs typeface="Times New Roman"/>
                <a:sym typeface="Times New Roman"/>
              </a:rPr>
              <a:t>thắp”</a:t>
            </a:r>
            <a:r>
              <a:rPr lang="en-US" sz="1800" b="1">
                <a:solidFill>
                  <a:srgbClr val="FFFF00"/>
                </a:solidFill>
                <a:latin typeface="Times New Roman"/>
                <a:ea typeface="Times New Roman"/>
                <a:cs typeface="Times New Roman"/>
                <a:sym typeface="Times New Roman"/>
              </a:rPr>
              <a:t> </a:t>
            </a:r>
            <a:r>
              <a:rPr lang="en-US" sz="1800" b="1" i="1">
                <a:solidFill>
                  <a:schemeClr val="lt1"/>
                </a:solidFill>
                <a:latin typeface="Times New Roman"/>
                <a:ea typeface="Times New Roman"/>
                <a:cs typeface="Times New Roman"/>
                <a:sym typeface="Times New Roman"/>
              </a:rPr>
              <a:t> (tương đồng về </a:t>
            </a:r>
            <a:r>
              <a:rPr lang="en-US" sz="1800" b="1" i="1" u="sng">
                <a:solidFill>
                  <a:schemeClr val="lt1"/>
                </a:solidFill>
                <a:latin typeface="Times New Roman"/>
                <a:ea typeface="Times New Roman"/>
                <a:cs typeface="Times New Roman"/>
                <a:sym typeface="Times New Roman"/>
              </a:rPr>
              <a:t>cách thức</a:t>
            </a:r>
            <a:r>
              <a:rPr lang="en-US" sz="1800" b="1" i="1">
                <a:solidFill>
                  <a:schemeClr val="lt1"/>
                </a:solidFill>
                <a:latin typeface="Times New Roman"/>
                <a:ea typeface="Times New Roman"/>
                <a:cs typeface="Times New Roman"/>
                <a:sym typeface="Times New Roman"/>
              </a:rPr>
              <a:t>)</a:t>
            </a:r>
            <a:endParaRPr sz="1800" b="1" i="1">
              <a:solidFill>
                <a:schemeClr val="lt1"/>
              </a:solidFill>
              <a:latin typeface="Times New Roman"/>
              <a:ea typeface="Times New Roman"/>
              <a:cs typeface="Times New Roman"/>
              <a:sym typeface="Times New Roman"/>
            </a:endParaRPr>
          </a:p>
        </p:txBody>
      </p:sp>
      <p:sp>
        <p:nvSpPr>
          <p:cNvPr id="289" name="Google Shape;289;p16"/>
          <p:cNvSpPr/>
          <p:nvPr/>
        </p:nvSpPr>
        <p:spPr>
          <a:xfrm>
            <a:off x="1066379" y="1167316"/>
            <a:ext cx="7359188" cy="114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1300"/>
              <a:buFont typeface="Noto Sans Symbols"/>
              <a:buNone/>
            </a:pPr>
            <a:r>
              <a:rPr lang="en-US" sz="2000" b="1">
                <a:solidFill>
                  <a:srgbClr val="FFFF00"/>
                </a:solidFill>
                <a:latin typeface="Times New Roman"/>
                <a:ea typeface="Times New Roman"/>
                <a:cs typeface="Times New Roman"/>
                <a:sym typeface="Times New Roman"/>
              </a:rPr>
              <a:t>VD1:                          </a:t>
            </a:r>
            <a:r>
              <a:rPr lang="en-US" sz="2000" b="1">
                <a:solidFill>
                  <a:schemeClr val="lt1"/>
                </a:solidFill>
                <a:latin typeface="Times New Roman"/>
                <a:ea typeface="Times New Roman"/>
                <a:cs typeface="Times New Roman"/>
                <a:sym typeface="Times New Roman"/>
              </a:rPr>
              <a:t>Về thăm nhà Bác làng Sen,</a:t>
            </a:r>
            <a:endParaRPr/>
          </a:p>
          <a:p>
            <a:pPr marL="342900" marR="0" lvl="0" indent="-342900" algn="ctr" rtl="0">
              <a:lnSpc>
                <a:spcPct val="90000"/>
              </a:lnSpc>
              <a:spcBef>
                <a:spcPts val="400"/>
              </a:spcBef>
              <a:spcAft>
                <a:spcPts val="0"/>
              </a:spcAft>
              <a:buClr>
                <a:schemeClr val="accent1"/>
              </a:buClr>
              <a:buSzPts val="1300"/>
              <a:buFont typeface="Noto Sans Symbols"/>
              <a:buNone/>
            </a:pPr>
            <a:r>
              <a:rPr lang="en-US" sz="2000" b="1">
                <a:solidFill>
                  <a:schemeClr val="lt1"/>
                </a:solidFill>
                <a:latin typeface="Times New Roman"/>
                <a:ea typeface="Times New Roman"/>
                <a:cs typeface="Times New Roman"/>
                <a:sym typeface="Times New Roman"/>
              </a:rPr>
              <a:t>Có hàng râm bụt </a:t>
            </a:r>
            <a:r>
              <a:rPr lang="en-US" sz="2000" b="1">
                <a:solidFill>
                  <a:srgbClr val="FFFF00"/>
                </a:solidFill>
                <a:latin typeface="Times New Roman"/>
                <a:ea typeface="Times New Roman"/>
                <a:cs typeface="Times New Roman"/>
                <a:sym typeface="Times New Roman"/>
              </a:rPr>
              <a:t>thắp</a:t>
            </a:r>
            <a:r>
              <a:rPr lang="en-US" sz="2000" b="1">
                <a:solidFill>
                  <a:schemeClr val="lt1"/>
                </a:solidFill>
                <a:latin typeface="Times New Roman"/>
                <a:ea typeface="Times New Roman"/>
                <a:cs typeface="Times New Roman"/>
                <a:sym typeface="Times New Roman"/>
              </a:rPr>
              <a:t> lên </a:t>
            </a:r>
            <a:r>
              <a:rPr lang="en-US" sz="2000" b="1">
                <a:solidFill>
                  <a:srgbClr val="FFFF00"/>
                </a:solidFill>
                <a:latin typeface="Times New Roman"/>
                <a:ea typeface="Times New Roman"/>
                <a:cs typeface="Times New Roman"/>
                <a:sym typeface="Times New Roman"/>
              </a:rPr>
              <a:t>lửa hồng.</a:t>
            </a:r>
            <a:endParaRPr/>
          </a:p>
          <a:p>
            <a:pPr marL="342900" marR="0" lvl="0" indent="-342900" algn="ctr" rtl="0">
              <a:lnSpc>
                <a:spcPct val="90000"/>
              </a:lnSpc>
              <a:spcBef>
                <a:spcPts val="400"/>
              </a:spcBef>
              <a:spcAft>
                <a:spcPts val="0"/>
              </a:spcAft>
              <a:buClr>
                <a:schemeClr val="accent1"/>
              </a:buClr>
              <a:buSzPts val="1300"/>
              <a:buFont typeface="Noto Sans Symbols"/>
              <a:buNone/>
            </a:pPr>
            <a:r>
              <a:rPr lang="en-US" sz="2000" b="1">
                <a:solidFill>
                  <a:srgbClr val="0000FF"/>
                </a:solidFill>
                <a:latin typeface="Times New Roman"/>
                <a:ea typeface="Times New Roman"/>
                <a:cs typeface="Times New Roman"/>
                <a:sym typeface="Times New Roman"/>
              </a:rPr>
              <a:t>					                </a:t>
            </a:r>
            <a:r>
              <a:rPr lang="en-US" sz="2000" i="1">
                <a:solidFill>
                  <a:schemeClr val="lt1"/>
                </a:solidFill>
                <a:latin typeface="Times New Roman"/>
                <a:ea typeface="Times New Roman"/>
                <a:cs typeface="Times New Roman"/>
                <a:sym typeface="Times New Roman"/>
              </a:rPr>
              <a:t>(Nguyễn Đức Mậu)</a:t>
            </a:r>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1000"/>
                                        <p:tgtEl>
                                          <p:spTgt spid="2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Effect transition="in" filter="fade">
                                      <p:cBhvr>
                                        <p:cTn id="12" dur="1000"/>
                                        <p:tgtEl>
                                          <p:spTgt spid="2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1"/>
                                        </p:tgtEl>
                                        <p:attrNameLst>
                                          <p:attrName>style.visibility</p:attrName>
                                        </p:attrNameLst>
                                      </p:cBhvr>
                                      <p:to>
                                        <p:strVal val="visible"/>
                                      </p:to>
                                    </p:set>
                                    <p:animEffect transition="in" filter="fade">
                                      <p:cBhvr>
                                        <p:cTn id="17" dur="2000"/>
                                        <p:tgtEl>
                                          <p:spTgt spid="281"/>
                                        </p:tgtEl>
                                      </p:cBhvr>
                                    </p:animEffect>
                                  </p:childTnLst>
                                </p:cTn>
                              </p:par>
                              <p:par>
                                <p:cTn id="18" presetID="10" presetClass="entr" presetSubtype="0" fill="hold" nodeType="withEffect">
                                  <p:stCondLst>
                                    <p:cond delay="0"/>
                                  </p:stCondLst>
                                  <p:childTnLst>
                                    <p:set>
                                      <p:cBhvr>
                                        <p:cTn id="19" dur="1" fill="hold">
                                          <p:stCondLst>
                                            <p:cond delay="0"/>
                                          </p:stCondLst>
                                        </p:cTn>
                                        <p:tgtEl>
                                          <p:spTgt spid="282"/>
                                        </p:tgtEl>
                                        <p:attrNameLst>
                                          <p:attrName>style.visibility</p:attrName>
                                        </p:attrNameLst>
                                      </p:cBhvr>
                                      <p:to>
                                        <p:strVal val="visible"/>
                                      </p:to>
                                    </p:set>
                                    <p:animEffect transition="in" filter="fade">
                                      <p:cBhvr>
                                        <p:cTn id="20" dur="2000"/>
                                        <p:tgtEl>
                                          <p:spTgt spid="28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3"/>
                                        </p:tgtEl>
                                        <p:attrNameLst>
                                          <p:attrName>style.visibility</p:attrName>
                                        </p:attrNameLst>
                                      </p:cBhvr>
                                      <p:to>
                                        <p:strVal val="visible"/>
                                      </p:to>
                                    </p:set>
                                    <p:animEffect transition="in" filter="fade">
                                      <p:cBhvr>
                                        <p:cTn id="25" dur="1000"/>
                                        <p:tgtEl>
                                          <p:spTgt spid="283"/>
                                        </p:tgtEl>
                                      </p:cBhvr>
                                    </p:animEffect>
                                  </p:childTnLst>
                                </p:cTn>
                              </p:par>
                              <p:par>
                                <p:cTn id="26" presetID="10" presetClass="entr" presetSubtype="0" fill="hold" nodeType="withEffect">
                                  <p:stCondLst>
                                    <p:cond delay="0"/>
                                  </p:stCondLst>
                                  <p:childTnLst>
                                    <p:set>
                                      <p:cBhvr>
                                        <p:cTn id="27" dur="1" fill="hold">
                                          <p:stCondLst>
                                            <p:cond delay="0"/>
                                          </p:stCondLst>
                                        </p:cTn>
                                        <p:tgtEl>
                                          <p:spTgt spid="284"/>
                                        </p:tgtEl>
                                        <p:attrNameLst>
                                          <p:attrName>style.visibility</p:attrName>
                                        </p:attrNameLst>
                                      </p:cBhvr>
                                      <p:to>
                                        <p:strVal val="visible"/>
                                      </p:to>
                                    </p:set>
                                    <p:animEffect transition="in" filter="fade">
                                      <p:cBhvr>
                                        <p:cTn id="28" dur="1000"/>
                                        <p:tgtEl>
                                          <p:spTgt spid="28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5"/>
                                        </p:tgtEl>
                                        <p:attrNameLst>
                                          <p:attrName>style.visibility</p:attrName>
                                        </p:attrNameLst>
                                      </p:cBhvr>
                                      <p:to>
                                        <p:strVal val="visible"/>
                                      </p:to>
                                    </p:set>
                                    <p:animEffect transition="in" filter="fade">
                                      <p:cBhvr>
                                        <p:cTn id="33" dur="1000"/>
                                        <p:tgtEl>
                                          <p:spTgt spid="285"/>
                                        </p:tgtEl>
                                      </p:cBhvr>
                                    </p:animEffect>
                                  </p:childTnLst>
                                </p:cTn>
                              </p:par>
                              <p:par>
                                <p:cTn id="34" presetID="10" presetClass="entr" presetSubtype="0" fill="hold" nodeType="withEffect">
                                  <p:stCondLst>
                                    <p:cond delay="0"/>
                                  </p:stCondLst>
                                  <p:childTnLst>
                                    <p:set>
                                      <p:cBhvr>
                                        <p:cTn id="35" dur="1" fill="hold">
                                          <p:stCondLst>
                                            <p:cond delay="0"/>
                                          </p:stCondLst>
                                        </p:cTn>
                                        <p:tgtEl>
                                          <p:spTgt spid="286"/>
                                        </p:tgtEl>
                                        <p:attrNameLst>
                                          <p:attrName>style.visibility</p:attrName>
                                        </p:attrNameLst>
                                      </p:cBhvr>
                                      <p:to>
                                        <p:strVal val="visible"/>
                                      </p:to>
                                    </p:set>
                                    <p:animEffect transition="in" filter="fade">
                                      <p:cBhvr>
                                        <p:cTn id="36" dur="1000"/>
                                        <p:tgtEl>
                                          <p:spTgt spid="28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288"/>
                                        </p:tgtEl>
                                        <p:attrNameLst>
                                          <p:attrName>style.visibility</p:attrName>
                                        </p:attrNameLst>
                                      </p:cBhvr>
                                      <p:to>
                                        <p:strVal val="visible"/>
                                      </p:to>
                                    </p:set>
                                    <p:anim calcmode="lin" valueType="num">
                                      <p:cBhvr additive="base">
                                        <p:cTn id="41" dur="1000"/>
                                        <p:tgtEl>
                                          <p:spTgt spid="288"/>
                                        </p:tgtEl>
                                        <p:attrNameLst>
                                          <p:attrName>ppt_w</p:attrName>
                                        </p:attrNameLst>
                                      </p:cBhvr>
                                      <p:tavLst>
                                        <p:tav tm="0">
                                          <p:val>
                                            <p:strVal val="0"/>
                                          </p:val>
                                        </p:tav>
                                        <p:tav tm="100000">
                                          <p:val>
                                            <p:strVal val="#ppt_w"/>
                                          </p:val>
                                        </p:tav>
                                      </p:tavLst>
                                    </p:anim>
                                    <p:anim calcmode="lin" valueType="num">
                                      <p:cBhvr additive="base">
                                        <p:cTn id="42" dur="1000"/>
                                        <p:tgtEl>
                                          <p:spTgt spid="288"/>
                                        </p:tgtEl>
                                        <p:attrNameLst>
                                          <p:attrName>ppt_h</p:attrName>
                                        </p:attrNameLst>
                                      </p:cBhvr>
                                      <p:tavLst>
                                        <p:tav tm="0">
                                          <p:val>
                                            <p:str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287"/>
                                        </p:tgtEl>
                                        <p:attrNameLst>
                                          <p:attrName>style.visibility</p:attrName>
                                        </p:attrNameLst>
                                      </p:cBhvr>
                                      <p:to>
                                        <p:strVal val="visible"/>
                                      </p:to>
                                    </p:set>
                                    <p:anim calcmode="lin" valueType="num">
                                      <p:cBhvr additive="base">
                                        <p:cTn id="47" dur="1000"/>
                                        <p:tgtEl>
                                          <p:spTgt spid="287"/>
                                        </p:tgtEl>
                                        <p:attrNameLst>
                                          <p:attrName>ppt_w</p:attrName>
                                        </p:attrNameLst>
                                      </p:cBhvr>
                                      <p:tavLst>
                                        <p:tav tm="0">
                                          <p:val>
                                            <p:strVal val="0"/>
                                          </p:val>
                                        </p:tav>
                                        <p:tav tm="100000">
                                          <p:val>
                                            <p:strVal val="#ppt_w"/>
                                          </p:val>
                                        </p:tav>
                                      </p:tavLst>
                                    </p:anim>
                                    <p:anim calcmode="lin" valueType="num">
                                      <p:cBhvr additive="base">
                                        <p:cTn id="48" dur="1000"/>
                                        <p:tgtEl>
                                          <p:spTgt spid="28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7"/>
          <p:cNvSpPr txBox="1">
            <a:spLocks noGrp="1"/>
          </p:cNvSpPr>
          <p:nvPr>
            <p:ph type="body" idx="1"/>
          </p:nvPr>
        </p:nvSpPr>
        <p:spPr>
          <a:xfrm>
            <a:off x="457200" y="1543051"/>
            <a:ext cx="8304028" cy="305157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00000"/>
              </a:buClr>
              <a:buSzPts val="2100"/>
              <a:buFont typeface="Arial"/>
              <a:buNone/>
            </a:pPr>
            <a:r>
              <a:rPr lang="en-US">
                <a:solidFill>
                  <a:srgbClr val="000000"/>
                </a:solidFill>
                <a:latin typeface="Times New Roman"/>
                <a:ea typeface="Times New Roman"/>
                <a:cs typeface="Times New Roman"/>
                <a:sym typeface="Times New Roman"/>
              </a:rPr>
              <a:t>           </a:t>
            </a:r>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0" lvl="0" indent="0" algn="l" rtl="0">
              <a:lnSpc>
                <a:spcPct val="90000"/>
              </a:lnSpc>
              <a:spcBef>
                <a:spcPts val="750"/>
              </a:spcBef>
              <a:spcAft>
                <a:spcPts val="0"/>
              </a:spcAft>
              <a:buClr>
                <a:schemeClr val="dk1"/>
              </a:buClr>
              <a:buSzPts val="2100"/>
              <a:buFont typeface="Arial"/>
              <a:buNone/>
            </a:pPr>
            <a:endParaRPr>
              <a:solidFill>
                <a:srgbClr val="000000"/>
              </a:solidFill>
              <a:latin typeface="Times New Roman"/>
              <a:ea typeface="Times New Roman"/>
              <a:cs typeface="Times New Roman"/>
              <a:sym typeface="Times New Roman"/>
            </a:endParaRPr>
          </a:p>
          <a:p>
            <a:pPr marL="171450" lvl="0" indent="-38100" algn="l" rtl="0">
              <a:lnSpc>
                <a:spcPct val="90000"/>
              </a:lnSpc>
              <a:spcBef>
                <a:spcPts val="750"/>
              </a:spcBef>
              <a:spcAft>
                <a:spcPts val="0"/>
              </a:spcAft>
              <a:buClr>
                <a:schemeClr val="dk1"/>
              </a:buClr>
              <a:buSzPts val="2100"/>
              <a:buNone/>
            </a:pPr>
            <a:endParaRPr/>
          </a:p>
        </p:txBody>
      </p:sp>
      <p:sp>
        <p:nvSpPr>
          <p:cNvPr id="295" name="Google Shape;295;p17"/>
          <p:cNvSpPr txBox="1"/>
          <p:nvPr/>
        </p:nvSpPr>
        <p:spPr>
          <a:xfrm>
            <a:off x="425302" y="724328"/>
            <a:ext cx="7982429" cy="1085850"/>
          </a:xfrm>
          <a:prstGeom prst="rect">
            <a:avLst/>
          </a:prstGeom>
          <a:noFill/>
          <a:ln>
            <a:noFill/>
          </a:ln>
        </p:spPr>
        <p:txBody>
          <a:bodyPr spcFirstLastPara="1" wrap="square" lIns="68575" tIns="34275" rIns="68575" bIns="34275" anchor="t" anchorCtr="0">
            <a:normAutofit/>
          </a:bodyPr>
          <a:lstStyle/>
          <a:p>
            <a:pPr marL="171450" marR="0" lvl="0" indent="-171450" algn="r" rtl="0">
              <a:lnSpc>
                <a:spcPct val="90000"/>
              </a:lnSpc>
              <a:spcBef>
                <a:spcPts val="0"/>
              </a:spcBef>
              <a:spcAft>
                <a:spcPts val="0"/>
              </a:spcAft>
              <a:buClr>
                <a:srgbClr val="0000CC"/>
              </a:buClr>
              <a:buSzPts val="2400"/>
              <a:buFont typeface="Noto Sans Symbols"/>
              <a:buNone/>
            </a:pPr>
            <a:r>
              <a:rPr lang="en-US" sz="2400" b="1" i="0" u="none" strike="noStrike" cap="none">
                <a:solidFill>
                  <a:srgbClr val="0000CC"/>
                </a:solidFill>
                <a:latin typeface="Times New Roman"/>
                <a:ea typeface="Times New Roman"/>
                <a:cs typeface="Times New Roman"/>
                <a:sym typeface="Times New Roman"/>
              </a:rPr>
              <a:t> </a:t>
            </a:r>
            <a:r>
              <a:rPr lang="en-US" sz="2000" b="1" i="0" u="none" strike="noStrike" cap="none">
                <a:solidFill>
                  <a:srgbClr val="FFFF00"/>
                </a:solidFill>
                <a:latin typeface="Times New Roman"/>
                <a:ea typeface="Times New Roman"/>
                <a:cs typeface="Times New Roman"/>
                <a:sym typeface="Times New Roman"/>
              </a:rPr>
              <a:t>VD2</a:t>
            </a:r>
            <a:r>
              <a:rPr lang="en-US" sz="2000" b="0" i="0" u="none" strike="noStrike" cap="none">
                <a:solidFill>
                  <a:srgbClr val="FFFF00"/>
                </a:solidFill>
                <a:latin typeface="Times New Roman"/>
                <a:ea typeface="Times New Roman"/>
                <a:cs typeface="Times New Roman"/>
                <a:sym typeface="Times New Roman"/>
              </a:rPr>
              <a:t>.</a:t>
            </a:r>
            <a:r>
              <a:rPr lang="en-US" sz="2000" b="0" i="0" u="none" strike="noStrike" cap="none">
                <a:solidFill>
                  <a:srgbClr val="0000CC"/>
                </a:solidFill>
                <a:latin typeface="Times New Roman"/>
                <a:ea typeface="Times New Roman"/>
                <a:cs typeface="Times New Roman"/>
                <a:sym typeface="Times New Roman"/>
              </a:rPr>
              <a:t>   </a:t>
            </a:r>
            <a:r>
              <a:rPr lang="en-US" sz="2000" b="1" i="0" u="none" strike="noStrike" cap="none">
                <a:solidFill>
                  <a:schemeClr val="lt1"/>
                </a:solidFill>
                <a:latin typeface="Times New Roman"/>
                <a:ea typeface="Times New Roman"/>
                <a:cs typeface="Times New Roman"/>
                <a:sym typeface="Times New Roman"/>
              </a:rPr>
              <a:t>Chao ôi, trông con sông, vui như thấy </a:t>
            </a:r>
            <a:r>
              <a:rPr lang="en-US" sz="2000" b="1" i="0" u="none" strike="noStrike" cap="none">
                <a:solidFill>
                  <a:srgbClr val="FFFF00"/>
                </a:solidFill>
                <a:latin typeface="Times New Roman"/>
                <a:ea typeface="Times New Roman"/>
                <a:cs typeface="Times New Roman"/>
                <a:sym typeface="Times New Roman"/>
              </a:rPr>
              <a:t>nắng giòn tan </a:t>
            </a:r>
            <a:r>
              <a:rPr lang="en-US" sz="2000" b="1" i="0" u="none" strike="noStrike" cap="none">
                <a:solidFill>
                  <a:schemeClr val="lt1"/>
                </a:solidFill>
                <a:latin typeface="Times New Roman"/>
                <a:ea typeface="Times New Roman"/>
                <a:cs typeface="Times New Roman"/>
                <a:sym typeface="Times New Roman"/>
              </a:rPr>
              <a:t>sau kì </a:t>
            </a:r>
            <a:endParaRPr/>
          </a:p>
          <a:p>
            <a:pPr marL="171450" marR="0" lvl="0" indent="-171450" algn="r" rtl="0">
              <a:lnSpc>
                <a:spcPct val="90000"/>
              </a:lnSpc>
              <a:spcBef>
                <a:spcPts val="750"/>
              </a:spcBef>
              <a:spcAft>
                <a:spcPts val="0"/>
              </a:spcAft>
              <a:buClr>
                <a:schemeClr val="lt1"/>
              </a:buClr>
              <a:buSzPts val="2000"/>
              <a:buFont typeface="Noto Sans Symbols"/>
              <a:buNone/>
            </a:pPr>
            <a:r>
              <a:rPr lang="en-US" sz="2000" b="1">
                <a:solidFill>
                  <a:schemeClr val="lt1"/>
                </a:solidFill>
                <a:latin typeface="Times New Roman"/>
                <a:ea typeface="Times New Roman"/>
                <a:cs typeface="Times New Roman"/>
                <a:sym typeface="Times New Roman"/>
              </a:rPr>
              <a:t>                   </a:t>
            </a:r>
            <a:r>
              <a:rPr lang="en-US" sz="2000" b="1" i="0" u="none" strike="noStrike" cap="none">
                <a:solidFill>
                  <a:schemeClr val="lt1"/>
                </a:solidFill>
                <a:latin typeface="Times New Roman"/>
                <a:ea typeface="Times New Roman"/>
                <a:cs typeface="Times New Roman"/>
                <a:sym typeface="Times New Roman"/>
              </a:rPr>
              <a:t>mưa dầm, vui như nối lại chiêm bao đứt quãng.	</a:t>
            </a:r>
            <a:r>
              <a:rPr lang="en-US" sz="2000" b="0" i="0" u="none" strike="noStrike" cap="none">
                <a:solidFill>
                  <a:srgbClr val="0000CC"/>
                </a:solidFill>
                <a:latin typeface="Times New Roman"/>
                <a:ea typeface="Times New Roman"/>
                <a:cs typeface="Times New Roman"/>
                <a:sym typeface="Times New Roman"/>
              </a:rPr>
              <a:t>		                                 </a:t>
            </a:r>
            <a:r>
              <a:rPr lang="en-US" sz="2000" b="0" i="1" u="none" strike="noStrike" cap="none">
                <a:solidFill>
                  <a:schemeClr val="lt1"/>
                </a:solidFill>
                <a:latin typeface="Times New Roman"/>
                <a:ea typeface="Times New Roman"/>
                <a:cs typeface="Times New Roman"/>
                <a:sym typeface="Times New Roman"/>
              </a:rPr>
              <a:t>(Nguyễn Tuân)</a:t>
            </a:r>
            <a:endParaRPr sz="2000" b="0" i="1" u="none" strike="noStrike" cap="none">
              <a:solidFill>
                <a:schemeClr val="lt1"/>
              </a:solidFill>
              <a:latin typeface="Times New Roman"/>
              <a:ea typeface="Times New Roman"/>
              <a:cs typeface="Times New Roman"/>
              <a:sym typeface="Times New Roman"/>
            </a:endParaRPr>
          </a:p>
        </p:txBody>
      </p:sp>
      <p:pic>
        <p:nvPicPr>
          <p:cNvPr id="296" name="Google Shape;296;p17" descr="Song-Huong-Hue-e1502880559930.png"/>
          <p:cNvPicPr preferRelativeResize="0"/>
          <p:nvPr/>
        </p:nvPicPr>
        <p:blipFill rotWithShape="1">
          <a:blip r:embed="rId3">
            <a:alphaModFix/>
          </a:blip>
          <a:srcRect/>
          <a:stretch/>
        </p:blipFill>
        <p:spPr>
          <a:xfrm>
            <a:off x="1892595" y="1850065"/>
            <a:ext cx="5082363" cy="27552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xEl>
                                              <p:pRg st="0" end="0"/>
                                            </p:txEl>
                                          </p:spTgt>
                                        </p:tgtEl>
                                        <p:attrNameLst>
                                          <p:attrName>style.visibility</p:attrName>
                                        </p:attrNameLst>
                                      </p:cBhvr>
                                      <p:to>
                                        <p:strVal val="visible"/>
                                      </p:to>
                                    </p:set>
                                    <p:animEffect transition="in" filter="fade">
                                      <p:cBhvr>
                                        <p:cTn id="7" dur="1000"/>
                                        <p:tgtEl>
                                          <p:spTgt spid="2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xEl>
                                              <p:pRg st="1" end="1"/>
                                            </p:txEl>
                                          </p:spTgt>
                                        </p:tgtEl>
                                        <p:attrNameLst>
                                          <p:attrName>style.visibility</p:attrName>
                                        </p:attrNameLst>
                                      </p:cBhvr>
                                      <p:to>
                                        <p:strVal val="visible"/>
                                      </p:to>
                                    </p:set>
                                    <p:animEffect transition="in" filter="fade">
                                      <p:cBhvr>
                                        <p:cTn id="12" dur="1000"/>
                                        <p:tgtEl>
                                          <p:spTgt spid="2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8"/>
          <p:cNvSpPr txBox="1">
            <a:spLocks noGrp="1"/>
          </p:cNvSpPr>
          <p:nvPr>
            <p:ph type="body" idx="1"/>
          </p:nvPr>
        </p:nvSpPr>
        <p:spPr>
          <a:xfrm>
            <a:off x="425302" y="1181547"/>
            <a:ext cx="7982429" cy="1085850"/>
          </a:xfrm>
          <a:prstGeom prst="rect">
            <a:avLst/>
          </a:prstGeom>
          <a:noFill/>
          <a:ln>
            <a:noFill/>
          </a:ln>
        </p:spPr>
        <p:txBody>
          <a:bodyPr spcFirstLastPara="1" wrap="square" lIns="68575" tIns="34275" rIns="68575" bIns="34275" anchor="t" anchorCtr="0">
            <a:normAutofit/>
          </a:bodyPr>
          <a:lstStyle/>
          <a:p>
            <a:pPr marL="171450" lvl="0" indent="-171450" algn="r" rtl="0">
              <a:lnSpc>
                <a:spcPct val="90000"/>
              </a:lnSpc>
              <a:spcBef>
                <a:spcPts val="0"/>
              </a:spcBef>
              <a:spcAft>
                <a:spcPts val="0"/>
              </a:spcAft>
              <a:buClr>
                <a:srgbClr val="0000CC"/>
              </a:buClr>
              <a:buSzPts val="2400"/>
              <a:buFont typeface="Noto Sans Symbols"/>
              <a:buNone/>
            </a:pPr>
            <a:r>
              <a:rPr lang="en-US" sz="2400">
                <a:solidFill>
                  <a:srgbClr val="0000CC"/>
                </a:solidFill>
                <a:latin typeface="Times New Roman"/>
                <a:ea typeface="Times New Roman"/>
                <a:cs typeface="Times New Roman"/>
                <a:sym typeface="Times New Roman"/>
              </a:rPr>
              <a:t> </a:t>
            </a:r>
            <a:r>
              <a:rPr lang="en-US" sz="2000" b="1">
                <a:solidFill>
                  <a:srgbClr val="FFFF00"/>
                </a:solidFill>
                <a:latin typeface="Times New Roman"/>
                <a:ea typeface="Times New Roman"/>
                <a:cs typeface="Times New Roman"/>
                <a:sym typeface="Times New Roman"/>
              </a:rPr>
              <a:t>VD2.</a:t>
            </a:r>
            <a:r>
              <a:rPr lang="en-US" sz="2000">
                <a:solidFill>
                  <a:srgbClr val="0000CC"/>
                </a:solidFill>
                <a:latin typeface="Times New Roman"/>
                <a:ea typeface="Times New Roman"/>
                <a:cs typeface="Times New Roman"/>
                <a:sym typeface="Times New Roman"/>
              </a:rPr>
              <a:t>   </a:t>
            </a:r>
            <a:r>
              <a:rPr lang="en-US" sz="2000" b="1">
                <a:solidFill>
                  <a:schemeClr val="lt1"/>
                </a:solidFill>
                <a:latin typeface="Times New Roman"/>
                <a:ea typeface="Times New Roman"/>
                <a:cs typeface="Times New Roman"/>
                <a:sym typeface="Times New Roman"/>
              </a:rPr>
              <a:t>Chao ôi, trông con sông, vui như thấy </a:t>
            </a:r>
            <a:r>
              <a:rPr lang="en-US" sz="2000" b="1">
                <a:solidFill>
                  <a:srgbClr val="FFFF00"/>
                </a:solidFill>
                <a:latin typeface="Times New Roman"/>
                <a:ea typeface="Times New Roman"/>
                <a:cs typeface="Times New Roman"/>
                <a:sym typeface="Times New Roman"/>
              </a:rPr>
              <a:t>nắng giòn tan </a:t>
            </a:r>
            <a:r>
              <a:rPr lang="en-US" sz="2000" b="1">
                <a:solidFill>
                  <a:schemeClr val="lt1"/>
                </a:solidFill>
                <a:latin typeface="Times New Roman"/>
                <a:ea typeface="Times New Roman"/>
                <a:cs typeface="Times New Roman"/>
                <a:sym typeface="Times New Roman"/>
              </a:rPr>
              <a:t>sau kì </a:t>
            </a:r>
            <a:endParaRPr sz="2000" b="1">
              <a:solidFill>
                <a:schemeClr val="lt1"/>
              </a:solidFill>
              <a:latin typeface="Times New Roman"/>
              <a:ea typeface="Times New Roman"/>
              <a:cs typeface="Times New Roman"/>
              <a:sym typeface="Times New Roman"/>
            </a:endParaRPr>
          </a:p>
          <a:p>
            <a:pPr marL="171450" lvl="0" indent="-171450" algn="r" rtl="0">
              <a:lnSpc>
                <a:spcPct val="90000"/>
              </a:lnSpc>
              <a:spcBef>
                <a:spcPts val="750"/>
              </a:spcBef>
              <a:spcAft>
                <a:spcPts val="0"/>
              </a:spcAft>
              <a:buClr>
                <a:schemeClr val="lt1"/>
              </a:buClr>
              <a:buSzPts val="2000"/>
              <a:buFont typeface="Noto Sans Symbols"/>
              <a:buNone/>
            </a:pPr>
            <a:r>
              <a:rPr lang="en-US" sz="2000" b="1">
                <a:solidFill>
                  <a:schemeClr val="lt1"/>
                </a:solidFill>
                <a:latin typeface="Times New Roman"/>
                <a:ea typeface="Times New Roman"/>
                <a:cs typeface="Times New Roman"/>
                <a:sym typeface="Times New Roman"/>
              </a:rPr>
              <a:t>                    mưa dầm, vui như nối lại chiêm bao đứt quãng.	</a:t>
            </a:r>
            <a:r>
              <a:rPr lang="en-US" sz="2000">
                <a:solidFill>
                  <a:srgbClr val="0000CC"/>
                </a:solidFill>
                <a:latin typeface="Times New Roman"/>
                <a:ea typeface="Times New Roman"/>
                <a:cs typeface="Times New Roman"/>
                <a:sym typeface="Times New Roman"/>
              </a:rPr>
              <a:t>		                                 </a:t>
            </a:r>
            <a:r>
              <a:rPr lang="en-US" sz="2000" i="1">
                <a:solidFill>
                  <a:schemeClr val="lt1"/>
                </a:solidFill>
                <a:latin typeface="Times New Roman"/>
                <a:ea typeface="Times New Roman"/>
                <a:cs typeface="Times New Roman"/>
                <a:sym typeface="Times New Roman"/>
              </a:rPr>
              <a:t>(Nguyễn Tuân)</a:t>
            </a:r>
            <a:endParaRPr/>
          </a:p>
        </p:txBody>
      </p:sp>
      <p:sp>
        <p:nvSpPr>
          <p:cNvPr id="303" name="Google Shape;303;p18"/>
          <p:cNvSpPr txBox="1">
            <a:spLocks noGrp="1"/>
          </p:cNvSpPr>
          <p:nvPr>
            <p:ph type="title"/>
          </p:nvPr>
        </p:nvSpPr>
        <p:spPr>
          <a:xfrm>
            <a:off x="688750" y="504647"/>
            <a:ext cx="5486400" cy="51435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00"/>
              </a:buClr>
              <a:buSzPts val="2160"/>
              <a:buFont typeface="Times New Roman"/>
              <a:buNone/>
            </a:pPr>
            <a:r>
              <a:rPr lang="en-US" sz="2160" b="1">
                <a:solidFill>
                  <a:srgbClr val="FFFF00"/>
                </a:solidFill>
                <a:latin typeface="Times New Roman"/>
                <a:ea typeface="Times New Roman"/>
                <a:cs typeface="Times New Roman"/>
                <a:sym typeface="Times New Roman"/>
              </a:rPr>
              <a:t>II. </a:t>
            </a:r>
            <a:r>
              <a:rPr lang="en-US" sz="2160" b="1" u="sng">
                <a:solidFill>
                  <a:srgbClr val="FFFF00"/>
                </a:solidFill>
                <a:latin typeface="Times New Roman"/>
                <a:ea typeface="Times New Roman"/>
                <a:cs typeface="Times New Roman"/>
                <a:sym typeface="Times New Roman"/>
              </a:rPr>
              <a:t>CÁC KIỂU ẨN DỤ</a:t>
            </a:r>
            <a:r>
              <a:rPr lang="en-US" sz="2160" b="1">
                <a:solidFill>
                  <a:srgbClr val="FFFF00"/>
                </a:solidFill>
                <a:latin typeface="Times New Roman"/>
                <a:ea typeface="Times New Roman"/>
                <a:cs typeface="Times New Roman"/>
                <a:sym typeface="Times New Roman"/>
              </a:rPr>
              <a:t>:</a:t>
            </a:r>
            <a:br>
              <a:rPr lang="en-US" sz="2160" b="1">
                <a:solidFill>
                  <a:srgbClr val="FFFF00"/>
                </a:solidFill>
                <a:latin typeface="Times New Roman"/>
                <a:ea typeface="Times New Roman"/>
                <a:cs typeface="Times New Roman"/>
                <a:sym typeface="Times New Roman"/>
              </a:rPr>
            </a:br>
            <a:r>
              <a:rPr lang="en-US" sz="2160" b="1">
                <a:solidFill>
                  <a:srgbClr val="FFFF00"/>
                </a:solidFill>
                <a:latin typeface="Times New Roman"/>
                <a:ea typeface="Times New Roman"/>
                <a:cs typeface="Times New Roman"/>
                <a:sym typeface="Times New Roman"/>
              </a:rPr>
              <a:t>1. Ví dụ: sgk tr68, 69</a:t>
            </a:r>
            <a:endParaRPr sz="2160" b="1">
              <a:solidFill>
                <a:srgbClr val="FFFF00"/>
              </a:solidFill>
              <a:latin typeface="Times New Roman"/>
              <a:ea typeface="Times New Roman"/>
              <a:cs typeface="Times New Roman"/>
              <a:sym typeface="Times New Roman"/>
            </a:endParaRPr>
          </a:p>
        </p:txBody>
      </p:sp>
      <p:sp>
        <p:nvSpPr>
          <p:cNvPr id="304" name="Google Shape;304;p18"/>
          <p:cNvSpPr txBox="1"/>
          <p:nvPr/>
        </p:nvSpPr>
        <p:spPr>
          <a:xfrm>
            <a:off x="1540377" y="2485366"/>
            <a:ext cx="1248900" cy="400110"/>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giòn tan</a:t>
            </a:r>
            <a:endParaRPr/>
          </a:p>
        </p:txBody>
      </p:sp>
      <p:cxnSp>
        <p:nvCxnSpPr>
          <p:cNvPr id="305" name="Google Shape;305;p18"/>
          <p:cNvCxnSpPr/>
          <p:nvPr/>
        </p:nvCxnSpPr>
        <p:spPr>
          <a:xfrm>
            <a:off x="2863706" y="2724597"/>
            <a:ext cx="730098" cy="2232"/>
          </a:xfrm>
          <a:prstGeom prst="straightConnector1">
            <a:avLst/>
          </a:prstGeom>
          <a:noFill/>
          <a:ln w="19050" cap="flat" cmpd="sng">
            <a:solidFill>
              <a:srgbClr val="FFC000"/>
            </a:solidFill>
            <a:prstDash val="solid"/>
            <a:round/>
            <a:headEnd type="none" w="med" len="med"/>
            <a:tailEnd type="triangle" w="med" len="med"/>
          </a:ln>
        </p:spPr>
      </p:cxnSp>
      <p:sp>
        <p:nvSpPr>
          <p:cNvPr id="306" name="Google Shape;306;p18"/>
          <p:cNvSpPr txBox="1"/>
          <p:nvPr/>
        </p:nvSpPr>
        <p:spPr>
          <a:xfrm>
            <a:off x="2888505" y="2464098"/>
            <a:ext cx="328900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Cảm nhận bằng</a:t>
            </a:r>
            <a:endParaRPr sz="2000" b="1">
              <a:solidFill>
                <a:schemeClr val="lt1"/>
              </a:solidFill>
              <a:latin typeface="Times New Roman"/>
              <a:ea typeface="Times New Roman"/>
              <a:cs typeface="Times New Roman"/>
              <a:sym typeface="Times New Roman"/>
            </a:endParaRPr>
          </a:p>
        </p:txBody>
      </p:sp>
      <p:sp>
        <p:nvSpPr>
          <p:cNvPr id="307" name="Google Shape;307;p18"/>
          <p:cNvSpPr txBox="1"/>
          <p:nvPr/>
        </p:nvSpPr>
        <p:spPr>
          <a:xfrm>
            <a:off x="5446432" y="2461615"/>
            <a:ext cx="1600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vị giác</a:t>
            </a:r>
            <a:endParaRPr sz="2000" b="1">
              <a:solidFill>
                <a:srgbClr val="FFFF00"/>
              </a:solidFill>
              <a:latin typeface="Times New Roman"/>
              <a:ea typeface="Times New Roman"/>
              <a:cs typeface="Times New Roman"/>
              <a:sym typeface="Times New Roman"/>
            </a:endParaRPr>
          </a:p>
        </p:txBody>
      </p:sp>
      <p:sp>
        <p:nvSpPr>
          <p:cNvPr id="308" name="Google Shape;308;p18"/>
          <p:cNvSpPr txBox="1"/>
          <p:nvPr/>
        </p:nvSpPr>
        <p:spPr>
          <a:xfrm>
            <a:off x="1354691" y="2960446"/>
            <a:ext cx="61093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Nắng thường cảm nhận bằng </a:t>
            </a:r>
            <a:r>
              <a:rPr lang="en-US" sz="2000" b="1">
                <a:solidFill>
                  <a:srgbClr val="FFFF00"/>
                </a:solidFill>
                <a:latin typeface="Times New Roman"/>
                <a:ea typeface="Times New Roman"/>
                <a:cs typeface="Times New Roman"/>
                <a:sym typeface="Times New Roman"/>
              </a:rPr>
              <a:t>thị giác</a:t>
            </a:r>
            <a:r>
              <a:rPr lang="en-US" sz="2000" b="1">
                <a:solidFill>
                  <a:schemeClr val="lt1"/>
                </a:solidFill>
                <a:latin typeface="Times New Roman"/>
                <a:ea typeface="Times New Roman"/>
                <a:cs typeface="Times New Roman"/>
                <a:sym typeface="Times New Roman"/>
              </a:rPr>
              <a:t>, </a:t>
            </a:r>
            <a:r>
              <a:rPr lang="en-US" sz="2000" b="1">
                <a:solidFill>
                  <a:srgbClr val="FFFF00"/>
                </a:solidFill>
                <a:latin typeface="Times New Roman"/>
                <a:ea typeface="Times New Roman"/>
                <a:cs typeface="Times New Roman"/>
                <a:sym typeface="Times New Roman"/>
              </a:rPr>
              <a:t>xúc giác </a:t>
            </a:r>
            <a:r>
              <a:rPr lang="en-US" sz="2000" b="1">
                <a:solidFill>
                  <a:schemeClr val="lt1"/>
                </a:solidFill>
                <a:latin typeface="Times New Roman"/>
                <a:ea typeface="Times New Roman"/>
                <a:cs typeface="Times New Roman"/>
                <a:sym typeface="Times New Roman"/>
              </a:rPr>
              <a:t>.</a:t>
            </a:r>
            <a:endParaRPr sz="2000" b="1">
              <a:solidFill>
                <a:schemeClr val="lt1"/>
              </a:solidFill>
              <a:latin typeface="Times New Roman"/>
              <a:ea typeface="Times New Roman"/>
              <a:cs typeface="Times New Roman"/>
              <a:sym typeface="Times New Roman"/>
            </a:endParaRPr>
          </a:p>
        </p:txBody>
      </p:sp>
      <p:sp>
        <p:nvSpPr>
          <p:cNvPr id="309" name="Google Shape;309;p18"/>
          <p:cNvSpPr txBox="1"/>
          <p:nvPr/>
        </p:nvSpPr>
        <p:spPr>
          <a:xfrm>
            <a:off x="414687" y="3517551"/>
            <a:ext cx="836782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=&gt;  Sử dụng từ “</a:t>
            </a:r>
            <a:r>
              <a:rPr lang="en-US" sz="2000" b="1" i="1">
                <a:solidFill>
                  <a:srgbClr val="FFFF00"/>
                </a:solidFill>
                <a:latin typeface="Times New Roman"/>
                <a:ea typeface="Times New Roman"/>
                <a:cs typeface="Times New Roman"/>
                <a:sym typeface="Times New Roman"/>
              </a:rPr>
              <a:t>giòn tan”</a:t>
            </a:r>
            <a:r>
              <a:rPr lang="en-US" sz="2000" b="1">
                <a:solidFill>
                  <a:srgbClr val="FFFF00"/>
                </a:solidFill>
                <a:latin typeface="Times New Roman"/>
                <a:ea typeface="Times New Roman"/>
                <a:cs typeface="Times New Roman"/>
                <a:sym typeface="Times New Roman"/>
              </a:rPr>
              <a:t> </a:t>
            </a:r>
            <a:r>
              <a:rPr lang="en-US" sz="2000" b="1">
                <a:solidFill>
                  <a:schemeClr val="lt1"/>
                </a:solidFill>
                <a:latin typeface="Times New Roman"/>
                <a:ea typeface="Times New Roman"/>
                <a:cs typeface="Times New Roman"/>
                <a:sym typeface="Times New Roman"/>
              </a:rPr>
              <a:t>để nói về “</a:t>
            </a:r>
            <a:r>
              <a:rPr lang="en-US" sz="2000" b="1" i="1">
                <a:solidFill>
                  <a:srgbClr val="FFFF00"/>
                </a:solidFill>
                <a:latin typeface="Times New Roman"/>
                <a:ea typeface="Times New Roman"/>
                <a:cs typeface="Times New Roman"/>
                <a:sym typeface="Times New Roman"/>
              </a:rPr>
              <a:t>nắng”</a:t>
            </a:r>
            <a:r>
              <a:rPr lang="en-US" sz="2000" b="1">
                <a:solidFill>
                  <a:schemeClr val="lt1"/>
                </a:solidFill>
                <a:latin typeface="Times New Roman"/>
                <a:ea typeface="Times New Roman"/>
                <a:cs typeface="Times New Roman"/>
                <a:sym typeface="Times New Roman"/>
              </a:rPr>
              <a:t> là có sự </a:t>
            </a:r>
            <a:r>
              <a:rPr lang="en-US" sz="2000" b="1" i="1" u="sng">
                <a:solidFill>
                  <a:schemeClr val="accent2"/>
                </a:solidFill>
                <a:latin typeface="Times New Roman"/>
                <a:ea typeface="Times New Roman"/>
                <a:cs typeface="Times New Roman"/>
                <a:sym typeface="Times New Roman"/>
              </a:rPr>
              <a:t>chuyển đổi cảm giác.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animEffect transition="in" filter="fade">
                                      <p:cBhvr>
                                        <p:cTn id="7" dur="1000"/>
                                        <p:tgtEl>
                                          <p:spTgt spid="3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2">
                                            <p:txEl>
                                              <p:pRg st="1" end="1"/>
                                            </p:txEl>
                                          </p:spTgt>
                                        </p:tgtEl>
                                        <p:attrNameLst>
                                          <p:attrName>style.visibility</p:attrName>
                                        </p:attrNameLst>
                                      </p:cBhvr>
                                      <p:to>
                                        <p:strVal val="visible"/>
                                      </p:to>
                                    </p:set>
                                    <p:animEffect transition="in" filter="fade">
                                      <p:cBhvr>
                                        <p:cTn id="12" dur="1000"/>
                                        <p:tgtEl>
                                          <p:spTgt spid="3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04"/>
                                        </p:tgtEl>
                                        <p:attrNameLst>
                                          <p:attrName>style.visibility</p:attrName>
                                        </p:attrNameLst>
                                      </p:cBhvr>
                                      <p:to>
                                        <p:strVal val="visible"/>
                                      </p:to>
                                    </p:set>
                                    <p:anim calcmode="lin" valueType="num">
                                      <p:cBhvr additive="base">
                                        <p:cTn id="17" dur="1000"/>
                                        <p:tgtEl>
                                          <p:spTgt spid="304"/>
                                        </p:tgtEl>
                                        <p:attrNameLst>
                                          <p:attrName>ppt_w</p:attrName>
                                        </p:attrNameLst>
                                      </p:cBhvr>
                                      <p:tavLst>
                                        <p:tav tm="0">
                                          <p:val>
                                            <p:strVal val="0"/>
                                          </p:val>
                                        </p:tav>
                                        <p:tav tm="100000">
                                          <p:val>
                                            <p:strVal val="#ppt_w"/>
                                          </p:val>
                                        </p:tav>
                                      </p:tavLst>
                                    </p:anim>
                                    <p:anim calcmode="lin" valueType="num">
                                      <p:cBhvr additive="base">
                                        <p:cTn id="18" dur="1000"/>
                                        <p:tgtEl>
                                          <p:spTgt spid="304"/>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5"/>
                                        </p:tgtEl>
                                        <p:attrNameLst>
                                          <p:attrName>style.visibility</p:attrName>
                                        </p:attrNameLst>
                                      </p:cBhvr>
                                      <p:to>
                                        <p:strVal val="visible"/>
                                      </p:to>
                                    </p:set>
                                    <p:animEffect transition="in" filter="fade">
                                      <p:cBhvr>
                                        <p:cTn id="23" dur="1000"/>
                                        <p:tgtEl>
                                          <p:spTgt spid="305"/>
                                        </p:tgtEl>
                                      </p:cBhvr>
                                    </p:animEffect>
                                  </p:childTnLst>
                                </p:cTn>
                              </p:par>
                              <p:par>
                                <p:cTn id="24" presetID="10" presetClass="entr" presetSubtype="0" fill="hold" nodeType="withEffect">
                                  <p:stCondLst>
                                    <p:cond delay="0"/>
                                  </p:stCondLst>
                                  <p:childTnLst>
                                    <p:set>
                                      <p:cBhvr>
                                        <p:cTn id="25" dur="1" fill="hold">
                                          <p:stCondLst>
                                            <p:cond delay="0"/>
                                          </p:stCondLst>
                                        </p:cTn>
                                        <p:tgtEl>
                                          <p:spTgt spid="306"/>
                                        </p:tgtEl>
                                        <p:attrNameLst>
                                          <p:attrName>style.visibility</p:attrName>
                                        </p:attrNameLst>
                                      </p:cBhvr>
                                      <p:to>
                                        <p:strVal val="visible"/>
                                      </p:to>
                                    </p:set>
                                    <p:animEffect transition="in" filter="fade">
                                      <p:cBhvr>
                                        <p:cTn id="26" dur="1000"/>
                                        <p:tgtEl>
                                          <p:spTgt spid="30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
                                        </p:tgtEl>
                                        <p:attrNameLst>
                                          <p:attrName>style.visibility</p:attrName>
                                        </p:attrNameLst>
                                      </p:cBhvr>
                                      <p:to>
                                        <p:strVal val="visible"/>
                                      </p:to>
                                    </p:set>
                                    <p:animEffect transition="in" filter="fade">
                                      <p:cBhvr>
                                        <p:cTn id="31" dur="500"/>
                                        <p:tgtEl>
                                          <p:spTgt spid="30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8"/>
                                        </p:tgtEl>
                                        <p:attrNameLst>
                                          <p:attrName>style.visibility</p:attrName>
                                        </p:attrNameLst>
                                      </p:cBhvr>
                                      <p:to>
                                        <p:strVal val="visible"/>
                                      </p:to>
                                    </p:set>
                                    <p:animEffect transition="in" filter="fade">
                                      <p:cBhvr>
                                        <p:cTn id="36" dur="1000"/>
                                        <p:tgtEl>
                                          <p:spTgt spid="30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9"/>
                                        </p:tgtEl>
                                        <p:attrNameLst>
                                          <p:attrName>style.visibility</p:attrName>
                                        </p:attrNameLst>
                                      </p:cBhvr>
                                      <p:to>
                                        <p:strVal val="visible"/>
                                      </p:to>
                                    </p:set>
                                    <p:animEffect transition="in" filter="fade">
                                      <p:cBhvr>
                                        <p:cTn id="41"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a:spLocks noGrp="1"/>
          </p:cNvSpPr>
          <p:nvPr>
            <p:ph type="title"/>
          </p:nvPr>
        </p:nvSpPr>
        <p:spPr>
          <a:xfrm>
            <a:off x="731282" y="480352"/>
            <a:ext cx="5486400" cy="514350"/>
          </a:xfrm>
          <a:prstGeom prst="rect">
            <a:avLst/>
          </a:prstGeom>
          <a:noFill/>
          <a:ln>
            <a:noFill/>
          </a:ln>
        </p:spPr>
        <p:txBody>
          <a:bodyPr spcFirstLastPara="1" wrap="square" lIns="68575" tIns="34275" rIns="68575" bIns="34275" anchor="ctr" anchorCtr="0">
            <a:normAutofit/>
          </a:bodyPr>
          <a:lstStyle/>
          <a:p>
            <a:pPr marL="0" lvl="0" indent="0" algn="l" rtl="0">
              <a:lnSpc>
                <a:spcPct val="150000"/>
              </a:lnSpc>
              <a:spcBef>
                <a:spcPts val="0"/>
              </a:spcBef>
              <a:spcAft>
                <a:spcPts val="0"/>
              </a:spcAft>
              <a:buClr>
                <a:srgbClr val="FFFF00"/>
              </a:buClr>
              <a:buSzPts val="1800"/>
              <a:buFont typeface="Times New Roman"/>
              <a:buNone/>
            </a:pPr>
            <a:r>
              <a:rPr lang="en-US" sz="1800" b="1">
                <a:solidFill>
                  <a:srgbClr val="FFFF00"/>
                </a:solidFill>
                <a:latin typeface="Times New Roman"/>
                <a:ea typeface="Times New Roman"/>
                <a:cs typeface="Times New Roman"/>
                <a:sym typeface="Times New Roman"/>
              </a:rPr>
              <a:t>II. </a:t>
            </a:r>
            <a:r>
              <a:rPr lang="en-US" sz="1800" b="1" u="sng">
                <a:solidFill>
                  <a:srgbClr val="FFFF00"/>
                </a:solidFill>
                <a:latin typeface="Times New Roman"/>
                <a:ea typeface="Times New Roman"/>
                <a:cs typeface="Times New Roman"/>
                <a:sym typeface="Times New Roman"/>
              </a:rPr>
              <a:t>CÁC KIỂU ẨN DỤ</a:t>
            </a:r>
            <a:r>
              <a:rPr lang="en-US" sz="1800" b="1">
                <a:solidFill>
                  <a:srgbClr val="FFFF00"/>
                </a:solidFill>
                <a:latin typeface="Times New Roman"/>
                <a:ea typeface="Times New Roman"/>
                <a:cs typeface="Times New Roman"/>
                <a:sym typeface="Times New Roman"/>
              </a:rPr>
              <a:t>:</a:t>
            </a:r>
            <a:br>
              <a:rPr lang="en-US" sz="1800" b="1">
                <a:solidFill>
                  <a:srgbClr val="FFFF00"/>
                </a:solidFill>
                <a:latin typeface="Times New Roman"/>
                <a:ea typeface="Times New Roman"/>
                <a:cs typeface="Times New Roman"/>
                <a:sym typeface="Times New Roman"/>
              </a:rPr>
            </a:br>
            <a:r>
              <a:rPr lang="en-US" sz="1800" b="1">
                <a:solidFill>
                  <a:srgbClr val="FFFF00"/>
                </a:solidFill>
                <a:latin typeface="Times New Roman"/>
                <a:ea typeface="Times New Roman"/>
                <a:cs typeface="Times New Roman"/>
                <a:sym typeface="Times New Roman"/>
              </a:rPr>
              <a:t>1. Ví dụ: sgk tr68, 69</a:t>
            </a:r>
            <a:endParaRPr sz="1800" b="1">
              <a:solidFill>
                <a:srgbClr val="FFFF00"/>
              </a:solidFill>
              <a:latin typeface="Times New Roman"/>
              <a:ea typeface="Times New Roman"/>
              <a:cs typeface="Times New Roman"/>
              <a:sym typeface="Times New Roman"/>
            </a:endParaRPr>
          </a:p>
        </p:txBody>
      </p:sp>
      <p:sp>
        <p:nvSpPr>
          <p:cNvPr id="316" name="Google Shape;316;p19" descr="Parchment"/>
          <p:cNvSpPr txBox="1"/>
          <p:nvPr/>
        </p:nvSpPr>
        <p:spPr>
          <a:xfrm>
            <a:off x="664535" y="1047322"/>
            <a:ext cx="7805057"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 -  Dựa vào sự tương đồng về hình thức giữa các sự vật, hiện tượng              </a:t>
            </a:r>
            <a:endParaRPr/>
          </a:p>
          <a:p>
            <a:pPr marL="0" marR="0" lvl="0" indent="0" algn="l" rtl="0">
              <a:spcBef>
                <a:spcPts val="1000"/>
              </a:spcBef>
              <a:spcAft>
                <a:spcPts val="0"/>
              </a:spcAft>
              <a:buNone/>
            </a:pPr>
            <a:r>
              <a:rPr lang="en-US" sz="2000" b="1" i="1">
                <a:solidFill>
                  <a:schemeClr val="lt1"/>
                </a:solidFill>
                <a:latin typeface="Times New Roman"/>
                <a:ea typeface="Times New Roman"/>
                <a:cs typeface="Times New Roman"/>
                <a:sym typeface="Times New Roman"/>
              </a:rPr>
              <a:t>         </a:t>
            </a:r>
            <a:r>
              <a:rPr lang="en-US" sz="2000" b="1" i="1">
                <a:solidFill>
                  <a:srgbClr val="FFFF00"/>
                </a:solidFill>
                <a:latin typeface="Times New Roman"/>
                <a:ea typeface="Times New Roman"/>
                <a:cs typeface="Times New Roman"/>
                <a:sym typeface="Times New Roman"/>
              </a:rPr>
              <a:t>=&gt;</a:t>
            </a:r>
            <a:r>
              <a:rPr lang="en-US" sz="2000" b="1" i="1">
                <a:solidFill>
                  <a:schemeClr val="lt1"/>
                </a:solidFill>
                <a:latin typeface="Times New Roman"/>
                <a:ea typeface="Times New Roman"/>
                <a:cs typeface="Times New Roman"/>
                <a:sym typeface="Times New Roman"/>
              </a:rPr>
              <a:t>  </a:t>
            </a:r>
            <a:r>
              <a:rPr lang="en-US" sz="2000" b="1" i="1">
                <a:solidFill>
                  <a:srgbClr val="FFFF00"/>
                </a:solidFill>
                <a:latin typeface="Times New Roman"/>
                <a:ea typeface="Times New Roman"/>
                <a:cs typeface="Times New Roman"/>
                <a:sym typeface="Times New Roman"/>
              </a:rPr>
              <a:t>Ẩn dụ hình thức</a:t>
            </a:r>
            <a:endParaRPr sz="2000" b="1" i="1">
              <a:solidFill>
                <a:srgbClr val="FFFF00"/>
              </a:solidFill>
              <a:latin typeface="Times New Roman"/>
              <a:ea typeface="Times New Roman"/>
              <a:cs typeface="Times New Roman"/>
              <a:sym typeface="Times New Roman"/>
            </a:endParaRPr>
          </a:p>
        </p:txBody>
      </p:sp>
      <p:sp>
        <p:nvSpPr>
          <p:cNvPr id="317" name="Google Shape;317;p19" descr="Parchment"/>
          <p:cNvSpPr txBox="1"/>
          <p:nvPr/>
        </p:nvSpPr>
        <p:spPr>
          <a:xfrm>
            <a:off x="701887" y="1824816"/>
            <a:ext cx="7754585" cy="707886"/>
          </a:xfrm>
          <a:prstGeom prst="rect">
            <a:avLst/>
          </a:prstGeom>
          <a:noFill/>
          <a:ln>
            <a:noFill/>
          </a:ln>
        </p:spPr>
        <p:txBody>
          <a:bodyPr spcFirstLastPara="1" wrap="square" lIns="91425" tIns="45700" rIns="91425" bIns="45700" anchor="t" anchorCtr="0">
            <a:spAutoFit/>
          </a:bodyPr>
          <a:lstStyle/>
          <a:p>
            <a:pPr marL="0" marR="0" lvl="0" indent="-127000" algn="just" rtl="0">
              <a:spcBef>
                <a:spcPts val="0"/>
              </a:spcBef>
              <a:spcAft>
                <a:spcPts val="0"/>
              </a:spcAft>
              <a:buClr>
                <a:schemeClr val="lt1"/>
              </a:buClr>
              <a:buSzPts val="2000"/>
              <a:buFont typeface="Times New Roman"/>
              <a:buChar char="-"/>
            </a:pPr>
            <a:r>
              <a:rPr lang="en-US" sz="2000" b="1">
                <a:solidFill>
                  <a:schemeClr val="lt1"/>
                </a:solidFill>
                <a:latin typeface="Times New Roman"/>
                <a:ea typeface="Times New Roman"/>
                <a:cs typeface="Times New Roman"/>
                <a:sym typeface="Times New Roman"/>
              </a:rPr>
              <a:t>  Dựa vào sự tương đồng về cách thức  thực hiện hành động </a:t>
            </a:r>
            <a:endParaRPr sz="2000" b="1">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000" b="1" i="1">
                <a:solidFill>
                  <a:schemeClr val="lt1"/>
                </a:solidFill>
                <a:latin typeface="Times New Roman"/>
                <a:ea typeface="Times New Roman"/>
                <a:cs typeface="Times New Roman"/>
                <a:sym typeface="Times New Roman"/>
              </a:rPr>
              <a:t>        </a:t>
            </a:r>
            <a:r>
              <a:rPr lang="en-US" sz="2000" b="1" i="1">
                <a:solidFill>
                  <a:srgbClr val="FFFF00"/>
                </a:solidFill>
                <a:latin typeface="Times New Roman"/>
                <a:ea typeface="Times New Roman"/>
                <a:cs typeface="Times New Roman"/>
                <a:sym typeface="Times New Roman"/>
              </a:rPr>
              <a:t>=&gt;</a:t>
            </a:r>
            <a:r>
              <a:rPr lang="en-US" sz="2000" b="1" i="1">
                <a:solidFill>
                  <a:schemeClr val="lt1"/>
                </a:solidFill>
                <a:latin typeface="Times New Roman"/>
                <a:ea typeface="Times New Roman"/>
                <a:cs typeface="Times New Roman"/>
                <a:sym typeface="Times New Roman"/>
              </a:rPr>
              <a:t>  </a:t>
            </a:r>
            <a:r>
              <a:rPr lang="en-US" sz="2000" b="1" i="1">
                <a:solidFill>
                  <a:srgbClr val="FFFF00"/>
                </a:solidFill>
                <a:latin typeface="Times New Roman"/>
                <a:ea typeface="Times New Roman"/>
                <a:cs typeface="Times New Roman"/>
                <a:sym typeface="Times New Roman"/>
              </a:rPr>
              <a:t>Ẩn dụ cách thức</a:t>
            </a:r>
            <a:endParaRPr sz="2000" b="1" i="1">
              <a:solidFill>
                <a:srgbClr val="FFFF00"/>
              </a:solidFill>
              <a:latin typeface="Times New Roman"/>
              <a:ea typeface="Times New Roman"/>
              <a:cs typeface="Times New Roman"/>
              <a:sym typeface="Times New Roman"/>
            </a:endParaRPr>
          </a:p>
        </p:txBody>
      </p:sp>
      <p:sp>
        <p:nvSpPr>
          <p:cNvPr id="318" name="Google Shape;318;p19" descr="Parchment"/>
          <p:cNvSpPr txBox="1"/>
          <p:nvPr/>
        </p:nvSpPr>
        <p:spPr>
          <a:xfrm>
            <a:off x="692498" y="2578449"/>
            <a:ext cx="7742712" cy="861774"/>
          </a:xfrm>
          <a:prstGeom prst="rect">
            <a:avLst/>
          </a:prstGeom>
          <a:noFill/>
          <a:ln>
            <a:noFill/>
          </a:ln>
        </p:spPr>
        <p:txBody>
          <a:bodyPr spcFirstLastPara="1" wrap="square" lIns="91425" tIns="45700" rIns="91425" bIns="45700" anchor="t" anchorCtr="0">
            <a:spAutoFit/>
          </a:bodyPr>
          <a:lstStyle/>
          <a:p>
            <a:pPr marL="0" marR="0" lvl="0" indent="-127000" algn="just" rtl="0">
              <a:spcBef>
                <a:spcPts val="0"/>
              </a:spcBef>
              <a:spcAft>
                <a:spcPts val="0"/>
              </a:spcAft>
              <a:buClr>
                <a:schemeClr val="lt1"/>
              </a:buClr>
              <a:buSzPts val="2000"/>
              <a:buFont typeface="Times New Roman"/>
              <a:buChar char="-"/>
            </a:pPr>
            <a:r>
              <a:rPr lang="en-US" sz="2000" b="1">
                <a:solidFill>
                  <a:schemeClr val="lt1"/>
                </a:solidFill>
                <a:latin typeface="Times New Roman"/>
                <a:ea typeface="Times New Roman"/>
                <a:cs typeface="Times New Roman"/>
                <a:sym typeface="Times New Roman"/>
              </a:rPr>
              <a:t>  Dựa vào sự tương đồng về phẩm chất giữa các sự vật, hiện tượng </a:t>
            </a:r>
            <a:endParaRPr/>
          </a:p>
          <a:p>
            <a:pPr marL="0" marR="0" lvl="0" indent="0" algn="just" rtl="0">
              <a:spcBef>
                <a:spcPts val="1000"/>
              </a:spcBef>
              <a:spcAft>
                <a:spcPts val="0"/>
              </a:spcAft>
              <a:buNone/>
            </a:pPr>
            <a:r>
              <a:rPr lang="en-US" sz="2000" b="1" i="1">
                <a:solidFill>
                  <a:schemeClr val="lt1"/>
                </a:solidFill>
                <a:latin typeface="Times New Roman"/>
                <a:ea typeface="Times New Roman"/>
                <a:cs typeface="Times New Roman"/>
                <a:sym typeface="Times New Roman"/>
              </a:rPr>
              <a:t>        </a:t>
            </a:r>
            <a:r>
              <a:rPr lang="en-US" sz="2000" b="1" i="1">
                <a:solidFill>
                  <a:srgbClr val="FFFF00"/>
                </a:solidFill>
                <a:latin typeface="Times New Roman"/>
                <a:ea typeface="Times New Roman"/>
                <a:cs typeface="Times New Roman"/>
                <a:sym typeface="Times New Roman"/>
              </a:rPr>
              <a:t>=&gt;</a:t>
            </a:r>
            <a:r>
              <a:rPr lang="en-US" sz="2000" b="1" i="1">
                <a:solidFill>
                  <a:schemeClr val="lt1"/>
                </a:solidFill>
                <a:latin typeface="Times New Roman"/>
                <a:ea typeface="Times New Roman"/>
                <a:cs typeface="Times New Roman"/>
                <a:sym typeface="Times New Roman"/>
              </a:rPr>
              <a:t>  </a:t>
            </a:r>
            <a:r>
              <a:rPr lang="en-US" sz="2000" b="1" i="1">
                <a:solidFill>
                  <a:srgbClr val="FFFF00"/>
                </a:solidFill>
                <a:latin typeface="Times New Roman"/>
                <a:ea typeface="Times New Roman"/>
                <a:cs typeface="Times New Roman"/>
                <a:sym typeface="Times New Roman"/>
              </a:rPr>
              <a:t>Ẩn dụ phẩm chất</a:t>
            </a:r>
            <a:endParaRPr sz="2000" b="1" i="1">
              <a:solidFill>
                <a:srgbClr val="FFFF00"/>
              </a:solidFill>
              <a:latin typeface="Times New Roman"/>
              <a:ea typeface="Times New Roman"/>
              <a:cs typeface="Times New Roman"/>
              <a:sym typeface="Times New Roman"/>
            </a:endParaRPr>
          </a:p>
        </p:txBody>
      </p:sp>
      <p:sp>
        <p:nvSpPr>
          <p:cNvPr id="319" name="Google Shape;319;p19" descr="Parchment"/>
          <p:cNvSpPr txBox="1"/>
          <p:nvPr/>
        </p:nvSpPr>
        <p:spPr>
          <a:xfrm>
            <a:off x="739997" y="3469754"/>
            <a:ext cx="7695210" cy="10156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chemeClr val="lt1"/>
                </a:solidFill>
                <a:latin typeface="Times New Roman"/>
                <a:ea typeface="Times New Roman"/>
                <a:cs typeface="Times New Roman"/>
                <a:sym typeface="Times New Roman"/>
              </a:rPr>
              <a:t>-  Dựa vào sự tương đồng về cảm giác </a:t>
            </a:r>
            <a:endParaRPr sz="2000" b="1">
              <a:solidFill>
                <a:schemeClr val="lt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000" b="1" i="1">
                <a:solidFill>
                  <a:srgbClr val="FFFF00"/>
                </a:solidFill>
                <a:latin typeface="Times New Roman"/>
                <a:ea typeface="Times New Roman"/>
                <a:cs typeface="Times New Roman"/>
                <a:sym typeface="Times New Roman"/>
              </a:rPr>
              <a:t>     </a:t>
            </a:r>
            <a:endParaRPr/>
          </a:p>
          <a:p>
            <a:pPr marL="0" marR="0" lvl="0" indent="0" algn="just" rtl="0">
              <a:spcBef>
                <a:spcPts val="0"/>
              </a:spcBef>
              <a:spcAft>
                <a:spcPts val="0"/>
              </a:spcAft>
              <a:buNone/>
            </a:pPr>
            <a:r>
              <a:rPr lang="en-US" sz="2000" b="1" i="1">
                <a:solidFill>
                  <a:srgbClr val="FFFF00"/>
                </a:solidFill>
                <a:latin typeface="Times New Roman"/>
                <a:ea typeface="Times New Roman"/>
                <a:cs typeface="Times New Roman"/>
                <a:sym typeface="Times New Roman"/>
              </a:rPr>
              <a:t>       =&gt;</a:t>
            </a:r>
            <a:r>
              <a:rPr lang="en-US" sz="2000" b="1" i="1">
                <a:solidFill>
                  <a:schemeClr val="lt1"/>
                </a:solidFill>
                <a:latin typeface="Times New Roman"/>
                <a:ea typeface="Times New Roman"/>
                <a:cs typeface="Times New Roman"/>
                <a:sym typeface="Times New Roman"/>
              </a:rPr>
              <a:t>  </a:t>
            </a:r>
            <a:r>
              <a:rPr lang="en-US" sz="2000" b="1" i="1">
                <a:solidFill>
                  <a:srgbClr val="FFFF00"/>
                </a:solidFill>
                <a:latin typeface="Times New Roman"/>
                <a:ea typeface="Times New Roman"/>
                <a:cs typeface="Times New Roman"/>
                <a:sym typeface="Times New Roman"/>
              </a:rPr>
              <a:t>Ẩn dụ chuyển đổi cảm giác</a:t>
            </a:r>
            <a:endParaRPr sz="2000" b="1" i="1">
              <a:solidFill>
                <a:srgbClr val="FFFF00"/>
              </a:solidFill>
              <a:latin typeface="Times New Roman"/>
              <a:ea typeface="Times New Roman"/>
              <a:cs typeface="Times New Roman"/>
              <a:sym typeface="Times New Roman"/>
            </a:endParaRPr>
          </a:p>
        </p:txBody>
      </p:sp>
      <p:sp>
        <p:nvSpPr>
          <p:cNvPr id="320" name="Google Shape;320;p19" descr="Bouquet"/>
          <p:cNvSpPr txBox="1"/>
          <p:nvPr/>
        </p:nvSpPr>
        <p:spPr>
          <a:xfrm>
            <a:off x="3895362" y="1364952"/>
            <a:ext cx="406335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a:solidFill>
                  <a:srgbClr val="F4B081"/>
                </a:solidFill>
                <a:latin typeface="Times New Roman"/>
                <a:ea typeface="Times New Roman"/>
                <a:cs typeface="Times New Roman"/>
                <a:sym typeface="Times New Roman"/>
              </a:rPr>
              <a:t>Lửa hồng – màu đỏ</a:t>
            </a:r>
            <a:endParaRPr sz="2000" b="1" i="1">
              <a:solidFill>
                <a:srgbClr val="F4B081"/>
              </a:solidFill>
              <a:latin typeface="Times New Roman"/>
              <a:ea typeface="Times New Roman"/>
              <a:cs typeface="Times New Roman"/>
              <a:sym typeface="Times New Roman"/>
            </a:endParaRPr>
          </a:p>
        </p:txBody>
      </p:sp>
      <p:sp>
        <p:nvSpPr>
          <p:cNvPr id="321" name="Google Shape;321;p19" descr="Bouquet"/>
          <p:cNvSpPr txBox="1"/>
          <p:nvPr/>
        </p:nvSpPr>
        <p:spPr>
          <a:xfrm>
            <a:off x="3817203" y="2173487"/>
            <a:ext cx="407323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a:solidFill>
                  <a:srgbClr val="F4B081"/>
                </a:solidFill>
                <a:latin typeface="Times New Roman"/>
                <a:ea typeface="Times New Roman"/>
                <a:cs typeface="Times New Roman"/>
                <a:sym typeface="Times New Roman"/>
              </a:rPr>
              <a:t>thắp – nở hoa</a:t>
            </a:r>
            <a:endParaRPr sz="2000" b="1" i="1">
              <a:solidFill>
                <a:srgbClr val="F4B081"/>
              </a:solidFill>
              <a:latin typeface="Times New Roman"/>
              <a:ea typeface="Times New Roman"/>
              <a:cs typeface="Times New Roman"/>
              <a:sym typeface="Times New Roman"/>
            </a:endParaRPr>
          </a:p>
        </p:txBody>
      </p:sp>
      <p:sp>
        <p:nvSpPr>
          <p:cNvPr id="322" name="Google Shape;322;p19" descr="Bouquet"/>
          <p:cNvSpPr txBox="1"/>
          <p:nvPr/>
        </p:nvSpPr>
        <p:spPr>
          <a:xfrm>
            <a:off x="3872853" y="2964874"/>
            <a:ext cx="404948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a:solidFill>
                  <a:srgbClr val="F4B081"/>
                </a:solidFill>
                <a:latin typeface="Times New Roman"/>
                <a:ea typeface="Times New Roman"/>
                <a:cs typeface="Times New Roman"/>
                <a:sym typeface="Times New Roman"/>
              </a:rPr>
              <a:t>Người Cha – Bác Hồ</a:t>
            </a:r>
            <a:endParaRPr sz="2000" b="1" i="1">
              <a:solidFill>
                <a:srgbClr val="F4B081"/>
              </a:solidFill>
              <a:latin typeface="Times New Roman"/>
              <a:ea typeface="Times New Roman"/>
              <a:cs typeface="Times New Roman"/>
              <a:sym typeface="Times New Roman"/>
            </a:endParaRPr>
          </a:p>
        </p:txBody>
      </p:sp>
      <p:sp>
        <p:nvSpPr>
          <p:cNvPr id="323" name="Google Shape;323;p19" descr="Bouquet"/>
          <p:cNvSpPr txBox="1"/>
          <p:nvPr/>
        </p:nvSpPr>
        <p:spPr>
          <a:xfrm>
            <a:off x="4284983" y="3833882"/>
            <a:ext cx="415726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a:solidFill>
                  <a:srgbClr val="F4B081"/>
                </a:solidFill>
                <a:latin typeface="Times New Roman"/>
                <a:ea typeface="Times New Roman"/>
                <a:cs typeface="Times New Roman"/>
                <a:sym typeface="Times New Roman"/>
              </a:rPr>
              <a:t>(nắng) giòn tan – (nắng) to, rực rỡ</a:t>
            </a:r>
            <a:endParaRPr sz="2000" b="1" i="1">
              <a:solidFill>
                <a:srgbClr val="F4B08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
                                        </p:tgtEl>
                                        <p:attrNameLst>
                                          <p:attrName>style.visibility</p:attrName>
                                        </p:attrNameLst>
                                      </p:cBhvr>
                                      <p:to>
                                        <p:strVal val="visible"/>
                                      </p:to>
                                    </p:set>
                                    <p:animEffect transition="in" filter="fade">
                                      <p:cBhvr>
                                        <p:cTn id="12" dur="1000"/>
                                        <p:tgtEl>
                                          <p:spTgt spid="3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
                                        </p:tgtEl>
                                        <p:attrNameLst>
                                          <p:attrName>style.visibility</p:attrName>
                                        </p:attrNameLst>
                                      </p:cBhvr>
                                      <p:to>
                                        <p:strVal val="visible"/>
                                      </p:to>
                                    </p:set>
                                    <p:animEffect transition="in" filter="fade">
                                      <p:cBhvr>
                                        <p:cTn id="17" dur="1000"/>
                                        <p:tgtEl>
                                          <p:spTgt spid="3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1"/>
                                        </p:tgtEl>
                                        <p:attrNameLst>
                                          <p:attrName>style.visibility</p:attrName>
                                        </p:attrNameLst>
                                      </p:cBhvr>
                                      <p:to>
                                        <p:strVal val="visible"/>
                                      </p:to>
                                    </p:set>
                                    <p:animEffect transition="in" filter="fade">
                                      <p:cBhvr>
                                        <p:cTn id="22" dur="1000"/>
                                        <p:tgtEl>
                                          <p:spTgt spid="3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8"/>
                                        </p:tgtEl>
                                        <p:attrNameLst>
                                          <p:attrName>style.visibility</p:attrName>
                                        </p:attrNameLst>
                                      </p:cBhvr>
                                      <p:to>
                                        <p:strVal val="visible"/>
                                      </p:to>
                                    </p:set>
                                    <p:animEffect transition="in" filter="fade">
                                      <p:cBhvr>
                                        <p:cTn id="27" dur="1000"/>
                                        <p:tgtEl>
                                          <p:spTgt spid="3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2"/>
                                        </p:tgtEl>
                                        <p:attrNameLst>
                                          <p:attrName>style.visibility</p:attrName>
                                        </p:attrNameLst>
                                      </p:cBhvr>
                                      <p:to>
                                        <p:strVal val="visible"/>
                                      </p:to>
                                    </p:set>
                                    <p:animEffect transition="in" filter="fade">
                                      <p:cBhvr>
                                        <p:cTn id="32" dur="1000"/>
                                        <p:tgtEl>
                                          <p:spTgt spid="3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9"/>
                                        </p:tgtEl>
                                        <p:attrNameLst>
                                          <p:attrName>style.visibility</p:attrName>
                                        </p:attrNameLst>
                                      </p:cBhvr>
                                      <p:to>
                                        <p:strVal val="visible"/>
                                      </p:to>
                                    </p:set>
                                    <p:animEffect transition="in" filter="fade">
                                      <p:cBhvr>
                                        <p:cTn id="37" dur="1000"/>
                                        <p:tgtEl>
                                          <p:spTgt spid="3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3"/>
                                        </p:tgtEl>
                                        <p:attrNameLst>
                                          <p:attrName>style.visibility</p:attrName>
                                        </p:attrNameLst>
                                      </p:cBhvr>
                                      <p:to>
                                        <p:strVal val="visible"/>
                                      </p:to>
                                    </p:set>
                                    <p:animEffect transition="in" filter="fade">
                                      <p:cBhvr>
                                        <p:cTn id="42" dur="10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Calibri"/>
              <a:buNone/>
            </a:pPr>
            <a:endParaRPr/>
          </a:p>
        </p:txBody>
      </p:sp>
      <p:sp>
        <p:nvSpPr>
          <p:cNvPr id="104" name="Google Shape;104;p2"/>
          <p:cNvSpPr txBox="1">
            <a:spLocks noGrp="1"/>
          </p:cNvSpPr>
          <p:nvPr>
            <p:ph type="subTitle" idx="1"/>
          </p:nvPr>
        </p:nvSpPr>
        <p:spPr>
          <a:xfrm>
            <a:off x="1143000" y="2701528"/>
            <a:ext cx="6858000" cy="1241822"/>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endParaRPr/>
          </a:p>
        </p:txBody>
      </p:sp>
      <p:sp>
        <p:nvSpPr>
          <p:cNvPr id="105" name="Google Shape;105;p2"/>
          <p:cNvSpPr/>
          <p:nvPr/>
        </p:nvSpPr>
        <p:spPr>
          <a:xfrm>
            <a:off x="641268" y="403761"/>
            <a:ext cx="7908966" cy="4215740"/>
          </a:xfrm>
          <a:prstGeom prst="rect">
            <a:avLst/>
          </a:prstGeom>
          <a:solidFill>
            <a:srgbClr val="042A04"/>
          </a:solidFill>
          <a:ln w="12700" cap="flat" cmpd="sng">
            <a:solidFill>
              <a:srgbClr val="02120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06" name="Google Shape;106;p2"/>
          <p:cNvPicPr preferRelativeResize="0"/>
          <p:nvPr/>
        </p:nvPicPr>
        <p:blipFill rotWithShape="1">
          <a:blip r:embed="rId3">
            <a:alphaModFix/>
          </a:blip>
          <a:srcRect/>
          <a:stretch/>
        </p:blipFill>
        <p:spPr>
          <a:xfrm>
            <a:off x="680484" y="446567"/>
            <a:ext cx="7814929" cy="41360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0"/>
          <p:cNvSpPr txBox="1"/>
          <p:nvPr/>
        </p:nvSpPr>
        <p:spPr>
          <a:xfrm>
            <a:off x="2880175" y="429131"/>
            <a:ext cx="3338512" cy="523220"/>
          </a:xfrm>
          <a:prstGeom prst="rect">
            <a:avLst/>
          </a:prstGeom>
          <a:noFill/>
          <a:ln>
            <a:noFill/>
          </a:ln>
          <a:effectLst>
            <a:outerShdw sy="50000" kx="-2453608" algn="br" rotWithShape="0">
              <a:schemeClr val="lt2">
                <a:alpha val="49803"/>
              </a:scheme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u="sng">
                <a:solidFill>
                  <a:srgbClr val="FFFF00"/>
                </a:solidFill>
                <a:latin typeface="Times New Roman"/>
                <a:ea typeface="Times New Roman"/>
                <a:cs typeface="Times New Roman"/>
                <a:sym typeface="Times New Roman"/>
              </a:rPr>
              <a:t>2. Ghi nhớ 2</a:t>
            </a:r>
            <a:endParaRPr sz="2800" b="1" i="0">
              <a:solidFill>
                <a:srgbClr val="FFFF00"/>
              </a:solidFill>
              <a:latin typeface="Times New Roman"/>
              <a:ea typeface="Times New Roman"/>
              <a:cs typeface="Times New Roman"/>
              <a:sym typeface="Times New Roman"/>
            </a:endParaRPr>
          </a:p>
        </p:txBody>
      </p:sp>
      <p:sp>
        <p:nvSpPr>
          <p:cNvPr id="329" name="Google Shape;329;p20"/>
          <p:cNvSpPr/>
          <p:nvPr/>
        </p:nvSpPr>
        <p:spPr>
          <a:xfrm>
            <a:off x="992370" y="2112169"/>
            <a:ext cx="1235075" cy="1860947"/>
          </a:xfrm>
          <a:prstGeom prst="rect">
            <a:avLst/>
          </a:prstGeom>
          <a:solidFill>
            <a:schemeClr val="lt1"/>
          </a:solidFill>
          <a:ln w="9525" cap="flat" cmpd="sng">
            <a:solidFill>
              <a:schemeClr val="lt1"/>
            </a:solidFill>
            <a:prstDash val="solid"/>
            <a:miter lim="800000"/>
            <a:headEnd type="none" w="sm" len="sm"/>
            <a:tailEnd type="none" w="sm" len="sm"/>
          </a:ln>
          <a:effectLst>
            <a:outerShdw sy="50000" kx="-2453608" algn="b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a:solidFill>
                  <a:schemeClr val="dk1"/>
                </a:solidFill>
                <a:latin typeface="Times New Roman"/>
                <a:ea typeface="Times New Roman"/>
                <a:cs typeface="Times New Roman"/>
                <a:sym typeface="Times New Roman"/>
              </a:rPr>
              <a:t>Ẩn dụ </a:t>
            </a:r>
            <a:endParaRPr sz="2400" b="1" i="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1" i="0">
                <a:solidFill>
                  <a:schemeClr val="dk1"/>
                </a:solidFill>
                <a:latin typeface="Times New Roman"/>
                <a:ea typeface="Times New Roman"/>
                <a:cs typeface="Times New Roman"/>
                <a:sym typeface="Times New Roman"/>
              </a:rPr>
              <a:t>hình </a:t>
            </a:r>
            <a:endParaRPr/>
          </a:p>
          <a:p>
            <a:pPr marL="0" marR="0" lvl="0" indent="0" algn="ctr" rtl="0">
              <a:spcBef>
                <a:spcPts val="0"/>
              </a:spcBef>
              <a:spcAft>
                <a:spcPts val="0"/>
              </a:spcAft>
              <a:buNone/>
            </a:pPr>
            <a:r>
              <a:rPr lang="en-US" sz="2400" b="1" i="0">
                <a:solidFill>
                  <a:schemeClr val="dk1"/>
                </a:solidFill>
                <a:latin typeface="Times New Roman"/>
                <a:ea typeface="Times New Roman"/>
                <a:cs typeface="Times New Roman"/>
                <a:sym typeface="Times New Roman"/>
              </a:rPr>
              <a:t>thức</a:t>
            </a:r>
            <a:r>
              <a:rPr lang="en-US" sz="2800" i="0">
                <a:solidFill>
                  <a:srgbClr val="FF0000"/>
                </a:solidFill>
                <a:latin typeface="Times New Roman"/>
                <a:ea typeface="Times New Roman"/>
                <a:cs typeface="Times New Roman"/>
                <a:sym typeface="Times New Roman"/>
              </a:rPr>
              <a:t>.</a:t>
            </a:r>
            <a:endParaRPr/>
          </a:p>
        </p:txBody>
      </p:sp>
      <p:sp>
        <p:nvSpPr>
          <p:cNvPr id="330" name="Google Shape;330;p20"/>
          <p:cNvSpPr/>
          <p:nvPr/>
        </p:nvSpPr>
        <p:spPr>
          <a:xfrm>
            <a:off x="2689408" y="2112169"/>
            <a:ext cx="1235075" cy="1860947"/>
          </a:xfrm>
          <a:prstGeom prst="rect">
            <a:avLst/>
          </a:prstGeom>
          <a:solidFill>
            <a:schemeClr val="lt1"/>
          </a:solidFill>
          <a:ln w="9525" cap="flat" cmpd="sng">
            <a:solidFill>
              <a:schemeClr val="dk1"/>
            </a:solidFill>
            <a:prstDash val="solid"/>
            <a:miter lim="800000"/>
            <a:headEnd type="none" w="sm" len="sm"/>
            <a:tailEnd type="none" w="sm" len="sm"/>
          </a:ln>
          <a:effectLst>
            <a:outerShdw sy="50000" kx="-2453608" algn="b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a:solidFill>
                  <a:schemeClr val="dk1"/>
                </a:solidFill>
                <a:latin typeface="Times New Roman"/>
                <a:ea typeface="Times New Roman"/>
                <a:cs typeface="Times New Roman"/>
                <a:sym typeface="Times New Roman"/>
              </a:rPr>
              <a:t>Ẩn dụ </a:t>
            </a:r>
            <a:endParaRPr sz="2400" b="1" i="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1" i="0">
                <a:solidFill>
                  <a:schemeClr val="dk1"/>
                </a:solidFill>
                <a:latin typeface="Times New Roman"/>
                <a:ea typeface="Times New Roman"/>
                <a:cs typeface="Times New Roman"/>
                <a:sym typeface="Times New Roman"/>
              </a:rPr>
              <a:t>cách</a:t>
            </a:r>
            <a:endParaRPr sz="2400" b="1" i="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1" i="0">
                <a:solidFill>
                  <a:schemeClr val="dk1"/>
                </a:solidFill>
                <a:latin typeface="Times New Roman"/>
                <a:ea typeface="Times New Roman"/>
                <a:cs typeface="Times New Roman"/>
                <a:sym typeface="Times New Roman"/>
              </a:rPr>
              <a:t>thức</a:t>
            </a:r>
            <a:r>
              <a:rPr lang="en-US" sz="2800" i="0">
                <a:solidFill>
                  <a:srgbClr val="FF0000"/>
                </a:solidFill>
                <a:latin typeface="Times New Roman"/>
                <a:ea typeface="Times New Roman"/>
                <a:cs typeface="Times New Roman"/>
                <a:sym typeface="Times New Roman"/>
              </a:rPr>
              <a:t>.</a:t>
            </a:r>
            <a:endParaRPr/>
          </a:p>
        </p:txBody>
      </p:sp>
      <p:sp>
        <p:nvSpPr>
          <p:cNvPr id="331" name="Google Shape;331;p20"/>
          <p:cNvSpPr/>
          <p:nvPr/>
        </p:nvSpPr>
        <p:spPr>
          <a:xfrm>
            <a:off x="4409512" y="2112169"/>
            <a:ext cx="1235075" cy="1860947"/>
          </a:xfrm>
          <a:prstGeom prst="rect">
            <a:avLst/>
          </a:prstGeom>
          <a:solidFill>
            <a:schemeClr val="lt1"/>
          </a:solidFill>
          <a:ln w="9525" cap="flat" cmpd="sng">
            <a:solidFill>
              <a:schemeClr val="dk1"/>
            </a:solidFill>
            <a:prstDash val="solid"/>
            <a:miter lim="800000"/>
            <a:headEnd type="none" w="sm" len="sm"/>
            <a:tailEnd type="none" w="sm" len="sm"/>
          </a:ln>
          <a:effectLst>
            <a:outerShdw sy="50000" kx="-2453608" algn="b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a:solidFill>
                  <a:schemeClr val="dk1"/>
                </a:solidFill>
                <a:latin typeface="Times New Roman"/>
                <a:ea typeface="Times New Roman"/>
                <a:cs typeface="Times New Roman"/>
                <a:sym typeface="Times New Roman"/>
              </a:rPr>
              <a:t>Ẩn dụ</a:t>
            </a:r>
            <a:endParaRPr sz="2400" b="1" i="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1" i="0">
                <a:solidFill>
                  <a:schemeClr val="dk1"/>
                </a:solidFill>
                <a:latin typeface="Times New Roman"/>
                <a:ea typeface="Times New Roman"/>
                <a:cs typeface="Times New Roman"/>
                <a:sym typeface="Times New Roman"/>
              </a:rPr>
              <a:t>phẩm </a:t>
            </a:r>
            <a:endParaRPr/>
          </a:p>
          <a:p>
            <a:pPr marL="0" marR="0" lvl="0" indent="0" algn="ctr" rtl="0">
              <a:spcBef>
                <a:spcPts val="0"/>
              </a:spcBef>
              <a:spcAft>
                <a:spcPts val="0"/>
              </a:spcAft>
              <a:buNone/>
            </a:pPr>
            <a:r>
              <a:rPr lang="en-US" sz="2400" b="1" i="0">
                <a:solidFill>
                  <a:schemeClr val="dk1"/>
                </a:solidFill>
                <a:latin typeface="Times New Roman"/>
                <a:ea typeface="Times New Roman"/>
                <a:cs typeface="Times New Roman"/>
                <a:sym typeface="Times New Roman"/>
              </a:rPr>
              <a:t>chất.</a:t>
            </a:r>
            <a:endParaRPr/>
          </a:p>
        </p:txBody>
      </p:sp>
      <p:sp>
        <p:nvSpPr>
          <p:cNvPr id="332" name="Google Shape;332;p20"/>
          <p:cNvSpPr/>
          <p:nvPr/>
        </p:nvSpPr>
        <p:spPr>
          <a:xfrm>
            <a:off x="6018032" y="2163793"/>
            <a:ext cx="1754367" cy="1809323"/>
          </a:xfrm>
          <a:prstGeom prst="rect">
            <a:avLst/>
          </a:prstGeom>
          <a:solidFill>
            <a:schemeClr val="lt1"/>
          </a:solidFill>
          <a:ln w="9525" cap="flat" cmpd="sng">
            <a:solidFill>
              <a:schemeClr val="dk1"/>
            </a:solidFill>
            <a:prstDash val="solid"/>
            <a:miter lim="800000"/>
            <a:headEnd type="none" w="sm" len="sm"/>
            <a:tailEnd type="none" w="sm" len="sm"/>
          </a:ln>
          <a:effectLst>
            <a:outerShdw sy="50000" kx="-2453608" algn="br" rotWithShape="0">
              <a:schemeClr val="lt2">
                <a:alpha val="49803"/>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a:solidFill>
                  <a:schemeClr val="dk1"/>
                </a:solidFill>
                <a:latin typeface="Times New Roman"/>
                <a:ea typeface="Times New Roman"/>
                <a:cs typeface="Times New Roman"/>
                <a:sym typeface="Times New Roman"/>
              </a:rPr>
              <a:t>Ẩn dụ</a:t>
            </a:r>
            <a:endParaRPr sz="2400" b="1" i="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1">
                <a:solidFill>
                  <a:schemeClr val="dk1"/>
                </a:solidFill>
                <a:latin typeface="Times New Roman"/>
                <a:ea typeface="Times New Roman"/>
                <a:cs typeface="Times New Roman"/>
                <a:sym typeface="Times New Roman"/>
              </a:rPr>
              <a:t>c</a:t>
            </a:r>
            <a:r>
              <a:rPr lang="en-US" sz="2400" b="1" i="0">
                <a:solidFill>
                  <a:schemeClr val="dk1"/>
                </a:solidFill>
                <a:latin typeface="Times New Roman"/>
                <a:ea typeface="Times New Roman"/>
                <a:cs typeface="Times New Roman"/>
                <a:sym typeface="Times New Roman"/>
              </a:rPr>
              <a:t>huyển đổi</a:t>
            </a:r>
            <a:endParaRPr sz="2400" b="1" i="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1" i="0">
                <a:solidFill>
                  <a:schemeClr val="dk1"/>
                </a:solidFill>
                <a:latin typeface="Times New Roman"/>
                <a:ea typeface="Times New Roman"/>
                <a:cs typeface="Times New Roman"/>
                <a:sym typeface="Times New Roman"/>
              </a:rPr>
              <a:t> cảm giác</a:t>
            </a:r>
            <a:endParaRPr sz="2800" b="1" i="0">
              <a:solidFill>
                <a:schemeClr val="dk1"/>
              </a:solidFill>
              <a:latin typeface="Times New Roman"/>
              <a:ea typeface="Times New Roman"/>
              <a:cs typeface="Times New Roman"/>
              <a:sym typeface="Times New Roman"/>
            </a:endParaRPr>
          </a:p>
        </p:txBody>
      </p:sp>
      <p:cxnSp>
        <p:nvCxnSpPr>
          <p:cNvPr id="333" name="Google Shape;333;p20"/>
          <p:cNvCxnSpPr/>
          <p:nvPr/>
        </p:nvCxnSpPr>
        <p:spPr>
          <a:xfrm>
            <a:off x="4549431" y="1639491"/>
            <a:ext cx="2535583" cy="472678"/>
          </a:xfrm>
          <a:prstGeom prst="straightConnector1">
            <a:avLst/>
          </a:prstGeom>
          <a:noFill/>
          <a:ln w="28575" cap="flat" cmpd="sng">
            <a:solidFill>
              <a:srgbClr val="FFFF00"/>
            </a:solidFill>
            <a:prstDash val="solid"/>
            <a:round/>
            <a:headEnd type="none" w="med" len="med"/>
            <a:tailEnd type="triangle" w="med" len="med"/>
          </a:ln>
          <a:effectLst>
            <a:outerShdw sy="50000" kx="-2453608" algn="br" rotWithShape="0">
              <a:schemeClr val="lt2">
                <a:alpha val="49803"/>
              </a:schemeClr>
            </a:outerShdw>
          </a:effectLst>
        </p:spPr>
      </p:cxnSp>
      <p:cxnSp>
        <p:nvCxnSpPr>
          <p:cNvPr id="334" name="Google Shape;334;p20"/>
          <p:cNvCxnSpPr/>
          <p:nvPr/>
        </p:nvCxnSpPr>
        <p:spPr>
          <a:xfrm flipH="1">
            <a:off x="1633537" y="1639491"/>
            <a:ext cx="2915893" cy="472678"/>
          </a:xfrm>
          <a:prstGeom prst="straightConnector1">
            <a:avLst/>
          </a:prstGeom>
          <a:noFill/>
          <a:ln w="28575" cap="flat" cmpd="sng">
            <a:solidFill>
              <a:srgbClr val="FFFF00"/>
            </a:solidFill>
            <a:prstDash val="solid"/>
            <a:round/>
            <a:headEnd type="none" w="med" len="med"/>
            <a:tailEnd type="triangle" w="med" len="med"/>
          </a:ln>
          <a:effectLst>
            <a:outerShdw sy="50000" kx="-2453608" algn="br" rotWithShape="0">
              <a:schemeClr val="lt2">
                <a:alpha val="49803"/>
              </a:schemeClr>
            </a:outerShdw>
          </a:effectLst>
        </p:spPr>
      </p:cxnSp>
      <p:cxnSp>
        <p:nvCxnSpPr>
          <p:cNvPr id="335" name="Google Shape;335;p20"/>
          <p:cNvCxnSpPr/>
          <p:nvPr/>
        </p:nvCxnSpPr>
        <p:spPr>
          <a:xfrm flipH="1">
            <a:off x="3744912" y="1639491"/>
            <a:ext cx="804518" cy="472678"/>
          </a:xfrm>
          <a:prstGeom prst="straightConnector1">
            <a:avLst/>
          </a:prstGeom>
          <a:noFill/>
          <a:ln w="28575" cap="flat" cmpd="sng">
            <a:solidFill>
              <a:srgbClr val="FFFF00"/>
            </a:solidFill>
            <a:prstDash val="solid"/>
            <a:round/>
            <a:headEnd type="none" w="med" len="med"/>
            <a:tailEnd type="triangle" w="med" len="med"/>
          </a:ln>
          <a:effectLst>
            <a:outerShdw sy="50000" kx="-2453608" algn="br" rotWithShape="0">
              <a:schemeClr val="lt2">
                <a:alpha val="49803"/>
              </a:schemeClr>
            </a:outerShdw>
          </a:effectLst>
        </p:spPr>
      </p:cxnSp>
      <p:cxnSp>
        <p:nvCxnSpPr>
          <p:cNvPr id="336" name="Google Shape;336;p20"/>
          <p:cNvCxnSpPr/>
          <p:nvPr/>
        </p:nvCxnSpPr>
        <p:spPr>
          <a:xfrm>
            <a:off x="4549431" y="1639491"/>
            <a:ext cx="414683" cy="472678"/>
          </a:xfrm>
          <a:prstGeom prst="straightConnector1">
            <a:avLst/>
          </a:prstGeom>
          <a:noFill/>
          <a:ln w="28575" cap="flat" cmpd="sng">
            <a:solidFill>
              <a:srgbClr val="FFFF00"/>
            </a:solidFill>
            <a:prstDash val="solid"/>
            <a:round/>
            <a:headEnd type="none" w="med" len="med"/>
            <a:tailEnd type="triangle" w="med" len="med"/>
          </a:ln>
          <a:effectLst>
            <a:outerShdw sy="50000" kx="-2453608" algn="br" rotWithShape="0">
              <a:schemeClr val="lt2">
                <a:alpha val="49803"/>
              </a:schemeClr>
            </a:outerShdw>
          </a:effectLst>
        </p:spPr>
      </p:cxnSp>
      <p:sp>
        <p:nvSpPr>
          <p:cNvPr id="337" name="Google Shape;337;p20"/>
          <p:cNvSpPr/>
          <p:nvPr/>
        </p:nvSpPr>
        <p:spPr>
          <a:xfrm>
            <a:off x="2133447" y="1108421"/>
            <a:ext cx="4855817" cy="523220"/>
          </a:xfrm>
          <a:prstGeom prst="rect">
            <a:avLst/>
          </a:prstGeom>
          <a:noFill/>
          <a:ln w="28575" cap="flat" cmpd="sng">
            <a:solidFill>
              <a:srgbClr val="FFFF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lt1"/>
                </a:solidFill>
                <a:latin typeface="Times New Roman"/>
                <a:ea typeface="Times New Roman"/>
                <a:cs typeface="Times New Roman"/>
                <a:sym typeface="Times New Roman"/>
              </a:rPr>
              <a:t>Có bốn kiểu ẩn dụ thường gặp</a:t>
            </a:r>
            <a:endParaRPr sz="2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500"/>
                                        <p:tgtEl>
                                          <p:spTgt spid="334"/>
                                        </p:tgtEl>
                                      </p:cBhvr>
                                    </p:animEffect>
                                  </p:childTnLst>
                                </p:cTn>
                              </p:par>
                              <p:par>
                                <p:cTn id="8" presetID="10" presetClass="entr" presetSubtype="0"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animEffect transition="in" filter="fade">
                                      <p:cBhvr>
                                        <p:cTn id="10" dur="1000"/>
                                        <p:tgtEl>
                                          <p:spTgt spid="329"/>
                                        </p:tgtEl>
                                      </p:cBhvr>
                                    </p:animEffect>
                                  </p:childTnLst>
                                </p:cTn>
                              </p:par>
                              <p:par>
                                <p:cTn id="11" presetID="10" presetClass="entr" presetSubtype="0" fill="hold" nodeType="withEffect">
                                  <p:stCondLst>
                                    <p:cond delay="0"/>
                                  </p:stCondLst>
                                  <p:childTnLst>
                                    <p:set>
                                      <p:cBhvr>
                                        <p:cTn id="12" dur="1" fill="hold">
                                          <p:stCondLst>
                                            <p:cond delay="0"/>
                                          </p:stCondLst>
                                        </p:cTn>
                                        <p:tgtEl>
                                          <p:spTgt spid="330"/>
                                        </p:tgtEl>
                                        <p:attrNameLst>
                                          <p:attrName>style.visibility</p:attrName>
                                        </p:attrNameLst>
                                      </p:cBhvr>
                                      <p:to>
                                        <p:strVal val="visible"/>
                                      </p:to>
                                    </p:set>
                                    <p:animEffect transition="in" filter="fade">
                                      <p:cBhvr>
                                        <p:cTn id="13" dur="500"/>
                                        <p:tgtEl>
                                          <p:spTgt spid="3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5"/>
                                        </p:tgtEl>
                                        <p:attrNameLst>
                                          <p:attrName>style.visibility</p:attrName>
                                        </p:attrNameLst>
                                      </p:cBhvr>
                                      <p:to>
                                        <p:strVal val="visible"/>
                                      </p:to>
                                    </p:set>
                                    <p:animEffect transition="in" filter="fade">
                                      <p:cBhvr>
                                        <p:cTn id="18" dur="1000"/>
                                        <p:tgtEl>
                                          <p:spTgt spid="3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6"/>
                                        </p:tgtEl>
                                        <p:attrNameLst>
                                          <p:attrName>style.visibility</p:attrName>
                                        </p:attrNameLst>
                                      </p:cBhvr>
                                      <p:to>
                                        <p:strVal val="visible"/>
                                      </p:to>
                                    </p:set>
                                    <p:animEffect transition="in" filter="fade">
                                      <p:cBhvr>
                                        <p:cTn id="23" dur="500"/>
                                        <p:tgtEl>
                                          <p:spTgt spid="336"/>
                                        </p:tgtEl>
                                      </p:cBhvr>
                                    </p:animEffect>
                                  </p:childTnLst>
                                </p:cTn>
                              </p:par>
                              <p:par>
                                <p:cTn id="24" presetID="10" presetClass="entr" presetSubtype="0" fill="hold" nodeType="withEffect">
                                  <p:stCondLst>
                                    <p:cond delay="0"/>
                                  </p:stCondLst>
                                  <p:childTnLst>
                                    <p:set>
                                      <p:cBhvr>
                                        <p:cTn id="25" dur="1" fill="hold">
                                          <p:stCondLst>
                                            <p:cond delay="0"/>
                                          </p:stCondLst>
                                        </p:cTn>
                                        <p:tgtEl>
                                          <p:spTgt spid="331"/>
                                        </p:tgtEl>
                                        <p:attrNameLst>
                                          <p:attrName>style.visibility</p:attrName>
                                        </p:attrNameLst>
                                      </p:cBhvr>
                                      <p:to>
                                        <p:strVal val="visible"/>
                                      </p:to>
                                    </p:set>
                                    <p:animEffect transition="in" filter="fade">
                                      <p:cBhvr>
                                        <p:cTn id="26" dur="500"/>
                                        <p:tgtEl>
                                          <p:spTgt spid="3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3"/>
                                        </p:tgtEl>
                                        <p:attrNameLst>
                                          <p:attrName>style.visibility</p:attrName>
                                        </p:attrNameLst>
                                      </p:cBhvr>
                                      <p:to>
                                        <p:strVal val="visible"/>
                                      </p:to>
                                    </p:set>
                                    <p:animEffect transition="in" filter="fade">
                                      <p:cBhvr>
                                        <p:cTn id="31" dur="2000"/>
                                        <p:tgtEl>
                                          <p:spTgt spid="333"/>
                                        </p:tgtEl>
                                      </p:cBhvr>
                                    </p:animEffect>
                                  </p:childTnLst>
                                </p:cTn>
                              </p:par>
                              <p:par>
                                <p:cTn id="32" presetID="10" presetClass="entr" presetSubtype="0" fill="hold" nodeType="withEffect">
                                  <p:stCondLst>
                                    <p:cond delay="0"/>
                                  </p:stCondLst>
                                  <p:childTnLst>
                                    <p:set>
                                      <p:cBhvr>
                                        <p:cTn id="33" dur="1" fill="hold">
                                          <p:stCondLst>
                                            <p:cond delay="0"/>
                                          </p:stCondLst>
                                        </p:cTn>
                                        <p:tgtEl>
                                          <p:spTgt spid="332"/>
                                        </p:tgtEl>
                                        <p:attrNameLst>
                                          <p:attrName>style.visibility</p:attrName>
                                        </p:attrNameLst>
                                      </p:cBhvr>
                                      <p:to>
                                        <p:strVal val="visible"/>
                                      </p:to>
                                    </p:set>
                                    <p:animEffect transition="in" filter="fade">
                                      <p:cBhvr>
                                        <p:cTn id="34" dur="20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1"/>
          <p:cNvSpPr/>
          <p:nvPr/>
        </p:nvSpPr>
        <p:spPr>
          <a:xfrm>
            <a:off x="659219" y="350875"/>
            <a:ext cx="7899990" cy="4273778"/>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3" name="Google Shape;343;p21" descr="Cover"/>
          <p:cNvPicPr preferRelativeResize="0"/>
          <p:nvPr/>
        </p:nvPicPr>
        <p:blipFill rotWithShape="1">
          <a:blip r:embed="rId3">
            <a:alphaModFix/>
          </a:blip>
          <a:srcRect/>
          <a:stretch/>
        </p:blipFill>
        <p:spPr>
          <a:xfrm>
            <a:off x="2723804" y="3540626"/>
            <a:ext cx="2556299" cy="1087041"/>
          </a:xfrm>
          <a:prstGeom prst="rect">
            <a:avLst/>
          </a:prstGeom>
          <a:noFill/>
          <a:ln>
            <a:noFill/>
          </a:ln>
        </p:spPr>
      </p:pic>
      <p:pic>
        <p:nvPicPr>
          <p:cNvPr id="344" name="Google Shape;344;p21" descr="Cover"/>
          <p:cNvPicPr preferRelativeResize="0"/>
          <p:nvPr/>
        </p:nvPicPr>
        <p:blipFill rotWithShape="1">
          <a:blip r:embed="rId4">
            <a:alphaModFix/>
          </a:blip>
          <a:srcRect/>
          <a:stretch/>
        </p:blipFill>
        <p:spPr>
          <a:xfrm>
            <a:off x="2745070" y="3519360"/>
            <a:ext cx="1853511" cy="676275"/>
          </a:xfrm>
          <a:prstGeom prst="rect">
            <a:avLst/>
          </a:prstGeom>
          <a:noFill/>
          <a:ln>
            <a:noFill/>
          </a:ln>
        </p:spPr>
      </p:pic>
      <p:pic>
        <p:nvPicPr>
          <p:cNvPr id="345" name="Google Shape;345;p21" descr="Cover"/>
          <p:cNvPicPr preferRelativeResize="0"/>
          <p:nvPr/>
        </p:nvPicPr>
        <p:blipFill rotWithShape="1">
          <a:blip r:embed="rId5">
            <a:alphaModFix/>
          </a:blip>
          <a:srcRect/>
          <a:stretch/>
        </p:blipFill>
        <p:spPr>
          <a:xfrm>
            <a:off x="2723804" y="3159139"/>
            <a:ext cx="1853511" cy="424019"/>
          </a:xfrm>
          <a:prstGeom prst="rect">
            <a:avLst/>
          </a:prstGeom>
          <a:noFill/>
          <a:ln>
            <a:noFill/>
          </a:ln>
        </p:spPr>
      </p:pic>
      <p:pic>
        <p:nvPicPr>
          <p:cNvPr id="346" name="Google Shape;346;p21" descr="Cover"/>
          <p:cNvPicPr preferRelativeResize="0"/>
          <p:nvPr/>
        </p:nvPicPr>
        <p:blipFill rotWithShape="1">
          <a:blip r:embed="rId6">
            <a:alphaModFix/>
          </a:blip>
          <a:srcRect/>
          <a:stretch/>
        </p:blipFill>
        <p:spPr>
          <a:xfrm>
            <a:off x="2634520" y="2670883"/>
            <a:ext cx="1887713" cy="1061576"/>
          </a:xfrm>
          <a:prstGeom prst="rect">
            <a:avLst/>
          </a:prstGeom>
          <a:noFill/>
          <a:ln>
            <a:noFill/>
          </a:ln>
        </p:spPr>
      </p:pic>
      <p:pic>
        <p:nvPicPr>
          <p:cNvPr id="347" name="Google Shape;347;p21" descr="Cover"/>
          <p:cNvPicPr preferRelativeResize="0"/>
          <p:nvPr/>
        </p:nvPicPr>
        <p:blipFill rotWithShape="1">
          <a:blip r:embed="rId7">
            <a:alphaModFix/>
          </a:blip>
          <a:srcRect/>
          <a:stretch/>
        </p:blipFill>
        <p:spPr>
          <a:xfrm>
            <a:off x="606054" y="1449336"/>
            <a:ext cx="2184494" cy="2412206"/>
          </a:xfrm>
          <a:prstGeom prst="rect">
            <a:avLst/>
          </a:prstGeom>
          <a:noFill/>
          <a:ln>
            <a:noFill/>
          </a:ln>
        </p:spPr>
      </p:pic>
      <p:pic>
        <p:nvPicPr>
          <p:cNvPr id="348" name="Google Shape;348;p21" descr="Cover"/>
          <p:cNvPicPr preferRelativeResize="0"/>
          <p:nvPr/>
        </p:nvPicPr>
        <p:blipFill rotWithShape="1">
          <a:blip r:embed="rId8">
            <a:alphaModFix/>
          </a:blip>
          <a:srcRect/>
          <a:stretch/>
        </p:blipFill>
        <p:spPr>
          <a:xfrm>
            <a:off x="5667966" y="2284908"/>
            <a:ext cx="2752321" cy="410765"/>
          </a:xfrm>
          <a:prstGeom prst="rect">
            <a:avLst/>
          </a:prstGeom>
          <a:noFill/>
          <a:ln>
            <a:noFill/>
          </a:ln>
        </p:spPr>
      </p:pic>
      <p:pic>
        <p:nvPicPr>
          <p:cNvPr id="349" name="Google Shape;349;p21" descr="Cover"/>
          <p:cNvPicPr preferRelativeResize="0"/>
          <p:nvPr/>
        </p:nvPicPr>
        <p:blipFill rotWithShape="1">
          <a:blip r:embed="rId9">
            <a:alphaModFix/>
          </a:blip>
          <a:srcRect/>
          <a:stretch/>
        </p:blipFill>
        <p:spPr>
          <a:xfrm>
            <a:off x="2634519" y="1449336"/>
            <a:ext cx="3181490" cy="1325166"/>
          </a:xfrm>
          <a:prstGeom prst="rect">
            <a:avLst/>
          </a:prstGeom>
          <a:noFill/>
          <a:ln>
            <a:noFill/>
          </a:ln>
        </p:spPr>
      </p:pic>
      <p:pic>
        <p:nvPicPr>
          <p:cNvPr id="350" name="Google Shape;350;p21" descr="Cover"/>
          <p:cNvPicPr preferRelativeResize="0"/>
          <p:nvPr/>
        </p:nvPicPr>
        <p:blipFill rotWithShape="1">
          <a:blip r:embed="rId10">
            <a:alphaModFix/>
          </a:blip>
          <a:srcRect/>
          <a:stretch/>
        </p:blipFill>
        <p:spPr>
          <a:xfrm>
            <a:off x="3937661" y="401399"/>
            <a:ext cx="3378244" cy="1140332"/>
          </a:xfrm>
          <a:prstGeom prst="rect">
            <a:avLst/>
          </a:prstGeom>
          <a:noFill/>
          <a:ln>
            <a:noFill/>
          </a:ln>
        </p:spPr>
      </p:pic>
      <p:pic>
        <p:nvPicPr>
          <p:cNvPr id="351" name="Google Shape;351;p21" descr="Cover"/>
          <p:cNvPicPr preferRelativeResize="0"/>
          <p:nvPr/>
        </p:nvPicPr>
        <p:blipFill rotWithShape="1">
          <a:blip r:embed="rId11">
            <a:alphaModFix/>
          </a:blip>
          <a:srcRect/>
          <a:stretch/>
        </p:blipFill>
        <p:spPr>
          <a:xfrm>
            <a:off x="3868289" y="401399"/>
            <a:ext cx="2853082" cy="526323"/>
          </a:xfrm>
          <a:prstGeom prst="rect">
            <a:avLst/>
          </a:prstGeom>
          <a:noFill/>
          <a:ln>
            <a:noFill/>
          </a:ln>
        </p:spPr>
      </p:pic>
      <p:pic>
        <p:nvPicPr>
          <p:cNvPr id="352" name="Google Shape;352;p21" descr="Cover"/>
          <p:cNvPicPr preferRelativeResize="0"/>
          <p:nvPr/>
        </p:nvPicPr>
        <p:blipFill rotWithShape="1">
          <a:blip r:embed="rId12">
            <a:alphaModFix/>
          </a:blip>
          <a:srcRect/>
          <a:stretch/>
        </p:blipFill>
        <p:spPr>
          <a:xfrm>
            <a:off x="2172079" y="584782"/>
            <a:ext cx="1836961" cy="1495702"/>
          </a:xfrm>
          <a:prstGeom prst="rect">
            <a:avLst/>
          </a:prstGeom>
          <a:noFill/>
          <a:ln>
            <a:noFill/>
          </a:ln>
        </p:spPr>
      </p:pic>
      <p:pic>
        <p:nvPicPr>
          <p:cNvPr id="353" name="Google Shape;353;p21" descr="Cover"/>
          <p:cNvPicPr preferRelativeResize="0"/>
          <p:nvPr/>
        </p:nvPicPr>
        <p:blipFill rotWithShape="1">
          <a:blip r:embed="rId13">
            <a:alphaModFix/>
          </a:blip>
          <a:srcRect/>
          <a:stretch/>
        </p:blipFill>
        <p:spPr>
          <a:xfrm>
            <a:off x="1348971" y="1331582"/>
            <a:ext cx="1498254" cy="10691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500"/>
                                        <p:tgtEl>
                                          <p:spTgt spid="3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2"/>
                                        </p:tgtEl>
                                        <p:attrNameLst>
                                          <p:attrName>style.visibility</p:attrName>
                                        </p:attrNameLst>
                                      </p:cBhvr>
                                      <p:to>
                                        <p:strVal val="visible"/>
                                      </p:to>
                                    </p:set>
                                    <p:animEffect transition="in" filter="fade">
                                      <p:cBhvr>
                                        <p:cTn id="12" dur="500"/>
                                        <p:tgtEl>
                                          <p:spTgt spid="3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1"/>
                                        </p:tgtEl>
                                        <p:attrNameLst>
                                          <p:attrName>style.visibility</p:attrName>
                                        </p:attrNameLst>
                                      </p:cBhvr>
                                      <p:to>
                                        <p:strVal val="visible"/>
                                      </p:to>
                                    </p:set>
                                    <p:animEffect transition="in" filter="fade">
                                      <p:cBhvr>
                                        <p:cTn id="17" dur="500"/>
                                        <p:tgtEl>
                                          <p:spTgt spid="3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0"/>
                                        </p:tgtEl>
                                        <p:attrNameLst>
                                          <p:attrName>style.visibility</p:attrName>
                                        </p:attrNameLst>
                                      </p:cBhvr>
                                      <p:to>
                                        <p:strVal val="visible"/>
                                      </p:to>
                                    </p:set>
                                    <p:animEffect transition="in" filter="fade">
                                      <p:cBhvr>
                                        <p:cTn id="22" dur="500"/>
                                        <p:tgtEl>
                                          <p:spTgt spid="3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9"/>
                                        </p:tgtEl>
                                        <p:attrNameLst>
                                          <p:attrName>style.visibility</p:attrName>
                                        </p:attrNameLst>
                                      </p:cBhvr>
                                      <p:to>
                                        <p:strVal val="visible"/>
                                      </p:to>
                                    </p:set>
                                    <p:animEffect transition="in" filter="fade">
                                      <p:cBhvr>
                                        <p:cTn id="27" dur="500"/>
                                        <p:tgtEl>
                                          <p:spTgt spid="3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8"/>
                                        </p:tgtEl>
                                        <p:attrNameLst>
                                          <p:attrName>style.visibility</p:attrName>
                                        </p:attrNameLst>
                                      </p:cBhvr>
                                      <p:to>
                                        <p:strVal val="visible"/>
                                      </p:to>
                                    </p:set>
                                    <p:animEffect transition="in" filter="fade">
                                      <p:cBhvr>
                                        <p:cTn id="32" dur="500"/>
                                        <p:tgtEl>
                                          <p:spTgt spid="3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7"/>
                                        </p:tgtEl>
                                        <p:attrNameLst>
                                          <p:attrName>style.visibility</p:attrName>
                                        </p:attrNameLst>
                                      </p:cBhvr>
                                      <p:to>
                                        <p:strVal val="visible"/>
                                      </p:to>
                                    </p:set>
                                    <p:animEffect transition="in" filter="fade">
                                      <p:cBhvr>
                                        <p:cTn id="37" dur="500"/>
                                        <p:tgtEl>
                                          <p:spTgt spid="3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6"/>
                                        </p:tgtEl>
                                        <p:attrNameLst>
                                          <p:attrName>style.visibility</p:attrName>
                                        </p:attrNameLst>
                                      </p:cBhvr>
                                      <p:to>
                                        <p:strVal val="visible"/>
                                      </p:to>
                                    </p:set>
                                    <p:animEffect transition="in" filter="fade">
                                      <p:cBhvr>
                                        <p:cTn id="42" dur="500"/>
                                        <p:tgtEl>
                                          <p:spTgt spid="3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5"/>
                                        </p:tgtEl>
                                        <p:attrNameLst>
                                          <p:attrName>style.visibility</p:attrName>
                                        </p:attrNameLst>
                                      </p:cBhvr>
                                      <p:to>
                                        <p:strVal val="visible"/>
                                      </p:to>
                                    </p:set>
                                    <p:animEffect transition="in" filter="fade">
                                      <p:cBhvr>
                                        <p:cTn id="47" dur="500"/>
                                        <p:tgtEl>
                                          <p:spTgt spid="3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4"/>
                                        </p:tgtEl>
                                        <p:attrNameLst>
                                          <p:attrName>style.visibility</p:attrName>
                                        </p:attrNameLst>
                                      </p:cBhvr>
                                      <p:to>
                                        <p:strVal val="visible"/>
                                      </p:to>
                                    </p:set>
                                    <p:animEffect transition="in" filter="fade">
                                      <p:cBhvr>
                                        <p:cTn id="52" dur="500"/>
                                        <p:tgtEl>
                                          <p:spTgt spid="3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43"/>
                                        </p:tgtEl>
                                        <p:attrNameLst>
                                          <p:attrName>style.visibility</p:attrName>
                                        </p:attrNameLst>
                                      </p:cBhvr>
                                      <p:to>
                                        <p:strVal val="visible"/>
                                      </p:to>
                                    </p:set>
                                    <p:animEffect transition="in" filter="fade">
                                      <p:cBhvr>
                                        <p:cTn id="57" dur="50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2"/>
          <p:cNvSpPr txBox="1">
            <a:spLocks noGrp="1"/>
          </p:cNvSpPr>
          <p:nvPr>
            <p:ph type="title"/>
          </p:nvPr>
        </p:nvSpPr>
        <p:spPr>
          <a:xfrm>
            <a:off x="831112" y="495743"/>
            <a:ext cx="7162800" cy="97155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00"/>
              </a:buClr>
              <a:buSzPts val="2800"/>
              <a:buFont typeface="Times New Roman"/>
              <a:buNone/>
            </a:pPr>
            <a:r>
              <a:rPr lang="en-US" sz="2800" b="1">
                <a:solidFill>
                  <a:srgbClr val="FFFF00"/>
                </a:solidFill>
                <a:latin typeface="Times New Roman"/>
                <a:ea typeface="Times New Roman"/>
                <a:cs typeface="Times New Roman"/>
                <a:sym typeface="Times New Roman"/>
              </a:rPr>
              <a:t>III. </a:t>
            </a:r>
            <a:r>
              <a:rPr lang="en-US" sz="2800" b="1" u="sng">
                <a:solidFill>
                  <a:srgbClr val="FFFF00"/>
                </a:solidFill>
                <a:latin typeface="Times New Roman"/>
                <a:ea typeface="Times New Roman"/>
                <a:cs typeface="Times New Roman"/>
                <a:sym typeface="Times New Roman"/>
              </a:rPr>
              <a:t>LUYỆN TẬP</a:t>
            </a:r>
            <a:r>
              <a:rPr lang="en-US" sz="2800" b="1">
                <a:solidFill>
                  <a:srgbClr val="FFFF00"/>
                </a:solidFill>
                <a:latin typeface="Times New Roman"/>
                <a:ea typeface="Times New Roman"/>
                <a:cs typeface="Times New Roman"/>
                <a:sym typeface="Times New Roman"/>
              </a:rPr>
              <a:t>: sgk tr 70</a:t>
            </a:r>
            <a:endParaRPr sz="2800" b="1">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1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23" descr="SEO Web đang gặp những thách thức và khó khăn cần làm thế nào?"/>
          <p:cNvPicPr preferRelativeResize="0"/>
          <p:nvPr/>
        </p:nvPicPr>
        <p:blipFill rotWithShape="1">
          <a:blip r:embed="rId3">
            <a:alphaModFix/>
          </a:blip>
          <a:srcRect/>
          <a:stretch/>
        </p:blipFill>
        <p:spPr>
          <a:xfrm>
            <a:off x="699976" y="420474"/>
            <a:ext cx="7793665" cy="4133797"/>
          </a:xfrm>
          <a:prstGeom prst="rect">
            <a:avLst/>
          </a:prstGeom>
          <a:noFill/>
          <a:ln>
            <a:noFill/>
          </a:ln>
        </p:spPr>
      </p:pic>
      <p:pic>
        <p:nvPicPr>
          <p:cNvPr id="366" name="Google Shape;366;p23" descr="Bible2 Ss"/>
          <p:cNvPicPr preferRelativeResize="0"/>
          <p:nvPr/>
        </p:nvPicPr>
        <p:blipFill rotWithShape="1">
          <a:blip r:embed="rId4">
            <a:alphaModFix/>
          </a:blip>
          <a:srcRect/>
          <a:stretch/>
        </p:blipFill>
        <p:spPr>
          <a:xfrm>
            <a:off x="3124200" y="3605619"/>
            <a:ext cx="2413591" cy="912386"/>
          </a:xfrm>
          <a:prstGeom prst="rect">
            <a:avLst/>
          </a:prstGeom>
          <a:noFill/>
          <a:ln>
            <a:noFill/>
          </a:ln>
        </p:spPr>
      </p:pic>
      <p:pic>
        <p:nvPicPr>
          <p:cNvPr id="367" name="Google Shape;367;p23" descr="bs00554_"/>
          <p:cNvPicPr preferRelativeResize="0"/>
          <p:nvPr/>
        </p:nvPicPr>
        <p:blipFill rotWithShape="1">
          <a:blip r:embed="rId5">
            <a:alphaModFix/>
          </a:blip>
          <a:srcRect/>
          <a:stretch/>
        </p:blipFill>
        <p:spPr>
          <a:xfrm>
            <a:off x="6747844" y="2675367"/>
            <a:ext cx="1775637" cy="734616"/>
          </a:xfrm>
          <a:prstGeom prst="rect">
            <a:avLst/>
          </a:prstGeom>
          <a:noFill/>
          <a:ln>
            <a:noFill/>
          </a:ln>
        </p:spPr>
      </p:pic>
      <p:pic>
        <p:nvPicPr>
          <p:cNvPr id="368" name="Google Shape;368;p23" descr="door2"/>
          <p:cNvPicPr preferRelativeResize="0"/>
          <p:nvPr/>
        </p:nvPicPr>
        <p:blipFill rotWithShape="1">
          <a:blip r:embed="rId6">
            <a:alphaModFix/>
          </a:blip>
          <a:srcRect/>
          <a:stretch/>
        </p:blipFill>
        <p:spPr>
          <a:xfrm>
            <a:off x="4658128" y="378060"/>
            <a:ext cx="3930731" cy="4215741"/>
          </a:xfrm>
          <a:prstGeom prst="rect">
            <a:avLst/>
          </a:prstGeom>
          <a:noFill/>
          <a:ln>
            <a:noFill/>
          </a:ln>
        </p:spPr>
      </p:pic>
      <p:sp>
        <p:nvSpPr>
          <p:cNvPr id="369" name="Google Shape;369;p23"/>
          <p:cNvSpPr txBox="1"/>
          <p:nvPr/>
        </p:nvSpPr>
        <p:spPr>
          <a:xfrm>
            <a:off x="658323" y="672511"/>
            <a:ext cx="3997842"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CC0000"/>
                </a:solidFill>
                <a:latin typeface="Bodoni"/>
                <a:ea typeface="Bodoni"/>
                <a:cs typeface="Bodoni"/>
                <a:sym typeface="Bodoni"/>
              </a:rPr>
              <a:t>CÙNG THAM GIA THỬ THÁCH</a:t>
            </a:r>
            <a:endParaRPr sz="3200" b="1">
              <a:solidFill>
                <a:srgbClr val="CC0000"/>
              </a:solidFill>
              <a:latin typeface="Bodoni"/>
              <a:ea typeface="Bodoni"/>
              <a:cs typeface="Bodoni"/>
              <a:sym typeface="Bodoni"/>
            </a:endParaRPr>
          </a:p>
        </p:txBody>
      </p:sp>
      <p:pic>
        <p:nvPicPr>
          <p:cNvPr id="370" name="Google Shape;370;p23" descr="door1"/>
          <p:cNvPicPr preferRelativeResize="0"/>
          <p:nvPr/>
        </p:nvPicPr>
        <p:blipFill rotWithShape="1">
          <a:blip r:embed="rId7">
            <a:alphaModFix/>
          </a:blip>
          <a:srcRect/>
          <a:stretch/>
        </p:blipFill>
        <p:spPr>
          <a:xfrm>
            <a:off x="584200" y="381000"/>
            <a:ext cx="4098873" cy="42276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70"/>
                                        </p:tgtEl>
                                      </p:cBhvr>
                                    </p:animEffect>
                                    <p:set>
                                      <p:cBhvr>
                                        <p:cTn id="7" dur="1" fill="hold">
                                          <p:stCondLst>
                                            <p:cond delay="1000"/>
                                          </p:stCondLst>
                                        </p:cTn>
                                        <p:tgtEl>
                                          <p:spTgt spid="37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368"/>
                                        </p:tgtEl>
                                      </p:cBhvr>
                                    </p:animEffect>
                                    <p:set>
                                      <p:cBhvr>
                                        <p:cTn id="10" dur="1" fill="hold">
                                          <p:stCondLst>
                                            <p:cond delay="1000"/>
                                          </p:stCondLst>
                                        </p:cTn>
                                        <p:tgtEl>
                                          <p:spTgt spid="36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66"/>
                                        </p:tgtEl>
                                        <p:attrNameLst>
                                          <p:attrName>style.visibility</p:attrName>
                                        </p:attrNameLst>
                                      </p:cBhvr>
                                      <p:to>
                                        <p:strVal val="visible"/>
                                      </p:to>
                                    </p:set>
                                    <p:animEffect transition="in" filter="fade">
                                      <p:cBhvr>
                                        <p:cTn id="13" dur="5000"/>
                                        <p:tgtEl>
                                          <p:spTgt spid="366"/>
                                        </p:tgtEl>
                                      </p:cBhvr>
                                    </p:animEffect>
                                  </p:childTnLst>
                                </p:cTn>
                              </p:par>
                              <p:par>
                                <p:cTn id="14" presetID="10" presetClass="entr" presetSubtype="0" fill="hold" nodeType="withEffect">
                                  <p:stCondLst>
                                    <p:cond delay="0"/>
                                  </p:stCondLst>
                                  <p:childTnLst>
                                    <p:set>
                                      <p:cBhvr>
                                        <p:cTn id="15" dur="1" fill="hold">
                                          <p:stCondLst>
                                            <p:cond delay="0"/>
                                          </p:stCondLst>
                                        </p:cTn>
                                        <p:tgtEl>
                                          <p:spTgt spid="367"/>
                                        </p:tgtEl>
                                        <p:attrNameLst>
                                          <p:attrName>style.visibility</p:attrName>
                                        </p:attrNameLst>
                                      </p:cBhvr>
                                      <p:to>
                                        <p:strVal val="visible"/>
                                      </p:to>
                                    </p:set>
                                    <p:animEffect transition="in" filter="fade">
                                      <p:cBhvr>
                                        <p:cTn id="16" dur="50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5"/>
          <p:cNvSpPr/>
          <p:nvPr/>
        </p:nvSpPr>
        <p:spPr>
          <a:xfrm>
            <a:off x="1095161" y="2633604"/>
            <a:ext cx="6096000" cy="4202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Times New Roman"/>
                <a:ea typeface="Times New Roman"/>
                <a:cs typeface="Times New Roman"/>
                <a:sym typeface="Times New Roman"/>
              </a:rPr>
              <a:t>b/ Gần          thì        , gần         thì          .</a:t>
            </a:r>
            <a:endParaRPr sz="1800" b="1">
              <a:solidFill>
                <a:schemeClr val="lt1"/>
              </a:solidFill>
              <a:latin typeface="Times New Roman"/>
              <a:ea typeface="Times New Roman"/>
              <a:cs typeface="Times New Roman"/>
              <a:sym typeface="Times New Roman"/>
            </a:endParaRPr>
          </a:p>
        </p:txBody>
      </p:sp>
      <p:sp>
        <p:nvSpPr>
          <p:cNvPr id="383" name="Google Shape;383;p25"/>
          <p:cNvSpPr txBox="1"/>
          <p:nvPr/>
        </p:nvSpPr>
        <p:spPr>
          <a:xfrm>
            <a:off x="2866361" y="3053894"/>
            <a:ext cx="2950534" cy="369332"/>
          </a:xfrm>
          <a:prstGeom prst="rect">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Times New Roman"/>
                <a:ea typeface="Times New Roman"/>
                <a:cs typeface="Times New Roman"/>
                <a:sym typeface="Times New Roman"/>
              </a:rPr>
              <a:t>cái xấu</a:t>
            </a:r>
            <a:endParaRPr sz="1800" b="1">
              <a:solidFill>
                <a:schemeClr val="lt1"/>
              </a:solidFill>
              <a:latin typeface="Times New Roman"/>
              <a:ea typeface="Times New Roman"/>
              <a:cs typeface="Times New Roman"/>
              <a:sym typeface="Times New Roman"/>
            </a:endParaRPr>
          </a:p>
        </p:txBody>
      </p:sp>
      <p:sp>
        <p:nvSpPr>
          <p:cNvPr id="384" name="Google Shape;384;p25"/>
          <p:cNvSpPr txBox="1"/>
          <p:nvPr/>
        </p:nvSpPr>
        <p:spPr>
          <a:xfrm>
            <a:off x="2866361" y="3583215"/>
            <a:ext cx="2950534" cy="369332"/>
          </a:xfrm>
          <a:prstGeom prst="rect">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Times New Roman"/>
                <a:ea typeface="Times New Roman"/>
                <a:cs typeface="Times New Roman"/>
                <a:sym typeface="Times New Roman"/>
              </a:rPr>
              <a:t>cái tốt, cái hay, cái tiến bộ</a:t>
            </a:r>
            <a:endParaRPr sz="1800" b="1">
              <a:solidFill>
                <a:schemeClr val="lt1"/>
              </a:solidFill>
              <a:latin typeface="Times New Roman"/>
              <a:ea typeface="Times New Roman"/>
              <a:cs typeface="Times New Roman"/>
              <a:sym typeface="Times New Roman"/>
            </a:endParaRPr>
          </a:p>
        </p:txBody>
      </p:sp>
      <p:sp>
        <p:nvSpPr>
          <p:cNvPr id="385" name="Google Shape;385;p25"/>
          <p:cNvSpPr txBox="1"/>
          <p:nvPr/>
        </p:nvSpPr>
        <p:spPr>
          <a:xfrm>
            <a:off x="6333885" y="3352102"/>
            <a:ext cx="2819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rgbClr val="FFFF00"/>
                </a:solidFill>
                <a:latin typeface="Times New Roman"/>
                <a:ea typeface="Times New Roman"/>
                <a:cs typeface="Times New Roman"/>
                <a:sym typeface="Times New Roman"/>
              </a:rPr>
              <a:t>=&gt; Ẩn dụ phẩm chất </a:t>
            </a:r>
            <a:endParaRPr/>
          </a:p>
        </p:txBody>
      </p:sp>
      <p:sp>
        <p:nvSpPr>
          <p:cNvPr id="386" name="Google Shape;386;p25"/>
          <p:cNvSpPr txBox="1"/>
          <p:nvPr/>
        </p:nvSpPr>
        <p:spPr>
          <a:xfrm>
            <a:off x="1559443" y="2633604"/>
            <a:ext cx="1143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Times New Roman"/>
                <a:ea typeface="Times New Roman"/>
                <a:cs typeface="Times New Roman"/>
                <a:sym typeface="Times New Roman"/>
              </a:rPr>
              <a:t>mực</a:t>
            </a:r>
            <a:endParaRPr sz="1800" b="1">
              <a:solidFill>
                <a:schemeClr val="lt1"/>
              </a:solidFill>
              <a:latin typeface="Times New Roman"/>
              <a:ea typeface="Times New Roman"/>
              <a:cs typeface="Times New Roman"/>
              <a:sym typeface="Times New Roman"/>
            </a:endParaRPr>
          </a:p>
        </p:txBody>
      </p:sp>
      <p:sp>
        <p:nvSpPr>
          <p:cNvPr id="387" name="Google Shape;387;p25"/>
          <p:cNvSpPr txBox="1"/>
          <p:nvPr/>
        </p:nvSpPr>
        <p:spPr>
          <a:xfrm>
            <a:off x="2394097" y="2633604"/>
            <a:ext cx="1143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Times New Roman"/>
                <a:ea typeface="Times New Roman"/>
                <a:cs typeface="Times New Roman"/>
                <a:sym typeface="Times New Roman"/>
              </a:rPr>
              <a:t>đen</a:t>
            </a:r>
            <a:endParaRPr sz="1800" b="1">
              <a:solidFill>
                <a:schemeClr val="lt1"/>
              </a:solidFill>
              <a:latin typeface="Times New Roman"/>
              <a:ea typeface="Times New Roman"/>
              <a:cs typeface="Times New Roman"/>
              <a:sym typeface="Times New Roman"/>
            </a:endParaRPr>
          </a:p>
        </p:txBody>
      </p:sp>
      <p:sp>
        <p:nvSpPr>
          <p:cNvPr id="388" name="Google Shape;388;p25"/>
          <p:cNvSpPr txBox="1"/>
          <p:nvPr/>
        </p:nvSpPr>
        <p:spPr>
          <a:xfrm>
            <a:off x="3297866" y="2621298"/>
            <a:ext cx="1143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Times New Roman"/>
                <a:ea typeface="Times New Roman"/>
                <a:cs typeface="Times New Roman"/>
                <a:sym typeface="Times New Roman"/>
              </a:rPr>
              <a:t>đèn</a:t>
            </a:r>
            <a:endParaRPr sz="1800" b="1">
              <a:solidFill>
                <a:schemeClr val="lt1"/>
              </a:solidFill>
              <a:latin typeface="Times New Roman"/>
              <a:ea typeface="Times New Roman"/>
              <a:cs typeface="Times New Roman"/>
              <a:sym typeface="Times New Roman"/>
            </a:endParaRPr>
          </a:p>
        </p:txBody>
      </p:sp>
      <p:sp>
        <p:nvSpPr>
          <p:cNvPr id="389" name="Google Shape;389;p25"/>
          <p:cNvSpPr txBox="1"/>
          <p:nvPr/>
        </p:nvSpPr>
        <p:spPr>
          <a:xfrm>
            <a:off x="4316808" y="2627184"/>
            <a:ext cx="838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Times New Roman"/>
                <a:ea typeface="Times New Roman"/>
                <a:cs typeface="Times New Roman"/>
                <a:sym typeface="Times New Roman"/>
              </a:rPr>
              <a:t>sáng</a:t>
            </a:r>
            <a:endParaRPr sz="1800" b="1">
              <a:solidFill>
                <a:schemeClr val="lt1"/>
              </a:solidFill>
              <a:latin typeface="Times New Roman"/>
              <a:ea typeface="Times New Roman"/>
              <a:cs typeface="Times New Roman"/>
              <a:sym typeface="Times New Roman"/>
            </a:endParaRPr>
          </a:p>
        </p:txBody>
      </p:sp>
      <p:cxnSp>
        <p:nvCxnSpPr>
          <p:cNvPr id="390" name="Google Shape;390;p25"/>
          <p:cNvCxnSpPr/>
          <p:nvPr/>
        </p:nvCxnSpPr>
        <p:spPr>
          <a:xfrm>
            <a:off x="2209800" y="3314738"/>
            <a:ext cx="457200" cy="0"/>
          </a:xfrm>
          <a:prstGeom prst="straightConnector1">
            <a:avLst/>
          </a:prstGeom>
          <a:noFill/>
          <a:ln w="19050" cap="flat" cmpd="sng">
            <a:solidFill>
              <a:srgbClr val="FFFF00"/>
            </a:solidFill>
            <a:prstDash val="solid"/>
            <a:round/>
            <a:headEnd type="none" w="med" len="med"/>
            <a:tailEnd type="triangle" w="med" len="med"/>
          </a:ln>
        </p:spPr>
      </p:cxnSp>
      <p:sp>
        <p:nvSpPr>
          <p:cNvPr id="391" name="Google Shape;391;p25"/>
          <p:cNvSpPr txBox="1"/>
          <p:nvPr/>
        </p:nvSpPr>
        <p:spPr>
          <a:xfrm>
            <a:off x="5023842" y="1234320"/>
            <a:ext cx="139822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a:solidFill>
                  <a:schemeClr val="lt1"/>
                </a:solidFill>
                <a:latin typeface="Times New Roman"/>
                <a:ea typeface="Times New Roman"/>
                <a:cs typeface="Times New Roman"/>
                <a:sym typeface="Times New Roman"/>
              </a:rPr>
              <a:t>(Tục ngữ)</a:t>
            </a:r>
            <a:endParaRPr/>
          </a:p>
        </p:txBody>
      </p:sp>
      <p:sp>
        <p:nvSpPr>
          <p:cNvPr id="392" name="Google Shape;392;p25"/>
          <p:cNvSpPr txBox="1"/>
          <p:nvPr/>
        </p:nvSpPr>
        <p:spPr>
          <a:xfrm>
            <a:off x="730957" y="3053894"/>
            <a:ext cx="1409700" cy="369332"/>
          </a:xfrm>
          <a:prstGeom prst="rect">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00"/>
                </a:solidFill>
                <a:latin typeface="Times New Roman"/>
                <a:ea typeface="Times New Roman"/>
                <a:cs typeface="Times New Roman"/>
                <a:sym typeface="Times New Roman"/>
              </a:rPr>
              <a:t>mực, đen</a:t>
            </a:r>
            <a:endParaRPr sz="1800" b="1">
              <a:solidFill>
                <a:srgbClr val="FFFF00"/>
              </a:solidFill>
              <a:latin typeface="Times New Roman"/>
              <a:ea typeface="Times New Roman"/>
              <a:cs typeface="Times New Roman"/>
              <a:sym typeface="Times New Roman"/>
            </a:endParaRPr>
          </a:p>
        </p:txBody>
      </p:sp>
      <p:sp>
        <p:nvSpPr>
          <p:cNvPr id="393" name="Google Shape;393;p25"/>
          <p:cNvSpPr txBox="1"/>
          <p:nvPr/>
        </p:nvSpPr>
        <p:spPr>
          <a:xfrm>
            <a:off x="730958" y="3472972"/>
            <a:ext cx="1409700" cy="369332"/>
          </a:xfrm>
          <a:prstGeom prst="rect">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00"/>
                </a:solidFill>
                <a:latin typeface="Times New Roman"/>
                <a:ea typeface="Times New Roman"/>
                <a:cs typeface="Times New Roman"/>
                <a:sym typeface="Times New Roman"/>
              </a:rPr>
              <a:t>đèn, sáng</a:t>
            </a:r>
            <a:endParaRPr sz="1800" b="1">
              <a:solidFill>
                <a:srgbClr val="FFFF00"/>
              </a:solidFill>
              <a:latin typeface="Times New Roman"/>
              <a:ea typeface="Times New Roman"/>
              <a:cs typeface="Times New Roman"/>
              <a:sym typeface="Times New Roman"/>
            </a:endParaRPr>
          </a:p>
        </p:txBody>
      </p:sp>
      <p:cxnSp>
        <p:nvCxnSpPr>
          <p:cNvPr id="394" name="Google Shape;394;p25"/>
          <p:cNvCxnSpPr/>
          <p:nvPr/>
        </p:nvCxnSpPr>
        <p:spPr>
          <a:xfrm>
            <a:off x="2209800" y="3657638"/>
            <a:ext cx="457200" cy="0"/>
          </a:xfrm>
          <a:prstGeom prst="straightConnector1">
            <a:avLst/>
          </a:prstGeom>
          <a:noFill/>
          <a:ln w="19050" cap="flat" cmpd="sng">
            <a:solidFill>
              <a:srgbClr val="FFFF00"/>
            </a:solidFill>
            <a:prstDash val="solid"/>
            <a:round/>
            <a:headEnd type="none" w="med" len="med"/>
            <a:tailEnd type="triangle" w="med" len="med"/>
          </a:ln>
        </p:spPr>
      </p:cxnSp>
      <p:sp>
        <p:nvSpPr>
          <p:cNvPr id="395" name="Google Shape;395;p25"/>
          <p:cNvSpPr/>
          <p:nvPr/>
        </p:nvSpPr>
        <p:spPr>
          <a:xfrm>
            <a:off x="2810539" y="1231327"/>
            <a:ext cx="932122" cy="40005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800">
                <a:solidFill>
                  <a:schemeClr val="lt1"/>
                </a:solidFill>
                <a:latin typeface="Times New Roman"/>
                <a:ea typeface="Times New Roman"/>
                <a:cs typeface="Times New Roman"/>
                <a:sym typeface="Times New Roman"/>
              </a:rPr>
              <a:t> </a:t>
            </a:r>
            <a:r>
              <a:rPr lang="en-US" sz="1800" b="1">
                <a:solidFill>
                  <a:schemeClr val="lt1"/>
                </a:solidFill>
                <a:latin typeface="Times New Roman"/>
                <a:ea typeface="Times New Roman"/>
                <a:cs typeface="Times New Roman"/>
                <a:sym typeface="Times New Roman"/>
              </a:rPr>
              <a:t>nhớ</a:t>
            </a:r>
            <a:endParaRPr sz="1800">
              <a:solidFill>
                <a:schemeClr val="lt1"/>
              </a:solidFill>
              <a:latin typeface="Times New Roman"/>
              <a:ea typeface="Times New Roman"/>
              <a:cs typeface="Times New Roman"/>
              <a:sym typeface="Times New Roman"/>
            </a:endParaRPr>
          </a:p>
          <a:p>
            <a:pPr marL="0" marR="0" lvl="0" indent="0" algn="ctr" rtl="0">
              <a:lnSpc>
                <a:spcPct val="90000"/>
              </a:lnSpc>
              <a:spcBef>
                <a:spcPts val="360"/>
              </a:spcBef>
              <a:spcAft>
                <a:spcPts val="0"/>
              </a:spcAft>
              <a:buNone/>
            </a:pPr>
            <a:r>
              <a:rPr lang="en-US" sz="1800">
                <a:solidFill>
                  <a:srgbClr val="0000FF"/>
                </a:solidFill>
                <a:latin typeface="Times New Roman"/>
                <a:ea typeface="Times New Roman"/>
                <a:cs typeface="Times New Roman"/>
                <a:sym typeface="Times New Roman"/>
              </a:rPr>
              <a:t>			</a:t>
            </a:r>
            <a:endParaRPr/>
          </a:p>
        </p:txBody>
      </p:sp>
      <p:sp>
        <p:nvSpPr>
          <p:cNvPr id="396" name="Google Shape;396;p25"/>
          <p:cNvSpPr/>
          <p:nvPr/>
        </p:nvSpPr>
        <p:spPr>
          <a:xfrm>
            <a:off x="2071552" y="1229405"/>
            <a:ext cx="1143000" cy="40005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800" b="1">
                <a:solidFill>
                  <a:schemeClr val="lt1"/>
                </a:solidFill>
                <a:latin typeface="Times New Roman"/>
                <a:ea typeface="Times New Roman"/>
                <a:cs typeface="Times New Roman"/>
                <a:sym typeface="Times New Roman"/>
              </a:rPr>
              <a:t>Ăn quả</a:t>
            </a:r>
            <a:endParaRPr sz="1800" b="1">
              <a:solidFill>
                <a:schemeClr val="lt1"/>
              </a:solidFill>
              <a:latin typeface="Times New Roman"/>
              <a:ea typeface="Times New Roman"/>
              <a:cs typeface="Times New Roman"/>
              <a:sym typeface="Times New Roman"/>
            </a:endParaRPr>
          </a:p>
        </p:txBody>
      </p:sp>
      <p:sp>
        <p:nvSpPr>
          <p:cNvPr id="397" name="Google Shape;397;p25"/>
          <p:cNvSpPr/>
          <p:nvPr/>
        </p:nvSpPr>
        <p:spPr>
          <a:xfrm>
            <a:off x="3246432" y="1229405"/>
            <a:ext cx="1905000" cy="40005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800" b="1">
                <a:solidFill>
                  <a:schemeClr val="lt1"/>
                </a:solidFill>
                <a:latin typeface="Times New Roman"/>
                <a:ea typeface="Times New Roman"/>
                <a:cs typeface="Times New Roman"/>
                <a:sym typeface="Times New Roman"/>
              </a:rPr>
              <a:t>kẻ trồng cây</a:t>
            </a:r>
            <a:endParaRPr sz="1800" b="1">
              <a:solidFill>
                <a:schemeClr val="lt1"/>
              </a:solidFill>
              <a:latin typeface="Times New Roman"/>
              <a:ea typeface="Times New Roman"/>
              <a:cs typeface="Times New Roman"/>
              <a:sym typeface="Times New Roman"/>
            </a:endParaRPr>
          </a:p>
        </p:txBody>
      </p:sp>
      <p:sp>
        <p:nvSpPr>
          <p:cNvPr id="398" name="Google Shape;398;p25"/>
          <p:cNvSpPr txBox="1"/>
          <p:nvPr/>
        </p:nvSpPr>
        <p:spPr>
          <a:xfrm>
            <a:off x="744271" y="1578623"/>
            <a:ext cx="1396385" cy="369332"/>
          </a:xfrm>
          <a:prstGeom prst="rect">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00"/>
                </a:solidFill>
                <a:latin typeface="Times New Roman"/>
                <a:ea typeface="Times New Roman"/>
                <a:cs typeface="Times New Roman"/>
                <a:sym typeface="Times New Roman"/>
              </a:rPr>
              <a:t>ăn quả</a:t>
            </a:r>
            <a:endParaRPr sz="1800" b="1">
              <a:solidFill>
                <a:srgbClr val="FFFF00"/>
              </a:solidFill>
              <a:latin typeface="Times New Roman"/>
              <a:ea typeface="Times New Roman"/>
              <a:cs typeface="Times New Roman"/>
              <a:sym typeface="Times New Roman"/>
            </a:endParaRPr>
          </a:p>
        </p:txBody>
      </p:sp>
      <p:sp>
        <p:nvSpPr>
          <p:cNvPr id="399" name="Google Shape;399;p25"/>
          <p:cNvSpPr txBox="1"/>
          <p:nvPr/>
        </p:nvSpPr>
        <p:spPr>
          <a:xfrm>
            <a:off x="730957" y="2003262"/>
            <a:ext cx="1409700" cy="369332"/>
          </a:xfrm>
          <a:prstGeom prst="rect">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00"/>
                </a:solidFill>
                <a:latin typeface="Times New Roman"/>
                <a:ea typeface="Times New Roman"/>
                <a:cs typeface="Times New Roman"/>
                <a:sym typeface="Times New Roman"/>
              </a:rPr>
              <a:t>kẻ trồng cây</a:t>
            </a:r>
            <a:endParaRPr sz="1800" b="1">
              <a:solidFill>
                <a:srgbClr val="FFFF00"/>
              </a:solidFill>
              <a:latin typeface="Times New Roman"/>
              <a:ea typeface="Times New Roman"/>
              <a:cs typeface="Times New Roman"/>
              <a:sym typeface="Times New Roman"/>
            </a:endParaRPr>
          </a:p>
        </p:txBody>
      </p:sp>
      <p:sp>
        <p:nvSpPr>
          <p:cNvPr id="400" name="Google Shape;400;p25"/>
          <p:cNvSpPr txBox="1"/>
          <p:nvPr/>
        </p:nvSpPr>
        <p:spPr>
          <a:xfrm>
            <a:off x="2738327" y="1561011"/>
            <a:ext cx="3524250" cy="369332"/>
          </a:xfrm>
          <a:prstGeom prst="rect">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Times New Roman"/>
                <a:ea typeface="Times New Roman"/>
                <a:cs typeface="Times New Roman"/>
                <a:sym typeface="Times New Roman"/>
              </a:rPr>
              <a:t>sự hưởng thụ thành quả lao động</a:t>
            </a:r>
            <a:endParaRPr sz="1800" b="1">
              <a:solidFill>
                <a:schemeClr val="lt1"/>
              </a:solidFill>
              <a:latin typeface="Times New Roman"/>
              <a:ea typeface="Times New Roman"/>
              <a:cs typeface="Times New Roman"/>
              <a:sym typeface="Times New Roman"/>
            </a:endParaRPr>
          </a:p>
        </p:txBody>
      </p:sp>
      <p:sp>
        <p:nvSpPr>
          <p:cNvPr id="401" name="Google Shape;401;p25"/>
          <p:cNvSpPr txBox="1"/>
          <p:nvPr/>
        </p:nvSpPr>
        <p:spPr>
          <a:xfrm>
            <a:off x="2759592" y="2028183"/>
            <a:ext cx="3524250" cy="369332"/>
          </a:xfrm>
          <a:prstGeom prst="rect">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Times New Roman"/>
                <a:ea typeface="Times New Roman"/>
                <a:cs typeface="Times New Roman"/>
                <a:sym typeface="Times New Roman"/>
              </a:rPr>
              <a:t>người tạo ra thành quả</a:t>
            </a:r>
            <a:endParaRPr sz="1800" b="1">
              <a:solidFill>
                <a:schemeClr val="lt1"/>
              </a:solidFill>
              <a:latin typeface="Times New Roman"/>
              <a:ea typeface="Times New Roman"/>
              <a:cs typeface="Times New Roman"/>
              <a:sym typeface="Times New Roman"/>
            </a:endParaRPr>
          </a:p>
        </p:txBody>
      </p:sp>
      <p:cxnSp>
        <p:nvCxnSpPr>
          <p:cNvPr id="402" name="Google Shape;402;p25"/>
          <p:cNvCxnSpPr/>
          <p:nvPr/>
        </p:nvCxnSpPr>
        <p:spPr>
          <a:xfrm>
            <a:off x="2381985" y="1763289"/>
            <a:ext cx="304800" cy="0"/>
          </a:xfrm>
          <a:prstGeom prst="straightConnector1">
            <a:avLst/>
          </a:prstGeom>
          <a:noFill/>
          <a:ln w="19050" cap="flat" cmpd="sng">
            <a:solidFill>
              <a:srgbClr val="FFFF00"/>
            </a:solidFill>
            <a:prstDash val="solid"/>
            <a:round/>
            <a:headEnd type="none" w="med" len="med"/>
            <a:tailEnd type="triangle" w="med" len="med"/>
          </a:ln>
        </p:spPr>
      </p:cxnSp>
      <p:cxnSp>
        <p:nvCxnSpPr>
          <p:cNvPr id="403" name="Google Shape;403;p25"/>
          <p:cNvCxnSpPr/>
          <p:nvPr/>
        </p:nvCxnSpPr>
        <p:spPr>
          <a:xfrm>
            <a:off x="2381992" y="2229450"/>
            <a:ext cx="304800" cy="0"/>
          </a:xfrm>
          <a:prstGeom prst="straightConnector1">
            <a:avLst/>
          </a:prstGeom>
          <a:noFill/>
          <a:ln w="19050" cap="flat" cmpd="sng">
            <a:solidFill>
              <a:srgbClr val="FFFF00"/>
            </a:solidFill>
            <a:prstDash val="solid"/>
            <a:round/>
            <a:headEnd type="none" w="med" len="med"/>
            <a:tailEnd type="triangle" w="med" len="med"/>
          </a:ln>
        </p:spPr>
      </p:cxnSp>
      <p:sp>
        <p:nvSpPr>
          <p:cNvPr id="404" name="Google Shape;404;p25"/>
          <p:cNvSpPr txBox="1"/>
          <p:nvPr/>
        </p:nvSpPr>
        <p:spPr>
          <a:xfrm>
            <a:off x="6305106" y="1576370"/>
            <a:ext cx="22328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rgbClr val="FFFF00"/>
                </a:solidFill>
                <a:latin typeface="Times New Roman"/>
                <a:ea typeface="Times New Roman"/>
                <a:cs typeface="Times New Roman"/>
                <a:sym typeface="Times New Roman"/>
              </a:rPr>
              <a:t> =&gt; Ẩn dụ cách thức </a:t>
            </a:r>
            <a:endParaRPr/>
          </a:p>
        </p:txBody>
      </p:sp>
      <p:sp>
        <p:nvSpPr>
          <p:cNvPr id="405" name="Google Shape;405;p25"/>
          <p:cNvSpPr txBox="1"/>
          <p:nvPr/>
        </p:nvSpPr>
        <p:spPr>
          <a:xfrm>
            <a:off x="1151864" y="1193521"/>
            <a:ext cx="609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Times New Roman"/>
                <a:ea typeface="Times New Roman"/>
                <a:cs typeface="Times New Roman"/>
                <a:sym typeface="Times New Roman"/>
              </a:rPr>
              <a:t>a/</a:t>
            </a:r>
            <a:endParaRPr/>
          </a:p>
        </p:txBody>
      </p:sp>
      <p:sp>
        <p:nvSpPr>
          <p:cNvPr id="406" name="Google Shape;406;p25"/>
          <p:cNvSpPr txBox="1"/>
          <p:nvPr/>
        </p:nvSpPr>
        <p:spPr>
          <a:xfrm>
            <a:off x="6308645" y="2047747"/>
            <a:ext cx="22399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rgbClr val="FFFF00"/>
                </a:solidFill>
                <a:latin typeface="Times New Roman"/>
                <a:ea typeface="Times New Roman"/>
                <a:cs typeface="Times New Roman"/>
                <a:sym typeface="Times New Roman"/>
              </a:rPr>
              <a:t> =&gt; Ẩn dụ phẩm chất </a:t>
            </a:r>
            <a:endParaRPr sz="1800" b="1" i="1">
              <a:solidFill>
                <a:srgbClr val="FFFF00"/>
              </a:solidFill>
              <a:latin typeface="Times New Roman"/>
              <a:ea typeface="Times New Roman"/>
              <a:cs typeface="Times New Roman"/>
              <a:sym typeface="Times New Roman"/>
            </a:endParaRPr>
          </a:p>
        </p:txBody>
      </p:sp>
      <p:sp>
        <p:nvSpPr>
          <p:cNvPr id="407" name="Google Shape;407;p25"/>
          <p:cNvSpPr txBox="1"/>
          <p:nvPr/>
        </p:nvSpPr>
        <p:spPr>
          <a:xfrm>
            <a:off x="5303832" y="2779584"/>
            <a:ext cx="139822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i="1">
                <a:solidFill>
                  <a:schemeClr val="lt1"/>
                </a:solidFill>
                <a:latin typeface="Times New Roman"/>
                <a:ea typeface="Times New Roman"/>
                <a:cs typeface="Times New Roman"/>
                <a:sym typeface="Times New Roman"/>
              </a:rPr>
              <a:t>(Tục ngữ)</a:t>
            </a:r>
            <a:endParaRPr/>
          </a:p>
        </p:txBody>
      </p:sp>
      <p:sp>
        <p:nvSpPr>
          <p:cNvPr id="408" name="Google Shape;408;p25"/>
          <p:cNvSpPr txBox="1"/>
          <p:nvPr/>
        </p:nvSpPr>
        <p:spPr>
          <a:xfrm>
            <a:off x="710320" y="294122"/>
            <a:ext cx="7761762" cy="87357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b="1">
                <a:solidFill>
                  <a:srgbClr val="FFFF00"/>
                </a:solidFill>
                <a:latin typeface="Times New Roman"/>
                <a:ea typeface="Times New Roman"/>
                <a:cs typeface="Times New Roman"/>
                <a:sym typeface="Times New Roman"/>
              </a:rPr>
              <a:t>Bài tập 2: </a:t>
            </a:r>
            <a:r>
              <a:rPr lang="en-US" sz="1800" b="1">
                <a:solidFill>
                  <a:schemeClr val="lt1"/>
                </a:solidFill>
                <a:latin typeface="Times New Roman"/>
                <a:ea typeface="Times New Roman"/>
                <a:cs typeface="Times New Roman"/>
                <a:sym typeface="Times New Roman"/>
              </a:rPr>
              <a:t>Tìm các ẩn dụ trong những ví dụ dưới đây. Nêu lên nét tương đồng giữa các sự vật, hiện tượng được so sánh ngầm với nhau.</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500"/>
                                        <p:tgtEl>
                                          <p:spTgt spid="398"/>
                                        </p:tgtEl>
                                      </p:cBhvr>
                                    </p:animEffect>
                                  </p:childTnLst>
                                </p:cTn>
                              </p:par>
                              <p:par>
                                <p:cTn id="8" presetID="10" presetClass="entr" presetSubtype="0" fill="hold" nodeType="withEffect">
                                  <p:stCondLst>
                                    <p:cond delay="0"/>
                                  </p:stCondLst>
                                  <p:childTnLst>
                                    <p:set>
                                      <p:cBhvr>
                                        <p:cTn id="9" dur="1" fill="hold">
                                          <p:stCondLst>
                                            <p:cond delay="0"/>
                                          </p:stCondLst>
                                        </p:cTn>
                                        <p:tgtEl>
                                          <p:spTgt spid="399"/>
                                        </p:tgtEl>
                                        <p:attrNameLst>
                                          <p:attrName>style.visibility</p:attrName>
                                        </p:attrNameLst>
                                      </p:cBhvr>
                                      <p:to>
                                        <p:strVal val="visible"/>
                                      </p:to>
                                    </p:set>
                                    <p:animEffect transition="in" filter="fade">
                                      <p:cBhvr>
                                        <p:cTn id="10" dur="500"/>
                                        <p:tgtEl>
                                          <p:spTgt spid="3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0"/>
                                        </p:tgtEl>
                                        <p:attrNameLst>
                                          <p:attrName>style.visibility</p:attrName>
                                        </p:attrNameLst>
                                      </p:cBhvr>
                                      <p:to>
                                        <p:strVal val="visible"/>
                                      </p:to>
                                    </p:set>
                                    <p:animEffect transition="in" filter="fade">
                                      <p:cBhvr>
                                        <p:cTn id="15" dur="500"/>
                                        <p:tgtEl>
                                          <p:spTgt spid="400"/>
                                        </p:tgtEl>
                                      </p:cBhvr>
                                    </p:animEffect>
                                  </p:childTnLst>
                                </p:cTn>
                              </p:par>
                              <p:par>
                                <p:cTn id="16" presetID="10" presetClass="entr" presetSubtype="0" fill="hold" nodeType="withEffect">
                                  <p:stCondLst>
                                    <p:cond delay="0"/>
                                  </p:stCondLst>
                                  <p:childTnLst>
                                    <p:set>
                                      <p:cBhvr>
                                        <p:cTn id="17" dur="1" fill="hold">
                                          <p:stCondLst>
                                            <p:cond delay="0"/>
                                          </p:stCondLst>
                                        </p:cTn>
                                        <p:tgtEl>
                                          <p:spTgt spid="402"/>
                                        </p:tgtEl>
                                        <p:attrNameLst>
                                          <p:attrName>style.visibility</p:attrName>
                                        </p:attrNameLst>
                                      </p:cBhvr>
                                      <p:to>
                                        <p:strVal val="visible"/>
                                      </p:to>
                                    </p:set>
                                    <p:animEffect transition="in" filter="fade">
                                      <p:cBhvr>
                                        <p:cTn id="18" dur="500"/>
                                        <p:tgtEl>
                                          <p:spTgt spid="40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1"/>
                                        </p:tgtEl>
                                        <p:attrNameLst>
                                          <p:attrName>style.visibility</p:attrName>
                                        </p:attrNameLst>
                                      </p:cBhvr>
                                      <p:to>
                                        <p:strVal val="visible"/>
                                      </p:to>
                                    </p:set>
                                    <p:animEffect transition="in" filter="fade">
                                      <p:cBhvr>
                                        <p:cTn id="23" dur="500"/>
                                        <p:tgtEl>
                                          <p:spTgt spid="401"/>
                                        </p:tgtEl>
                                      </p:cBhvr>
                                    </p:animEffect>
                                  </p:childTnLst>
                                </p:cTn>
                              </p:par>
                              <p:par>
                                <p:cTn id="24" presetID="10" presetClass="entr" presetSubtype="0" fill="hold" nodeType="withEffect">
                                  <p:stCondLst>
                                    <p:cond delay="0"/>
                                  </p:stCondLst>
                                  <p:childTnLst>
                                    <p:set>
                                      <p:cBhvr>
                                        <p:cTn id="25" dur="1" fill="hold">
                                          <p:stCondLst>
                                            <p:cond delay="0"/>
                                          </p:stCondLst>
                                        </p:cTn>
                                        <p:tgtEl>
                                          <p:spTgt spid="403"/>
                                        </p:tgtEl>
                                        <p:attrNameLst>
                                          <p:attrName>style.visibility</p:attrName>
                                        </p:attrNameLst>
                                      </p:cBhvr>
                                      <p:to>
                                        <p:strVal val="visible"/>
                                      </p:to>
                                    </p:set>
                                    <p:animEffect transition="in" filter="fade">
                                      <p:cBhvr>
                                        <p:cTn id="26" dur="500"/>
                                        <p:tgtEl>
                                          <p:spTgt spid="40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2"/>
                                        </p:tgtEl>
                                        <p:attrNameLst>
                                          <p:attrName>style.visibility</p:attrName>
                                        </p:attrNameLst>
                                      </p:cBhvr>
                                      <p:to>
                                        <p:strVal val="visible"/>
                                      </p:to>
                                    </p:set>
                                    <p:animEffect transition="in" filter="fade">
                                      <p:cBhvr>
                                        <p:cTn id="31" dur="500"/>
                                        <p:tgtEl>
                                          <p:spTgt spid="392"/>
                                        </p:tgtEl>
                                      </p:cBhvr>
                                    </p:animEffect>
                                  </p:childTnLst>
                                </p:cTn>
                              </p:par>
                              <p:par>
                                <p:cTn id="32" presetID="10" presetClass="entr" presetSubtype="0" fill="hold" nodeType="withEffect">
                                  <p:stCondLst>
                                    <p:cond delay="0"/>
                                  </p:stCondLst>
                                  <p:childTnLst>
                                    <p:set>
                                      <p:cBhvr>
                                        <p:cTn id="33" dur="1" fill="hold">
                                          <p:stCondLst>
                                            <p:cond delay="0"/>
                                          </p:stCondLst>
                                        </p:cTn>
                                        <p:tgtEl>
                                          <p:spTgt spid="393"/>
                                        </p:tgtEl>
                                        <p:attrNameLst>
                                          <p:attrName>style.visibility</p:attrName>
                                        </p:attrNameLst>
                                      </p:cBhvr>
                                      <p:to>
                                        <p:strVal val="visible"/>
                                      </p:to>
                                    </p:set>
                                    <p:animEffect transition="in" filter="fade">
                                      <p:cBhvr>
                                        <p:cTn id="34" dur="500"/>
                                        <p:tgtEl>
                                          <p:spTgt spid="39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90"/>
                                        </p:tgtEl>
                                        <p:attrNameLst>
                                          <p:attrName>style.visibility</p:attrName>
                                        </p:attrNameLst>
                                      </p:cBhvr>
                                      <p:to>
                                        <p:strVal val="visible"/>
                                      </p:to>
                                    </p:set>
                                    <p:animEffect transition="in" filter="fade">
                                      <p:cBhvr>
                                        <p:cTn id="39" dur="500"/>
                                        <p:tgtEl>
                                          <p:spTgt spid="390"/>
                                        </p:tgtEl>
                                      </p:cBhvr>
                                    </p:animEffect>
                                  </p:childTnLst>
                                </p:cTn>
                              </p:par>
                              <p:par>
                                <p:cTn id="40" presetID="10" presetClass="entr" presetSubtype="0" fill="hold" nodeType="withEffect">
                                  <p:stCondLst>
                                    <p:cond delay="0"/>
                                  </p:stCondLst>
                                  <p:childTnLst>
                                    <p:set>
                                      <p:cBhvr>
                                        <p:cTn id="41" dur="1" fill="hold">
                                          <p:stCondLst>
                                            <p:cond delay="0"/>
                                          </p:stCondLst>
                                        </p:cTn>
                                        <p:tgtEl>
                                          <p:spTgt spid="383"/>
                                        </p:tgtEl>
                                        <p:attrNameLst>
                                          <p:attrName>style.visibility</p:attrName>
                                        </p:attrNameLst>
                                      </p:cBhvr>
                                      <p:to>
                                        <p:strVal val="visible"/>
                                      </p:to>
                                    </p:set>
                                    <p:animEffect transition="in" filter="fade">
                                      <p:cBhvr>
                                        <p:cTn id="42" dur="500"/>
                                        <p:tgtEl>
                                          <p:spTgt spid="38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4"/>
                                        </p:tgtEl>
                                        <p:attrNameLst>
                                          <p:attrName>style.visibility</p:attrName>
                                        </p:attrNameLst>
                                      </p:cBhvr>
                                      <p:to>
                                        <p:strVal val="visible"/>
                                      </p:to>
                                    </p:set>
                                    <p:animEffect transition="in" filter="fade">
                                      <p:cBhvr>
                                        <p:cTn id="47" dur="500"/>
                                        <p:tgtEl>
                                          <p:spTgt spid="394"/>
                                        </p:tgtEl>
                                      </p:cBhvr>
                                    </p:animEffect>
                                  </p:childTnLst>
                                </p:cTn>
                              </p:par>
                              <p:par>
                                <p:cTn id="48" presetID="10" presetClass="entr" presetSubtype="0" fill="hold" nodeType="withEffect">
                                  <p:stCondLst>
                                    <p:cond delay="0"/>
                                  </p:stCondLst>
                                  <p:childTnLst>
                                    <p:set>
                                      <p:cBhvr>
                                        <p:cTn id="49" dur="1" fill="hold">
                                          <p:stCondLst>
                                            <p:cond delay="0"/>
                                          </p:stCondLst>
                                        </p:cTn>
                                        <p:tgtEl>
                                          <p:spTgt spid="384"/>
                                        </p:tgtEl>
                                        <p:attrNameLst>
                                          <p:attrName>style.visibility</p:attrName>
                                        </p:attrNameLst>
                                      </p:cBhvr>
                                      <p:to>
                                        <p:strVal val="visible"/>
                                      </p:to>
                                    </p:set>
                                    <p:animEffect transition="in" filter="fade">
                                      <p:cBhvr>
                                        <p:cTn id="50" dur="500"/>
                                        <p:tgtEl>
                                          <p:spTgt spid="38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04"/>
                                        </p:tgtEl>
                                        <p:attrNameLst>
                                          <p:attrName>style.visibility</p:attrName>
                                        </p:attrNameLst>
                                      </p:cBhvr>
                                      <p:to>
                                        <p:strVal val="visible"/>
                                      </p:to>
                                    </p:set>
                                    <p:animEffect transition="in" filter="fade">
                                      <p:cBhvr>
                                        <p:cTn id="55" dur="500"/>
                                        <p:tgtEl>
                                          <p:spTgt spid="404"/>
                                        </p:tgtEl>
                                      </p:cBhvr>
                                    </p:animEffect>
                                  </p:childTnLst>
                                </p:cTn>
                              </p:par>
                              <p:par>
                                <p:cTn id="56" presetID="10" presetClass="entr" presetSubtype="0" fill="hold" nodeType="withEffect">
                                  <p:stCondLst>
                                    <p:cond delay="0"/>
                                  </p:stCondLst>
                                  <p:childTnLst>
                                    <p:set>
                                      <p:cBhvr>
                                        <p:cTn id="57" dur="1" fill="hold">
                                          <p:stCondLst>
                                            <p:cond delay="0"/>
                                          </p:stCondLst>
                                        </p:cTn>
                                        <p:tgtEl>
                                          <p:spTgt spid="385"/>
                                        </p:tgtEl>
                                        <p:attrNameLst>
                                          <p:attrName>style.visibility</p:attrName>
                                        </p:attrNameLst>
                                      </p:cBhvr>
                                      <p:to>
                                        <p:strVal val="visible"/>
                                      </p:to>
                                    </p:set>
                                    <p:animEffect transition="in" filter="fade">
                                      <p:cBhvr>
                                        <p:cTn id="58" dur="500"/>
                                        <p:tgtEl>
                                          <p:spTgt spid="38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06"/>
                                        </p:tgtEl>
                                        <p:attrNameLst>
                                          <p:attrName>style.visibility</p:attrName>
                                        </p:attrNameLst>
                                      </p:cBhvr>
                                      <p:to>
                                        <p:strVal val="visible"/>
                                      </p:to>
                                    </p:set>
                                    <p:animEffect transition="in" filter="fade">
                                      <p:cBhvr>
                                        <p:cTn id="63" dur="500"/>
                                        <p:tgtEl>
                                          <p:spTgt spid="40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08"/>
                                        </p:tgtEl>
                                        <p:attrNameLst>
                                          <p:attrName>style.visibility</p:attrName>
                                        </p:attrNameLst>
                                      </p:cBhvr>
                                      <p:to>
                                        <p:strVal val="visible"/>
                                      </p:to>
                                    </p:set>
                                    <p:animEffect transition="in" filter="fade">
                                      <p:cBhvr>
                                        <p:cTn id="68"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6"/>
          <p:cNvSpPr txBox="1"/>
          <p:nvPr/>
        </p:nvSpPr>
        <p:spPr>
          <a:xfrm>
            <a:off x="838200" y="393354"/>
            <a:ext cx="769974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Tìm ẩn dụ và nêu nét tương đồng giữa các sự vật hiện tượng được so sánh ngầm với nhau?</a:t>
            </a:r>
            <a:endParaRPr/>
          </a:p>
        </p:txBody>
      </p:sp>
      <p:sp>
        <p:nvSpPr>
          <p:cNvPr id="415" name="Google Shape;415;p26"/>
          <p:cNvSpPr txBox="1"/>
          <p:nvPr/>
        </p:nvSpPr>
        <p:spPr>
          <a:xfrm>
            <a:off x="1010606" y="1318201"/>
            <a:ext cx="588283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c/       		về có nhớ        chăng ?                                                                     	thì một dạ khăng khăng đợi  </a:t>
            </a:r>
            <a:endParaRPr sz="2000" b="1">
              <a:solidFill>
                <a:schemeClr val="lt1"/>
              </a:solidFill>
              <a:latin typeface="Times New Roman"/>
              <a:ea typeface="Times New Roman"/>
              <a:cs typeface="Times New Roman"/>
              <a:sym typeface="Times New Roman"/>
            </a:endParaRPr>
          </a:p>
        </p:txBody>
      </p:sp>
      <p:sp>
        <p:nvSpPr>
          <p:cNvPr id="416" name="Google Shape;416;p26"/>
          <p:cNvSpPr txBox="1"/>
          <p:nvPr/>
        </p:nvSpPr>
        <p:spPr>
          <a:xfrm>
            <a:off x="2845992" y="2584989"/>
            <a:ext cx="1747377" cy="400110"/>
          </a:xfrm>
          <a:prstGeom prst="rect">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người ở lại</a:t>
            </a:r>
            <a:endParaRPr sz="2000" b="1">
              <a:solidFill>
                <a:schemeClr val="lt1"/>
              </a:solidFill>
              <a:latin typeface="Times New Roman"/>
              <a:ea typeface="Times New Roman"/>
              <a:cs typeface="Times New Roman"/>
              <a:sym typeface="Times New Roman"/>
            </a:endParaRPr>
          </a:p>
        </p:txBody>
      </p:sp>
      <p:sp>
        <p:nvSpPr>
          <p:cNvPr id="417" name="Google Shape;417;p26"/>
          <p:cNvSpPr txBox="1"/>
          <p:nvPr/>
        </p:nvSpPr>
        <p:spPr>
          <a:xfrm>
            <a:off x="2845992" y="2114493"/>
            <a:ext cx="1747377" cy="400110"/>
          </a:xfrm>
          <a:prstGeom prst="rect">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người đi xa</a:t>
            </a:r>
            <a:endParaRPr sz="2000" b="1">
              <a:solidFill>
                <a:schemeClr val="lt1"/>
              </a:solidFill>
              <a:latin typeface="Times New Roman"/>
              <a:ea typeface="Times New Roman"/>
              <a:cs typeface="Times New Roman"/>
              <a:sym typeface="Times New Roman"/>
            </a:endParaRPr>
          </a:p>
        </p:txBody>
      </p:sp>
      <p:sp>
        <p:nvSpPr>
          <p:cNvPr id="418" name="Google Shape;418;p26"/>
          <p:cNvSpPr txBox="1"/>
          <p:nvPr/>
        </p:nvSpPr>
        <p:spPr>
          <a:xfrm>
            <a:off x="5530721" y="2231045"/>
            <a:ext cx="269885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rgbClr val="FFFF00"/>
                </a:solidFill>
                <a:latin typeface="Times New Roman"/>
                <a:ea typeface="Times New Roman"/>
                <a:cs typeface="Times New Roman"/>
                <a:sym typeface="Times New Roman"/>
              </a:rPr>
              <a:t>=&gt; Ẩn dụ phẩm chất</a:t>
            </a:r>
            <a:endParaRPr sz="2000" b="1" i="1">
              <a:solidFill>
                <a:srgbClr val="FFFF00"/>
              </a:solidFill>
              <a:latin typeface="Times New Roman"/>
              <a:ea typeface="Times New Roman"/>
              <a:cs typeface="Times New Roman"/>
              <a:sym typeface="Times New Roman"/>
            </a:endParaRPr>
          </a:p>
        </p:txBody>
      </p:sp>
      <p:sp>
        <p:nvSpPr>
          <p:cNvPr id="419" name="Google Shape;419;p26"/>
          <p:cNvSpPr txBox="1"/>
          <p:nvPr/>
        </p:nvSpPr>
        <p:spPr>
          <a:xfrm>
            <a:off x="1066800" y="3079249"/>
            <a:ext cx="5652977"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d/  Ngày ngày mặt trời đi qua trên lăng                                                                  </a:t>
            </a:r>
            <a:endParaRPr/>
          </a:p>
          <a:p>
            <a:pPr marL="0" marR="0" lvl="0" indent="0" algn="l" rtl="0">
              <a:spcBef>
                <a:spcPts val="1000"/>
              </a:spcBef>
              <a:spcAft>
                <a:spcPts val="0"/>
              </a:spcAft>
              <a:buNone/>
            </a:pPr>
            <a:r>
              <a:rPr lang="en-US" sz="2000" b="1">
                <a:solidFill>
                  <a:schemeClr val="lt1"/>
                </a:solidFill>
                <a:latin typeface="Times New Roman"/>
                <a:ea typeface="Times New Roman"/>
                <a:cs typeface="Times New Roman"/>
                <a:sym typeface="Times New Roman"/>
              </a:rPr>
              <a:t>     Thấy một                trong lăng rất đỏ.</a:t>
            </a:r>
            <a:endParaRPr sz="2000" b="1" u="sng">
              <a:solidFill>
                <a:schemeClr val="lt1"/>
              </a:solidFill>
              <a:latin typeface="Times New Roman"/>
              <a:ea typeface="Times New Roman"/>
              <a:cs typeface="Times New Roman"/>
              <a:sym typeface="Times New Roman"/>
            </a:endParaRPr>
          </a:p>
        </p:txBody>
      </p:sp>
      <p:sp>
        <p:nvSpPr>
          <p:cNvPr id="420" name="Google Shape;420;p26"/>
          <p:cNvSpPr txBox="1"/>
          <p:nvPr/>
        </p:nvSpPr>
        <p:spPr>
          <a:xfrm>
            <a:off x="3675332" y="4007040"/>
            <a:ext cx="1747376" cy="400110"/>
          </a:xfrm>
          <a:prstGeom prst="rect">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Bác Hồ</a:t>
            </a:r>
            <a:endParaRPr sz="2000" b="1">
              <a:solidFill>
                <a:schemeClr val="lt1"/>
              </a:solidFill>
              <a:latin typeface="Times New Roman"/>
              <a:ea typeface="Times New Roman"/>
              <a:cs typeface="Times New Roman"/>
              <a:sym typeface="Times New Roman"/>
            </a:endParaRPr>
          </a:p>
        </p:txBody>
      </p:sp>
      <p:sp>
        <p:nvSpPr>
          <p:cNvPr id="421" name="Google Shape;421;p26"/>
          <p:cNvSpPr txBox="1"/>
          <p:nvPr/>
        </p:nvSpPr>
        <p:spPr>
          <a:xfrm>
            <a:off x="5535975" y="3518256"/>
            <a:ext cx="1747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i="1">
                <a:solidFill>
                  <a:schemeClr val="lt1"/>
                </a:solidFill>
                <a:latin typeface="Times New Roman"/>
                <a:ea typeface="Times New Roman"/>
                <a:cs typeface="Times New Roman"/>
                <a:sym typeface="Times New Roman"/>
              </a:rPr>
              <a:t>(Viễn Phương)</a:t>
            </a:r>
            <a:endParaRPr/>
          </a:p>
        </p:txBody>
      </p:sp>
      <p:sp>
        <p:nvSpPr>
          <p:cNvPr id="422" name="Google Shape;422;p26"/>
          <p:cNvSpPr txBox="1"/>
          <p:nvPr/>
        </p:nvSpPr>
        <p:spPr>
          <a:xfrm>
            <a:off x="2218244" y="3539516"/>
            <a:ext cx="163088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mặt trời</a:t>
            </a:r>
            <a:endParaRPr sz="2000" b="1">
              <a:solidFill>
                <a:schemeClr val="lt1"/>
              </a:solidFill>
              <a:latin typeface="Times New Roman"/>
              <a:ea typeface="Times New Roman"/>
              <a:cs typeface="Times New Roman"/>
              <a:sym typeface="Times New Roman"/>
            </a:endParaRPr>
          </a:p>
        </p:txBody>
      </p:sp>
      <p:sp>
        <p:nvSpPr>
          <p:cNvPr id="423" name="Google Shape;423;p26"/>
          <p:cNvSpPr txBox="1"/>
          <p:nvPr/>
        </p:nvSpPr>
        <p:spPr>
          <a:xfrm>
            <a:off x="990600" y="1627081"/>
            <a:ext cx="99018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Bến</a:t>
            </a:r>
            <a:endParaRPr sz="2000" b="1">
              <a:solidFill>
                <a:schemeClr val="lt1"/>
              </a:solidFill>
              <a:latin typeface="Times New Roman"/>
              <a:ea typeface="Times New Roman"/>
              <a:cs typeface="Times New Roman"/>
              <a:sym typeface="Times New Roman"/>
            </a:endParaRPr>
          </a:p>
        </p:txBody>
      </p:sp>
      <p:sp>
        <p:nvSpPr>
          <p:cNvPr id="424" name="Google Shape;424;p26"/>
          <p:cNvSpPr txBox="1"/>
          <p:nvPr/>
        </p:nvSpPr>
        <p:spPr>
          <a:xfrm>
            <a:off x="1252868" y="1319652"/>
            <a:ext cx="14561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Thuyền</a:t>
            </a:r>
            <a:endParaRPr sz="2000" b="1">
              <a:solidFill>
                <a:schemeClr val="lt1"/>
              </a:solidFill>
              <a:latin typeface="Times New Roman"/>
              <a:ea typeface="Times New Roman"/>
              <a:cs typeface="Times New Roman"/>
              <a:sym typeface="Times New Roman"/>
            </a:endParaRPr>
          </a:p>
        </p:txBody>
      </p:sp>
      <p:sp>
        <p:nvSpPr>
          <p:cNvPr id="425" name="Google Shape;425;p26"/>
          <p:cNvSpPr txBox="1"/>
          <p:nvPr/>
        </p:nvSpPr>
        <p:spPr>
          <a:xfrm>
            <a:off x="4536059" y="1626998"/>
            <a:ext cx="14561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thuyền</a:t>
            </a:r>
            <a:endParaRPr sz="2000" b="1">
              <a:solidFill>
                <a:schemeClr val="lt1"/>
              </a:solidFill>
              <a:latin typeface="Times New Roman"/>
              <a:ea typeface="Times New Roman"/>
              <a:cs typeface="Times New Roman"/>
              <a:sym typeface="Times New Roman"/>
            </a:endParaRPr>
          </a:p>
        </p:txBody>
      </p:sp>
      <p:sp>
        <p:nvSpPr>
          <p:cNvPr id="426" name="Google Shape;426;p26"/>
          <p:cNvSpPr txBox="1"/>
          <p:nvPr/>
        </p:nvSpPr>
        <p:spPr>
          <a:xfrm>
            <a:off x="3287642" y="1312673"/>
            <a:ext cx="99018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lt1"/>
                </a:solidFill>
                <a:latin typeface="Times New Roman"/>
                <a:ea typeface="Times New Roman"/>
                <a:cs typeface="Times New Roman"/>
                <a:sym typeface="Times New Roman"/>
              </a:rPr>
              <a:t>bến</a:t>
            </a:r>
            <a:endParaRPr sz="2000" b="1">
              <a:solidFill>
                <a:schemeClr val="lt1"/>
              </a:solidFill>
              <a:latin typeface="Times New Roman"/>
              <a:ea typeface="Times New Roman"/>
              <a:cs typeface="Times New Roman"/>
              <a:sym typeface="Times New Roman"/>
            </a:endParaRPr>
          </a:p>
        </p:txBody>
      </p:sp>
      <p:sp>
        <p:nvSpPr>
          <p:cNvPr id="427" name="Google Shape;427;p26"/>
          <p:cNvSpPr txBox="1"/>
          <p:nvPr/>
        </p:nvSpPr>
        <p:spPr>
          <a:xfrm>
            <a:off x="5736918" y="1587080"/>
            <a:ext cx="122316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i="1">
                <a:solidFill>
                  <a:schemeClr val="lt1"/>
                </a:solidFill>
                <a:latin typeface="Times New Roman"/>
                <a:ea typeface="Times New Roman"/>
                <a:cs typeface="Times New Roman"/>
                <a:sym typeface="Times New Roman"/>
              </a:rPr>
              <a:t>(Ca dao)</a:t>
            </a:r>
            <a:endParaRPr/>
          </a:p>
        </p:txBody>
      </p:sp>
      <p:sp>
        <p:nvSpPr>
          <p:cNvPr id="428" name="Google Shape;428;p26"/>
          <p:cNvSpPr txBox="1"/>
          <p:nvPr/>
        </p:nvSpPr>
        <p:spPr>
          <a:xfrm>
            <a:off x="838200" y="2114493"/>
            <a:ext cx="990180" cy="400110"/>
          </a:xfrm>
          <a:prstGeom prst="rect">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FF00"/>
                </a:solidFill>
                <a:latin typeface="Times New Roman"/>
                <a:ea typeface="Times New Roman"/>
                <a:cs typeface="Times New Roman"/>
                <a:sym typeface="Times New Roman"/>
              </a:rPr>
              <a:t>thuyền</a:t>
            </a:r>
            <a:endParaRPr sz="2000" b="1">
              <a:solidFill>
                <a:srgbClr val="FFFF00"/>
              </a:solidFill>
              <a:latin typeface="Times New Roman"/>
              <a:ea typeface="Times New Roman"/>
              <a:cs typeface="Times New Roman"/>
              <a:sym typeface="Times New Roman"/>
            </a:endParaRPr>
          </a:p>
        </p:txBody>
      </p:sp>
      <p:cxnSp>
        <p:nvCxnSpPr>
          <p:cNvPr id="429" name="Google Shape;429;p26"/>
          <p:cNvCxnSpPr/>
          <p:nvPr/>
        </p:nvCxnSpPr>
        <p:spPr>
          <a:xfrm>
            <a:off x="2186775" y="2332461"/>
            <a:ext cx="349475" cy="0"/>
          </a:xfrm>
          <a:prstGeom prst="straightConnector1">
            <a:avLst/>
          </a:prstGeom>
          <a:noFill/>
          <a:ln w="19050" cap="flat" cmpd="sng">
            <a:solidFill>
              <a:srgbClr val="FFFF00"/>
            </a:solidFill>
            <a:prstDash val="solid"/>
            <a:round/>
            <a:headEnd type="none" w="med" len="med"/>
            <a:tailEnd type="triangle" w="med" len="med"/>
          </a:ln>
        </p:spPr>
      </p:cxnSp>
      <p:sp>
        <p:nvSpPr>
          <p:cNvPr id="430" name="Google Shape;430;p26"/>
          <p:cNvSpPr txBox="1"/>
          <p:nvPr/>
        </p:nvSpPr>
        <p:spPr>
          <a:xfrm>
            <a:off x="838200" y="2608007"/>
            <a:ext cx="990180" cy="400110"/>
          </a:xfrm>
          <a:prstGeom prst="rect">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FF00"/>
                </a:solidFill>
                <a:latin typeface="Times New Roman"/>
                <a:ea typeface="Times New Roman"/>
                <a:cs typeface="Times New Roman"/>
                <a:sym typeface="Times New Roman"/>
              </a:rPr>
              <a:t>bến</a:t>
            </a:r>
            <a:endParaRPr sz="2000" b="1">
              <a:solidFill>
                <a:srgbClr val="FFFF00"/>
              </a:solidFill>
              <a:latin typeface="Times New Roman"/>
              <a:ea typeface="Times New Roman"/>
              <a:cs typeface="Times New Roman"/>
              <a:sym typeface="Times New Roman"/>
            </a:endParaRPr>
          </a:p>
        </p:txBody>
      </p:sp>
      <p:cxnSp>
        <p:nvCxnSpPr>
          <p:cNvPr id="431" name="Google Shape;431;p26"/>
          <p:cNvCxnSpPr/>
          <p:nvPr/>
        </p:nvCxnSpPr>
        <p:spPr>
          <a:xfrm>
            <a:off x="2218672" y="2845483"/>
            <a:ext cx="349475" cy="0"/>
          </a:xfrm>
          <a:prstGeom prst="straightConnector1">
            <a:avLst/>
          </a:prstGeom>
          <a:noFill/>
          <a:ln w="19050" cap="flat" cmpd="sng">
            <a:solidFill>
              <a:srgbClr val="FFFF00"/>
            </a:solidFill>
            <a:prstDash val="solid"/>
            <a:round/>
            <a:headEnd type="none" w="med" len="med"/>
            <a:tailEnd type="triangle" w="med" len="med"/>
          </a:ln>
        </p:spPr>
      </p:cxnSp>
      <p:sp>
        <p:nvSpPr>
          <p:cNvPr id="432" name="Google Shape;432;p26"/>
          <p:cNvSpPr txBox="1"/>
          <p:nvPr/>
        </p:nvSpPr>
        <p:spPr>
          <a:xfrm>
            <a:off x="754911" y="3992793"/>
            <a:ext cx="2328531" cy="400110"/>
          </a:xfrm>
          <a:prstGeom prst="rect">
            <a:avLst/>
          </a:prstGeom>
          <a:noFill/>
          <a:ln w="9525" cap="flat" cmpd="sng">
            <a:solidFill>
              <a:srgbClr val="FFFF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FF00"/>
                </a:solidFill>
                <a:latin typeface="Times New Roman"/>
                <a:ea typeface="Times New Roman"/>
                <a:cs typeface="Times New Roman"/>
                <a:sym typeface="Times New Roman"/>
              </a:rPr>
              <a:t>mặt trời trong lăng</a:t>
            </a:r>
            <a:endParaRPr sz="2000" b="1">
              <a:solidFill>
                <a:srgbClr val="FFFF00"/>
              </a:solidFill>
              <a:latin typeface="Times New Roman"/>
              <a:ea typeface="Times New Roman"/>
              <a:cs typeface="Times New Roman"/>
              <a:sym typeface="Times New Roman"/>
            </a:endParaRPr>
          </a:p>
        </p:txBody>
      </p:sp>
      <p:cxnSp>
        <p:nvCxnSpPr>
          <p:cNvPr id="433" name="Google Shape;433;p26"/>
          <p:cNvCxnSpPr/>
          <p:nvPr/>
        </p:nvCxnSpPr>
        <p:spPr>
          <a:xfrm>
            <a:off x="3304888" y="4252322"/>
            <a:ext cx="349475" cy="0"/>
          </a:xfrm>
          <a:prstGeom prst="straightConnector1">
            <a:avLst/>
          </a:prstGeom>
          <a:noFill/>
          <a:ln w="19050" cap="flat" cmpd="sng">
            <a:solidFill>
              <a:srgbClr val="FFFF00"/>
            </a:solidFill>
            <a:prstDash val="solid"/>
            <a:round/>
            <a:headEnd type="none" w="med" len="med"/>
            <a:tailEnd type="triangle" w="med" len="med"/>
          </a:ln>
        </p:spPr>
      </p:cxnSp>
      <p:sp>
        <p:nvSpPr>
          <p:cNvPr id="434" name="Google Shape;434;p26"/>
          <p:cNvSpPr txBox="1"/>
          <p:nvPr/>
        </p:nvSpPr>
        <p:spPr>
          <a:xfrm>
            <a:off x="5424398" y="3967237"/>
            <a:ext cx="288515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rgbClr val="FFFF00"/>
                </a:solidFill>
                <a:latin typeface="Times New Roman"/>
                <a:ea typeface="Times New Roman"/>
                <a:cs typeface="Times New Roman"/>
                <a:sym typeface="Times New Roman"/>
              </a:rPr>
              <a:t>=&gt; Ẩn dụ phẩm chất</a:t>
            </a:r>
            <a:endParaRPr sz="2000" b="1" i="1">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500"/>
                                        <p:tgtEl>
                                          <p:spTgt spid="428"/>
                                        </p:tgtEl>
                                      </p:cBhvr>
                                    </p:animEffect>
                                  </p:childTnLst>
                                </p:cTn>
                              </p:par>
                              <p:par>
                                <p:cTn id="8" presetID="10" presetClass="entr" presetSubtype="0" fill="hold" nodeType="withEffect">
                                  <p:stCondLst>
                                    <p:cond delay="0"/>
                                  </p:stCondLst>
                                  <p:childTnLst>
                                    <p:set>
                                      <p:cBhvr>
                                        <p:cTn id="9" dur="1" fill="hold">
                                          <p:stCondLst>
                                            <p:cond delay="0"/>
                                          </p:stCondLst>
                                        </p:cTn>
                                        <p:tgtEl>
                                          <p:spTgt spid="430"/>
                                        </p:tgtEl>
                                        <p:attrNameLst>
                                          <p:attrName>style.visibility</p:attrName>
                                        </p:attrNameLst>
                                      </p:cBhvr>
                                      <p:to>
                                        <p:strVal val="visible"/>
                                      </p:to>
                                    </p:set>
                                    <p:animEffect transition="in" filter="fade">
                                      <p:cBhvr>
                                        <p:cTn id="10" dur="500"/>
                                        <p:tgtEl>
                                          <p:spTgt spid="4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9"/>
                                        </p:tgtEl>
                                        <p:attrNameLst>
                                          <p:attrName>style.visibility</p:attrName>
                                        </p:attrNameLst>
                                      </p:cBhvr>
                                      <p:to>
                                        <p:strVal val="visible"/>
                                      </p:to>
                                    </p:set>
                                    <p:animEffect transition="in" filter="fade">
                                      <p:cBhvr>
                                        <p:cTn id="15" dur="500"/>
                                        <p:tgtEl>
                                          <p:spTgt spid="429"/>
                                        </p:tgtEl>
                                      </p:cBhvr>
                                    </p:animEffect>
                                  </p:childTnLst>
                                </p:cTn>
                              </p:par>
                              <p:par>
                                <p:cTn id="16" presetID="10" presetClass="entr" presetSubtype="0" fill="hold" nodeType="withEffect">
                                  <p:stCondLst>
                                    <p:cond delay="0"/>
                                  </p:stCondLst>
                                  <p:childTnLst>
                                    <p:set>
                                      <p:cBhvr>
                                        <p:cTn id="17" dur="1" fill="hold">
                                          <p:stCondLst>
                                            <p:cond delay="0"/>
                                          </p:stCondLst>
                                        </p:cTn>
                                        <p:tgtEl>
                                          <p:spTgt spid="417"/>
                                        </p:tgtEl>
                                        <p:attrNameLst>
                                          <p:attrName>style.visibility</p:attrName>
                                        </p:attrNameLst>
                                      </p:cBhvr>
                                      <p:to>
                                        <p:strVal val="visible"/>
                                      </p:to>
                                    </p:set>
                                    <p:animEffect transition="in" filter="fade">
                                      <p:cBhvr>
                                        <p:cTn id="18" dur="500"/>
                                        <p:tgtEl>
                                          <p:spTgt spid="4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1"/>
                                        </p:tgtEl>
                                        <p:attrNameLst>
                                          <p:attrName>style.visibility</p:attrName>
                                        </p:attrNameLst>
                                      </p:cBhvr>
                                      <p:to>
                                        <p:strVal val="visible"/>
                                      </p:to>
                                    </p:set>
                                    <p:animEffect transition="in" filter="fade">
                                      <p:cBhvr>
                                        <p:cTn id="23" dur="500"/>
                                        <p:tgtEl>
                                          <p:spTgt spid="431"/>
                                        </p:tgtEl>
                                      </p:cBhvr>
                                    </p:animEffect>
                                  </p:childTnLst>
                                </p:cTn>
                              </p:par>
                              <p:par>
                                <p:cTn id="24" presetID="10" presetClass="entr" presetSubtype="0" fill="hold" nodeType="withEffect">
                                  <p:stCondLst>
                                    <p:cond delay="0"/>
                                  </p:stCondLst>
                                  <p:childTnLst>
                                    <p:set>
                                      <p:cBhvr>
                                        <p:cTn id="25" dur="1" fill="hold">
                                          <p:stCondLst>
                                            <p:cond delay="0"/>
                                          </p:stCondLst>
                                        </p:cTn>
                                        <p:tgtEl>
                                          <p:spTgt spid="416"/>
                                        </p:tgtEl>
                                        <p:attrNameLst>
                                          <p:attrName>style.visibility</p:attrName>
                                        </p:attrNameLst>
                                      </p:cBhvr>
                                      <p:to>
                                        <p:strVal val="visible"/>
                                      </p:to>
                                    </p:set>
                                    <p:animEffect transition="in" filter="fade">
                                      <p:cBhvr>
                                        <p:cTn id="26" dur="500"/>
                                        <p:tgtEl>
                                          <p:spTgt spid="416"/>
                                        </p:tgtEl>
                                      </p:cBhvr>
                                    </p:animEffect>
                                  </p:childTnLst>
                                </p:cTn>
                              </p:par>
                              <p:par>
                                <p:cTn id="27" presetID="10" presetClass="entr" presetSubtype="0" fill="hold" nodeType="withEffect">
                                  <p:stCondLst>
                                    <p:cond delay="0"/>
                                  </p:stCondLst>
                                  <p:childTnLst>
                                    <p:set>
                                      <p:cBhvr>
                                        <p:cTn id="28" dur="1" fill="hold">
                                          <p:stCondLst>
                                            <p:cond delay="0"/>
                                          </p:stCondLst>
                                        </p:cTn>
                                        <p:tgtEl>
                                          <p:spTgt spid="418"/>
                                        </p:tgtEl>
                                        <p:attrNameLst>
                                          <p:attrName>style.visibility</p:attrName>
                                        </p:attrNameLst>
                                      </p:cBhvr>
                                      <p:to>
                                        <p:strVal val="visible"/>
                                      </p:to>
                                    </p:set>
                                    <p:animEffect transition="in" filter="fade">
                                      <p:cBhvr>
                                        <p:cTn id="29" dur="500"/>
                                        <p:tgtEl>
                                          <p:spTgt spid="4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32"/>
                                        </p:tgtEl>
                                        <p:attrNameLst>
                                          <p:attrName>style.visibility</p:attrName>
                                        </p:attrNameLst>
                                      </p:cBhvr>
                                      <p:to>
                                        <p:strVal val="visible"/>
                                      </p:to>
                                    </p:set>
                                    <p:animEffect transition="in" filter="fade">
                                      <p:cBhvr>
                                        <p:cTn id="34" dur="500"/>
                                        <p:tgtEl>
                                          <p:spTgt spid="43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33"/>
                                        </p:tgtEl>
                                        <p:attrNameLst>
                                          <p:attrName>style.visibility</p:attrName>
                                        </p:attrNameLst>
                                      </p:cBhvr>
                                      <p:to>
                                        <p:strVal val="visible"/>
                                      </p:to>
                                    </p:set>
                                    <p:animEffect transition="in" filter="fade">
                                      <p:cBhvr>
                                        <p:cTn id="39" dur="500"/>
                                        <p:tgtEl>
                                          <p:spTgt spid="433"/>
                                        </p:tgtEl>
                                      </p:cBhvr>
                                    </p:animEffect>
                                  </p:childTnLst>
                                </p:cTn>
                              </p:par>
                              <p:par>
                                <p:cTn id="40" presetID="10" presetClass="entr" presetSubtype="0" fill="hold" nodeType="withEffect">
                                  <p:stCondLst>
                                    <p:cond delay="0"/>
                                  </p:stCondLst>
                                  <p:childTnLst>
                                    <p:set>
                                      <p:cBhvr>
                                        <p:cTn id="41" dur="1" fill="hold">
                                          <p:stCondLst>
                                            <p:cond delay="0"/>
                                          </p:stCondLst>
                                        </p:cTn>
                                        <p:tgtEl>
                                          <p:spTgt spid="420"/>
                                        </p:tgtEl>
                                        <p:attrNameLst>
                                          <p:attrName>style.visibility</p:attrName>
                                        </p:attrNameLst>
                                      </p:cBhvr>
                                      <p:to>
                                        <p:strVal val="visible"/>
                                      </p:to>
                                    </p:set>
                                    <p:animEffect transition="in" filter="fade">
                                      <p:cBhvr>
                                        <p:cTn id="42" dur="500"/>
                                        <p:tgtEl>
                                          <p:spTgt spid="420"/>
                                        </p:tgtEl>
                                      </p:cBhvr>
                                    </p:animEffect>
                                  </p:childTnLst>
                                </p:cTn>
                              </p:par>
                              <p:par>
                                <p:cTn id="43" presetID="10" presetClass="entr" presetSubtype="0" fill="hold" nodeType="withEffect">
                                  <p:stCondLst>
                                    <p:cond delay="0"/>
                                  </p:stCondLst>
                                  <p:childTnLst>
                                    <p:set>
                                      <p:cBhvr>
                                        <p:cTn id="44" dur="1" fill="hold">
                                          <p:stCondLst>
                                            <p:cond delay="0"/>
                                          </p:stCondLst>
                                        </p:cTn>
                                        <p:tgtEl>
                                          <p:spTgt spid="434"/>
                                        </p:tgtEl>
                                        <p:attrNameLst>
                                          <p:attrName>style.visibility</p:attrName>
                                        </p:attrNameLst>
                                      </p:cBhvr>
                                      <p:to>
                                        <p:strVal val="visible"/>
                                      </p:to>
                                    </p:set>
                                    <p:animEffect transition="in" filter="fade">
                                      <p:cBhvr>
                                        <p:cTn id="45" dur="5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27"/>
          <p:cNvSpPr txBox="1">
            <a:spLocks noGrp="1"/>
          </p:cNvSpPr>
          <p:nvPr>
            <p:ph type="title"/>
          </p:nvPr>
        </p:nvSpPr>
        <p:spPr>
          <a:xfrm>
            <a:off x="1151587" y="383699"/>
            <a:ext cx="7029450" cy="40005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FFFF00"/>
              </a:buClr>
              <a:buSzPts val="1800"/>
              <a:buFont typeface="Times New Roman"/>
              <a:buNone/>
            </a:pPr>
            <a:r>
              <a:rPr lang="en-US" sz="1800" b="1" u="sng">
                <a:solidFill>
                  <a:srgbClr val="FFFF00"/>
                </a:solidFill>
                <a:latin typeface="Times New Roman"/>
                <a:ea typeface="Times New Roman"/>
                <a:cs typeface="Times New Roman"/>
                <a:sym typeface="Times New Roman"/>
              </a:rPr>
              <a:t>Bài tập 3</a:t>
            </a:r>
            <a:r>
              <a:rPr lang="en-US" sz="1800" b="1">
                <a:solidFill>
                  <a:srgbClr val="FFFF00"/>
                </a:solidFill>
                <a:latin typeface="Times New Roman"/>
                <a:ea typeface="Times New Roman"/>
                <a:cs typeface="Times New Roman"/>
                <a:sym typeface="Times New Roman"/>
              </a:rPr>
              <a:t>: Tìm những ẩn dụ chuyển đổi cảm giác và nêu tác dụng.</a:t>
            </a:r>
            <a:endParaRPr/>
          </a:p>
        </p:txBody>
      </p:sp>
      <p:sp>
        <p:nvSpPr>
          <p:cNvPr id="441" name="Google Shape;441;p27"/>
          <p:cNvSpPr txBox="1"/>
          <p:nvPr/>
        </p:nvSpPr>
        <p:spPr>
          <a:xfrm>
            <a:off x="910396" y="805712"/>
            <a:ext cx="7457427" cy="90024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chemeClr val="lt1"/>
                </a:solidFill>
                <a:latin typeface="Times New Roman"/>
                <a:ea typeface="Times New Roman"/>
                <a:cs typeface="Times New Roman"/>
                <a:sym typeface="Times New Roman"/>
              </a:rPr>
              <a:t>a/Buổi sáng, mọi người đổ ra đường. Ai cũng muốn ngẩng lên cho thấy </a:t>
            </a:r>
            <a:r>
              <a:rPr lang="en-US" sz="1800" b="1">
                <a:solidFill>
                  <a:schemeClr val="accent2"/>
                </a:solidFill>
                <a:latin typeface="Times New Roman"/>
                <a:ea typeface="Times New Roman"/>
                <a:cs typeface="Times New Roman"/>
                <a:sym typeface="Times New Roman"/>
              </a:rPr>
              <a:t>mùi</a:t>
            </a:r>
            <a:r>
              <a:rPr lang="en-US" sz="1800" b="1">
                <a:solidFill>
                  <a:schemeClr val="lt1"/>
                </a:solidFill>
                <a:latin typeface="Times New Roman"/>
                <a:ea typeface="Times New Roman"/>
                <a:cs typeface="Times New Roman"/>
                <a:sym typeface="Times New Roman"/>
              </a:rPr>
              <a:t> hồi chín </a:t>
            </a:r>
            <a:r>
              <a:rPr lang="en-US" sz="1800" b="1">
                <a:solidFill>
                  <a:schemeClr val="accent2"/>
                </a:solidFill>
                <a:latin typeface="Times New Roman"/>
                <a:ea typeface="Times New Roman"/>
                <a:cs typeface="Times New Roman"/>
                <a:sym typeface="Times New Roman"/>
              </a:rPr>
              <a:t>chảy</a:t>
            </a:r>
            <a:r>
              <a:rPr lang="en-US" sz="1800" b="1">
                <a:solidFill>
                  <a:schemeClr val="lt1"/>
                </a:solidFill>
                <a:latin typeface="Times New Roman"/>
                <a:ea typeface="Times New Roman"/>
                <a:cs typeface="Times New Roman"/>
                <a:sym typeface="Times New Roman"/>
              </a:rPr>
              <a:t> qua mặt.   </a:t>
            </a:r>
            <a:r>
              <a:rPr lang="en-US" sz="1800" i="1">
                <a:solidFill>
                  <a:schemeClr val="lt1"/>
                </a:solidFill>
                <a:latin typeface="Times New Roman"/>
                <a:ea typeface="Times New Roman"/>
                <a:cs typeface="Times New Roman"/>
                <a:sym typeface="Times New Roman"/>
              </a:rPr>
              <a:t>( Tô Hoài)</a:t>
            </a:r>
            <a:endParaRPr/>
          </a:p>
          <a:p>
            <a:pPr marL="0" marR="0" lvl="0" indent="0" algn="ctr" rtl="0">
              <a:spcBef>
                <a:spcPts val="0"/>
              </a:spcBef>
              <a:spcAft>
                <a:spcPts val="0"/>
              </a:spcAft>
              <a:buNone/>
            </a:pPr>
            <a:r>
              <a:rPr lang="en-US" sz="1800" b="1" i="1">
                <a:solidFill>
                  <a:schemeClr val="lt1"/>
                </a:solidFill>
                <a:latin typeface="Times New Roman"/>
                <a:ea typeface="Times New Roman"/>
                <a:cs typeface="Times New Roman"/>
                <a:sym typeface="Times New Roman"/>
              </a:rPr>
              <a:t>                                                                                                            </a:t>
            </a:r>
            <a:endParaRPr sz="1800" b="1">
              <a:solidFill>
                <a:schemeClr val="lt1"/>
              </a:solidFill>
              <a:latin typeface="Times New Roman"/>
              <a:ea typeface="Times New Roman"/>
              <a:cs typeface="Times New Roman"/>
              <a:sym typeface="Times New Roman"/>
            </a:endParaRPr>
          </a:p>
        </p:txBody>
      </p:sp>
      <p:sp>
        <p:nvSpPr>
          <p:cNvPr id="442" name="Google Shape;442;p27"/>
          <p:cNvSpPr txBox="1"/>
          <p:nvPr/>
        </p:nvSpPr>
        <p:spPr>
          <a:xfrm>
            <a:off x="2117035" y="1474880"/>
            <a:ext cx="815009" cy="346249"/>
          </a:xfrm>
          <a:prstGeom prst="rect">
            <a:avLst/>
          </a:prstGeom>
          <a:noFill/>
          <a:ln w="9525" cap="flat" cmpd="sng">
            <a:solidFill>
              <a:srgbClr val="FFFF00"/>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800" b="1">
                <a:solidFill>
                  <a:srgbClr val="FFFF00"/>
                </a:solidFill>
                <a:latin typeface="Times New Roman"/>
                <a:ea typeface="Times New Roman"/>
                <a:cs typeface="Times New Roman"/>
                <a:sym typeface="Times New Roman"/>
              </a:rPr>
              <a:t>Mùi</a:t>
            </a:r>
            <a:endParaRPr sz="1800" b="1">
              <a:solidFill>
                <a:srgbClr val="FFFF00"/>
              </a:solidFill>
              <a:latin typeface="Times New Roman"/>
              <a:ea typeface="Times New Roman"/>
              <a:cs typeface="Times New Roman"/>
              <a:sym typeface="Times New Roman"/>
            </a:endParaRPr>
          </a:p>
        </p:txBody>
      </p:sp>
      <p:sp>
        <p:nvSpPr>
          <p:cNvPr id="443" name="Google Shape;443;p27"/>
          <p:cNvSpPr txBox="1"/>
          <p:nvPr/>
        </p:nvSpPr>
        <p:spPr>
          <a:xfrm>
            <a:off x="4652914" y="1478645"/>
            <a:ext cx="795131" cy="346249"/>
          </a:xfrm>
          <a:prstGeom prst="rect">
            <a:avLst/>
          </a:prstGeom>
          <a:noFill/>
          <a:ln w="9525" cap="flat" cmpd="sng">
            <a:solidFill>
              <a:srgbClr val="FFFF00"/>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1800" b="1">
                <a:solidFill>
                  <a:srgbClr val="FFFF00"/>
                </a:solidFill>
                <a:latin typeface="Times New Roman"/>
                <a:ea typeface="Times New Roman"/>
                <a:cs typeface="Times New Roman"/>
                <a:sym typeface="Times New Roman"/>
              </a:rPr>
              <a:t>Chảy</a:t>
            </a:r>
            <a:endParaRPr sz="1800" b="1">
              <a:solidFill>
                <a:srgbClr val="FFFF00"/>
              </a:solidFill>
              <a:latin typeface="Times New Roman"/>
              <a:ea typeface="Times New Roman"/>
              <a:cs typeface="Times New Roman"/>
              <a:sym typeface="Times New Roman"/>
            </a:endParaRPr>
          </a:p>
        </p:txBody>
      </p:sp>
      <p:sp>
        <p:nvSpPr>
          <p:cNvPr id="444" name="Google Shape;444;p27"/>
          <p:cNvSpPr txBox="1"/>
          <p:nvPr/>
        </p:nvSpPr>
        <p:spPr>
          <a:xfrm>
            <a:off x="1928011" y="2002412"/>
            <a:ext cx="1203348" cy="346249"/>
          </a:xfrm>
          <a:prstGeom prst="rect">
            <a:avLst/>
          </a:prstGeom>
          <a:noFill/>
          <a:ln w="12700" cap="flat" cmpd="sng">
            <a:solidFill>
              <a:srgbClr val="00B0F0"/>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chemeClr val="lt1"/>
                </a:solidFill>
                <a:latin typeface="Times New Roman"/>
                <a:ea typeface="Times New Roman"/>
                <a:cs typeface="Times New Roman"/>
                <a:sym typeface="Times New Roman"/>
              </a:rPr>
              <a:t>Khứu giác</a:t>
            </a:r>
            <a:endParaRPr sz="1800" b="1">
              <a:solidFill>
                <a:schemeClr val="lt1"/>
              </a:solidFill>
              <a:latin typeface="Times New Roman"/>
              <a:ea typeface="Times New Roman"/>
              <a:cs typeface="Times New Roman"/>
              <a:sym typeface="Times New Roman"/>
            </a:endParaRPr>
          </a:p>
        </p:txBody>
      </p:sp>
      <p:sp>
        <p:nvSpPr>
          <p:cNvPr id="445" name="Google Shape;445;p27"/>
          <p:cNvSpPr txBox="1"/>
          <p:nvPr/>
        </p:nvSpPr>
        <p:spPr>
          <a:xfrm>
            <a:off x="4023650" y="2003077"/>
            <a:ext cx="2023559" cy="346249"/>
          </a:xfrm>
          <a:prstGeom prst="rect">
            <a:avLst/>
          </a:prstGeom>
          <a:noFill/>
          <a:ln w="9525" cap="flat" cmpd="sng">
            <a:solidFill>
              <a:srgbClr val="00B0F0"/>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chemeClr val="lt1"/>
                </a:solidFill>
                <a:latin typeface="Times New Roman"/>
                <a:ea typeface="Times New Roman"/>
                <a:cs typeface="Times New Roman"/>
                <a:sym typeface="Times New Roman"/>
              </a:rPr>
              <a:t>          Xúc giác</a:t>
            </a:r>
            <a:endParaRPr sz="1800" b="1">
              <a:solidFill>
                <a:schemeClr val="lt1"/>
              </a:solidFill>
              <a:latin typeface="Times New Roman"/>
              <a:ea typeface="Times New Roman"/>
              <a:cs typeface="Times New Roman"/>
              <a:sym typeface="Times New Roman"/>
            </a:endParaRPr>
          </a:p>
        </p:txBody>
      </p:sp>
      <p:cxnSp>
        <p:nvCxnSpPr>
          <p:cNvPr id="446" name="Google Shape;446;p27"/>
          <p:cNvCxnSpPr>
            <a:stCxn id="442" idx="3"/>
          </p:cNvCxnSpPr>
          <p:nvPr/>
        </p:nvCxnSpPr>
        <p:spPr>
          <a:xfrm>
            <a:off x="2932044" y="1648004"/>
            <a:ext cx="1707000" cy="0"/>
          </a:xfrm>
          <a:prstGeom prst="straightConnector1">
            <a:avLst/>
          </a:prstGeom>
          <a:noFill/>
          <a:ln w="19050" cap="flat" cmpd="sng">
            <a:solidFill>
              <a:srgbClr val="FFFF00"/>
            </a:solidFill>
            <a:prstDash val="solid"/>
            <a:miter lim="800000"/>
            <a:headEnd type="none" w="sm" len="sm"/>
            <a:tailEnd type="triangle" w="med" len="med"/>
          </a:ln>
        </p:spPr>
      </p:cxnSp>
      <p:cxnSp>
        <p:nvCxnSpPr>
          <p:cNvPr id="447" name="Google Shape;447;p27"/>
          <p:cNvCxnSpPr/>
          <p:nvPr/>
        </p:nvCxnSpPr>
        <p:spPr>
          <a:xfrm>
            <a:off x="5023764" y="1841653"/>
            <a:ext cx="0" cy="160759"/>
          </a:xfrm>
          <a:prstGeom prst="straightConnector1">
            <a:avLst/>
          </a:prstGeom>
          <a:noFill/>
          <a:ln w="19050" cap="flat" cmpd="sng">
            <a:solidFill>
              <a:srgbClr val="FFFF00"/>
            </a:solidFill>
            <a:prstDash val="solid"/>
            <a:miter lim="800000"/>
            <a:headEnd type="none" w="sm" len="sm"/>
            <a:tailEnd type="triangle" w="med" len="med"/>
          </a:ln>
        </p:spPr>
      </p:cxnSp>
      <p:cxnSp>
        <p:nvCxnSpPr>
          <p:cNvPr id="448" name="Google Shape;448;p27"/>
          <p:cNvCxnSpPr/>
          <p:nvPr/>
        </p:nvCxnSpPr>
        <p:spPr>
          <a:xfrm>
            <a:off x="2529685" y="1832563"/>
            <a:ext cx="0" cy="153267"/>
          </a:xfrm>
          <a:prstGeom prst="straightConnector1">
            <a:avLst/>
          </a:prstGeom>
          <a:noFill/>
          <a:ln w="19050" cap="flat" cmpd="sng">
            <a:solidFill>
              <a:srgbClr val="FFFF00"/>
            </a:solidFill>
            <a:prstDash val="solid"/>
            <a:miter lim="800000"/>
            <a:headEnd type="none" w="sm" len="sm"/>
            <a:tailEnd type="triangle" w="med" len="med"/>
          </a:ln>
        </p:spPr>
      </p:cxnSp>
      <p:cxnSp>
        <p:nvCxnSpPr>
          <p:cNvPr id="449" name="Google Shape;449;p27"/>
          <p:cNvCxnSpPr>
            <a:stCxn id="444" idx="3"/>
            <a:endCxn id="445" idx="1"/>
          </p:cNvCxnSpPr>
          <p:nvPr/>
        </p:nvCxnSpPr>
        <p:spPr>
          <a:xfrm>
            <a:off x="3131359" y="2175536"/>
            <a:ext cx="892200" cy="600"/>
          </a:xfrm>
          <a:prstGeom prst="straightConnector1">
            <a:avLst/>
          </a:prstGeom>
          <a:noFill/>
          <a:ln w="19050" cap="flat" cmpd="sng">
            <a:solidFill>
              <a:srgbClr val="FFFF00"/>
            </a:solidFill>
            <a:prstDash val="solid"/>
            <a:miter lim="800000"/>
            <a:headEnd type="none" w="sm" len="sm"/>
            <a:tailEnd type="triangle" w="med" len="med"/>
          </a:ln>
        </p:spPr>
      </p:cxnSp>
      <p:sp>
        <p:nvSpPr>
          <p:cNvPr id="450" name="Google Shape;450;p27"/>
          <p:cNvSpPr txBox="1"/>
          <p:nvPr/>
        </p:nvSpPr>
        <p:spPr>
          <a:xfrm>
            <a:off x="664470" y="2387026"/>
            <a:ext cx="8585860" cy="62324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rgbClr val="FFFF00"/>
                </a:solidFill>
                <a:latin typeface="Times New Roman"/>
                <a:ea typeface="Times New Roman"/>
                <a:cs typeface="Times New Roman"/>
                <a:sym typeface="Times New Roman"/>
              </a:rPr>
              <a:t>=&gt; Diễn tả  tâm trạng thích thú, yêu quý cảnh vật, hương vị của quê hương.</a:t>
            </a:r>
            <a:endParaRPr/>
          </a:p>
          <a:p>
            <a:pPr marL="0" marR="0" lvl="0" indent="0" algn="l" rtl="0">
              <a:spcBef>
                <a:spcPts val="0"/>
              </a:spcBef>
              <a:spcAft>
                <a:spcPts val="0"/>
              </a:spcAft>
              <a:buNone/>
            </a:pPr>
            <a:endParaRPr sz="1800" b="1">
              <a:solidFill>
                <a:srgbClr val="FFFF00"/>
              </a:solidFill>
              <a:latin typeface="Times New Roman"/>
              <a:ea typeface="Times New Roman"/>
              <a:cs typeface="Times New Roman"/>
              <a:sym typeface="Times New Roman"/>
            </a:endParaRPr>
          </a:p>
        </p:txBody>
      </p:sp>
      <p:cxnSp>
        <p:nvCxnSpPr>
          <p:cNvPr id="451" name="Google Shape;451;p27"/>
          <p:cNvCxnSpPr/>
          <p:nvPr/>
        </p:nvCxnSpPr>
        <p:spPr>
          <a:xfrm>
            <a:off x="1164974" y="3313577"/>
            <a:ext cx="1009643" cy="0"/>
          </a:xfrm>
          <a:prstGeom prst="straightConnector1">
            <a:avLst/>
          </a:prstGeom>
          <a:noFill/>
          <a:ln w="28575" cap="flat" cmpd="sng">
            <a:solidFill>
              <a:srgbClr val="FFFF00"/>
            </a:solidFill>
            <a:prstDash val="solid"/>
            <a:miter lim="800000"/>
            <a:headEnd type="none" w="sm" len="sm"/>
            <a:tailEnd type="none" w="sm" len="sm"/>
          </a:ln>
        </p:spPr>
      </p:cxnSp>
      <p:cxnSp>
        <p:nvCxnSpPr>
          <p:cNvPr id="452" name="Google Shape;452;p27"/>
          <p:cNvCxnSpPr/>
          <p:nvPr/>
        </p:nvCxnSpPr>
        <p:spPr>
          <a:xfrm>
            <a:off x="1822398" y="1373299"/>
            <a:ext cx="424793" cy="0"/>
          </a:xfrm>
          <a:prstGeom prst="straightConnector1">
            <a:avLst/>
          </a:prstGeom>
          <a:noFill/>
          <a:ln w="28575" cap="flat" cmpd="sng">
            <a:solidFill>
              <a:srgbClr val="FFFF00"/>
            </a:solidFill>
            <a:prstDash val="solid"/>
            <a:miter lim="800000"/>
            <a:headEnd type="none" w="sm" len="sm"/>
            <a:tailEnd type="none" w="sm" len="sm"/>
          </a:ln>
        </p:spPr>
      </p:cxnSp>
      <p:sp>
        <p:nvSpPr>
          <p:cNvPr id="453" name="Google Shape;453;p27"/>
          <p:cNvSpPr txBox="1"/>
          <p:nvPr/>
        </p:nvSpPr>
        <p:spPr>
          <a:xfrm>
            <a:off x="896871" y="2733749"/>
            <a:ext cx="6713343" cy="62324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chemeClr val="lt1"/>
                </a:solidFill>
                <a:latin typeface="Times New Roman"/>
                <a:ea typeface="Times New Roman"/>
                <a:cs typeface="Times New Roman"/>
                <a:sym typeface="Times New Roman"/>
              </a:rPr>
              <a:t>b/ Cha lại dắt con đi trên cát mịn</a:t>
            </a:r>
            <a:endParaRPr sz="1800" b="1">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b="1">
                <a:solidFill>
                  <a:schemeClr val="lt1"/>
                </a:solidFill>
                <a:latin typeface="Times New Roman"/>
                <a:ea typeface="Times New Roman"/>
                <a:cs typeface="Times New Roman"/>
                <a:sym typeface="Times New Roman"/>
              </a:rPr>
              <a:t>    </a:t>
            </a:r>
            <a:r>
              <a:rPr lang="en-US" sz="1800" b="1">
                <a:solidFill>
                  <a:schemeClr val="accent2"/>
                </a:solidFill>
                <a:latin typeface="Times New Roman"/>
                <a:ea typeface="Times New Roman"/>
                <a:cs typeface="Times New Roman"/>
                <a:sym typeface="Times New Roman"/>
              </a:rPr>
              <a:t>Ánh nắng chảy </a:t>
            </a:r>
            <a:r>
              <a:rPr lang="en-US" sz="1800" b="1">
                <a:solidFill>
                  <a:schemeClr val="lt1"/>
                </a:solidFill>
                <a:latin typeface="Times New Roman"/>
                <a:ea typeface="Times New Roman"/>
                <a:cs typeface="Times New Roman"/>
                <a:sym typeface="Times New Roman"/>
              </a:rPr>
              <a:t>đầy vai.                </a:t>
            </a:r>
            <a:r>
              <a:rPr lang="en-US" sz="1800" i="1">
                <a:solidFill>
                  <a:schemeClr val="lt1"/>
                </a:solidFill>
                <a:latin typeface="Times New Roman"/>
                <a:ea typeface="Times New Roman"/>
                <a:cs typeface="Times New Roman"/>
                <a:sym typeface="Times New Roman"/>
              </a:rPr>
              <a:t>(Hoàng Trung Thông)</a:t>
            </a:r>
            <a:endParaRPr sz="1800" i="1">
              <a:solidFill>
                <a:schemeClr val="lt1"/>
              </a:solidFill>
              <a:latin typeface="Times New Roman"/>
              <a:ea typeface="Times New Roman"/>
              <a:cs typeface="Times New Roman"/>
              <a:sym typeface="Times New Roman"/>
            </a:endParaRPr>
          </a:p>
        </p:txBody>
      </p:sp>
      <p:cxnSp>
        <p:nvCxnSpPr>
          <p:cNvPr id="454" name="Google Shape;454;p27"/>
          <p:cNvCxnSpPr/>
          <p:nvPr/>
        </p:nvCxnSpPr>
        <p:spPr>
          <a:xfrm>
            <a:off x="7938381" y="1079708"/>
            <a:ext cx="364435" cy="0"/>
          </a:xfrm>
          <a:prstGeom prst="straightConnector1">
            <a:avLst/>
          </a:prstGeom>
          <a:noFill/>
          <a:ln w="28575" cap="flat" cmpd="sng">
            <a:solidFill>
              <a:srgbClr val="FFFF00"/>
            </a:solidFill>
            <a:prstDash val="solid"/>
            <a:miter lim="800000"/>
            <a:headEnd type="none" w="sm" len="sm"/>
            <a:tailEnd type="none" w="sm" len="sm"/>
          </a:ln>
        </p:spPr>
      </p:cxnSp>
      <p:cxnSp>
        <p:nvCxnSpPr>
          <p:cNvPr id="455" name="Google Shape;455;p27"/>
          <p:cNvCxnSpPr>
            <a:endCxn id="456" idx="1"/>
          </p:cNvCxnSpPr>
          <p:nvPr/>
        </p:nvCxnSpPr>
        <p:spPr>
          <a:xfrm>
            <a:off x="2982862" y="4122230"/>
            <a:ext cx="1580700" cy="2700"/>
          </a:xfrm>
          <a:prstGeom prst="straightConnector1">
            <a:avLst/>
          </a:prstGeom>
          <a:noFill/>
          <a:ln w="19050" cap="flat" cmpd="sng">
            <a:solidFill>
              <a:srgbClr val="FFFF00"/>
            </a:solidFill>
            <a:prstDash val="solid"/>
            <a:miter lim="800000"/>
            <a:headEnd type="none" w="sm" len="sm"/>
            <a:tailEnd type="triangle" w="med" len="med"/>
          </a:ln>
        </p:spPr>
      </p:cxnSp>
      <p:cxnSp>
        <p:nvCxnSpPr>
          <p:cNvPr id="457" name="Google Shape;457;p27"/>
          <p:cNvCxnSpPr>
            <a:stCxn id="458" idx="2"/>
            <a:endCxn id="456" idx="0"/>
          </p:cNvCxnSpPr>
          <p:nvPr/>
        </p:nvCxnSpPr>
        <p:spPr>
          <a:xfrm>
            <a:off x="5101199" y="3788094"/>
            <a:ext cx="489000" cy="163800"/>
          </a:xfrm>
          <a:prstGeom prst="straightConnector1">
            <a:avLst/>
          </a:prstGeom>
          <a:noFill/>
          <a:ln w="19050" cap="flat" cmpd="sng">
            <a:solidFill>
              <a:srgbClr val="FFFF00"/>
            </a:solidFill>
            <a:prstDash val="solid"/>
            <a:miter lim="800000"/>
            <a:headEnd type="none" w="sm" len="sm"/>
            <a:tailEnd type="triangle" w="med" len="med"/>
          </a:ln>
        </p:spPr>
      </p:cxnSp>
      <p:cxnSp>
        <p:nvCxnSpPr>
          <p:cNvPr id="459" name="Google Shape;459;p27"/>
          <p:cNvCxnSpPr/>
          <p:nvPr/>
        </p:nvCxnSpPr>
        <p:spPr>
          <a:xfrm>
            <a:off x="2492130" y="3811603"/>
            <a:ext cx="0" cy="135966"/>
          </a:xfrm>
          <a:prstGeom prst="straightConnector1">
            <a:avLst/>
          </a:prstGeom>
          <a:noFill/>
          <a:ln w="19050" cap="flat" cmpd="sng">
            <a:solidFill>
              <a:srgbClr val="FFFF00"/>
            </a:solidFill>
            <a:prstDash val="solid"/>
            <a:miter lim="800000"/>
            <a:headEnd type="none" w="sm" len="sm"/>
            <a:tailEnd type="triangle" w="med" len="med"/>
          </a:ln>
        </p:spPr>
      </p:cxnSp>
      <p:cxnSp>
        <p:nvCxnSpPr>
          <p:cNvPr id="460" name="Google Shape;460;p27"/>
          <p:cNvCxnSpPr>
            <a:endCxn id="458" idx="1"/>
          </p:cNvCxnSpPr>
          <p:nvPr/>
        </p:nvCxnSpPr>
        <p:spPr>
          <a:xfrm rot="10800000" flipH="1">
            <a:off x="3169474" y="3603428"/>
            <a:ext cx="1576500" cy="2700"/>
          </a:xfrm>
          <a:prstGeom prst="straightConnector1">
            <a:avLst/>
          </a:prstGeom>
          <a:noFill/>
          <a:ln w="19050" cap="flat" cmpd="sng">
            <a:solidFill>
              <a:srgbClr val="FFFF00"/>
            </a:solidFill>
            <a:prstDash val="solid"/>
            <a:miter lim="800000"/>
            <a:headEnd type="none" w="sm" len="sm"/>
            <a:tailEnd type="triangle" w="med" len="med"/>
          </a:ln>
        </p:spPr>
      </p:cxnSp>
      <p:sp>
        <p:nvSpPr>
          <p:cNvPr id="461" name="Google Shape;461;p27"/>
          <p:cNvSpPr txBox="1"/>
          <p:nvPr/>
        </p:nvSpPr>
        <p:spPr>
          <a:xfrm>
            <a:off x="638215" y="4289665"/>
            <a:ext cx="7013075" cy="62324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rgbClr val="FFFF00"/>
                </a:solidFill>
                <a:latin typeface="Times New Roman"/>
                <a:ea typeface="Times New Roman"/>
                <a:cs typeface="Times New Roman"/>
                <a:sym typeface="Times New Roman"/>
              </a:rPr>
              <a:t>=&gt; Làm nổi bật không gian rực rỡ và tình cha con ấm áp.</a:t>
            </a:r>
            <a:endParaRPr/>
          </a:p>
          <a:p>
            <a:pPr marL="0" marR="0" lvl="0" indent="0" algn="l" rtl="0">
              <a:spcBef>
                <a:spcPts val="0"/>
              </a:spcBef>
              <a:spcAft>
                <a:spcPts val="0"/>
              </a:spcAft>
              <a:buNone/>
            </a:pPr>
            <a:endParaRPr sz="1800" b="1">
              <a:solidFill>
                <a:srgbClr val="FFFF00"/>
              </a:solidFill>
              <a:latin typeface="Times New Roman"/>
              <a:ea typeface="Times New Roman"/>
              <a:cs typeface="Times New Roman"/>
              <a:sym typeface="Times New Roman"/>
            </a:endParaRPr>
          </a:p>
        </p:txBody>
      </p:sp>
      <p:sp>
        <p:nvSpPr>
          <p:cNvPr id="462" name="Google Shape;462;p27"/>
          <p:cNvSpPr txBox="1"/>
          <p:nvPr/>
        </p:nvSpPr>
        <p:spPr>
          <a:xfrm>
            <a:off x="1991630" y="3949252"/>
            <a:ext cx="991095" cy="346249"/>
          </a:xfrm>
          <a:prstGeom prst="rect">
            <a:avLst/>
          </a:prstGeom>
          <a:noFill/>
          <a:ln w="9525" cap="flat" cmpd="sng">
            <a:solidFill>
              <a:srgbClr val="00B0F0"/>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chemeClr val="lt1"/>
                </a:solidFill>
                <a:latin typeface="Times New Roman"/>
                <a:ea typeface="Times New Roman"/>
                <a:cs typeface="Times New Roman"/>
                <a:sym typeface="Times New Roman"/>
              </a:rPr>
              <a:t>Thị giác</a:t>
            </a:r>
            <a:endParaRPr sz="1800" b="1">
              <a:solidFill>
                <a:schemeClr val="lt1"/>
              </a:solidFill>
              <a:latin typeface="Times New Roman"/>
              <a:ea typeface="Times New Roman"/>
              <a:cs typeface="Times New Roman"/>
              <a:sym typeface="Times New Roman"/>
            </a:endParaRPr>
          </a:p>
        </p:txBody>
      </p:sp>
      <p:sp>
        <p:nvSpPr>
          <p:cNvPr id="456" name="Google Shape;456;p27"/>
          <p:cNvSpPr txBox="1"/>
          <p:nvPr/>
        </p:nvSpPr>
        <p:spPr>
          <a:xfrm>
            <a:off x="4563562" y="3951805"/>
            <a:ext cx="2053138" cy="346249"/>
          </a:xfrm>
          <a:prstGeom prst="rect">
            <a:avLst/>
          </a:prstGeom>
          <a:noFill/>
          <a:ln w="9525" cap="flat" cmpd="sng">
            <a:solidFill>
              <a:srgbClr val="00B0F0"/>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chemeClr val="lt1"/>
                </a:solidFill>
                <a:latin typeface="Times New Roman"/>
                <a:ea typeface="Times New Roman"/>
                <a:cs typeface="Times New Roman"/>
                <a:sym typeface="Times New Roman"/>
              </a:rPr>
              <a:t>Xúc giác, thị giác</a:t>
            </a:r>
            <a:endParaRPr sz="1800" b="1">
              <a:solidFill>
                <a:schemeClr val="lt1"/>
              </a:solidFill>
              <a:latin typeface="Times New Roman"/>
              <a:ea typeface="Times New Roman"/>
              <a:cs typeface="Times New Roman"/>
              <a:sym typeface="Times New Roman"/>
            </a:endParaRPr>
          </a:p>
        </p:txBody>
      </p:sp>
      <p:sp>
        <p:nvSpPr>
          <p:cNvPr id="463" name="Google Shape;463;p27"/>
          <p:cNvSpPr/>
          <p:nvPr/>
        </p:nvSpPr>
        <p:spPr>
          <a:xfrm>
            <a:off x="1934058" y="3409832"/>
            <a:ext cx="1210588" cy="369332"/>
          </a:xfrm>
          <a:prstGeom prst="rect">
            <a:avLst/>
          </a:prstGeom>
          <a:noFill/>
          <a:ln w="9525" cap="flat" cmpd="sng">
            <a:solidFill>
              <a:srgbClr val="FFFF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00"/>
                </a:solidFill>
                <a:latin typeface="Times New Roman"/>
                <a:ea typeface="Times New Roman"/>
                <a:cs typeface="Times New Roman"/>
                <a:sym typeface="Times New Roman"/>
              </a:rPr>
              <a:t>Ánh nắng </a:t>
            </a:r>
            <a:endParaRPr sz="1800">
              <a:solidFill>
                <a:srgbClr val="FFFF00"/>
              </a:solidFill>
              <a:latin typeface="Calibri"/>
              <a:ea typeface="Calibri"/>
              <a:cs typeface="Calibri"/>
              <a:sym typeface="Calibri"/>
            </a:endParaRPr>
          </a:p>
        </p:txBody>
      </p:sp>
      <p:sp>
        <p:nvSpPr>
          <p:cNvPr id="458" name="Google Shape;458;p27"/>
          <p:cNvSpPr/>
          <p:nvPr/>
        </p:nvSpPr>
        <p:spPr>
          <a:xfrm>
            <a:off x="4745974" y="3418762"/>
            <a:ext cx="710451" cy="369332"/>
          </a:xfrm>
          <a:prstGeom prst="rect">
            <a:avLst/>
          </a:prstGeom>
          <a:noFill/>
          <a:ln w="9525" cap="flat" cmpd="sng">
            <a:solidFill>
              <a:srgbClr val="FFFF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FFFF00"/>
                </a:solidFill>
                <a:latin typeface="Times New Roman"/>
                <a:ea typeface="Times New Roman"/>
                <a:cs typeface="Times New Roman"/>
                <a:sym typeface="Times New Roman"/>
              </a:rPr>
              <a:t>Chảy</a:t>
            </a:r>
            <a:endParaRPr sz="1800">
              <a:solidFill>
                <a:srgbClr val="FFFF00"/>
              </a:solidFill>
              <a:latin typeface="Calibri"/>
              <a:ea typeface="Calibri"/>
              <a:cs typeface="Calibri"/>
              <a:sym typeface="Calibri"/>
            </a:endParaRPr>
          </a:p>
        </p:txBody>
      </p:sp>
      <p:cxnSp>
        <p:nvCxnSpPr>
          <p:cNvPr id="464" name="Google Shape;464;p27"/>
          <p:cNvCxnSpPr/>
          <p:nvPr/>
        </p:nvCxnSpPr>
        <p:spPr>
          <a:xfrm>
            <a:off x="2252261" y="3313577"/>
            <a:ext cx="390208" cy="0"/>
          </a:xfrm>
          <a:prstGeom prst="straightConnector1">
            <a:avLst/>
          </a:prstGeom>
          <a:noFill/>
          <a:ln w="28575" cap="flat" cmpd="sng">
            <a:solidFill>
              <a:srgbClr val="FFFF00"/>
            </a:solidFill>
            <a:prstDash val="solid"/>
            <a:miter lim="800000"/>
            <a:headEnd type="none" w="sm" len="sm"/>
            <a:tailEnd type="none" w="sm" len="sm"/>
          </a:ln>
        </p:spPr>
      </p:cxn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2000"/>
                                        <p:tgtEl>
                                          <p:spTgt spid="4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4"/>
                                        </p:tgtEl>
                                        <p:attrNameLst>
                                          <p:attrName>style.visibility</p:attrName>
                                        </p:attrNameLst>
                                      </p:cBhvr>
                                      <p:to>
                                        <p:strVal val="visible"/>
                                      </p:to>
                                    </p:set>
                                    <p:animEffect transition="in" filter="fade">
                                      <p:cBhvr>
                                        <p:cTn id="12" dur="500"/>
                                        <p:tgtEl>
                                          <p:spTgt spid="4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2"/>
                                        </p:tgtEl>
                                        <p:attrNameLst>
                                          <p:attrName>style.visibility</p:attrName>
                                        </p:attrNameLst>
                                      </p:cBhvr>
                                      <p:to>
                                        <p:strVal val="visible"/>
                                      </p:to>
                                    </p:set>
                                    <p:animEffect transition="in" filter="fade">
                                      <p:cBhvr>
                                        <p:cTn id="17" dur="500"/>
                                        <p:tgtEl>
                                          <p:spTgt spid="4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2"/>
                                        </p:tgtEl>
                                        <p:attrNameLst>
                                          <p:attrName>style.visibility</p:attrName>
                                        </p:attrNameLst>
                                      </p:cBhvr>
                                      <p:to>
                                        <p:strVal val="visible"/>
                                      </p:to>
                                    </p:set>
                                    <p:animEffect transition="in" filter="fade">
                                      <p:cBhvr>
                                        <p:cTn id="22" dur="2000"/>
                                        <p:tgtEl>
                                          <p:spTgt spid="442"/>
                                        </p:tgtEl>
                                      </p:cBhvr>
                                    </p:animEffect>
                                  </p:childTnLst>
                                </p:cTn>
                              </p:par>
                              <p:par>
                                <p:cTn id="23" presetID="10" presetClass="entr" presetSubtype="0" fill="hold" nodeType="withEffect">
                                  <p:stCondLst>
                                    <p:cond delay="0"/>
                                  </p:stCondLst>
                                  <p:childTnLst>
                                    <p:set>
                                      <p:cBhvr>
                                        <p:cTn id="24" dur="1" fill="hold">
                                          <p:stCondLst>
                                            <p:cond delay="0"/>
                                          </p:stCondLst>
                                        </p:cTn>
                                        <p:tgtEl>
                                          <p:spTgt spid="443"/>
                                        </p:tgtEl>
                                        <p:attrNameLst>
                                          <p:attrName>style.visibility</p:attrName>
                                        </p:attrNameLst>
                                      </p:cBhvr>
                                      <p:to>
                                        <p:strVal val="visible"/>
                                      </p:to>
                                    </p:set>
                                    <p:animEffect transition="in" filter="fade">
                                      <p:cBhvr>
                                        <p:cTn id="25" dur="2000"/>
                                        <p:tgtEl>
                                          <p:spTgt spid="44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46"/>
                                        </p:tgtEl>
                                        <p:attrNameLst>
                                          <p:attrName>style.visibility</p:attrName>
                                        </p:attrNameLst>
                                      </p:cBhvr>
                                      <p:to>
                                        <p:strVal val="visible"/>
                                      </p:to>
                                    </p:set>
                                    <p:anim calcmode="lin" valueType="num">
                                      <p:cBhvr additive="base">
                                        <p:cTn id="30" dur="500"/>
                                        <p:tgtEl>
                                          <p:spTgt spid="446"/>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47"/>
                                        </p:tgtEl>
                                        <p:attrNameLst>
                                          <p:attrName>style.visibility</p:attrName>
                                        </p:attrNameLst>
                                      </p:cBhvr>
                                      <p:to>
                                        <p:strVal val="visible"/>
                                      </p:to>
                                    </p:set>
                                    <p:anim calcmode="lin" valueType="num">
                                      <p:cBhvr additive="base">
                                        <p:cTn id="33" dur="500"/>
                                        <p:tgtEl>
                                          <p:spTgt spid="447"/>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49"/>
                                        </p:tgtEl>
                                        <p:attrNameLst>
                                          <p:attrName>style.visibility</p:attrName>
                                        </p:attrNameLst>
                                      </p:cBhvr>
                                      <p:to>
                                        <p:strVal val="visible"/>
                                      </p:to>
                                    </p:set>
                                    <p:anim calcmode="lin" valueType="num">
                                      <p:cBhvr additive="base">
                                        <p:cTn id="36" dur="500"/>
                                        <p:tgtEl>
                                          <p:spTgt spid="449"/>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48"/>
                                        </p:tgtEl>
                                        <p:attrNameLst>
                                          <p:attrName>style.visibility</p:attrName>
                                        </p:attrNameLst>
                                      </p:cBhvr>
                                      <p:to>
                                        <p:strVal val="visible"/>
                                      </p:to>
                                    </p:set>
                                    <p:anim calcmode="lin" valueType="num">
                                      <p:cBhvr additive="base">
                                        <p:cTn id="39" dur="500"/>
                                        <p:tgtEl>
                                          <p:spTgt spid="448"/>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444"/>
                                        </p:tgtEl>
                                        <p:attrNameLst>
                                          <p:attrName>style.visibility</p:attrName>
                                        </p:attrNameLst>
                                      </p:cBhvr>
                                      <p:to>
                                        <p:strVal val="visible"/>
                                      </p:to>
                                    </p:set>
                                    <p:animEffect transition="in" filter="fade">
                                      <p:cBhvr>
                                        <p:cTn id="42" dur="1000"/>
                                        <p:tgtEl>
                                          <p:spTgt spid="444"/>
                                        </p:tgtEl>
                                      </p:cBhvr>
                                    </p:animEffect>
                                  </p:childTnLst>
                                </p:cTn>
                              </p:par>
                              <p:par>
                                <p:cTn id="43" presetID="10" presetClass="entr" presetSubtype="0" fill="hold" nodeType="withEffect">
                                  <p:stCondLst>
                                    <p:cond delay="0"/>
                                  </p:stCondLst>
                                  <p:childTnLst>
                                    <p:set>
                                      <p:cBhvr>
                                        <p:cTn id="44" dur="1" fill="hold">
                                          <p:stCondLst>
                                            <p:cond delay="0"/>
                                          </p:stCondLst>
                                        </p:cTn>
                                        <p:tgtEl>
                                          <p:spTgt spid="445"/>
                                        </p:tgtEl>
                                        <p:attrNameLst>
                                          <p:attrName>style.visibility</p:attrName>
                                        </p:attrNameLst>
                                      </p:cBhvr>
                                      <p:to>
                                        <p:strVal val="visible"/>
                                      </p:to>
                                    </p:set>
                                    <p:animEffect transition="in" filter="fade">
                                      <p:cBhvr>
                                        <p:cTn id="45" dur="1000"/>
                                        <p:tgtEl>
                                          <p:spTgt spid="44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50"/>
                                        </p:tgtEl>
                                        <p:attrNameLst>
                                          <p:attrName>style.visibility</p:attrName>
                                        </p:attrNameLst>
                                      </p:cBhvr>
                                      <p:to>
                                        <p:strVal val="visible"/>
                                      </p:to>
                                    </p:set>
                                    <p:animEffect transition="in" filter="fade">
                                      <p:cBhvr>
                                        <p:cTn id="50" dur="1000"/>
                                        <p:tgtEl>
                                          <p:spTgt spid="4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53"/>
                                        </p:tgtEl>
                                        <p:attrNameLst>
                                          <p:attrName>style.visibility</p:attrName>
                                        </p:attrNameLst>
                                      </p:cBhvr>
                                      <p:to>
                                        <p:strVal val="visible"/>
                                      </p:to>
                                    </p:set>
                                    <p:animEffect transition="in" filter="fade">
                                      <p:cBhvr>
                                        <p:cTn id="55" dur="2000"/>
                                        <p:tgtEl>
                                          <p:spTgt spid="45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51"/>
                                        </p:tgtEl>
                                        <p:attrNameLst>
                                          <p:attrName>style.visibility</p:attrName>
                                        </p:attrNameLst>
                                      </p:cBhvr>
                                      <p:to>
                                        <p:strVal val="visible"/>
                                      </p:to>
                                    </p:set>
                                    <p:animEffect transition="in" filter="fade">
                                      <p:cBhvr>
                                        <p:cTn id="60" dur="500"/>
                                        <p:tgtEl>
                                          <p:spTgt spid="451"/>
                                        </p:tgtEl>
                                      </p:cBhvr>
                                    </p:animEffect>
                                  </p:childTnLst>
                                </p:cTn>
                              </p:par>
                              <p:par>
                                <p:cTn id="61" presetID="10" presetClass="entr" presetSubtype="0" fill="hold" nodeType="withEffect">
                                  <p:stCondLst>
                                    <p:cond delay="0"/>
                                  </p:stCondLst>
                                  <p:childTnLst>
                                    <p:set>
                                      <p:cBhvr>
                                        <p:cTn id="62" dur="1" fill="hold">
                                          <p:stCondLst>
                                            <p:cond delay="0"/>
                                          </p:stCondLst>
                                        </p:cTn>
                                        <p:tgtEl>
                                          <p:spTgt spid="464"/>
                                        </p:tgtEl>
                                        <p:attrNameLst>
                                          <p:attrName>style.visibility</p:attrName>
                                        </p:attrNameLst>
                                      </p:cBhvr>
                                      <p:to>
                                        <p:strVal val="visible"/>
                                      </p:to>
                                    </p:set>
                                    <p:animEffect transition="in" filter="fade">
                                      <p:cBhvr>
                                        <p:cTn id="63" dur="500"/>
                                        <p:tgtEl>
                                          <p:spTgt spid="46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63"/>
                                        </p:tgtEl>
                                        <p:attrNameLst>
                                          <p:attrName>style.visibility</p:attrName>
                                        </p:attrNameLst>
                                      </p:cBhvr>
                                      <p:to>
                                        <p:strVal val="visible"/>
                                      </p:to>
                                    </p:set>
                                    <p:anim calcmode="lin" valueType="num">
                                      <p:cBhvr additive="base">
                                        <p:cTn id="68" dur="500"/>
                                        <p:tgtEl>
                                          <p:spTgt spid="463"/>
                                        </p:tgtEl>
                                        <p:attrNameLst>
                                          <p:attrName>ppt_y</p:attrName>
                                        </p:attrNameLst>
                                      </p:cBhvr>
                                      <p:tavLst>
                                        <p:tav tm="0">
                                          <p:val>
                                            <p:strVal val="#ppt_y+1"/>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60"/>
                                        </p:tgtEl>
                                        <p:attrNameLst>
                                          <p:attrName>style.visibility</p:attrName>
                                        </p:attrNameLst>
                                      </p:cBhvr>
                                      <p:to>
                                        <p:strVal val="visible"/>
                                      </p:to>
                                    </p:set>
                                    <p:anim calcmode="lin" valueType="num">
                                      <p:cBhvr additive="base">
                                        <p:cTn id="71" dur="500"/>
                                        <p:tgtEl>
                                          <p:spTgt spid="460"/>
                                        </p:tgtEl>
                                        <p:attrNameLst>
                                          <p:attrName>ppt_y</p:attrName>
                                        </p:attrNameLst>
                                      </p:cBhvr>
                                      <p:tavLst>
                                        <p:tav tm="0">
                                          <p:val>
                                            <p:strVal val="#ppt_y+1"/>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458"/>
                                        </p:tgtEl>
                                        <p:attrNameLst>
                                          <p:attrName>style.visibility</p:attrName>
                                        </p:attrNameLst>
                                      </p:cBhvr>
                                      <p:to>
                                        <p:strVal val="visible"/>
                                      </p:to>
                                    </p:set>
                                    <p:anim calcmode="lin" valueType="num">
                                      <p:cBhvr additive="base">
                                        <p:cTn id="74" dur="500"/>
                                        <p:tgtEl>
                                          <p:spTgt spid="45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59"/>
                                        </p:tgtEl>
                                        <p:attrNameLst>
                                          <p:attrName>style.visibility</p:attrName>
                                        </p:attrNameLst>
                                      </p:cBhvr>
                                      <p:to>
                                        <p:strVal val="visible"/>
                                      </p:to>
                                    </p:set>
                                    <p:animEffect transition="in" filter="fade">
                                      <p:cBhvr>
                                        <p:cTn id="79" dur="2000"/>
                                        <p:tgtEl>
                                          <p:spTgt spid="459"/>
                                        </p:tgtEl>
                                      </p:cBhvr>
                                    </p:animEffect>
                                  </p:childTnLst>
                                </p:cTn>
                              </p:par>
                              <p:par>
                                <p:cTn id="80" presetID="10" presetClass="entr" presetSubtype="0" fill="hold" nodeType="withEffect">
                                  <p:stCondLst>
                                    <p:cond delay="0"/>
                                  </p:stCondLst>
                                  <p:childTnLst>
                                    <p:set>
                                      <p:cBhvr>
                                        <p:cTn id="81" dur="1" fill="hold">
                                          <p:stCondLst>
                                            <p:cond delay="0"/>
                                          </p:stCondLst>
                                        </p:cTn>
                                        <p:tgtEl>
                                          <p:spTgt spid="462"/>
                                        </p:tgtEl>
                                        <p:attrNameLst>
                                          <p:attrName>style.visibility</p:attrName>
                                        </p:attrNameLst>
                                      </p:cBhvr>
                                      <p:to>
                                        <p:strVal val="visible"/>
                                      </p:to>
                                    </p:set>
                                    <p:animEffect transition="in" filter="fade">
                                      <p:cBhvr>
                                        <p:cTn id="82" dur="2000"/>
                                        <p:tgtEl>
                                          <p:spTgt spid="46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55"/>
                                        </p:tgtEl>
                                        <p:attrNameLst>
                                          <p:attrName>style.visibility</p:attrName>
                                        </p:attrNameLst>
                                      </p:cBhvr>
                                      <p:to>
                                        <p:strVal val="visible"/>
                                      </p:to>
                                    </p:set>
                                    <p:animEffect transition="in" filter="fade">
                                      <p:cBhvr>
                                        <p:cTn id="87" dur="2000"/>
                                        <p:tgtEl>
                                          <p:spTgt spid="455"/>
                                        </p:tgtEl>
                                      </p:cBhvr>
                                    </p:animEffect>
                                  </p:childTnLst>
                                </p:cTn>
                              </p:par>
                              <p:par>
                                <p:cTn id="88" presetID="10" presetClass="entr" presetSubtype="0" fill="hold" nodeType="withEffect">
                                  <p:stCondLst>
                                    <p:cond delay="0"/>
                                  </p:stCondLst>
                                  <p:childTnLst>
                                    <p:set>
                                      <p:cBhvr>
                                        <p:cTn id="89" dur="1" fill="hold">
                                          <p:stCondLst>
                                            <p:cond delay="0"/>
                                          </p:stCondLst>
                                        </p:cTn>
                                        <p:tgtEl>
                                          <p:spTgt spid="457"/>
                                        </p:tgtEl>
                                        <p:attrNameLst>
                                          <p:attrName>style.visibility</p:attrName>
                                        </p:attrNameLst>
                                      </p:cBhvr>
                                      <p:to>
                                        <p:strVal val="visible"/>
                                      </p:to>
                                    </p:set>
                                    <p:animEffect transition="in" filter="fade">
                                      <p:cBhvr>
                                        <p:cTn id="90" dur="2000"/>
                                        <p:tgtEl>
                                          <p:spTgt spid="457"/>
                                        </p:tgtEl>
                                      </p:cBhvr>
                                    </p:animEffect>
                                  </p:childTnLst>
                                </p:cTn>
                              </p:par>
                              <p:par>
                                <p:cTn id="91" presetID="10" presetClass="entr" presetSubtype="0" fill="hold" nodeType="withEffect">
                                  <p:stCondLst>
                                    <p:cond delay="0"/>
                                  </p:stCondLst>
                                  <p:childTnLst>
                                    <p:set>
                                      <p:cBhvr>
                                        <p:cTn id="92" dur="1" fill="hold">
                                          <p:stCondLst>
                                            <p:cond delay="0"/>
                                          </p:stCondLst>
                                        </p:cTn>
                                        <p:tgtEl>
                                          <p:spTgt spid="456"/>
                                        </p:tgtEl>
                                        <p:attrNameLst>
                                          <p:attrName>style.visibility</p:attrName>
                                        </p:attrNameLst>
                                      </p:cBhvr>
                                      <p:to>
                                        <p:strVal val="visible"/>
                                      </p:to>
                                    </p:set>
                                    <p:animEffect transition="in" filter="fade">
                                      <p:cBhvr>
                                        <p:cTn id="93" dur="2000"/>
                                        <p:tgtEl>
                                          <p:spTgt spid="45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61"/>
                                        </p:tgtEl>
                                        <p:attrNameLst>
                                          <p:attrName>style.visibility</p:attrName>
                                        </p:attrNameLst>
                                      </p:cBhvr>
                                      <p:to>
                                        <p:strVal val="visible"/>
                                      </p:to>
                                    </p:set>
                                    <p:animEffect transition="in" filter="fade">
                                      <p:cBhvr>
                                        <p:cTn id="98" dur="2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28"/>
          <p:cNvSpPr/>
          <p:nvPr/>
        </p:nvSpPr>
        <p:spPr>
          <a:xfrm>
            <a:off x="1558192" y="488405"/>
            <a:ext cx="6596744" cy="62324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a:solidFill>
                  <a:schemeClr val="dk1"/>
                </a:solidFill>
                <a:latin typeface="Times New Roman"/>
                <a:ea typeface="Times New Roman"/>
                <a:cs typeface="Times New Roman"/>
                <a:sym typeface="Times New Roman"/>
              </a:rPr>
              <a:t>        </a:t>
            </a:r>
            <a:r>
              <a:rPr lang="en-US" sz="1800" b="1">
                <a:solidFill>
                  <a:schemeClr val="lt1"/>
                </a:solidFill>
                <a:latin typeface="Times New Roman"/>
                <a:ea typeface="Times New Roman"/>
                <a:cs typeface="Times New Roman"/>
                <a:sym typeface="Times New Roman"/>
              </a:rPr>
              <a:t>c/ </a:t>
            </a:r>
            <a:r>
              <a:rPr lang="en-US" sz="1800" b="1" i="1">
                <a:solidFill>
                  <a:schemeClr val="lt1"/>
                </a:solidFill>
                <a:latin typeface="Times New Roman"/>
                <a:ea typeface="Times New Roman"/>
                <a:cs typeface="Times New Roman"/>
                <a:sym typeface="Times New Roman"/>
              </a:rPr>
              <a:t>Ngoài thềm rơi chiếc lá đa                              </a:t>
            </a:r>
            <a:endParaRPr/>
          </a:p>
          <a:p>
            <a:pPr marL="0" marR="0" lvl="0" indent="0" algn="l" rtl="0">
              <a:spcBef>
                <a:spcPts val="0"/>
              </a:spcBef>
              <a:spcAft>
                <a:spcPts val="0"/>
              </a:spcAft>
              <a:buNone/>
            </a:pPr>
            <a:r>
              <a:rPr lang="en-US" sz="1800" b="1" i="1">
                <a:solidFill>
                  <a:schemeClr val="accent2"/>
                </a:solidFill>
                <a:latin typeface="Times New Roman"/>
                <a:ea typeface="Times New Roman"/>
                <a:cs typeface="Times New Roman"/>
                <a:sym typeface="Times New Roman"/>
              </a:rPr>
              <a:t>Tiếng </a:t>
            </a:r>
            <a:r>
              <a:rPr lang="en-US" sz="1800" b="1" i="1">
                <a:solidFill>
                  <a:schemeClr val="lt1"/>
                </a:solidFill>
                <a:latin typeface="Times New Roman"/>
                <a:ea typeface="Times New Roman"/>
                <a:cs typeface="Times New Roman"/>
                <a:sym typeface="Times New Roman"/>
              </a:rPr>
              <a:t>rơi rất </a:t>
            </a:r>
            <a:r>
              <a:rPr lang="en-US" sz="1800" b="1" i="1">
                <a:solidFill>
                  <a:schemeClr val="accent2"/>
                </a:solidFill>
                <a:latin typeface="Times New Roman"/>
                <a:ea typeface="Times New Roman"/>
                <a:cs typeface="Times New Roman"/>
                <a:sym typeface="Times New Roman"/>
              </a:rPr>
              <a:t>mỏng</a:t>
            </a:r>
            <a:r>
              <a:rPr lang="en-US" sz="1800" b="1" i="1">
                <a:solidFill>
                  <a:schemeClr val="lt1"/>
                </a:solidFill>
                <a:latin typeface="Times New Roman"/>
                <a:ea typeface="Times New Roman"/>
                <a:cs typeface="Times New Roman"/>
                <a:sym typeface="Times New Roman"/>
              </a:rPr>
              <a:t> như là rơi nghiêng. </a:t>
            </a:r>
            <a:r>
              <a:rPr lang="en-US" sz="1800" b="1" i="1">
                <a:solidFill>
                  <a:srgbClr val="0000CC"/>
                </a:solidFill>
                <a:latin typeface="Times New Roman"/>
                <a:ea typeface="Times New Roman"/>
                <a:cs typeface="Times New Roman"/>
                <a:sym typeface="Times New Roman"/>
              </a:rPr>
              <a:t>              </a:t>
            </a:r>
            <a:r>
              <a:rPr lang="en-US" sz="1800" b="1" i="1">
                <a:solidFill>
                  <a:schemeClr val="lt1"/>
                </a:solidFill>
                <a:latin typeface="Times New Roman"/>
                <a:ea typeface="Times New Roman"/>
                <a:cs typeface="Times New Roman"/>
                <a:sym typeface="Times New Roman"/>
              </a:rPr>
              <a:t>(</a:t>
            </a:r>
            <a:r>
              <a:rPr lang="en-US" sz="1800" i="1">
                <a:solidFill>
                  <a:schemeClr val="lt1"/>
                </a:solidFill>
                <a:latin typeface="Times New Roman"/>
                <a:ea typeface="Times New Roman"/>
                <a:cs typeface="Times New Roman"/>
                <a:sym typeface="Times New Roman"/>
              </a:rPr>
              <a:t>Trần Đăng Khoa) </a:t>
            </a:r>
            <a:endParaRPr sz="1800" i="1">
              <a:solidFill>
                <a:schemeClr val="lt1"/>
              </a:solidFill>
              <a:latin typeface="Times New Roman"/>
              <a:ea typeface="Times New Roman"/>
              <a:cs typeface="Times New Roman"/>
              <a:sym typeface="Times New Roman"/>
            </a:endParaRPr>
          </a:p>
        </p:txBody>
      </p:sp>
      <p:cxnSp>
        <p:nvCxnSpPr>
          <p:cNvPr id="470" name="Google Shape;470;p28"/>
          <p:cNvCxnSpPr/>
          <p:nvPr/>
        </p:nvCxnSpPr>
        <p:spPr>
          <a:xfrm>
            <a:off x="1647977" y="1067331"/>
            <a:ext cx="539504" cy="0"/>
          </a:xfrm>
          <a:prstGeom prst="straightConnector1">
            <a:avLst/>
          </a:prstGeom>
          <a:noFill/>
          <a:ln w="28575" cap="flat" cmpd="sng">
            <a:solidFill>
              <a:srgbClr val="FFFF00"/>
            </a:solidFill>
            <a:prstDash val="solid"/>
            <a:miter lim="800000"/>
            <a:headEnd type="none" w="sm" len="sm"/>
            <a:tailEnd type="none" w="sm" len="sm"/>
          </a:ln>
        </p:spPr>
      </p:cxnSp>
      <p:cxnSp>
        <p:nvCxnSpPr>
          <p:cNvPr id="471" name="Google Shape;471;p28"/>
          <p:cNvCxnSpPr/>
          <p:nvPr/>
        </p:nvCxnSpPr>
        <p:spPr>
          <a:xfrm>
            <a:off x="2924087" y="1076722"/>
            <a:ext cx="500743" cy="0"/>
          </a:xfrm>
          <a:prstGeom prst="straightConnector1">
            <a:avLst/>
          </a:prstGeom>
          <a:noFill/>
          <a:ln w="28575" cap="flat" cmpd="sng">
            <a:solidFill>
              <a:srgbClr val="FFFF00"/>
            </a:solidFill>
            <a:prstDash val="solid"/>
            <a:miter lim="800000"/>
            <a:headEnd type="none" w="sm" len="sm"/>
            <a:tailEnd type="none" w="sm" len="sm"/>
          </a:ln>
        </p:spPr>
      </p:cxnSp>
      <p:cxnSp>
        <p:nvCxnSpPr>
          <p:cNvPr id="472" name="Google Shape;472;p28"/>
          <p:cNvCxnSpPr>
            <a:endCxn id="473" idx="0"/>
          </p:cNvCxnSpPr>
          <p:nvPr/>
        </p:nvCxnSpPr>
        <p:spPr>
          <a:xfrm flipH="1">
            <a:off x="1690509" y="1076615"/>
            <a:ext cx="269700" cy="304500"/>
          </a:xfrm>
          <a:prstGeom prst="straightConnector1">
            <a:avLst/>
          </a:prstGeom>
          <a:noFill/>
          <a:ln w="19050" cap="flat" cmpd="sng">
            <a:solidFill>
              <a:srgbClr val="FFFF00"/>
            </a:solidFill>
            <a:prstDash val="solid"/>
            <a:miter lim="800000"/>
            <a:headEnd type="none" w="sm" len="sm"/>
            <a:tailEnd type="triangle" w="med" len="med"/>
          </a:ln>
        </p:spPr>
      </p:cxnSp>
      <p:sp>
        <p:nvSpPr>
          <p:cNvPr id="473" name="Google Shape;473;p28"/>
          <p:cNvSpPr txBox="1"/>
          <p:nvPr/>
        </p:nvSpPr>
        <p:spPr>
          <a:xfrm>
            <a:off x="1075466" y="1381115"/>
            <a:ext cx="1230086" cy="346249"/>
          </a:xfrm>
          <a:prstGeom prst="rect">
            <a:avLst/>
          </a:prstGeom>
          <a:noFill/>
          <a:ln w="9525" cap="flat" cmpd="sng">
            <a:solidFill>
              <a:srgbClr val="FFFF00"/>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chemeClr val="lt1"/>
                </a:solidFill>
                <a:latin typeface="Times New Roman"/>
                <a:ea typeface="Times New Roman"/>
                <a:cs typeface="Times New Roman"/>
                <a:sym typeface="Times New Roman"/>
              </a:rPr>
              <a:t>Thính giác</a:t>
            </a:r>
            <a:endParaRPr sz="1800" b="1">
              <a:solidFill>
                <a:schemeClr val="lt1"/>
              </a:solidFill>
              <a:latin typeface="Times New Roman"/>
              <a:ea typeface="Times New Roman"/>
              <a:cs typeface="Times New Roman"/>
              <a:sym typeface="Times New Roman"/>
            </a:endParaRPr>
          </a:p>
        </p:txBody>
      </p:sp>
      <p:cxnSp>
        <p:nvCxnSpPr>
          <p:cNvPr id="474" name="Google Shape;474;p28"/>
          <p:cNvCxnSpPr>
            <a:endCxn id="475" idx="0"/>
          </p:cNvCxnSpPr>
          <p:nvPr/>
        </p:nvCxnSpPr>
        <p:spPr>
          <a:xfrm>
            <a:off x="3163933" y="1090283"/>
            <a:ext cx="1173000" cy="295800"/>
          </a:xfrm>
          <a:prstGeom prst="straightConnector1">
            <a:avLst/>
          </a:prstGeom>
          <a:noFill/>
          <a:ln w="19050" cap="flat" cmpd="sng">
            <a:solidFill>
              <a:srgbClr val="FFFF00"/>
            </a:solidFill>
            <a:prstDash val="solid"/>
            <a:miter lim="800000"/>
            <a:headEnd type="none" w="sm" len="sm"/>
            <a:tailEnd type="triangle" w="med" len="med"/>
          </a:ln>
        </p:spPr>
      </p:cxnSp>
      <p:sp>
        <p:nvSpPr>
          <p:cNvPr id="475" name="Google Shape;475;p28"/>
          <p:cNvSpPr txBox="1"/>
          <p:nvPr/>
        </p:nvSpPr>
        <p:spPr>
          <a:xfrm>
            <a:off x="3428766" y="1386083"/>
            <a:ext cx="1816334" cy="346249"/>
          </a:xfrm>
          <a:prstGeom prst="rect">
            <a:avLst/>
          </a:prstGeom>
          <a:noFill/>
          <a:ln w="9525" cap="flat" cmpd="sng">
            <a:solidFill>
              <a:srgbClr val="FFFF00"/>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chemeClr val="lt1"/>
                </a:solidFill>
                <a:latin typeface="Times New Roman"/>
                <a:ea typeface="Times New Roman"/>
                <a:cs typeface="Times New Roman"/>
                <a:sym typeface="Times New Roman"/>
              </a:rPr>
              <a:t>Xúc giác, thị giác</a:t>
            </a:r>
            <a:endParaRPr sz="1800" b="1">
              <a:solidFill>
                <a:schemeClr val="lt1"/>
              </a:solidFill>
              <a:latin typeface="Times New Roman"/>
              <a:ea typeface="Times New Roman"/>
              <a:cs typeface="Times New Roman"/>
              <a:sym typeface="Times New Roman"/>
            </a:endParaRPr>
          </a:p>
        </p:txBody>
      </p:sp>
      <p:cxnSp>
        <p:nvCxnSpPr>
          <p:cNvPr id="476" name="Google Shape;476;p28"/>
          <p:cNvCxnSpPr/>
          <p:nvPr/>
        </p:nvCxnSpPr>
        <p:spPr>
          <a:xfrm>
            <a:off x="2334973" y="1560453"/>
            <a:ext cx="1077686" cy="1588"/>
          </a:xfrm>
          <a:prstGeom prst="straightConnector1">
            <a:avLst/>
          </a:prstGeom>
          <a:noFill/>
          <a:ln w="19050" cap="flat" cmpd="sng">
            <a:solidFill>
              <a:srgbClr val="FFFF00"/>
            </a:solidFill>
            <a:prstDash val="solid"/>
            <a:miter lim="800000"/>
            <a:headEnd type="none" w="sm" len="sm"/>
            <a:tailEnd type="triangle" w="med" len="med"/>
          </a:ln>
        </p:spPr>
      </p:cxnSp>
      <p:sp>
        <p:nvSpPr>
          <p:cNvPr id="477" name="Google Shape;477;p28"/>
          <p:cNvSpPr txBox="1"/>
          <p:nvPr/>
        </p:nvSpPr>
        <p:spPr>
          <a:xfrm>
            <a:off x="705585" y="1774372"/>
            <a:ext cx="8094023" cy="34624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rgbClr val="FFFF00"/>
                </a:solidFill>
                <a:latin typeface="Times New Roman"/>
                <a:ea typeface="Times New Roman"/>
                <a:cs typeface="Times New Roman"/>
                <a:sym typeface="Times New Roman"/>
              </a:rPr>
              <a:t>=&gt; Gợi tả không gian tĩnh lặng, thể hiện cảm nhận tinh tế của nhà thơ.</a:t>
            </a:r>
            <a:endParaRPr sz="1800" b="1">
              <a:solidFill>
                <a:srgbClr val="FFFF00"/>
              </a:solidFill>
              <a:latin typeface="Times New Roman"/>
              <a:ea typeface="Times New Roman"/>
              <a:cs typeface="Times New Roman"/>
              <a:sym typeface="Times New Roman"/>
            </a:endParaRPr>
          </a:p>
        </p:txBody>
      </p:sp>
      <p:sp>
        <p:nvSpPr>
          <p:cNvPr id="478" name="Google Shape;478;p28"/>
          <p:cNvSpPr/>
          <p:nvPr/>
        </p:nvSpPr>
        <p:spPr>
          <a:xfrm>
            <a:off x="1371600" y="2181698"/>
            <a:ext cx="6183086" cy="117724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chemeClr val="lt1"/>
                </a:solidFill>
                <a:latin typeface="Times New Roman"/>
                <a:ea typeface="Times New Roman"/>
                <a:cs typeface="Times New Roman"/>
                <a:sym typeface="Times New Roman"/>
              </a:rPr>
              <a:t>       d/  </a:t>
            </a:r>
            <a:r>
              <a:rPr lang="en-US" sz="1800" b="1" i="1">
                <a:solidFill>
                  <a:schemeClr val="lt1"/>
                </a:solidFill>
                <a:latin typeface="Times New Roman"/>
                <a:ea typeface="Times New Roman"/>
                <a:cs typeface="Times New Roman"/>
                <a:sym typeface="Times New Roman"/>
              </a:rPr>
              <a:t>Em thấy cả trời sao                                                                                               	Xuyên qua từng kẽ lá                                                                                                          	Em thấy cơn mưa rào                                                                                                        	</a:t>
            </a:r>
            <a:r>
              <a:rPr lang="en-US" sz="1800" b="1" i="1">
                <a:solidFill>
                  <a:schemeClr val="accent2"/>
                </a:solidFill>
                <a:latin typeface="Times New Roman"/>
                <a:ea typeface="Times New Roman"/>
                <a:cs typeface="Times New Roman"/>
                <a:sym typeface="Times New Roman"/>
              </a:rPr>
              <a:t>Ướt</a:t>
            </a:r>
            <a:r>
              <a:rPr lang="en-US" sz="1800" b="1" i="1">
                <a:solidFill>
                  <a:schemeClr val="lt1"/>
                </a:solidFill>
                <a:latin typeface="Times New Roman"/>
                <a:ea typeface="Times New Roman"/>
                <a:cs typeface="Times New Roman"/>
                <a:sym typeface="Times New Roman"/>
              </a:rPr>
              <a:t> </a:t>
            </a:r>
            <a:r>
              <a:rPr lang="en-US" sz="1800" b="1" i="1">
                <a:solidFill>
                  <a:schemeClr val="accent2"/>
                </a:solidFill>
                <a:latin typeface="Times New Roman"/>
                <a:ea typeface="Times New Roman"/>
                <a:cs typeface="Times New Roman"/>
                <a:sym typeface="Times New Roman"/>
              </a:rPr>
              <a:t>tiếng cười </a:t>
            </a:r>
            <a:r>
              <a:rPr lang="en-US" sz="1800" b="1" i="1">
                <a:solidFill>
                  <a:schemeClr val="lt1"/>
                </a:solidFill>
                <a:latin typeface="Times New Roman"/>
                <a:ea typeface="Times New Roman"/>
                <a:cs typeface="Times New Roman"/>
                <a:sym typeface="Times New Roman"/>
              </a:rPr>
              <a:t>của bố</a:t>
            </a:r>
            <a:r>
              <a:rPr lang="en-US" sz="1800" b="1">
                <a:solidFill>
                  <a:schemeClr val="lt1"/>
                </a:solidFill>
                <a:latin typeface="Times New Roman"/>
                <a:ea typeface="Times New Roman"/>
                <a:cs typeface="Times New Roman"/>
                <a:sym typeface="Times New Roman"/>
              </a:rPr>
              <a:t>.                    </a:t>
            </a:r>
            <a:r>
              <a:rPr lang="en-US" sz="1800" i="1">
                <a:solidFill>
                  <a:schemeClr val="lt1"/>
                </a:solidFill>
                <a:latin typeface="Times New Roman"/>
                <a:ea typeface="Times New Roman"/>
                <a:cs typeface="Times New Roman"/>
                <a:sym typeface="Times New Roman"/>
              </a:rPr>
              <a:t>(Phan Thế Cải) </a:t>
            </a:r>
            <a:endParaRPr sz="1800" i="1">
              <a:solidFill>
                <a:schemeClr val="lt1"/>
              </a:solidFill>
              <a:latin typeface="Times New Roman"/>
              <a:ea typeface="Times New Roman"/>
              <a:cs typeface="Times New Roman"/>
              <a:sym typeface="Times New Roman"/>
            </a:endParaRPr>
          </a:p>
        </p:txBody>
      </p:sp>
      <p:cxnSp>
        <p:nvCxnSpPr>
          <p:cNvPr id="479" name="Google Shape;479;p28"/>
          <p:cNvCxnSpPr/>
          <p:nvPr/>
        </p:nvCxnSpPr>
        <p:spPr>
          <a:xfrm>
            <a:off x="2074476" y="3299566"/>
            <a:ext cx="446315" cy="0"/>
          </a:xfrm>
          <a:prstGeom prst="straightConnector1">
            <a:avLst/>
          </a:prstGeom>
          <a:noFill/>
          <a:ln w="28575" cap="flat" cmpd="sng">
            <a:solidFill>
              <a:srgbClr val="FFFF00"/>
            </a:solidFill>
            <a:prstDash val="solid"/>
            <a:miter lim="800000"/>
            <a:headEnd type="none" w="sm" len="sm"/>
            <a:tailEnd type="none" w="sm" len="sm"/>
          </a:ln>
        </p:spPr>
      </p:cxnSp>
      <p:cxnSp>
        <p:nvCxnSpPr>
          <p:cNvPr id="480" name="Google Shape;480;p28"/>
          <p:cNvCxnSpPr/>
          <p:nvPr/>
        </p:nvCxnSpPr>
        <p:spPr>
          <a:xfrm>
            <a:off x="2585830" y="3275816"/>
            <a:ext cx="859972" cy="0"/>
          </a:xfrm>
          <a:prstGeom prst="straightConnector1">
            <a:avLst/>
          </a:prstGeom>
          <a:noFill/>
          <a:ln w="28575" cap="flat" cmpd="sng">
            <a:solidFill>
              <a:srgbClr val="FFFF00"/>
            </a:solidFill>
            <a:prstDash val="solid"/>
            <a:miter lim="800000"/>
            <a:headEnd type="none" w="sm" len="sm"/>
            <a:tailEnd type="none" w="sm" len="sm"/>
          </a:ln>
        </p:spPr>
      </p:cxnSp>
      <p:cxnSp>
        <p:nvCxnSpPr>
          <p:cNvPr id="481" name="Google Shape;481;p28"/>
          <p:cNvCxnSpPr>
            <a:endCxn id="482" idx="0"/>
          </p:cNvCxnSpPr>
          <p:nvPr/>
        </p:nvCxnSpPr>
        <p:spPr>
          <a:xfrm flipH="1">
            <a:off x="1889661" y="3305868"/>
            <a:ext cx="444300" cy="231000"/>
          </a:xfrm>
          <a:prstGeom prst="straightConnector1">
            <a:avLst/>
          </a:prstGeom>
          <a:noFill/>
          <a:ln w="19050" cap="flat" cmpd="sng">
            <a:solidFill>
              <a:srgbClr val="FFFF00"/>
            </a:solidFill>
            <a:prstDash val="solid"/>
            <a:miter lim="800000"/>
            <a:headEnd type="none" w="sm" len="sm"/>
            <a:tailEnd type="triangle" w="med" len="med"/>
          </a:ln>
        </p:spPr>
      </p:cxnSp>
      <p:cxnSp>
        <p:nvCxnSpPr>
          <p:cNvPr id="483" name="Google Shape;483;p28"/>
          <p:cNvCxnSpPr>
            <a:endCxn id="484" idx="0"/>
          </p:cNvCxnSpPr>
          <p:nvPr/>
        </p:nvCxnSpPr>
        <p:spPr>
          <a:xfrm>
            <a:off x="3059354" y="3275881"/>
            <a:ext cx="1286100" cy="251100"/>
          </a:xfrm>
          <a:prstGeom prst="straightConnector1">
            <a:avLst/>
          </a:prstGeom>
          <a:noFill/>
          <a:ln w="19050" cap="flat" cmpd="sng">
            <a:solidFill>
              <a:srgbClr val="FFFF00"/>
            </a:solidFill>
            <a:prstDash val="solid"/>
            <a:miter lim="800000"/>
            <a:headEnd type="none" w="sm" len="sm"/>
            <a:tailEnd type="triangle" w="med" len="med"/>
          </a:ln>
        </p:spPr>
      </p:cxnSp>
      <p:sp>
        <p:nvSpPr>
          <p:cNvPr id="482" name="Google Shape;482;p28"/>
          <p:cNvSpPr txBox="1"/>
          <p:nvPr/>
        </p:nvSpPr>
        <p:spPr>
          <a:xfrm>
            <a:off x="1350818" y="3536868"/>
            <a:ext cx="1077686" cy="346249"/>
          </a:xfrm>
          <a:prstGeom prst="rect">
            <a:avLst/>
          </a:prstGeom>
          <a:noFill/>
          <a:ln w="9525" cap="flat" cmpd="sng">
            <a:solidFill>
              <a:srgbClr val="FFFF00"/>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chemeClr val="lt1"/>
                </a:solidFill>
                <a:latin typeface="Times New Roman"/>
                <a:ea typeface="Times New Roman"/>
                <a:cs typeface="Times New Roman"/>
                <a:sym typeface="Times New Roman"/>
              </a:rPr>
              <a:t>Xúc giác</a:t>
            </a:r>
            <a:endParaRPr sz="1800" b="1">
              <a:solidFill>
                <a:schemeClr val="lt1"/>
              </a:solidFill>
              <a:latin typeface="Times New Roman"/>
              <a:ea typeface="Times New Roman"/>
              <a:cs typeface="Times New Roman"/>
              <a:sym typeface="Times New Roman"/>
            </a:endParaRPr>
          </a:p>
        </p:txBody>
      </p:sp>
      <p:sp>
        <p:nvSpPr>
          <p:cNvPr id="484" name="Google Shape;484;p28"/>
          <p:cNvSpPr txBox="1"/>
          <p:nvPr/>
        </p:nvSpPr>
        <p:spPr>
          <a:xfrm>
            <a:off x="3741297" y="3526981"/>
            <a:ext cx="1208314" cy="346249"/>
          </a:xfrm>
          <a:prstGeom prst="rect">
            <a:avLst/>
          </a:prstGeom>
          <a:noFill/>
          <a:ln w="9525" cap="flat" cmpd="sng">
            <a:solidFill>
              <a:srgbClr val="FFFF00"/>
            </a:solidFill>
            <a:prstDash val="solid"/>
            <a:round/>
            <a:headEnd type="none" w="sm" len="sm"/>
            <a:tailEnd type="none" w="sm" len="sm"/>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chemeClr val="lt1"/>
                </a:solidFill>
                <a:latin typeface="Times New Roman"/>
                <a:ea typeface="Times New Roman"/>
                <a:cs typeface="Times New Roman"/>
                <a:sym typeface="Times New Roman"/>
              </a:rPr>
              <a:t>Thính giác</a:t>
            </a:r>
            <a:endParaRPr sz="1800" b="1">
              <a:solidFill>
                <a:schemeClr val="lt1"/>
              </a:solidFill>
              <a:latin typeface="Times New Roman"/>
              <a:ea typeface="Times New Roman"/>
              <a:cs typeface="Times New Roman"/>
              <a:sym typeface="Times New Roman"/>
            </a:endParaRPr>
          </a:p>
        </p:txBody>
      </p:sp>
      <p:cxnSp>
        <p:nvCxnSpPr>
          <p:cNvPr id="485" name="Google Shape;485;p28"/>
          <p:cNvCxnSpPr>
            <a:stCxn id="482" idx="3"/>
            <a:endCxn id="484" idx="1"/>
          </p:cNvCxnSpPr>
          <p:nvPr/>
        </p:nvCxnSpPr>
        <p:spPr>
          <a:xfrm rot="10800000" flipH="1">
            <a:off x="2428504" y="3700092"/>
            <a:ext cx="1312800" cy="9900"/>
          </a:xfrm>
          <a:prstGeom prst="straightConnector1">
            <a:avLst/>
          </a:prstGeom>
          <a:noFill/>
          <a:ln w="19050" cap="flat" cmpd="sng">
            <a:solidFill>
              <a:srgbClr val="FFFF00"/>
            </a:solidFill>
            <a:prstDash val="solid"/>
            <a:miter lim="800000"/>
            <a:headEnd type="none" w="sm" len="sm"/>
            <a:tailEnd type="triangle" w="med" len="med"/>
          </a:ln>
        </p:spPr>
      </p:cxnSp>
      <p:sp>
        <p:nvSpPr>
          <p:cNvPr id="486" name="Google Shape;486;p28"/>
          <p:cNvSpPr txBox="1"/>
          <p:nvPr/>
        </p:nvSpPr>
        <p:spPr>
          <a:xfrm>
            <a:off x="628702" y="3985516"/>
            <a:ext cx="7824182" cy="62324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800" b="1">
                <a:solidFill>
                  <a:srgbClr val="FFFF00"/>
                </a:solidFill>
                <a:latin typeface="Times New Roman"/>
                <a:ea typeface="Times New Roman"/>
                <a:cs typeface="Times New Roman"/>
                <a:sym typeface="Times New Roman"/>
              </a:rPr>
              <a:t>=&gt; Thể hiện sự lạc quan yêu đời của người bố dù cuộc sống có nhiều vất vả, gian nan.</a:t>
            </a:r>
            <a:endParaRPr sz="1800" b="1">
              <a:solidFill>
                <a:srgbClr val="FFFF00"/>
              </a:solidFill>
              <a:latin typeface="Times New Roman"/>
              <a:ea typeface="Times New Roman"/>
              <a:cs typeface="Times New Roman"/>
              <a:sym typeface="Times New Roman"/>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animEffect transition="in" filter="fade">
                                      <p:cBhvr>
                                        <p:cTn id="7" dur="1000"/>
                                        <p:tgtEl>
                                          <p:spTgt spid="470"/>
                                        </p:tgtEl>
                                      </p:cBhvr>
                                    </p:animEffect>
                                  </p:childTnLst>
                                </p:cTn>
                              </p:par>
                              <p:par>
                                <p:cTn id="8" presetID="10" presetClass="entr" presetSubtype="0" fill="hold" nodeType="withEffect">
                                  <p:stCondLst>
                                    <p:cond delay="0"/>
                                  </p:stCondLst>
                                  <p:childTnLst>
                                    <p:set>
                                      <p:cBhvr>
                                        <p:cTn id="9" dur="1" fill="hold">
                                          <p:stCondLst>
                                            <p:cond delay="0"/>
                                          </p:stCondLst>
                                        </p:cTn>
                                        <p:tgtEl>
                                          <p:spTgt spid="471"/>
                                        </p:tgtEl>
                                        <p:attrNameLst>
                                          <p:attrName>style.visibility</p:attrName>
                                        </p:attrNameLst>
                                      </p:cBhvr>
                                      <p:to>
                                        <p:strVal val="visible"/>
                                      </p:to>
                                    </p:set>
                                    <p:animEffect transition="in" filter="fade">
                                      <p:cBhvr>
                                        <p:cTn id="10" dur="500"/>
                                        <p:tgtEl>
                                          <p:spTgt spid="4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2"/>
                                        </p:tgtEl>
                                        <p:attrNameLst>
                                          <p:attrName>style.visibility</p:attrName>
                                        </p:attrNameLst>
                                      </p:cBhvr>
                                      <p:to>
                                        <p:strVal val="visible"/>
                                      </p:to>
                                    </p:set>
                                    <p:animEffect transition="in" filter="fade">
                                      <p:cBhvr>
                                        <p:cTn id="15" dur="2000"/>
                                        <p:tgtEl>
                                          <p:spTgt spid="47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3"/>
                                        </p:tgtEl>
                                        <p:attrNameLst>
                                          <p:attrName>style.visibility</p:attrName>
                                        </p:attrNameLst>
                                      </p:cBhvr>
                                      <p:to>
                                        <p:strVal val="visible"/>
                                      </p:to>
                                    </p:set>
                                    <p:animEffect transition="in" filter="fade">
                                      <p:cBhvr>
                                        <p:cTn id="20" dur="2000"/>
                                        <p:tgtEl>
                                          <p:spTgt spid="47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75"/>
                                        </p:tgtEl>
                                        <p:attrNameLst>
                                          <p:attrName>style.visibility</p:attrName>
                                        </p:attrNameLst>
                                      </p:cBhvr>
                                      <p:to>
                                        <p:strVal val="visible"/>
                                      </p:to>
                                    </p:set>
                                    <p:animEffect transition="in" filter="fade">
                                      <p:cBhvr>
                                        <p:cTn id="25" dur="2000"/>
                                        <p:tgtEl>
                                          <p:spTgt spid="475"/>
                                        </p:tgtEl>
                                      </p:cBhvr>
                                    </p:animEffect>
                                  </p:childTnLst>
                                </p:cTn>
                              </p:par>
                              <p:par>
                                <p:cTn id="26" presetID="10" presetClass="entr" presetSubtype="0" fill="hold" nodeType="withEffect">
                                  <p:stCondLst>
                                    <p:cond delay="0"/>
                                  </p:stCondLst>
                                  <p:childTnLst>
                                    <p:set>
                                      <p:cBhvr>
                                        <p:cTn id="27" dur="1" fill="hold">
                                          <p:stCondLst>
                                            <p:cond delay="0"/>
                                          </p:stCondLst>
                                        </p:cTn>
                                        <p:tgtEl>
                                          <p:spTgt spid="476"/>
                                        </p:tgtEl>
                                        <p:attrNameLst>
                                          <p:attrName>style.visibility</p:attrName>
                                        </p:attrNameLst>
                                      </p:cBhvr>
                                      <p:to>
                                        <p:strVal val="visible"/>
                                      </p:to>
                                    </p:set>
                                    <p:animEffect transition="in" filter="fade">
                                      <p:cBhvr>
                                        <p:cTn id="28" dur="500"/>
                                        <p:tgtEl>
                                          <p:spTgt spid="476"/>
                                        </p:tgtEl>
                                      </p:cBhvr>
                                    </p:animEffect>
                                  </p:childTnLst>
                                </p:cTn>
                              </p:par>
                              <p:par>
                                <p:cTn id="29" presetID="10" presetClass="entr" presetSubtype="0" fill="hold" nodeType="withEffect">
                                  <p:stCondLst>
                                    <p:cond delay="0"/>
                                  </p:stCondLst>
                                  <p:childTnLst>
                                    <p:set>
                                      <p:cBhvr>
                                        <p:cTn id="30" dur="1" fill="hold">
                                          <p:stCondLst>
                                            <p:cond delay="0"/>
                                          </p:stCondLst>
                                        </p:cTn>
                                        <p:tgtEl>
                                          <p:spTgt spid="474"/>
                                        </p:tgtEl>
                                        <p:attrNameLst>
                                          <p:attrName>style.visibility</p:attrName>
                                        </p:attrNameLst>
                                      </p:cBhvr>
                                      <p:to>
                                        <p:strVal val="visible"/>
                                      </p:to>
                                    </p:set>
                                    <p:animEffect transition="in" filter="fade">
                                      <p:cBhvr>
                                        <p:cTn id="31" dur="1000"/>
                                        <p:tgtEl>
                                          <p:spTgt spid="47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77">
                                            <p:txEl>
                                              <p:pRg st="0" end="0"/>
                                            </p:txEl>
                                          </p:spTgt>
                                        </p:tgtEl>
                                        <p:attrNameLst>
                                          <p:attrName>style.visibility</p:attrName>
                                        </p:attrNameLst>
                                      </p:cBhvr>
                                      <p:to>
                                        <p:strVal val="visible"/>
                                      </p:to>
                                    </p:set>
                                    <p:animEffect transition="in" filter="fade">
                                      <p:cBhvr>
                                        <p:cTn id="36" dur="1000"/>
                                        <p:tgtEl>
                                          <p:spTgt spid="47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78"/>
                                        </p:tgtEl>
                                        <p:attrNameLst>
                                          <p:attrName>style.visibility</p:attrName>
                                        </p:attrNameLst>
                                      </p:cBhvr>
                                      <p:to>
                                        <p:strVal val="visible"/>
                                      </p:to>
                                    </p:set>
                                    <p:animEffect transition="in" filter="fade">
                                      <p:cBhvr>
                                        <p:cTn id="41" dur="500"/>
                                        <p:tgtEl>
                                          <p:spTgt spid="47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79"/>
                                        </p:tgtEl>
                                        <p:attrNameLst>
                                          <p:attrName>style.visibility</p:attrName>
                                        </p:attrNameLst>
                                      </p:cBhvr>
                                      <p:to>
                                        <p:strVal val="visible"/>
                                      </p:to>
                                    </p:set>
                                    <p:anim calcmode="lin" valueType="num">
                                      <p:cBhvr additive="base">
                                        <p:cTn id="46" dur="500"/>
                                        <p:tgtEl>
                                          <p:spTgt spid="479"/>
                                        </p:tgtEl>
                                        <p:attrNameLst>
                                          <p:attrName>ppt_y</p:attrName>
                                        </p:attrNameLst>
                                      </p:cBhvr>
                                      <p:tavLst>
                                        <p:tav tm="0">
                                          <p:val>
                                            <p:strVal val="#ppt_y+1"/>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480"/>
                                        </p:tgtEl>
                                        <p:attrNameLst>
                                          <p:attrName>style.visibility</p:attrName>
                                        </p:attrNameLst>
                                      </p:cBhvr>
                                      <p:to>
                                        <p:strVal val="visible"/>
                                      </p:to>
                                    </p:set>
                                    <p:animEffect transition="in" filter="fade">
                                      <p:cBhvr>
                                        <p:cTn id="49" dur="1000"/>
                                        <p:tgtEl>
                                          <p:spTgt spid="48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81"/>
                                        </p:tgtEl>
                                        <p:attrNameLst>
                                          <p:attrName>style.visibility</p:attrName>
                                        </p:attrNameLst>
                                      </p:cBhvr>
                                      <p:to>
                                        <p:strVal val="visible"/>
                                      </p:to>
                                    </p:set>
                                    <p:anim calcmode="lin" valueType="num">
                                      <p:cBhvr additive="base">
                                        <p:cTn id="54" dur="500"/>
                                        <p:tgtEl>
                                          <p:spTgt spid="481"/>
                                        </p:tgtEl>
                                        <p:attrNameLst>
                                          <p:attrName>ppt_y</p:attrName>
                                        </p:attrNameLst>
                                      </p:cBhvr>
                                      <p:tavLst>
                                        <p:tav tm="0">
                                          <p:val>
                                            <p:strVal val="#ppt_y+1"/>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83"/>
                                        </p:tgtEl>
                                        <p:attrNameLst>
                                          <p:attrName>style.visibility</p:attrName>
                                        </p:attrNameLst>
                                      </p:cBhvr>
                                      <p:to>
                                        <p:strVal val="visible"/>
                                      </p:to>
                                    </p:set>
                                    <p:anim calcmode="lin" valueType="num">
                                      <p:cBhvr additive="base">
                                        <p:cTn id="57" dur="500"/>
                                        <p:tgtEl>
                                          <p:spTgt spid="48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82"/>
                                        </p:tgtEl>
                                        <p:attrNameLst>
                                          <p:attrName>style.visibility</p:attrName>
                                        </p:attrNameLst>
                                      </p:cBhvr>
                                      <p:to>
                                        <p:strVal val="visible"/>
                                      </p:to>
                                    </p:set>
                                    <p:animEffect transition="in" filter="fade">
                                      <p:cBhvr>
                                        <p:cTn id="62" dur="500"/>
                                        <p:tgtEl>
                                          <p:spTgt spid="482"/>
                                        </p:tgtEl>
                                      </p:cBhvr>
                                    </p:animEffect>
                                  </p:childTnLst>
                                </p:cTn>
                              </p:par>
                              <p:par>
                                <p:cTn id="63" presetID="2" presetClass="entr" presetSubtype="4" fill="hold" nodeType="withEffect">
                                  <p:stCondLst>
                                    <p:cond delay="0"/>
                                  </p:stCondLst>
                                  <p:childTnLst>
                                    <p:set>
                                      <p:cBhvr>
                                        <p:cTn id="64" dur="1" fill="hold">
                                          <p:stCondLst>
                                            <p:cond delay="0"/>
                                          </p:stCondLst>
                                        </p:cTn>
                                        <p:tgtEl>
                                          <p:spTgt spid="485"/>
                                        </p:tgtEl>
                                        <p:attrNameLst>
                                          <p:attrName>style.visibility</p:attrName>
                                        </p:attrNameLst>
                                      </p:cBhvr>
                                      <p:to>
                                        <p:strVal val="visible"/>
                                      </p:to>
                                    </p:set>
                                    <p:anim calcmode="lin" valueType="num">
                                      <p:cBhvr additive="base">
                                        <p:cTn id="65" dur="500"/>
                                        <p:tgtEl>
                                          <p:spTgt spid="485"/>
                                        </p:tgtEl>
                                        <p:attrNameLst>
                                          <p:attrName>ppt_y</p:attrName>
                                        </p:attrNameLst>
                                      </p:cBhvr>
                                      <p:tavLst>
                                        <p:tav tm="0">
                                          <p:val>
                                            <p:strVal val="#ppt_y+1"/>
                                          </p:val>
                                        </p:tav>
                                        <p:tav tm="100000">
                                          <p:val>
                                            <p:strVal val="#ppt_y"/>
                                          </p:val>
                                        </p:tav>
                                      </p:tavLst>
                                    </p:anim>
                                  </p:childTnLst>
                                </p:cTn>
                              </p:par>
                              <p:par>
                                <p:cTn id="66" presetID="10" presetClass="entr" presetSubtype="0" fill="hold" nodeType="withEffect">
                                  <p:stCondLst>
                                    <p:cond delay="0"/>
                                  </p:stCondLst>
                                  <p:childTnLst>
                                    <p:set>
                                      <p:cBhvr>
                                        <p:cTn id="67" dur="1" fill="hold">
                                          <p:stCondLst>
                                            <p:cond delay="0"/>
                                          </p:stCondLst>
                                        </p:cTn>
                                        <p:tgtEl>
                                          <p:spTgt spid="484"/>
                                        </p:tgtEl>
                                        <p:attrNameLst>
                                          <p:attrName>style.visibility</p:attrName>
                                        </p:attrNameLst>
                                      </p:cBhvr>
                                      <p:to>
                                        <p:strVal val="visible"/>
                                      </p:to>
                                    </p:set>
                                    <p:animEffect transition="in" filter="fade">
                                      <p:cBhvr>
                                        <p:cTn id="68" dur="500"/>
                                        <p:tgtEl>
                                          <p:spTgt spid="48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86"/>
                                        </p:tgtEl>
                                        <p:attrNameLst>
                                          <p:attrName>style.visibility</p:attrName>
                                        </p:attrNameLst>
                                      </p:cBhvr>
                                      <p:to>
                                        <p:strVal val="visible"/>
                                      </p:to>
                                    </p:set>
                                    <p:animEffect transition="in" filter="fade">
                                      <p:cBhvr>
                                        <p:cTn id="73"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cxnSp>
        <p:nvCxnSpPr>
          <p:cNvPr id="492" name="Google Shape;492;p29"/>
          <p:cNvCxnSpPr/>
          <p:nvPr/>
        </p:nvCxnSpPr>
        <p:spPr>
          <a:xfrm flipH="1">
            <a:off x="1998920" y="1733106"/>
            <a:ext cx="1307803" cy="478466"/>
          </a:xfrm>
          <a:prstGeom prst="straightConnector1">
            <a:avLst/>
          </a:prstGeom>
          <a:noFill/>
          <a:ln w="38100" cap="flat" cmpd="sng">
            <a:solidFill>
              <a:schemeClr val="accent1"/>
            </a:solidFill>
            <a:prstDash val="solid"/>
            <a:round/>
            <a:headEnd type="none" w="med" len="med"/>
            <a:tailEnd type="triangle" w="med" len="med"/>
          </a:ln>
        </p:spPr>
      </p:cxnSp>
      <p:cxnSp>
        <p:nvCxnSpPr>
          <p:cNvPr id="493" name="Google Shape;493;p29"/>
          <p:cNvCxnSpPr/>
          <p:nvPr/>
        </p:nvCxnSpPr>
        <p:spPr>
          <a:xfrm>
            <a:off x="5560828" y="1733107"/>
            <a:ext cx="1265274" cy="435935"/>
          </a:xfrm>
          <a:prstGeom prst="straightConnector1">
            <a:avLst/>
          </a:prstGeom>
          <a:noFill/>
          <a:ln w="38100" cap="flat" cmpd="sng">
            <a:solidFill>
              <a:schemeClr val="accent1"/>
            </a:solidFill>
            <a:prstDash val="solid"/>
            <a:round/>
            <a:headEnd type="none" w="med" len="med"/>
            <a:tailEnd type="triangle" w="med" len="med"/>
          </a:ln>
        </p:spPr>
      </p:cxnSp>
      <p:sp>
        <p:nvSpPr>
          <p:cNvPr id="494" name="Google Shape;494;p29"/>
          <p:cNvSpPr txBox="1"/>
          <p:nvPr/>
        </p:nvSpPr>
        <p:spPr>
          <a:xfrm>
            <a:off x="674918" y="2239843"/>
            <a:ext cx="2823194" cy="377026"/>
          </a:xfrm>
          <a:prstGeom prst="rect">
            <a:avLst/>
          </a:prstGeom>
          <a:solidFill>
            <a:srgbClr val="F5F4F4"/>
          </a:solidFill>
          <a:ln w="9525"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Clr>
                <a:srgbClr val="FF0000"/>
              </a:buClr>
              <a:buSzPts val="2000"/>
              <a:buFont typeface="Times New Roman"/>
              <a:buNone/>
            </a:pPr>
            <a:r>
              <a:rPr lang="en-US" sz="2000" b="1">
                <a:solidFill>
                  <a:srgbClr val="FF0000"/>
                </a:solidFill>
                <a:latin typeface="Times New Roman"/>
                <a:ea typeface="Times New Roman"/>
                <a:cs typeface="Times New Roman"/>
                <a:sym typeface="Times New Roman"/>
              </a:rPr>
              <a:t>Hình thức</a:t>
            </a:r>
            <a:endParaRPr sz="2000" b="1">
              <a:solidFill>
                <a:srgbClr val="FF0000"/>
              </a:solidFill>
              <a:latin typeface="Times New Roman"/>
              <a:ea typeface="Times New Roman"/>
              <a:cs typeface="Times New Roman"/>
              <a:sym typeface="Times New Roman"/>
            </a:endParaRPr>
          </a:p>
        </p:txBody>
      </p:sp>
      <p:sp>
        <p:nvSpPr>
          <p:cNvPr id="495" name="Google Shape;495;p29"/>
          <p:cNvSpPr txBox="1"/>
          <p:nvPr/>
        </p:nvSpPr>
        <p:spPr>
          <a:xfrm>
            <a:off x="5344187" y="2221395"/>
            <a:ext cx="3126581" cy="392415"/>
          </a:xfrm>
          <a:prstGeom prst="rect">
            <a:avLst/>
          </a:prstGeom>
          <a:solidFill>
            <a:srgbClr val="F5F4F4"/>
          </a:solidFill>
          <a:ln w="9525" cap="flat" cmpd="sng">
            <a:solidFill>
              <a:schemeClr val="dk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Clr>
                <a:srgbClr val="FF0000"/>
              </a:buClr>
              <a:buSzPts val="2100"/>
              <a:buFont typeface="Times New Roman"/>
              <a:buNone/>
            </a:pPr>
            <a:r>
              <a:rPr lang="en-US" sz="2100" b="1">
                <a:solidFill>
                  <a:srgbClr val="FF0000"/>
                </a:solidFill>
                <a:latin typeface="Times New Roman"/>
                <a:ea typeface="Times New Roman"/>
                <a:cs typeface="Times New Roman"/>
                <a:sym typeface="Times New Roman"/>
              </a:rPr>
              <a:t>Nội dung</a:t>
            </a:r>
            <a:endParaRPr sz="2100" b="1">
              <a:solidFill>
                <a:srgbClr val="FF0000"/>
              </a:solidFill>
              <a:latin typeface="Times New Roman"/>
              <a:ea typeface="Times New Roman"/>
              <a:cs typeface="Times New Roman"/>
              <a:sym typeface="Times New Roman"/>
            </a:endParaRPr>
          </a:p>
        </p:txBody>
      </p:sp>
      <p:sp>
        <p:nvSpPr>
          <p:cNvPr id="496" name="Google Shape;496;p29"/>
          <p:cNvSpPr txBox="1"/>
          <p:nvPr/>
        </p:nvSpPr>
        <p:spPr>
          <a:xfrm>
            <a:off x="680483" y="352274"/>
            <a:ext cx="7783033" cy="11387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FFFF00"/>
                </a:solidFill>
                <a:latin typeface="Times New Roman"/>
                <a:ea typeface="Times New Roman"/>
                <a:cs typeface="Times New Roman"/>
                <a:sym typeface="Times New Roman"/>
              </a:rPr>
              <a:t>Bài tập bổ sung:</a:t>
            </a:r>
            <a:endParaRPr/>
          </a:p>
          <a:p>
            <a:pPr marL="0" marR="0" lvl="0" indent="0" algn="ctr" rtl="0">
              <a:spcBef>
                <a:spcPts val="1000"/>
              </a:spcBef>
              <a:spcAft>
                <a:spcPts val="0"/>
              </a:spcAft>
              <a:buNone/>
            </a:pPr>
            <a:r>
              <a:rPr lang="en-US" sz="2000" b="1">
                <a:solidFill>
                  <a:srgbClr val="FFFF00"/>
                </a:solidFill>
                <a:latin typeface="Times New Roman"/>
                <a:ea typeface="Times New Roman"/>
                <a:cs typeface="Times New Roman"/>
                <a:sym typeface="Times New Roman"/>
              </a:rPr>
              <a:t> </a:t>
            </a:r>
            <a:r>
              <a:rPr lang="en-US" sz="1800" b="1">
                <a:solidFill>
                  <a:srgbClr val="FFFF00"/>
                </a:solidFill>
                <a:latin typeface="Times New Roman"/>
                <a:ea typeface="Times New Roman"/>
                <a:cs typeface="Times New Roman"/>
                <a:sym typeface="Times New Roman"/>
              </a:rPr>
              <a:t>Em hãy viết một đoạn văn khoảng 8-10 câu với chủ đề “ Hà Nội trong em”. Trong đoạn có sử dụng ít nhất một hình ảnh ẩn dụ </a:t>
            </a:r>
            <a:r>
              <a:rPr lang="en-US" sz="1800" b="1" i="1">
                <a:solidFill>
                  <a:srgbClr val="FFFF00"/>
                </a:solidFill>
                <a:latin typeface="Times New Roman"/>
                <a:ea typeface="Times New Roman"/>
                <a:cs typeface="Times New Roman"/>
                <a:sym typeface="Times New Roman"/>
              </a:rPr>
              <a:t>(gạch chân xác định rõ)</a:t>
            </a:r>
            <a:endParaRPr sz="1800" b="1" i="1">
              <a:solidFill>
                <a:srgbClr val="FFFF00"/>
              </a:solidFill>
              <a:latin typeface="Times New Roman"/>
              <a:ea typeface="Times New Roman"/>
              <a:cs typeface="Times New Roman"/>
              <a:sym typeface="Times New Roman"/>
            </a:endParaRPr>
          </a:p>
        </p:txBody>
      </p:sp>
      <p:sp>
        <p:nvSpPr>
          <p:cNvPr id="497" name="Google Shape;497;p29"/>
          <p:cNvSpPr/>
          <p:nvPr/>
        </p:nvSpPr>
        <p:spPr>
          <a:xfrm>
            <a:off x="3296079" y="1467293"/>
            <a:ext cx="2275367" cy="637953"/>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Đoạn văn </a:t>
            </a:r>
            <a:endParaRPr/>
          </a:p>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“Hà Nội trong em”</a:t>
            </a:r>
            <a:endParaRPr sz="1800" b="1">
              <a:solidFill>
                <a:schemeClr val="dk1"/>
              </a:solidFill>
              <a:latin typeface="Times New Roman"/>
              <a:ea typeface="Times New Roman"/>
              <a:cs typeface="Times New Roman"/>
              <a:sym typeface="Times New Roman"/>
            </a:endParaRPr>
          </a:p>
        </p:txBody>
      </p:sp>
      <p:sp>
        <p:nvSpPr>
          <p:cNvPr id="498" name="Google Shape;498;p29"/>
          <p:cNvSpPr/>
          <p:nvPr/>
        </p:nvSpPr>
        <p:spPr>
          <a:xfrm>
            <a:off x="2183810" y="2997200"/>
            <a:ext cx="1295990" cy="14732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2060"/>
                </a:solidFill>
                <a:latin typeface="Times New Roman"/>
                <a:ea typeface="Times New Roman"/>
                <a:cs typeface="Times New Roman"/>
                <a:sym typeface="Times New Roman"/>
              </a:rPr>
              <a:t>Sử dụng hình ảnh ẩn dụ</a:t>
            </a:r>
            <a:endParaRPr sz="1800" b="1">
              <a:solidFill>
                <a:srgbClr val="002060"/>
              </a:solidFill>
              <a:latin typeface="Times New Roman"/>
              <a:ea typeface="Times New Roman"/>
              <a:cs typeface="Times New Roman"/>
              <a:sym typeface="Times New Roman"/>
            </a:endParaRPr>
          </a:p>
        </p:txBody>
      </p:sp>
      <p:sp>
        <p:nvSpPr>
          <p:cNvPr id="499" name="Google Shape;499;p29"/>
          <p:cNvSpPr/>
          <p:nvPr/>
        </p:nvSpPr>
        <p:spPr>
          <a:xfrm>
            <a:off x="7028122" y="3040615"/>
            <a:ext cx="1329069" cy="1456661"/>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2060"/>
                </a:solidFill>
                <a:latin typeface="Times New Roman"/>
                <a:ea typeface="Times New Roman"/>
                <a:cs typeface="Times New Roman"/>
                <a:sym typeface="Times New Roman"/>
              </a:rPr>
              <a:t>Tinh thần đoàn kết chống dịch</a:t>
            </a:r>
            <a:endParaRPr sz="1800" b="1">
              <a:solidFill>
                <a:srgbClr val="002060"/>
              </a:solidFill>
              <a:latin typeface="Times New Roman"/>
              <a:ea typeface="Times New Roman"/>
              <a:cs typeface="Times New Roman"/>
              <a:sym typeface="Times New Roman"/>
            </a:endParaRPr>
          </a:p>
        </p:txBody>
      </p:sp>
      <p:sp>
        <p:nvSpPr>
          <p:cNvPr id="500" name="Google Shape;500;p29"/>
          <p:cNvSpPr/>
          <p:nvPr/>
        </p:nvSpPr>
        <p:spPr>
          <a:xfrm>
            <a:off x="6332870" y="2666409"/>
            <a:ext cx="1190847" cy="287079"/>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Lựa chọn</a:t>
            </a:r>
            <a:endParaRPr sz="1800" b="1">
              <a:solidFill>
                <a:schemeClr val="dk1"/>
              </a:solidFill>
              <a:latin typeface="Times New Roman"/>
              <a:ea typeface="Times New Roman"/>
              <a:cs typeface="Times New Roman"/>
              <a:sym typeface="Times New Roman"/>
            </a:endParaRPr>
          </a:p>
        </p:txBody>
      </p:sp>
      <p:sp>
        <p:nvSpPr>
          <p:cNvPr id="501" name="Google Shape;501;p29"/>
          <p:cNvSpPr/>
          <p:nvPr/>
        </p:nvSpPr>
        <p:spPr>
          <a:xfrm>
            <a:off x="5453322" y="3040615"/>
            <a:ext cx="1329069" cy="1456661"/>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2060"/>
              </a:solidFill>
              <a:latin typeface="Times New Roman"/>
              <a:ea typeface="Times New Roman"/>
              <a:cs typeface="Times New Roman"/>
              <a:sym typeface="Times New Roman"/>
            </a:endParaRPr>
          </a:p>
          <a:p>
            <a:pPr marL="0" marR="0" lvl="0" indent="0" algn="ctr" rtl="0">
              <a:spcBef>
                <a:spcPts val="900"/>
              </a:spcBef>
              <a:spcAft>
                <a:spcPts val="0"/>
              </a:spcAft>
              <a:buNone/>
            </a:pPr>
            <a:r>
              <a:rPr lang="en-US" sz="1800" b="1">
                <a:solidFill>
                  <a:srgbClr val="002060"/>
                </a:solidFill>
                <a:latin typeface="Times New Roman"/>
                <a:ea typeface="Times New Roman"/>
                <a:cs typeface="Times New Roman"/>
                <a:sym typeface="Times New Roman"/>
              </a:rPr>
              <a:t>Danh lam, thắng cảnh, con người Hà Nội</a:t>
            </a:r>
            <a:endParaRPr sz="1800" b="1">
              <a:solidFill>
                <a:srgbClr val="002060"/>
              </a:solidFill>
              <a:latin typeface="Times New Roman"/>
              <a:ea typeface="Times New Roman"/>
              <a:cs typeface="Times New Roman"/>
              <a:sym typeface="Times New Roman"/>
            </a:endParaRPr>
          </a:p>
          <a:p>
            <a:pPr marL="0" marR="0" lvl="0" indent="0" algn="ctr" rtl="0">
              <a:spcBef>
                <a:spcPts val="900"/>
              </a:spcBef>
              <a:spcAft>
                <a:spcPts val="0"/>
              </a:spcAft>
              <a:buNone/>
            </a:pPr>
            <a:endParaRPr sz="1800" b="1">
              <a:solidFill>
                <a:srgbClr val="002060"/>
              </a:solidFill>
              <a:latin typeface="Times New Roman"/>
              <a:ea typeface="Times New Roman"/>
              <a:cs typeface="Times New Roman"/>
              <a:sym typeface="Times New Roman"/>
            </a:endParaRPr>
          </a:p>
        </p:txBody>
      </p:sp>
      <p:sp>
        <p:nvSpPr>
          <p:cNvPr id="502" name="Google Shape;502;p29"/>
          <p:cNvSpPr/>
          <p:nvPr/>
        </p:nvSpPr>
        <p:spPr>
          <a:xfrm>
            <a:off x="728922" y="3002515"/>
            <a:ext cx="1329069" cy="1456661"/>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114300" algn="ctr" rtl="0">
              <a:spcBef>
                <a:spcPts val="0"/>
              </a:spcBef>
              <a:spcAft>
                <a:spcPts val="0"/>
              </a:spcAft>
              <a:buClr>
                <a:srgbClr val="002060"/>
              </a:buClr>
              <a:buSzPts val="1800"/>
              <a:buFont typeface="Times New Roman"/>
              <a:buChar char="-"/>
            </a:pPr>
            <a:r>
              <a:rPr lang="en-US" sz="1800" b="1">
                <a:solidFill>
                  <a:srgbClr val="002060"/>
                </a:solidFill>
                <a:latin typeface="Times New Roman"/>
                <a:ea typeface="Times New Roman"/>
                <a:cs typeface="Times New Roman"/>
                <a:sym typeface="Times New Roman"/>
              </a:rPr>
              <a:t>8 - 10 câu</a:t>
            </a:r>
            <a:endParaRPr sz="1800" b="1">
              <a:solidFill>
                <a:srgbClr val="002060"/>
              </a:solidFill>
              <a:latin typeface="Times New Roman"/>
              <a:ea typeface="Times New Roman"/>
              <a:cs typeface="Times New Roman"/>
              <a:sym typeface="Times New Roman"/>
            </a:endParaRPr>
          </a:p>
          <a:p>
            <a:pPr marL="0" marR="0" lvl="0" indent="-114300" algn="ctr" rtl="0">
              <a:spcBef>
                <a:spcPts val="900"/>
              </a:spcBef>
              <a:spcAft>
                <a:spcPts val="0"/>
              </a:spcAft>
              <a:buClr>
                <a:srgbClr val="002060"/>
              </a:buClr>
              <a:buSzPts val="1800"/>
              <a:buFont typeface="Times New Roman"/>
              <a:buChar char="-"/>
            </a:pPr>
            <a:r>
              <a:rPr lang="en-US" sz="1800" b="1">
                <a:solidFill>
                  <a:srgbClr val="002060"/>
                </a:solidFill>
                <a:latin typeface="Times New Roman"/>
                <a:ea typeface="Times New Roman"/>
                <a:cs typeface="Times New Roman"/>
                <a:sym typeface="Times New Roman"/>
              </a:rPr>
              <a:t>Đảm bảo quy tắc viết đoạn.</a:t>
            </a:r>
            <a:endParaRPr sz="1800" b="1">
              <a:solidFill>
                <a:srgbClr val="00206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animEffect transition="in" filter="fade">
                                      <p:cBhvr>
                                        <p:cTn id="7" dur="500"/>
                                        <p:tgtEl>
                                          <p:spTgt spid="4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7"/>
                                        </p:tgtEl>
                                        <p:attrNameLst>
                                          <p:attrName>style.visibility</p:attrName>
                                        </p:attrNameLst>
                                      </p:cBhvr>
                                      <p:to>
                                        <p:strVal val="visible"/>
                                      </p:to>
                                    </p:set>
                                    <p:animEffect transition="in" filter="fade">
                                      <p:cBhvr>
                                        <p:cTn id="12" dur="500"/>
                                        <p:tgtEl>
                                          <p:spTgt spid="4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2"/>
                                        </p:tgtEl>
                                        <p:attrNameLst>
                                          <p:attrName>style.visibility</p:attrName>
                                        </p:attrNameLst>
                                      </p:cBhvr>
                                      <p:to>
                                        <p:strVal val="visible"/>
                                      </p:to>
                                    </p:set>
                                    <p:animEffect transition="in" filter="fade">
                                      <p:cBhvr>
                                        <p:cTn id="17" dur="1000"/>
                                        <p:tgtEl>
                                          <p:spTgt spid="4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3"/>
                                        </p:tgtEl>
                                        <p:attrNameLst>
                                          <p:attrName>style.visibility</p:attrName>
                                        </p:attrNameLst>
                                      </p:cBhvr>
                                      <p:to>
                                        <p:strVal val="visible"/>
                                      </p:to>
                                    </p:set>
                                    <p:animEffect transition="in" filter="fade">
                                      <p:cBhvr>
                                        <p:cTn id="22" dur="1000"/>
                                        <p:tgtEl>
                                          <p:spTgt spid="49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4"/>
                                        </p:tgtEl>
                                        <p:attrNameLst>
                                          <p:attrName>style.visibility</p:attrName>
                                        </p:attrNameLst>
                                      </p:cBhvr>
                                      <p:to>
                                        <p:strVal val="visible"/>
                                      </p:to>
                                    </p:set>
                                    <p:animEffect transition="in" filter="fade">
                                      <p:cBhvr>
                                        <p:cTn id="27" dur="1000"/>
                                        <p:tgtEl>
                                          <p:spTgt spid="49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95"/>
                                        </p:tgtEl>
                                        <p:attrNameLst>
                                          <p:attrName>style.visibility</p:attrName>
                                        </p:attrNameLst>
                                      </p:cBhvr>
                                      <p:to>
                                        <p:strVal val="visible"/>
                                      </p:to>
                                    </p:set>
                                    <p:animEffect transition="in" filter="fade">
                                      <p:cBhvr>
                                        <p:cTn id="32" dur="1000"/>
                                        <p:tgtEl>
                                          <p:spTgt spid="49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2"/>
                                        </p:tgtEl>
                                        <p:attrNameLst>
                                          <p:attrName>style.visibility</p:attrName>
                                        </p:attrNameLst>
                                      </p:cBhvr>
                                      <p:to>
                                        <p:strVal val="visible"/>
                                      </p:to>
                                    </p:set>
                                    <p:animEffect transition="in" filter="fade">
                                      <p:cBhvr>
                                        <p:cTn id="37" dur="500"/>
                                        <p:tgtEl>
                                          <p:spTgt spid="50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8"/>
                                        </p:tgtEl>
                                        <p:attrNameLst>
                                          <p:attrName>style.visibility</p:attrName>
                                        </p:attrNameLst>
                                      </p:cBhvr>
                                      <p:to>
                                        <p:strVal val="visible"/>
                                      </p:to>
                                    </p:set>
                                    <p:animEffect transition="in" filter="fade">
                                      <p:cBhvr>
                                        <p:cTn id="42" dur="500"/>
                                        <p:tgtEl>
                                          <p:spTgt spid="49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98"/>
                                        </p:tgtEl>
                                        <p:attrNameLst>
                                          <p:attrName>style.visibility</p:attrName>
                                        </p:attrNameLst>
                                      </p:cBhvr>
                                      <p:to>
                                        <p:strVal val="visible"/>
                                      </p:to>
                                    </p:set>
                                    <p:animEffect transition="in" filter="fade">
                                      <p:cBhvr>
                                        <p:cTn id="47" dur="500"/>
                                        <p:tgtEl>
                                          <p:spTgt spid="49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00"/>
                                        </p:tgtEl>
                                        <p:attrNameLst>
                                          <p:attrName>style.visibility</p:attrName>
                                        </p:attrNameLst>
                                      </p:cBhvr>
                                      <p:to>
                                        <p:strVal val="visible"/>
                                      </p:to>
                                    </p:set>
                                    <p:animEffect transition="in" filter="fade">
                                      <p:cBhvr>
                                        <p:cTn id="52" dur="500"/>
                                        <p:tgtEl>
                                          <p:spTgt spid="50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01"/>
                                        </p:tgtEl>
                                        <p:attrNameLst>
                                          <p:attrName>style.visibility</p:attrName>
                                        </p:attrNameLst>
                                      </p:cBhvr>
                                      <p:to>
                                        <p:strVal val="visible"/>
                                      </p:to>
                                    </p:set>
                                    <p:animEffect transition="in" filter="fade">
                                      <p:cBhvr>
                                        <p:cTn id="57" dur="500"/>
                                        <p:tgtEl>
                                          <p:spTgt spid="50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99"/>
                                        </p:tgtEl>
                                        <p:attrNameLst>
                                          <p:attrName>style.visibility</p:attrName>
                                        </p:attrNameLst>
                                      </p:cBhvr>
                                      <p:to>
                                        <p:strVal val="visible"/>
                                      </p:to>
                                    </p:set>
                                    <p:animEffect transition="in" filter="fade">
                                      <p:cBhvr>
                                        <p:cTn id="62" dur="50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30"/>
          <p:cNvPicPr preferRelativeResize="0">
            <a:picLocks noGrp="1"/>
          </p:cNvPicPr>
          <p:nvPr>
            <p:ph type="body" idx="2"/>
          </p:nvPr>
        </p:nvPicPr>
        <p:blipFill rotWithShape="1">
          <a:blip r:embed="rId3">
            <a:alphaModFix/>
          </a:blip>
          <a:srcRect/>
          <a:stretch/>
        </p:blipFill>
        <p:spPr>
          <a:xfrm>
            <a:off x="685799" y="431800"/>
            <a:ext cx="7848601" cy="414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endParaRPr/>
          </a:p>
        </p:txBody>
      </p:sp>
      <p:pic>
        <p:nvPicPr>
          <p:cNvPr id="113" name="Google Shape;113;p3" descr="D:\Giao an dientu 6789\Ngu Van 6\ẩn dụ\Ho guom.jpg"/>
          <p:cNvPicPr preferRelativeResize="0">
            <a:picLocks noGrp="1"/>
          </p:cNvPicPr>
          <p:nvPr>
            <p:ph type="body" idx="1"/>
          </p:nvPr>
        </p:nvPicPr>
        <p:blipFill rotWithShape="1">
          <a:blip r:embed="rId3">
            <a:alphaModFix/>
          </a:blip>
          <a:srcRect/>
          <a:stretch/>
        </p:blipFill>
        <p:spPr>
          <a:xfrm>
            <a:off x="685800" y="406400"/>
            <a:ext cx="7823200" cy="42259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2"/>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endParaRPr/>
          </a:p>
        </p:txBody>
      </p:sp>
      <p:sp>
        <p:nvSpPr>
          <p:cNvPr id="518" name="Google Shape;518;p32"/>
          <p:cNvSpPr txBox="1">
            <a:spLocks noGrp="1"/>
          </p:cNvSpPr>
          <p:nvPr>
            <p:ph type="body" idx="1"/>
          </p:nvPr>
        </p:nvSpPr>
        <p:spPr>
          <a:xfrm>
            <a:off x="457200" y="431800"/>
            <a:ext cx="8102600" cy="4162823"/>
          </a:xfrm>
          <a:prstGeom prst="rect">
            <a:avLst/>
          </a:prstGeom>
          <a:noFill/>
          <a:ln>
            <a:noFill/>
          </a:ln>
        </p:spPr>
        <p:txBody>
          <a:bodyPr spcFirstLastPara="1" wrap="square" lIns="68575" tIns="34275" rIns="68575" bIns="34275" anchor="t" anchorCtr="0">
            <a:normAutofit/>
          </a:bodyPr>
          <a:lstStyle/>
          <a:p>
            <a:pPr marL="171450" lvl="0" indent="-42545" algn="l" rtl="0">
              <a:lnSpc>
                <a:spcPct val="70000"/>
              </a:lnSpc>
              <a:spcBef>
                <a:spcPts val="0"/>
              </a:spcBef>
              <a:spcAft>
                <a:spcPts val="0"/>
              </a:spcAft>
              <a:buClr>
                <a:schemeClr val="dk1"/>
              </a:buClr>
              <a:buSzPts val="2030"/>
              <a:buNone/>
            </a:pPr>
            <a:endParaRPr sz="2029" b="1" i="1">
              <a:solidFill>
                <a:schemeClr val="lt1"/>
              </a:solidFill>
              <a:latin typeface="Times New Roman"/>
              <a:ea typeface="Times New Roman"/>
              <a:cs typeface="Times New Roman"/>
              <a:sym typeface="Times New Roman"/>
            </a:endParaRPr>
          </a:p>
          <a:p>
            <a:pPr marL="171450" lvl="0" indent="-171450" algn="l" rtl="0">
              <a:lnSpc>
                <a:spcPct val="100000"/>
              </a:lnSpc>
              <a:spcBef>
                <a:spcPts val="750"/>
              </a:spcBef>
              <a:spcAft>
                <a:spcPts val="0"/>
              </a:spcAft>
              <a:buClr>
                <a:schemeClr val="lt1"/>
              </a:buClr>
              <a:buSzPts val="2029"/>
              <a:buChar char="•"/>
            </a:pPr>
            <a:r>
              <a:rPr lang="en-US" sz="2029" b="1" i="1">
                <a:solidFill>
                  <a:schemeClr val="lt1"/>
                </a:solidFill>
                <a:latin typeface="Times New Roman"/>
                <a:ea typeface="Times New Roman"/>
                <a:cs typeface="Times New Roman"/>
                <a:sym typeface="Times New Roman"/>
              </a:rPr>
              <a:t>Hà Nội của tôi, hơn nghìn năm tuổi, bao nhiêu đời người đã sống, bao nhiêu đổi thay, </a:t>
            </a:r>
            <a:r>
              <a:rPr lang="en-US" sz="2029" b="1" i="1">
                <a:solidFill>
                  <a:srgbClr val="FFFF00"/>
                </a:solidFill>
                <a:latin typeface="Times New Roman"/>
                <a:ea typeface="Times New Roman"/>
                <a:cs typeface="Times New Roman"/>
                <a:sym typeface="Times New Roman"/>
              </a:rPr>
              <a:t>bao nhiêu dấu chân lịch sử in hằn trên từng con phố để rồi mờ dần theo mưa nắng thời gian</a:t>
            </a:r>
            <a:r>
              <a:rPr lang="en-US" sz="2029" b="1" i="1">
                <a:solidFill>
                  <a:schemeClr val="lt1"/>
                </a:solidFill>
                <a:latin typeface="Times New Roman"/>
                <a:ea typeface="Times New Roman"/>
                <a:cs typeface="Times New Roman"/>
                <a:sym typeface="Times New Roman"/>
              </a:rPr>
              <a:t>. Nhưng có lẽ chỉ có tình yêu của những người con thủ đô với mảnh đất ngàn năm văn hiến là chẳng bao giờ </a:t>
            </a:r>
            <a:r>
              <a:rPr lang="en-US" sz="2029" b="1" i="1">
                <a:solidFill>
                  <a:srgbClr val="FFFF00"/>
                </a:solidFill>
                <a:latin typeface="Times New Roman"/>
                <a:ea typeface="Times New Roman"/>
                <a:cs typeface="Times New Roman"/>
                <a:sym typeface="Times New Roman"/>
              </a:rPr>
              <a:t>nhạt</a:t>
            </a:r>
            <a:r>
              <a:rPr lang="en-US" sz="2029" b="1" i="1">
                <a:solidFill>
                  <a:schemeClr val="lt1"/>
                </a:solidFill>
                <a:latin typeface="Times New Roman"/>
                <a:ea typeface="Times New Roman"/>
                <a:cs typeface="Times New Roman"/>
                <a:sym typeface="Times New Roman"/>
              </a:rPr>
              <a:t>, chẳng bao giờ </a:t>
            </a:r>
            <a:r>
              <a:rPr lang="en-US" sz="2029" b="1" i="1">
                <a:solidFill>
                  <a:srgbClr val="FFFF00"/>
                </a:solidFill>
                <a:latin typeface="Times New Roman"/>
                <a:ea typeface="Times New Roman"/>
                <a:cs typeface="Times New Roman"/>
                <a:sym typeface="Times New Roman"/>
              </a:rPr>
              <a:t>phai</a:t>
            </a:r>
            <a:r>
              <a:rPr lang="en-US" sz="2029" b="1" i="1">
                <a:solidFill>
                  <a:schemeClr val="lt1"/>
                </a:solidFill>
                <a:latin typeface="Times New Roman"/>
                <a:ea typeface="Times New Roman"/>
                <a:cs typeface="Times New Roman"/>
                <a:sym typeface="Times New Roman"/>
              </a:rPr>
              <a:t>, nó tự nhiên, </a:t>
            </a:r>
            <a:r>
              <a:rPr lang="en-US" sz="2029" b="1" i="1">
                <a:solidFill>
                  <a:srgbClr val="FFFF00"/>
                </a:solidFill>
                <a:latin typeface="Times New Roman"/>
                <a:ea typeface="Times New Roman"/>
                <a:cs typeface="Times New Roman"/>
                <a:sym typeface="Times New Roman"/>
              </a:rPr>
              <a:t>nhuần thấm </a:t>
            </a:r>
            <a:r>
              <a:rPr lang="en-US" sz="2029" b="1" i="1">
                <a:solidFill>
                  <a:schemeClr val="lt1"/>
                </a:solidFill>
                <a:latin typeface="Times New Roman"/>
                <a:ea typeface="Times New Roman"/>
                <a:cs typeface="Times New Roman"/>
                <a:sym typeface="Times New Roman"/>
              </a:rPr>
              <a:t>mà sâu nặng. Đến cô học trò 12 tuổi như tôi hình như cũng biết yêu Hà Nội từ khi biết mình. Và nhất là những ngày này, cảm nhận rõ tinh thần đoàn kết chống dịch của người Hà Nội, tôi như càng nghe thấm tình yêu ấy thiết tha hơn. Bạn có lắng nghe muôn trái tim chung nhịp khi lời hiệu triệu Hà Nội cùng cả nước chung tay trong cuộc chiến chống kẻ giặc vô hình.Bạn có thấy giọt nước mắt vỡ òa hạnh phúc của những người chiến sĩ áo trắng khi đồng nghiệp khỏi bệnh, khi bệnh nhân được trở về nhà. </a:t>
            </a:r>
            <a:endParaRPr sz="1470"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3"/>
          <p:cNvSpPr txBox="1">
            <a:spLocks noGrp="1"/>
          </p:cNvSpPr>
          <p:nvPr>
            <p:ph type="body" idx="1"/>
          </p:nvPr>
        </p:nvSpPr>
        <p:spPr>
          <a:xfrm>
            <a:off x="457200" y="431800"/>
            <a:ext cx="8089900" cy="4162823"/>
          </a:xfrm>
          <a:prstGeom prst="rect">
            <a:avLst/>
          </a:prstGeom>
          <a:noFill/>
          <a:ln>
            <a:noFill/>
          </a:ln>
        </p:spPr>
        <p:txBody>
          <a:bodyPr spcFirstLastPara="1" wrap="square" lIns="68575" tIns="34275" rIns="68575" bIns="34275" anchor="t" anchorCtr="0">
            <a:normAutofit/>
          </a:bodyPr>
          <a:lstStyle/>
          <a:p>
            <a:pPr marL="171450" lvl="0" indent="-171450" algn="l" rtl="0">
              <a:lnSpc>
                <a:spcPct val="100000"/>
              </a:lnSpc>
              <a:spcBef>
                <a:spcPts val="0"/>
              </a:spcBef>
              <a:spcAft>
                <a:spcPts val="0"/>
              </a:spcAft>
              <a:buClr>
                <a:schemeClr val="lt1"/>
              </a:buClr>
              <a:buSzPts val="1850"/>
              <a:buChar char="•"/>
            </a:pPr>
            <a:r>
              <a:rPr lang="en-US" sz="1850" b="1" i="1">
                <a:solidFill>
                  <a:schemeClr val="lt1"/>
                </a:solidFill>
                <a:latin typeface="Times New Roman"/>
                <a:ea typeface="Times New Roman"/>
                <a:cs typeface="Times New Roman"/>
                <a:sym typeface="Times New Roman"/>
              </a:rPr>
              <a:t>Bạn có hiểu bao dự định riêng gác lại, những lời hứa với người thân đành lỗi hẹn vì sức khỏe, sự an nguy của người bệnh ngóng chờ. Yêu thương, trân quý lắm những khuôn mặt hằn vết khẩu trang. Bạn có nhìn mồ hôi từng giọt trên trán, đẫm lưng áo anh bộ đội trong khu cách ly, một bữa cơm ăn vội, phút nghỉ ngơi ngắn ngủi, nụ cười vẫn rạng rỡ để lòng người bình an. Bạn có đọc dòng chữ quen thuộc trên nhiều con đường, góc phố Hà Nội: nếu bạn cần cứ lấy một phần, còn bạn ổn xin nhường lại cho người khác, ân tình, </a:t>
            </a:r>
            <a:r>
              <a:rPr lang="en-US" sz="1850" b="1" i="1">
                <a:solidFill>
                  <a:srgbClr val="FFFF00"/>
                </a:solidFill>
                <a:latin typeface="Times New Roman"/>
                <a:ea typeface="Times New Roman"/>
                <a:cs typeface="Times New Roman"/>
                <a:sym typeface="Times New Roman"/>
              </a:rPr>
              <a:t>thương yêu, chia sẻ lắng lại trong mỗi dòng chữ ấy</a:t>
            </a:r>
            <a:r>
              <a:rPr lang="en-US" sz="1850" b="1" i="1">
                <a:solidFill>
                  <a:schemeClr val="lt1"/>
                </a:solidFill>
                <a:latin typeface="Times New Roman"/>
                <a:ea typeface="Times New Roman"/>
                <a:cs typeface="Times New Roman"/>
                <a:sym typeface="Times New Roman"/>
              </a:rPr>
              <a:t>. Những mùa hoa Hà Nội vẫn tươi sắc, Hà Nội vẫn đẹp đến nao lòng dù phố vắng. Không phải người Hà Nội quên hoa, quên phố mà nhớ lời dặn của những người tuyến đầu chống dịch “chúng tôi đi làm vì bạn, bạn hãy ở nhà vì chúng tôi”. Hà Nội của tôi đấy! Đoàn kết, chung lòng vì Hà Nội trong trái tim mỗi người, thiêng liêng, tha thiết và sâu nặng vô cùng.</a:t>
            </a:r>
            <a:endParaRPr sz="1850" b="1">
              <a:solidFill>
                <a:schemeClr val="lt1"/>
              </a:solidFill>
              <a:latin typeface="Times New Roman"/>
              <a:ea typeface="Times New Roman"/>
              <a:cs typeface="Times New Roman"/>
              <a:sym typeface="Times New Roman"/>
            </a:endParaRPr>
          </a:p>
          <a:p>
            <a:pPr marL="171450" lvl="0" indent="-48133" algn="l" rtl="0">
              <a:lnSpc>
                <a:spcPct val="80000"/>
              </a:lnSpc>
              <a:spcBef>
                <a:spcPts val="750"/>
              </a:spcBef>
              <a:spcAft>
                <a:spcPts val="0"/>
              </a:spcAft>
              <a:buClr>
                <a:schemeClr val="dk1"/>
              </a:buClr>
              <a:buSzPts val="1942"/>
              <a:buNone/>
            </a:pPr>
            <a:endParaRPr sz="1942"/>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4"/>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endParaRPr/>
          </a:p>
        </p:txBody>
      </p:sp>
      <p:sp>
        <p:nvSpPr>
          <p:cNvPr id="530" name="Google Shape;530;p34"/>
          <p:cNvSpPr txBox="1">
            <a:spLocks noGrp="1"/>
          </p:cNvSpPr>
          <p:nvPr>
            <p:ph type="body" idx="1"/>
          </p:nvPr>
        </p:nvSpPr>
        <p:spPr>
          <a:xfrm>
            <a:off x="457200" y="1200151"/>
            <a:ext cx="4038600" cy="3394472"/>
          </a:xfrm>
          <a:prstGeom prst="rect">
            <a:avLst/>
          </a:prstGeom>
          <a:noFill/>
          <a:ln>
            <a:noFill/>
          </a:ln>
        </p:spPr>
        <p:txBody>
          <a:bodyPr spcFirstLastPara="1" wrap="square" lIns="68575" tIns="34275" rIns="68575" bIns="34275" anchor="t" anchorCtr="0">
            <a:normAutofit/>
          </a:bodyPr>
          <a:lstStyle/>
          <a:p>
            <a:pPr marL="171450" lvl="0" indent="-38100" algn="l" rtl="0">
              <a:lnSpc>
                <a:spcPct val="90000"/>
              </a:lnSpc>
              <a:spcBef>
                <a:spcPts val="0"/>
              </a:spcBef>
              <a:spcAft>
                <a:spcPts val="0"/>
              </a:spcAft>
              <a:buClr>
                <a:schemeClr val="dk1"/>
              </a:buClr>
              <a:buSzPts val="2100"/>
              <a:buNone/>
            </a:pPr>
            <a:endParaRPr/>
          </a:p>
        </p:txBody>
      </p:sp>
      <p:sp>
        <p:nvSpPr>
          <p:cNvPr id="531" name="Google Shape;531;p34"/>
          <p:cNvSpPr txBox="1">
            <a:spLocks noGrp="1"/>
          </p:cNvSpPr>
          <p:nvPr>
            <p:ph type="body" idx="2"/>
          </p:nvPr>
        </p:nvSpPr>
        <p:spPr>
          <a:xfrm>
            <a:off x="4648200" y="1200150"/>
            <a:ext cx="4038600" cy="1639491"/>
          </a:xfrm>
          <a:prstGeom prst="rect">
            <a:avLst/>
          </a:prstGeom>
          <a:noFill/>
          <a:ln>
            <a:noFill/>
          </a:ln>
        </p:spPr>
        <p:txBody>
          <a:bodyPr spcFirstLastPara="1" wrap="square" lIns="68575" tIns="34275" rIns="68575" bIns="34275" anchor="t" anchorCtr="0">
            <a:normAutofit/>
          </a:bodyPr>
          <a:lstStyle/>
          <a:p>
            <a:pPr marL="171450" lvl="0" indent="-38100" algn="l" rtl="0">
              <a:lnSpc>
                <a:spcPct val="90000"/>
              </a:lnSpc>
              <a:spcBef>
                <a:spcPts val="0"/>
              </a:spcBef>
              <a:spcAft>
                <a:spcPts val="0"/>
              </a:spcAft>
              <a:buClr>
                <a:schemeClr val="dk1"/>
              </a:buClr>
              <a:buSzPts val="2100"/>
              <a:buNone/>
            </a:pPr>
            <a:endParaRPr/>
          </a:p>
        </p:txBody>
      </p:sp>
      <p:sp>
        <p:nvSpPr>
          <p:cNvPr id="532" name="Google Shape;532;p34"/>
          <p:cNvSpPr txBox="1">
            <a:spLocks noGrp="1"/>
          </p:cNvSpPr>
          <p:nvPr>
            <p:ph type="body" idx="3"/>
          </p:nvPr>
        </p:nvSpPr>
        <p:spPr>
          <a:xfrm>
            <a:off x="4648200" y="2953942"/>
            <a:ext cx="4038600" cy="1640681"/>
          </a:xfrm>
          <a:prstGeom prst="rect">
            <a:avLst/>
          </a:prstGeom>
          <a:noFill/>
          <a:ln>
            <a:noFill/>
          </a:ln>
        </p:spPr>
        <p:txBody>
          <a:bodyPr spcFirstLastPara="1" wrap="square" lIns="68575" tIns="34275" rIns="68575" bIns="34275" anchor="t" anchorCtr="0">
            <a:normAutofit/>
          </a:bodyPr>
          <a:lstStyle/>
          <a:p>
            <a:pPr marL="171450" lvl="0" indent="-38100" algn="l" rtl="0">
              <a:lnSpc>
                <a:spcPct val="90000"/>
              </a:lnSpc>
              <a:spcBef>
                <a:spcPts val="0"/>
              </a:spcBef>
              <a:spcAft>
                <a:spcPts val="0"/>
              </a:spcAft>
              <a:buClr>
                <a:schemeClr val="dk1"/>
              </a:buClr>
              <a:buSzPts val="2100"/>
              <a:buNone/>
            </a:pPr>
            <a:endParaRPr/>
          </a:p>
        </p:txBody>
      </p:sp>
      <p:pic>
        <p:nvPicPr>
          <p:cNvPr id="533" name="Google Shape;533;p34" descr="D:\Giao an dientu 6789\Ngu Van 6\ẩn dụ\hà nội.jpg"/>
          <p:cNvPicPr preferRelativeResize="0"/>
          <p:nvPr/>
        </p:nvPicPr>
        <p:blipFill rotWithShape="1">
          <a:blip r:embed="rId3">
            <a:alphaModFix/>
          </a:blip>
          <a:srcRect/>
          <a:stretch/>
        </p:blipFill>
        <p:spPr>
          <a:xfrm>
            <a:off x="711200" y="431800"/>
            <a:ext cx="7810500" cy="4127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5"/>
          <p:cNvSpPr txBox="1">
            <a:spLocks noGrp="1"/>
          </p:cNvSpPr>
          <p:nvPr>
            <p:ph type="title"/>
          </p:nvPr>
        </p:nvSpPr>
        <p:spPr>
          <a:xfrm>
            <a:off x="457200" y="205979"/>
            <a:ext cx="8229600" cy="85725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endParaRPr/>
          </a:p>
        </p:txBody>
      </p:sp>
      <p:sp>
        <p:nvSpPr>
          <p:cNvPr id="540" name="Google Shape;540;p35"/>
          <p:cNvSpPr txBox="1">
            <a:spLocks noGrp="1"/>
          </p:cNvSpPr>
          <p:nvPr>
            <p:ph type="body" idx="1"/>
          </p:nvPr>
        </p:nvSpPr>
        <p:spPr>
          <a:xfrm>
            <a:off x="457200" y="1200151"/>
            <a:ext cx="4038600" cy="3394472"/>
          </a:xfrm>
          <a:prstGeom prst="rect">
            <a:avLst/>
          </a:prstGeom>
          <a:noFill/>
          <a:ln>
            <a:noFill/>
          </a:ln>
        </p:spPr>
        <p:txBody>
          <a:bodyPr spcFirstLastPara="1" wrap="square" lIns="68575" tIns="34275" rIns="68575" bIns="34275" anchor="t" anchorCtr="0">
            <a:normAutofit/>
          </a:bodyPr>
          <a:lstStyle/>
          <a:p>
            <a:pPr marL="171450" lvl="0" indent="-38100" algn="l" rtl="0">
              <a:lnSpc>
                <a:spcPct val="90000"/>
              </a:lnSpc>
              <a:spcBef>
                <a:spcPts val="0"/>
              </a:spcBef>
              <a:spcAft>
                <a:spcPts val="0"/>
              </a:spcAft>
              <a:buClr>
                <a:schemeClr val="dk1"/>
              </a:buClr>
              <a:buSzPts val="2100"/>
              <a:buNone/>
            </a:pPr>
            <a:endParaRPr/>
          </a:p>
        </p:txBody>
      </p:sp>
      <p:sp>
        <p:nvSpPr>
          <p:cNvPr id="541" name="Google Shape;541;p35"/>
          <p:cNvSpPr txBox="1">
            <a:spLocks noGrp="1"/>
          </p:cNvSpPr>
          <p:nvPr>
            <p:ph type="body" idx="2"/>
          </p:nvPr>
        </p:nvSpPr>
        <p:spPr>
          <a:xfrm>
            <a:off x="4648200" y="1200150"/>
            <a:ext cx="4038600" cy="1639491"/>
          </a:xfrm>
          <a:prstGeom prst="rect">
            <a:avLst/>
          </a:prstGeom>
          <a:noFill/>
          <a:ln>
            <a:noFill/>
          </a:ln>
        </p:spPr>
        <p:txBody>
          <a:bodyPr spcFirstLastPara="1" wrap="square" lIns="68575" tIns="34275" rIns="68575" bIns="34275" anchor="t" anchorCtr="0">
            <a:normAutofit/>
          </a:bodyPr>
          <a:lstStyle/>
          <a:p>
            <a:pPr marL="171450" lvl="0" indent="-38100" algn="l" rtl="0">
              <a:lnSpc>
                <a:spcPct val="90000"/>
              </a:lnSpc>
              <a:spcBef>
                <a:spcPts val="0"/>
              </a:spcBef>
              <a:spcAft>
                <a:spcPts val="0"/>
              </a:spcAft>
              <a:buClr>
                <a:schemeClr val="dk1"/>
              </a:buClr>
              <a:buSzPts val="2100"/>
              <a:buNone/>
            </a:pPr>
            <a:endParaRPr/>
          </a:p>
        </p:txBody>
      </p:sp>
      <p:sp>
        <p:nvSpPr>
          <p:cNvPr id="542" name="Google Shape;542;p35"/>
          <p:cNvSpPr txBox="1">
            <a:spLocks noGrp="1"/>
          </p:cNvSpPr>
          <p:nvPr>
            <p:ph type="body" idx="3"/>
          </p:nvPr>
        </p:nvSpPr>
        <p:spPr>
          <a:xfrm>
            <a:off x="4648200" y="2953942"/>
            <a:ext cx="4038600" cy="1640681"/>
          </a:xfrm>
          <a:prstGeom prst="rect">
            <a:avLst/>
          </a:prstGeom>
          <a:noFill/>
          <a:ln>
            <a:noFill/>
          </a:ln>
        </p:spPr>
        <p:txBody>
          <a:bodyPr spcFirstLastPara="1" wrap="square" lIns="68575" tIns="34275" rIns="68575" bIns="34275" anchor="t" anchorCtr="0">
            <a:normAutofit/>
          </a:bodyPr>
          <a:lstStyle/>
          <a:p>
            <a:pPr marL="171450" lvl="0" indent="-38100" algn="l" rtl="0">
              <a:lnSpc>
                <a:spcPct val="90000"/>
              </a:lnSpc>
              <a:spcBef>
                <a:spcPts val="0"/>
              </a:spcBef>
              <a:spcAft>
                <a:spcPts val="0"/>
              </a:spcAft>
              <a:buClr>
                <a:schemeClr val="dk1"/>
              </a:buClr>
              <a:buSzPts val="2100"/>
              <a:buNone/>
            </a:pPr>
            <a:endParaRPr/>
          </a:p>
        </p:txBody>
      </p:sp>
      <p:pic>
        <p:nvPicPr>
          <p:cNvPr id="543" name="Google Shape;543;p35" descr="D:\Giao an dientu 6789\Ngu Van 6\ẩn dụ\tranh-pho-co-ha-noi-voi-hinh-anh-ao-dai-thuot-tha.jpg"/>
          <p:cNvPicPr preferRelativeResize="0"/>
          <p:nvPr/>
        </p:nvPicPr>
        <p:blipFill rotWithShape="1">
          <a:blip r:embed="rId3">
            <a:alphaModFix/>
          </a:blip>
          <a:srcRect/>
          <a:stretch/>
        </p:blipFill>
        <p:spPr>
          <a:xfrm>
            <a:off x="736600" y="457200"/>
            <a:ext cx="7759700" cy="4089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6"/>
          <p:cNvSpPr/>
          <p:nvPr/>
        </p:nvSpPr>
        <p:spPr>
          <a:xfrm>
            <a:off x="1265288" y="1495626"/>
            <a:ext cx="7336465" cy="2800767"/>
          </a:xfrm>
          <a:prstGeom prst="rect">
            <a:avLst/>
          </a:prstGeom>
          <a:noFill/>
          <a:ln>
            <a:noFill/>
          </a:ln>
        </p:spPr>
        <p:txBody>
          <a:bodyPr spcFirstLastPara="1" wrap="square" lIns="91425" tIns="45700" rIns="91425" bIns="45700" anchor="t" anchorCtr="0">
            <a:spAutoFit/>
          </a:bodyPr>
          <a:lstStyle/>
          <a:p>
            <a:pPr marL="0" marR="0" lvl="0" indent="-203200" algn="l" rtl="0">
              <a:spcBef>
                <a:spcPts val="0"/>
              </a:spcBef>
              <a:spcAft>
                <a:spcPts val="0"/>
              </a:spcAft>
              <a:buClr>
                <a:schemeClr val="lt1"/>
              </a:buClr>
              <a:buSzPts val="3200"/>
              <a:buFont typeface="Times New Roman"/>
              <a:buChar char="-"/>
            </a:pPr>
            <a:r>
              <a:rPr lang="en-US" sz="3200" b="1">
                <a:solidFill>
                  <a:schemeClr val="lt1"/>
                </a:solidFill>
                <a:latin typeface="Times New Roman"/>
                <a:ea typeface="Times New Roman"/>
                <a:cs typeface="Times New Roman"/>
                <a:sym typeface="Times New Roman"/>
              </a:rPr>
              <a:t> </a:t>
            </a:r>
            <a:r>
              <a:rPr lang="en-US" sz="2800" b="1">
                <a:solidFill>
                  <a:schemeClr val="lt1"/>
                </a:solidFill>
                <a:latin typeface="Times New Roman"/>
                <a:ea typeface="Times New Roman"/>
                <a:cs typeface="Times New Roman"/>
                <a:sym typeface="Times New Roman"/>
              </a:rPr>
              <a:t>Học thuộc phần ghi nhớ (sgk tr 68, 69).</a:t>
            </a:r>
            <a:endParaRPr/>
          </a:p>
          <a:p>
            <a:pPr marL="0" marR="0" lvl="0" indent="0" algn="l" rtl="0">
              <a:spcBef>
                <a:spcPts val="0"/>
              </a:spcBef>
              <a:spcAft>
                <a:spcPts val="0"/>
              </a:spcAft>
              <a:buClr>
                <a:schemeClr val="dk1"/>
              </a:buClr>
              <a:buSzPts val="2800"/>
              <a:buFont typeface="Calibri"/>
              <a:buNone/>
            </a:pPr>
            <a:endParaRPr sz="2800" b="1">
              <a:solidFill>
                <a:schemeClr val="lt1"/>
              </a:solidFill>
              <a:latin typeface="Times New Roman"/>
              <a:ea typeface="Times New Roman"/>
              <a:cs typeface="Times New Roman"/>
              <a:sym typeface="Times New Roman"/>
            </a:endParaRPr>
          </a:p>
          <a:p>
            <a:pPr marL="0" marR="0" lvl="0" indent="-177800" algn="l" rtl="0">
              <a:spcBef>
                <a:spcPts val="0"/>
              </a:spcBef>
              <a:spcAft>
                <a:spcPts val="0"/>
              </a:spcAft>
              <a:buClr>
                <a:schemeClr val="lt1"/>
              </a:buClr>
              <a:buSzPts val="2800"/>
              <a:buFont typeface="Times New Roman"/>
              <a:buChar char="-"/>
            </a:pPr>
            <a:r>
              <a:rPr lang="en-US" sz="2800" b="1">
                <a:solidFill>
                  <a:schemeClr val="lt1"/>
                </a:solidFill>
                <a:latin typeface="Times New Roman"/>
                <a:ea typeface="Times New Roman"/>
                <a:cs typeface="Times New Roman"/>
                <a:sym typeface="Times New Roman"/>
              </a:rPr>
              <a:t> Viết đoạn văn trong bài tập bổ sung .</a:t>
            </a:r>
            <a:endParaRPr/>
          </a:p>
          <a:p>
            <a:pPr marL="0" marR="0" lvl="0" indent="0" algn="l" rtl="0">
              <a:spcBef>
                <a:spcPts val="0"/>
              </a:spcBef>
              <a:spcAft>
                <a:spcPts val="0"/>
              </a:spcAft>
              <a:buNone/>
            </a:pPr>
            <a:endParaRPr sz="2800" b="1">
              <a:solidFill>
                <a:schemeClr val="lt1"/>
              </a:solidFill>
              <a:latin typeface="Times New Roman"/>
              <a:ea typeface="Times New Roman"/>
              <a:cs typeface="Times New Roman"/>
              <a:sym typeface="Times New Roman"/>
            </a:endParaRPr>
          </a:p>
          <a:p>
            <a:pPr marL="0" marR="0" lvl="0" indent="-177800" algn="l" rtl="0">
              <a:spcBef>
                <a:spcPts val="0"/>
              </a:spcBef>
              <a:spcAft>
                <a:spcPts val="0"/>
              </a:spcAft>
              <a:buClr>
                <a:schemeClr val="lt1"/>
              </a:buClr>
              <a:buSzPts val="2800"/>
              <a:buFont typeface="Times New Roman"/>
              <a:buChar char="-"/>
            </a:pPr>
            <a:r>
              <a:rPr lang="en-US" sz="2800" b="1">
                <a:solidFill>
                  <a:schemeClr val="lt1"/>
                </a:solidFill>
                <a:latin typeface="Times New Roman"/>
                <a:ea typeface="Times New Roman"/>
                <a:cs typeface="Times New Roman"/>
                <a:sym typeface="Times New Roman"/>
              </a:rPr>
              <a:t> Chuẩn bị bài mới: </a:t>
            </a:r>
            <a:r>
              <a:rPr lang="en-US" sz="2800" b="1" i="1">
                <a:solidFill>
                  <a:schemeClr val="lt1"/>
                </a:solidFill>
                <a:latin typeface="Times New Roman"/>
                <a:ea typeface="Times New Roman"/>
                <a:cs typeface="Times New Roman"/>
                <a:sym typeface="Times New Roman"/>
              </a:rPr>
              <a:t>Lượm, Hoán dụ</a:t>
            </a:r>
            <a:r>
              <a:rPr lang="en-US" sz="2800" b="1">
                <a:solidFill>
                  <a:schemeClr val="lt1"/>
                </a:solidFill>
                <a:latin typeface="Times New Roman"/>
                <a:ea typeface="Times New Roman"/>
                <a:cs typeface="Times New Roman"/>
                <a:sym typeface="Times New Roman"/>
              </a:rPr>
              <a:t>.</a:t>
            </a:r>
            <a:endParaRPr/>
          </a:p>
          <a:p>
            <a:pPr marL="0" marR="0" lvl="0" indent="0" algn="l" rtl="0">
              <a:spcBef>
                <a:spcPts val="0"/>
              </a:spcBef>
              <a:spcAft>
                <a:spcPts val="0"/>
              </a:spcAft>
              <a:buClr>
                <a:schemeClr val="dk1"/>
              </a:buClr>
              <a:buSzPts val="3200"/>
              <a:buFont typeface="Calibri"/>
              <a:buNone/>
            </a:pPr>
            <a:endParaRPr sz="3200" b="1">
              <a:solidFill>
                <a:schemeClr val="lt1"/>
              </a:solidFill>
              <a:latin typeface="Times New Roman"/>
              <a:ea typeface="Times New Roman"/>
              <a:cs typeface="Times New Roman"/>
              <a:sym typeface="Times New Roman"/>
            </a:endParaRPr>
          </a:p>
        </p:txBody>
      </p:sp>
      <p:sp>
        <p:nvSpPr>
          <p:cNvPr id="549" name="Google Shape;549;p36"/>
          <p:cNvSpPr/>
          <p:nvPr/>
        </p:nvSpPr>
        <p:spPr>
          <a:xfrm>
            <a:off x="2179725" y="623781"/>
            <a:ext cx="457200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Times New Roman"/>
                <a:ea typeface="Times New Roman"/>
                <a:cs typeface="Times New Roman"/>
                <a:sym typeface="Times New Roman"/>
              </a:rPr>
              <a:t> </a:t>
            </a:r>
            <a:r>
              <a:rPr lang="en-US" sz="4000" b="1">
                <a:solidFill>
                  <a:srgbClr val="FFFF00"/>
                </a:solidFill>
                <a:latin typeface="Times New Roman"/>
                <a:ea typeface="Times New Roman"/>
                <a:cs typeface="Times New Roman"/>
                <a:sym typeface="Times New Roman"/>
              </a:rPr>
              <a:t>Hướng dẫn học bài</a:t>
            </a:r>
            <a:endParaRPr sz="4000" b="1">
              <a:solidFill>
                <a:srgbClr val="FFFF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fade">
                                      <p:cBhvr>
                                        <p:cTn id="7" dur="1000"/>
                                        <p:tgtEl>
                                          <p:spTgt spid="5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8"/>
                                        </p:tgtEl>
                                        <p:attrNameLst>
                                          <p:attrName>style.visibility</p:attrName>
                                        </p:attrNameLst>
                                      </p:cBhvr>
                                      <p:to>
                                        <p:strVal val="visible"/>
                                      </p:to>
                                    </p:set>
                                    <p:animEffect transition="in" filter="fade">
                                      <p:cBhvr>
                                        <p:cTn id="12" dur="10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Google Shape;554;p37" descr="tia-nang"/>
          <p:cNvPicPr preferRelativeResize="0"/>
          <p:nvPr/>
        </p:nvPicPr>
        <p:blipFill rotWithShape="1">
          <a:blip r:embed="rId3">
            <a:alphaModFix/>
          </a:blip>
          <a:srcRect/>
          <a:stretch/>
        </p:blipFill>
        <p:spPr>
          <a:xfrm>
            <a:off x="664192" y="442315"/>
            <a:ext cx="7865658" cy="4102392"/>
          </a:xfrm>
          <a:prstGeom prst="rect">
            <a:avLst/>
          </a:prstGeom>
          <a:noFill/>
          <a:ln>
            <a:noFill/>
          </a:ln>
        </p:spPr>
      </p:pic>
      <p:sp>
        <p:nvSpPr>
          <p:cNvPr id="555" name="Google Shape;555;p37"/>
          <p:cNvSpPr/>
          <p:nvPr/>
        </p:nvSpPr>
        <p:spPr>
          <a:xfrm>
            <a:off x="800672" y="1943100"/>
            <a:ext cx="7538113" cy="1371600"/>
          </a:xfrm>
          <a:prstGeom prst="rect">
            <a:avLst/>
          </a:prstGeom>
        </p:spPr>
        <p:txBody>
          <a:bodyPr>
            <a:prstTxWarp prst="textPlain">
              <a:avLst/>
            </a:prstTxWarp>
          </a:bodyPr>
          <a:lstStyle/>
          <a:p>
            <a:pPr lvl="0" algn="ctr"/>
            <a:r>
              <a:rPr b="1" i="0">
                <a:ln>
                  <a:noFill/>
                </a:ln>
                <a:solidFill>
                  <a:srgbClr val="002060"/>
                </a:solidFill>
                <a:latin typeface="Times New Roman"/>
              </a:rPr>
              <a:t>Tạm biệt các con!</a:t>
            </a:r>
            <a:br>
              <a:rPr b="1" i="0">
                <a:ln>
                  <a:noFill/>
                </a:ln>
                <a:solidFill>
                  <a:srgbClr val="002060"/>
                </a:solidFill>
                <a:latin typeface="Times New Roman"/>
              </a:rPr>
            </a:br>
            <a:r>
              <a:rPr b="1" i="0">
                <a:ln>
                  <a:noFill/>
                </a:ln>
                <a:solidFill>
                  <a:srgbClr val="002060"/>
                </a:solidFill>
                <a:latin typeface="Times New Roman"/>
              </a:rPr>
              <a:t>Chúc các con học tập tốt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5"/>
                                        </p:tgtEl>
                                        <p:attrNameLst>
                                          <p:attrName>style.visibility</p:attrName>
                                        </p:attrNameLst>
                                      </p:cBhvr>
                                      <p:to>
                                        <p:strVal val="visible"/>
                                      </p:to>
                                    </p:set>
                                    <p:animEffect transition="in" filter="fade">
                                      <p:cBhvr>
                                        <p:cTn id="7" dur="50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4"/>
          <p:cNvPicPr preferRelativeResize="0"/>
          <p:nvPr/>
        </p:nvPicPr>
        <p:blipFill rotWithShape="1">
          <a:blip r:embed="rId3">
            <a:alphaModFix/>
          </a:blip>
          <a:srcRect/>
          <a:stretch/>
        </p:blipFill>
        <p:spPr>
          <a:xfrm>
            <a:off x="647050" y="403761"/>
            <a:ext cx="7921150" cy="4227616"/>
          </a:xfrm>
          <a:prstGeom prst="rect">
            <a:avLst/>
          </a:prstGeom>
          <a:noFill/>
          <a:ln>
            <a:noFill/>
          </a:ln>
        </p:spPr>
      </p:pic>
      <p:sp>
        <p:nvSpPr>
          <p:cNvPr id="120" name="Google Shape;120;p4"/>
          <p:cNvSpPr txBox="1"/>
          <p:nvPr/>
        </p:nvSpPr>
        <p:spPr>
          <a:xfrm>
            <a:off x="1808173" y="1128668"/>
            <a:ext cx="5222018" cy="1608133"/>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100" b="1" i="0" u="none" strike="noStrike" cap="none">
                <a:solidFill>
                  <a:schemeClr val="lt1"/>
                </a:solidFill>
                <a:latin typeface="Times New Roman"/>
                <a:ea typeface="Times New Roman"/>
                <a:cs typeface="Times New Roman"/>
                <a:sym typeface="Times New Roman"/>
              </a:rPr>
              <a:t>NGỮ VĂN 6</a:t>
            </a:r>
            <a:endParaRPr/>
          </a:p>
          <a:p>
            <a:pPr marL="0" marR="0" lvl="0" indent="0" algn="ctr" rtl="0">
              <a:spcBef>
                <a:spcPts val="0"/>
              </a:spcBef>
              <a:spcAft>
                <a:spcPts val="0"/>
              </a:spcAft>
              <a:buNone/>
            </a:pPr>
            <a:endParaRPr sz="2100" b="1" i="0" u="none" strike="noStrike" cap="none">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1000" b="1" i="0" u="none" strike="noStrike" cap="none">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4800" b="1" i="0" u="none" strike="noStrike" cap="none">
                <a:solidFill>
                  <a:schemeClr val="lt1"/>
                </a:solidFill>
                <a:latin typeface="Times New Roman"/>
                <a:ea typeface="Times New Roman"/>
                <a:cs typeface="Times New Roman"/>
                <a:sym typeface="Times New Roman"/>
              </a:rPr>
              <a:t>ẨN DỤ</a:t>
            </a:r>
            <a:endParaRPr sz="4800" b="1" i="0" u="none" strike="noStrike" cap="none">
              <a:solidFill>
                <a:schemeClr val="lt1"/>
              </a:solidFill>
              <a:latin typeface="Times New Roman"/>
              <a:ea typeface="Times New Roman"/>
              <a:cs typeface="Times New Roman"/>
              <a:sym typeface="Times New Roman"/>
            </a:endParaRPr>
          </a:p>
        </p:txBody>
      </p:sp>
      <p:sp>
        <p:nvSpPr>
          <p:cNvPr id="121" name="Google Shape;121;p4"/>
          <p:cNvSpPr txBox="1"/>
          <p:nvPr/>
        </p:nvSpPr>
        <p:spPr>
          <a:xfrm>
            <a:off x="1353207" y="2560699"/>
            <a:ext cx="6230156" cy="71555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endParaRPr sz="2100" b="1" i="0" u="none" strike="noStrike" cap="none" dirty="0">
              <a:solidFill>
                <a:srgbClr val="FFFF00"/>
              </a:solidFill>
              <a:latin typeface="Times New Roman"/>
              <a:ea typeface="Times New Roman"/>
              <a:cs typeface="Times New Roman"/>
              <a:sym typeface="Times New Roman"/>
            </a:endParaRPr>
          </a:p>
          <a:p>
            <a:pPr marL="0" marR="0" lvl="0" indent="0" algn="ctr" rtl="0">
              <a:spcBef>
                <a:spcPts val="0"/>
              </a:spcBef>
              <a:spcAft>
                <a:spcPts val="0"/>
              </a:spcAft>
              <a:buNone/>
            </a:pPr>
            <a:endParaRPr sz="2100" b="1" i="0" u="none" strike="noStrike" cap="none" dirty="0">
              <a:solidFill>
                <a:srgbClr val="FFFF00"/>
              </a:solidFill>
              <a:latin typeface="Times New Roman"/>
              <a:ea typeface="Times New Roman"/>
              <a:cs typeface="Times New Roman"/>
              <a:sym typeface="Times New Roman"/>
            </a:endParaRPr>
          </a:p>
        </p:txBody>
      </p:sp>
      <p:sp>
        <p:nvSpPr>
          <p:cNvPr id="122" name="Google Shape;122;p4"/>
          <p:cNvSpPr/>
          <p:nvPr/>
        </p:nvSpPr>
        <p:spPr>
          <a:xfrm>
            <a:off x="0" y="0"/>
            <a:ext cx="9144000" cy="5143500"/>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p:nvPr/>
        </p:nvSpPr>
        <p:spPr>
          <a:xfrm>
            <a:off x="2897436" y="420234"/>
            <a:ext cx="3393195" cy="479685"/>
          </a:xfrm>
          <a:prstGeom prst="rect">
            <a:avLst/>
          </a:prstGeom>
          <a:solidFill>
            <a:srgbClr val="99FF99"/>
          </a:solidFill>
          <a:ln w="12700" cap="flat" cmpd="sng">
            <a:solidFill>
              <a:srgbClr val="66FF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Times New Roman"/>
              <a:ea typeface="Times New Roman"/>
              <a:cs typeface="Times New Roman"/>
              <a:sym typeface="Times New Roman"/>
            </a:endParaRPr>
          </a:p>
        </p:txBody>
      </p:sp>
      <p:sp>
        <p:nvSpPr>
          <p:cNvPr id="129" name="Google Shape;129;p5"/>
          <p:cNvSpPr/>
          <p:nvPr/>
        </p:nvSpPr>
        <p:spPr>
          <a:xfrm>
            <a:off x="801585" y="1879579"/>
            <a:ext cx="3675040" cy="1669688"/>
          </a:xfrm>
          <a:prstGeom prst="rect">
            <a:avLst/>
          </a:prstGeom>
          <a:solidFill>
            <a:schemeClr val="lt1"/>
          </a:solidFill>
          <a:ln w="9525" cap="flat" cmpd="sng">
            <a:solidFill>
              <a:srgbClr val="66FF99"/>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spcBef>
                <a:spcPts val="0"/>
              </a:spcBef>
              <a:spcAft>
                <a:spcPts val="0"/>
              </a:spcAft>
              <a:buNone/>
            </a:pPr>
            <a:r>
              <a:rPr lang="en-US" sz="2400" b="1" i="1" u="none" strike="noStrike" cap="none">
                <a:solidFill>
                  <a:srgbClr val="FF0000"/>
                </a:solidFill>
                <a:latin typeface="Times New Roman"/>
                <a:ea typeface="Times New Roman"/>
                <a:cs typeface="Times New Roman"/>
                <a:sym typeface="Times New Roman"/>
              </a:rPr>
              <a:t>Kiến thức</a:t>
            </a:r>
            <a:endParaRPr/>
          </a:p>
          <a:p>
            <a:pPr marL="0" marR="0" lvl="0" indent="-127000" algn="l" rtl="0">
              <a:spcBef>
                <a:spcPts val="0"/>
              </a:spcBef>
              <a:spcAft>
                <a:spcPts val="0"/>
              </a:spcAft>
              <a:buClr>
                <a:schemeClr val="dk1"/>
              </a:buClr>
              <a:buSzPts val="2000"/>
              <a:buFont typeface="Times New Roman"/>
              <a:buChar char="-"/>
            </a:pPr>
            <a:r>
              <a:rPr lang="en-US" sz="2000" b="1" i="1" u="none" strike="noStrike" cap="none">
                <a:solidFill>
                  <a:schemeClr val="dk1"/>
                </a:solidFill>
                <a:latin typeface="Times New Roman"/>
                <a:ea typeface="Times New Roman"/>
                <a:cs typeface="Times New Roman"/>
                <a:sym typeface="Times New Roman"/>
              </a:rPr>
              <a:t>Học sinh nắm được khái niệm ẩn dụ, các kiểu ẩn dụ</a:t>
            </a:r>
            <a:r>
              <a:rPr lang="en-US" sz="2000" b="1" i="0" u="none" strike="noStrike" cap="none">
                <a:solidFill>
                  <a:schemeClr val="dk1"/>
                </a:solidFill>
                <a:latin typeface="Times New Roman"/>
                <a:ea typeface="Times New Roman"/>
                <a:cs typeface="Times New Roman"/>
                <a:sym typeface="Times New Roman"/>
              </a:rPr>
              <a:t>.</a:t>
            </a:r>
            <a:endParaRPr/>
          </a:p>
          <a:p>
            <a:pPr marL="0" marR="0" lvl="0" indent="-127000" algn="l" rtl="0">
              <a:spcBef>
                <a:spcPts val="0"/>
              </a:spcBef>
              <a:spcAft>
                <a:spcPts val="0"/>
              </a:spcAft>
              <a:buClr>
                <a:schemeClr val="dk1"/>
              </a:buClr>
              <a:buSzPts val="2000"/>
              <a:buFont typeface="Times New Roman"/>
              <a:buChar char="-"/>
            </a:pPr>
            <a:r>
              <a:rPr lang="en-US" sz="2000" b="1" i="1" u="none" strike="noStrike" cap="none">
                <a:solidFill>
                  <a:schemeClr val="dk1"/>
                </a:solidFill>
                <a:latin typeface="Times New Roman"/>
                <a:ea typeface="Times New Roman"/>
                <a:cs typeface="Times New Roman"/>
                <a:sym typeface="Times New Roman"/>
              </a:rPr>
              <a:t> Hiểu và nhớ được tác dụng của ẩn dụ.</a:t>
            </a:r>
            <a:endParaRPr sz="2000" b="1" i="1" u="none" strike="noStrike" cap="none">
              <a:solidFill>
                <a:schemeClr val="dk1"/>
              </a:solidFill>
              <a:latin typeface="Times New Roman"/>
              <a:ea typeface="Times New Roman"/>
              <a:cs typeface="Times New Roman"/>
              <a:sym typeface="Times New Roman"/>
            </a:endParaRPr>
          </a:p>
        </p:txBody>
      </p:sp>
      <p:sp>
        <p:nvSpPr>
          <p:cNvPr id="130" name="Google Shape;130;p5"/>
          <p:cNvSpPr/>
          <p:nvPr/>
        </p:nvSpPr>
        <p:spPr>
          <a:xfrm>
            <a:off x="4700898" y="1879581"/>
            <a:ext cx="3681955" cy="1669688"/>
          </a:xfrm>
          <a:prstGeom prst="rect">
            <a:avLst/>
          </a:prstGeom>
          <a:solidFill>
            <a:schemeClr val="lt1"/>
          </a:solidFill>
          <a:ln w="9525" cap="flat" cmpd="sng">
            <a:solidFill>
              <a:srgbClr val="66FF99"/>
            </a:solidFill>
            <a:prstDash val="solid"/>
            <a:round/>
            <a:headEnd type="none" w="sm" len="sm"/>
            <a:tailEnd type="none" w="sm" len="sm"/>
          </a:ln>
        </p:spPr>
        <p:txBody>
          <a:bodyPr spcFirstLastPara="1" wrap="square" lIns="68575" tIns="34275" rIns="68575" bIns="34275" anchor="t" anchorCtr="0">
            <a:spAutoFit/>
          </a:bodyPr>
          <a:lstStyle/>
          <a:p>
            <a:pPr marL="0" marR="27146" lvl="0" indent="0" algn="ctr" rtl="0">
              <a:spcBef>
                <a:spcPts val="0"/>
              </a:spcBef>
              <a:spcAft>
                <a:spcPts val="0"/>
              </a:spcAft>
              <a:buNone/>
            </a:pPr>
            <a:r>
              <a:rPr lang="en-US" sz="2400" b="1" i="1" u="none" strike="noStrike" cap="none">
                <a:solidFill>
                  <a:srgbClr val="FF0000"/>
                </a:solidFill>
                <a:latin typeface="Times New Roman"/>
                <a:ea typeface="Times New Roman"/>
                <a:cs typeface="Times New Roman"/>
                <a:sym typeface="Times New Roman"/>
              </a:rPr>
              <a:t>Kĩ năng </a:t>
            </a:r>
            <a:r>
              <a:rPr lang="en-US" sz="2400" b="1" i="0" u="none" strike="noStrike" cap="none">
                <a:solidFill>
                  <a:srgbClr val="FF0000"/>
                </a:solidFill>
                <a:latin typeface="Times New Roman"/>
                <a:ea typeface="Times New Roman"/>
                <a:cs typeface="Times New Roman"/>
                <a:sym typeface="Times New Roman"/>
              </a:rPr>
              <a:t> </a:t>
            </a:r>
            <a:endParaRPr sz="2400" b="1" i="0" u="none" strike="noStrike" cap="none">
              <a:solidFill>
                <a:srgbClr val="FF0000"/>
              </a:solidFill>
              <a:latin typeface="Times New Roman"/>
              <a:ea typeface="Times New Roman"/>
              <a:cs typeface="Times New Roman"/>
              <a:sym typeface="Times New Roman"/>
            </a:endParaRPr>
          </a:p>
          <a:p>
            <a:pPr marL="0" marR="27146" lvl="0" indent="0" algn="l" rtl="0">
              <a:spcBef>
                <a:spcPts val="0"/>
              </a:spcBef>
              <a:spcAft>
                <a:spcPts val="0"/>
              </a:spcAft>
              <a:buNone/>
            </a:pPr>
            <a:r>
              <a:rPr lang="en-US" sz="2000" b="1" i="1" u="none" strike="noStrike" cap="none">
                <a:solidFill>
                  <a:schemeClr val="dk1"/>
                </a:solidFill>
                <a:latin typeface="Times New Roman"/>
                <a:ea typeface="Times New Roman"/>
                <a:cs typeface="Times New Roman"/>
                <a:sym typeface="Times New Roman"/>
              </a:rPr>
              <a:t>- Phát hiện, phân tích tác dụng của ẩn dụ.</a:t>
            </a:r>
            <a:endParaRPr sz="2000" b="1" i="1" u="none" strike="noStrike" cap="none">
              <a:solidFill>
                <a:schemeClr val="dk1"/>
              </a:solidFill>
              <a:latin typeface="Times New Roman"/>
              <a:ea typeface="Times New Roman"/>
              <a:cs typeface="Times New Roman"/>
              <a:sym typeface="Times New Roman"/>
            </a:endParaRPr>
          </a:p>
          <a:p>
            <a:pPr marL="0" marR="27146" lvl="0" indent="0" algn="l" rtl="0">
              <a:spcBef>
                <a:spcPts val="0"/>
              </a:spcBef>
              <a:spcAft>
                <a:spcPts val="0"/>
              </a:spcAft>
              <a:buNone/>
            </a:pPr>
            <a:r>
              <a:rPr lang="en-US" sz="2000" b="1" i="1" u="none" strike="noStrike" cap="none">
                <a:solidFill>
                  <a:schemeClr val="dk1"/>
                </a:solidFill>
                <a:latin typeface="Times New Roman"/>
                <a:ea typeface="Times New Roman"/>
                <a:cs typeface="Times New Roman"/>
                <a:sym typeface="Times New Roman"/>
              </a:rPr>
              <a:t>- Bước đầu tạo phép ẩn dụ, vận dụng trong nói và viết. </a:t>
            </a:r>
            <a:endParaRPr sz="2000" b="1" i="1" u="none" strike="noStrike" cap="none">
              <a:solidFill>
                <a:schemeClr val="dk1"/>
              </a:solidFill>
              <a:latin typeface="Times New Roman"/>
              <a:ea typeface="Times New Roman"/>
              <a:cs typeface="Times New Roman"/>
              <a:sym typeface="Times New Roman"/>
            </a:endParaRPr>
          </a:p>
        </p:txBody>
      </p:sp>
      <p:sp>
        <p:nvSpPr>
          <p:cNvPr id="131" name="Google Shape;131;p5"/>
          <p:cNvSpPr/>
          <p:nvPr/>
        </p:nvSpPr>
        <p:spPr>
          <a:xfrm>
            <a:off x="2986000" y="392938"/>
            <a:ext cx="322479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rgbClr val="FFFF00"/>
                </a:solidFill>
                <a:latin typeface="Times New Roman"/>
                <a:ea typeface="Times New Roman"/>
                <a:cs typeface="Times New Roman"/>
                <a:sym typeface="Times New Roman"/>
              </a:rPr>
              <a:t> </a:t>
            </a:r>
            <a:r>
              <a:rPr lang="en-US" sz="2400" b="1" i="0" u="none" strike="noStrike" cap="none">
                <a:solidFill>
                  <a:srgbClr val="FF0000"/>
                </a:solidFill>
                <a:latin typeface="Times New Roman"/>
                <a:ea typeface="Times New Roman"/>
                <a:cs typeface="Times New Roman"/>
                <a:sym typeface="Times New Roman"/>
              </a:rPr>
              <a:t>MỤC TIÊU BÀI HỌC</a:t>
            </a:r>
            <a:endParaRPr sz="2400" b="0" i="0" u="none" strike="noStrike" cap="none">
              <a:solidFill>
                <a:srgbClr val="FF0000"/>
              </a:solidFill>
              <a:latin typeface="Times New Roman"/>
              <a:ea typeface="Times New Roman"/>
              <a:cs typeface="Times New Roman"/>
              <a:sym typeface="Times New Roman"/>
            </a:endParaRPr>
          </a:p>
        </p:txBody>
      </p:sp>
      <p:cxnSp>
        <p:nvCxnSpPr>
          <p:cNvPr id="132" name="Google Shape;132;p5"/>
          <p:cNvCxnSpPr>
            <a:stCxn id="128" idx="2"/>
            <a:endCxn id="130" idx="0"/>
          </p:cNvCxnSpPr>
          <p:nvPr/>
        </p:nvCxnSpPr>
        <p:spPr>
          <a:xfrm>
            <a:off x="4594033" y="899919"/>
            <a:ext cx="1947900" cy="979800"/>
          </a:xfrm>
          <a:prstGeom prst="straightConnector1">
            <a:avLst/>
          </a:prstGeom>
          <a:noFill/>
          <a:ln w="28575" cap="flat" cmpd="sng">
            <a:solidFill>
              <a:srgbClr val="66FF99"/>
            </a:solidFill>
            <a:prstDash val="solid"/>
            <a:miter lim="800000"/>
            <a:headEnd type="none" w="sm" len="sm"/>
            <a:tailEnd type="stealth" w="med" len="med"/>
          </a:ln>
        </p:spPr>
      </p:cxnSp>
      <p:cxnSp>
        <p:nvCxnSpPr>
          <p:cNvPr id="133" name="Google Shape;133;p5"/>
          <p:cNvCxnSpPr>
            <a:stCxn id="128" idx="2"/>
            <a:endCxn id="129" idx="0"/>
          </p:cNvCxnSpPr>
          <p:nvPr/>
        </p:nvCxnSpPr>
        <p:spPr>
          <a:xfrm flipH="1">
            <a:off x="2639233" y="899919"/>
            <a:ext cx="1954800" cy="979800"/>
          </a:xfrm>
          <a:prstGeom prst="straightConnector1">
            <a:avLst/>
          </a:prstGeom>
          <a:noFill/>
          <a:ln w="28575" cap="flat" cmpd="sng">
            <a:solidFill>
              <a:srgbClr val="66FF99"/>
            </a:solidFill>
            <a:prstDash val="solid"/>
            <a:miter lim="800000"/>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p:tgtEl>
                                          <p:spTgt spid="13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10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Effect transition="in" filter="fade">
                                      <p:cBhvr>
                                        <p:cTn id="17" dur="500"/>
                                        <p:tgtEl>
                                          <p:spTgt spid="1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gtEl>
                                        <p:attrNameLst>
                                          <p:attrName>style.visibility</p:attrName>
                                        </p:attrNameLst>
                                      </p:cBhvr>
                                      <p:to>
                                        <p:strVal val="visible"/>
                                      </p:to>
                                    </p:set>
                                    <p:animEffect transition="in" filter="fade">
                                      <p:cBhvr>
                                        <p:cTn id="22" dur="2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p:nvPr/>
        </p:nvSpPr>
        <p:spPr>
          <a:xfrm>
            <a:off x="734905" y="403088"/>
            <a:ext cx="4494728" cy="684803"/>
          </a:xfrm>
          <a:prstGeom prst="rect">
            <a:avLst/>
          </a:prstGeom>
          <a:noFill/>
          <a:ln>
            <a:noFill/>
          </a:ln>
        </p:spPr>
        <p:txBody>
          <a:bodyPr spcFirstLastPara="1" wrap="square" lIns="68575" tIns="34275" rIns="68575" bIns="34275" anchor="t" anchorCtr="0">
            <a:spAutoFit/>
          </a:bodyPr>
          <a:lstStyle/>
          <a:p>
            <a:pPr marL="428625" marR="0" lvl="0" indent="-428625" algn="l" rtl="0">
              <a:spcBef>
                <a:spcPts val="0"/>
              </a:spcBef>
              <a:spcAft>
                <a:spcPts val="0"/>
              </a:spcAft>
              <a:buClr>
                <a:schemeClr val="lt1"/>
              </a:buClr>
              <a:buSzPts val="2000"/>
              <a:buFont typeface="Times New Roman"/>
              <a:buAutoNum type="romanUcPeriod"/>
            </a:pPr>
            <a:r>
              <a:rPr lang="en-US" sz="2000" b="1" i="0" u="sng" strike="noStrike" cap="none">
                <a:solidFill>
                  <a:schemeClr val="lt1"/>
                </a:solidFill>
                <a:latin typeface="Times New Roman"/>
                <a:ea typeface="Times New Roman"/>
                <a:cs typeface="Times New Roman"/>
                <a:sym typeface="Times New Roman"/>
              </a:rPr>
              <a:t>ẨN DỤ LÀ GÌ</a:t>
            </a:r>
            <a:r>
              <a:rPr lang="en-US" sz="2000" b="1" i="0" u="none" strike="noStrike" cap="none">
                <a:solidFill>
                  <a:schemeClr val="lt1"/>
                </a:solidFill>
                <a:latin typeface="Times New Roman"/>
                <a:ea typeface="Times New Roman"/>
                <a:cs typeface="Times New Roman"/>
                <a:sym typeface="Times New Roman"/>
              </a:rPr>
              <a:t> ?</a:t>
            </a:r>
            <a:endParaRPr sz="2000" b="1" i="0" u="none" strike="noStrike" cap="none">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139" name="Google Shape;139;p6"/>
          <p:cNvSpPr txBox="1"/>
          <p:nvPr/>
        </p:nvSpPr>
        <p:spPr>
          <a:xfrm>
            <a:off x="1171200" y="2421825"/>
            <a:ext cx="3829050" cy="377026"/>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2000" b="1" i="1">
                <a:solidFill>
                  <a:srgbClr val="FFFF00"/>
                </a:solidFill>
                <a:latin typeface="Times New Roman"/>
                <a:ea typeface="Times New Roman"/>
                <a:cs typeface="Times New Roman"/>
                <a:sym typeface="Times New Roman"/>
              </a:rPr>
              <a:t>Người Cha</a:t>
            </a:r>
            <a:r>
              <a:rPr lang="en-US" sz="2000" b="1" i="1">
                <a:solidFill>
                  <a:schemeClr val="lt1"/>
                </a:solidFill>
                <a:latin typeface="Times New Roman"/>
                <a:ea typeface="Times New Roman"/>
                <a:cs typeface="Times New Roman"/>
                <a:sym typeface="Times New Roman"/>
              </a:rPr>
              <a:t>: chỉ Bác Hồ</a:t>
            </a:r>
            <a:endParaRPr sz="2000" b="1" i="1">
              <a:solidFill>
                <a:schemeClr val="lt1"/>
              </a:solidFill>
              <a:latin typeface="Times New Roman"/>
              <a:ea typeface="Times New Roman"/>
              <a:cs typeface="Times New Roman"/>
              <a:sym typeface="Times New Roman"/>
            </a:endParaRPr>
          </a:p>
        </p:txBody>
      </p:sp>
      <p:sp>
        <p:nvSpPr>
          <p:cNvPr id="140" name="Google Shape;140;p6"/>
          <p:cNvSpPr txBox="1"/>
          <p:nvPr/>
        </p:nvSpPr>
        <p:spPr>
          <a:xfrm>
            <a:off x="734905" y="2804086"/>
            <a:ext cx="7482820" cy="1762021"/>
          </a:xfrm>
          <a:prstGeom prst="rect">
            <a:avLst/>
          </a:prstGeom>
          <a:noFill/>
          <a:ln>
            <a:noFill/>
          </a:ln>
        </p:spPr>
        <p:txBody>
          <a:bodyPr spcFirstLastPara="1" wrap="square" lIns="68575" tIns="34275" rIns="68575" bIns="34275" anchor="t" anchorCtr="0">
            <a:spAutoFit/>
          </a:bodyPr>
          <a:lstStyle/>
          <a:p>
            <a:pPr marL="0" marR="0" lvl="0" indent="0" algn="just" rtl="0">
              <a:spcBef>
                <a:spcPts val="0"/>
              </a:spcBef>
              <a:spcAft>
                <a:spcPts val="0"/>
              </a:spcAft>
              <a:buNone/>
            </a:pPr>
            <a:r>
              <a:rPr lang="en-US" sz="2000" b="1" i="1">
                <a:solidFill>
                  <a:srgbClr val="0000FF"/>
                </a:solidFill>
                <a:latin typeface="Times New Roman"/>
                <a:ea typeface="Times New Roman"/>
                <a:cs typeface="Times New Roman"/>
                <a:sym typeface="Times New Roman"/>
              </a:rPr>
              <a:t>     </a:t>
            </a:r>
            <a:r>
              <a:rPr lang="en-US" sz="2000" b="1" i="1">
                <a:solidFill>
                  <a:schemeClr val="lt1"/>
                </a:solidFill>
                <a:latin typeface="Times New Roman"/>
                <a:ea typeface="Times New Roman"/>
                <a:cs typeface="Times New Roman"/>
                <a:sym typeface="Times New Roman"/>
              </a:rPr>
              <a:t>Bác với </a:t>
            </a:r>
            <a:r>
              <a:rPr lang="en-US" sz="2000" b="1" i="1">
                <a:solidFill>
                  <a:srgbClr val="FFFF00"/>
                </a:solidFill>
                <a:latin typeface="Times New Roman"/>
                <a:ea typeface="Times New Roman"/>
                <a:cs typeface="Times New Roman"/>
                <a:sym typeface="Times New Roman"/>
              </a:rPr>
              <a:t>Người Cha </a:t>
            </a:r>
            <a:r>
              <a:rPr lang="en-US" sz="2000" b="1" i="1">
                <a:solidFill>
                  <a:schemeClr val="lt1"/>
                </a:solidFill>
                <a:latin typeface="Times New Roman"/>
                <a:ea typeface="Times New Roman"/>
                <a:cs typeface="Times New Roman"/>
                <a:sym typeface="Times New Roman"/>
              </a:rPr>
              <a:t>có những điểm tương đồng (giống nhau): </a:t>
            </a:r>
            <a:r>
              <a:rPr lang="en-US" sz="2000" b="1" i="1">
                <a:solidFill>
                  <a:schemeClr val="lt1"/>
                </a:solidFill>
                <a:latin typeface="Calibri"/>
                <a:ea typeface="Calibri"/>
                <a:cs typeface="Calibri"/>
                <a:sym typeface="Calibri"/>
              </a:rPr>
              <a:t>                   </a:t>
            </a:r>
            <a:endParaRPr/>
          </a:p>
          <a:p>
            <a:pPr marL="0" marR="0" lvl="0" indent="0" algn="just" rtl="0">
              <a:spcBef>
                <a:spcPts val="1000"/>
              </a:spcBef>
              <a:spcAft>
                <a:spcPts val="0"/>
              </a:spcAft>
              <a:buNone/>
            </a:pPr>
            <a:r>
              <a:rPr lang="en-US" sz="2000" b="1" i="1">
                <a:solidFill>
                  <a:srgbClr val="0000FF"/>
                </a:solidFill>
                <a:latin typeface="Times New Roman"/>
                <a:ea typeface="Times New Roman"/>
                <a:cs typeface="Times New Roman"/>
                <a:sym typeface="Times New Roman"/>
              </a:rPr>
              <a:t>                       </a:t>
            </a:r>
            <a:r>
              <a:rPr lang="en-US" sz="2000" b="1" i="1">
                <a:solidFill>
                  <a:schemeClr val="lt1"/>
                </a:solidFill>
                <a:latin typeface="Times New Roman"/>
                <a:ea typeface="Times New Roman"/>
                <a:cs typeface="Times New Roman"/>
                <a:sym typeface="Times New Roman"/>
              </a:rPr>
              <a:t>Tuổi tác</a:t>
            </a:r>
            <a:endParaRPr sz="2000" b="1" i="1">
              <a:solidFill>
                <a:schemeClr val="lt1"/>
              </a:solidFill>
              <a:latin typeface="Times New Roman"/>
              <a:ea typeface="Times New Roman"/>
              <a:cs typeface="Times New Roman"/>
              <a:sym typeface="Times New Roman"/>
            </a:endParaRPr>
          </a:p>
          <a:p>
            <a:pPr marL="0" marR="0" lvl="0" indent="0" algn="just" rtl="0">
              <a:spcBef>
                <a:spcPts val="1000"/>
              </a:spcBef>
              <a:spcAft>
                <a:spcPts val="0"/>
              </a:spcAft>
              <a:buNone/>
            </a:pPr>
            <a:r>
              <a:rPr lang="en-US" sz="2000" b="1" i="1">
                <a:solidFill>
                  <a:srgbClr val="0000FF"/>
                </a:solidFill>
                <a:latin typeface="Times New Roman"/>
                <a:ea typeface="Times New Roman"/>
                <a:cs typeface="Times New Roman"/>
                <a:sym typeface="Times New Roman"/>
              </a:rPr>
              <a:t>                   </a:t>
            </a:r>
            <a:r>
              <a:rPr lang="en-US" sz="2000" b="1" i="1">
                <a:solidFill>
                  <a:schemeClr val="lt1"/>
                </a:solidFill>
                <a:latin typeface="Times New Roman"/>
                <a:ea typeface="Times New Roman"/>
                <a:cs typeface="Times New Roman"/>
                <a:sym typeface="Times New Roman"/>
              </a:rPr>
              <a:t>Tình thương yêu con</a:t>
            </a:r>
            <a:endParaRPr sz="2000" b="1" i="1">
              <a:solidFill>
                <a:schemeClr val="lt1"/>
              </a:solidFill>
              <a:latin typeface="Times New Roman"/>
              <a:ea typeface="Times New Roman"/>
              <a:cs typeface="Times New Roman"/>
              <a:sym typeface="Times New Roman"/>
            </a:endParaRPr>
          </a:p>
          <a:p>
            <a:pPr marL="0" marR="0" lvl="0" indent="0" algn="just" rtl="0">
              <a:spcBef>
                <a:spcPts val="1000"/>
              </a:spcBef>
              <a:spcAft>
                <a:spcPts val="0"/>
              </a:spcAft>
              <a:buNone/>
            </a:pPr>
            <a:r>
              <a:rPr lang="en-US" sz="2000" b="1" i="1">
                <a:solidFill>
                  <a:srgbClr val="0000FF"/>
                </a:solidFill>
                <a:latin typeface="Times New Roman"/>
                <a:ea typeface="Times New Roman"/>
                <a:cs typeface="Times New Roman"/>
                <a:sym typeface="Times New Roman"/>
              </a:rPr>
              <a:t>                   </a:t>
            </a:r>
            <a:r>
              <a:rPr lang="en-US" sz="2000" b="1" i="1">
                <a:solidFill>
                  <a:schemeClr val="lt1"/>
                </a:solidFill>
                <a:latin typeface="Times New Roman"/>
                <a:ea typeface="Times New Roman"/>
                <a:cs typeface="Times New Roman"/>
                <a:sym typeface="Times New Roman"/>
              </a:rPr>
              <a:t>Sự chăm sóc chu đáo, ân cần</a:t>
            </a:r>
            <a:endParaRPr sz="2000" b="1" i="1">
              <a:solidFill>
                <a:schemeClr val="lt1"/>
              </a:solidFill>
              <a:latin typeface="Times New Roman"/>
              <a:ea typeface="Times New Roman"/>
              <a:cs typeface="Times New Roman"/>
              <a:sym typeface="Times New Roman"/>
            </a:endParaRPr>
          </a:p>
        </p:txBody>
      </p:sp>
      <p:cxnSp>
        <p:nvCxnSpPr>
          <p:cNvPr id="141" name="Google Shape;141;p6"/>
          <p:cNvCxnSpPr/>
          <p:nvPr/>
        </p:nvCxnSpPr>
        <p:spPr>
          <a:xfrm>
            <a:off x="1181565" y="3788230"/>
            <a:ext cx="789740" cy="109104"/>
          </a:xfrm>
          <a:prstGeom prst="straightConnector1">
            <a:avLst/>
          </a:prstGeom>
          <a:noFill/>
          <a:ln w="38100" cap="flat" cmpd="sng">
            <a:solidFill>
              <a:schemeClr val="accent1"/>
            </a:solidFill>
            <a:prstDash val="solid"/>
            <a:round/>
            <a:headEnd type="none" w="med" len="med"/>
            <a:tailEnd type="triangle" w="med" len="med"/>
          </a:ln>
        </p:spPr>
      </p:cxnSp>
      <p:cxnSp>
        <p:nvCxnSpPr>
          <p:cNvPr id="142" name="Google Shape;142;p6"/>
          <p:cNvCxnSpPr/>
          <p:nvPr/>
        </p:nvCxnSpPr>
        <p:spPr>
          <a:xfrm>
            <a:off x="1171229" y="3815324"/>
            <a:ext cx="785972" cy="495420"/>
          </a:xfrm>
          <a:prstGeom prst="straightConnector1">
            <a:avLst/>
          </a:prstGeom>
          <a:noFill/>
          <a:ln w="38100" cap="flat" cmpd="sng">
            <a:solidFill>
              <a:schemeClr val="accent1"/>
            </a:solidFill>
            <a:prstDash val="solid"/>
            <a:round/>
            <a:headEnd type="none" w="med" len="med"/>
            <a:tailEnd type="triangle" w="med" len="med"/>
          </a:ln>
        </p:spPr>
      </p:cxnSp>
      <p:cxnSp>
        <p:nvCxnSpPr>
          <p:cNvPr id="143" name="Google Shape;143;p6"/>
          <p:cNvCxnSpPr/>
          <p:nvPr/>
        </p:nvCxnSpPr>
        <p:spPr>
          <a:xfrm rot="10800000" flipH="1">
            <a:off x="1171200" y="3526971"/>
            <a:ext cx="1025735" cy="261258"/>
          </a:xfrm>
          <a:prstGeom prst="straightConnector1">
            <a:avLst/>
          </a:prstGeom>
          <a:noFill/>
          <a:ln w="38100" cap="flat" cmpd="sng">
            <a:solidFill>
              <a:schemeClr val="accent1"/>
            </a:solidFill>
            <a:prstDash val="solid"/>
            <a:miter lim="800000"/>
            <a:headEnd type="none" w="sm" len="sm"/>
            <a:tailEnd type="triangle" w="med" len="med"/>
          </a:ln>
        </p:spPr>
      </p:cxnSp>
      <p:cxnSp>
        <p:nvCxnSpPr>
          <p:cNvPr id="144" name="Google Shape;144;p6"/>
          <p:cNvCxnSpPr/>
          <p:nvPr/>
        </p:nvCxnSpPr>
        <p:spPr>
          <a:xfrm>
            <a:off x="740772" y="2652251"/>
            <a:ext cx="285001" cy="0"/>
          </a:xfrm>
          <a:prstGeom prst="straightConnector1">
            <a:avLst/>
          </a:prstGeom>
          <a:noFill/>
          <a:ln w="38100" cap="flat" cmpd="sng">
            <a:solidFill>
              <a:schemeClr val="accent1"/>
            </a:solidFill>
            <a:prstDash val="solid"/>
            <a:miter lim="800000"/>
            <a:headEnd type="none" w="sm" len="sm"/>
            <a:tailEnd type="triangle" w="med" len="med"/>
          </a:ln>
        </p:spPr>
      </p:cxnSp>
      <p:cxnSp>
        <p:nvCxnSpPr>
          <p:cNvPr id="145" name="Google Shape;145;p6"/>
          <p:cNvCxnSpPr/>
          <p:nvPr/>
        </p:nvCxnSpPr>
        <p:spPr>
          <a:xfrm>
            <a:off x="734905" y="3028961"/>
            <a:ext cx="290868" cy="0"/>
          </a:xfrm>
          <a:prstGeom prst="straightConnector1">
            <a:avLst/>
          </a:prstGeom>
          <a:noFill/>
          <a:ln w="38100" cap="flat" cmpd="sng">
            <a:solidFill>
              <a:schemeClr val="accent1"/>
            </a:solidFill>
            <a:prstDash val="solid"/>
            <a:miter lim="800000"/>
            <a:headEnd type="none" w="sm" len="sm"/>
            <a:tailEnd type="triangle" w="med" len="med"/>
          </a:ln>
        </p:spPr>
      </p:cxnSp>
      <p:sp>
        <p:nvSpPr>
          <p:cNvPr id="146" name="Google Shape;146;p6"/>
          <p:cNvSpPr/>
          <p:nvPr/>
        </p:nvSpPr>
        <p:spPr>
          <a:xfrm>
            <a:off x="799725" y="785595"/>
            <a:ext cx="4572000"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 </a:t>
            </a:r>
            <a:r>
              <a:rPr lang="en-US" sz="2000" b="1">
                <a:solidFill>
                  <a:srgbClr val="FFFF00"/>
                </a:solidFill>
                <a:latin typeface="Times New Roman"/>
                <a:ea typeface="Times New Roman"/>
                <a:cs typeface="Times New Roman"/>
                <a:sym typeface="Times New Roman"/>
              </a:rPr>
              <a:t>1. Ví dụ: sgk tr 68</a:t>
            </a:r>
            <a:endParaRPr/>
          </a:p>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Anh đội viên nhìn Bác</a:t>
            </a:r>
            <a:endParaRPr sz="2000" b="1">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Càng nhìn lại càng thương</a:t>
            </a:r>
            <a:endParaRPr sz="2000" b="1">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Người Cha </a:t>
            </a:r>
            <a:r>
              <a:rPr lang="en-US" sz="2000" b="1">
                <a:solidFill>
                  <a:schemeClr val="lt1"/>
                </a:solidFill>
                <a:latin typeface="Times New Roman"/>
                <a:ea typeface="Times New Roman"/>
                <a:cs typeface="Times New Roman"/>
                <a:sym typeface="Times New Roman"/>
              </a:rPr>
              <a:t>mái tóc bạc </a:t>
            </a:r>
            <a:endParaRPr/>
          </a:p>
          <a:p>
            <a:pPr marL="0" marR="0" lvl="0" indent="0" algn="l" rtl="0">
              <a:spcBef>
                <a:spcPts val="0"/>
              </a:spcBef>
              <a:spcAft>
                <a:spcPts val="0"/>
              </a:spcAft>
              <a:buNone/>
            </a:pPr>
            <a:r>
              <a:rPr lang="en-US" sz="2000" b="1">
                <a:solidFill>
                  <a:schemeClr val="lt1"/>
                </a:solidFill>
                <a:latin typeface="Times New Roman"/>
                <a:ea typeface="Times New Roman"/>
                <a:cs typeface="Times New Roman"/>
                <a:sym typeface="Times New Roman"/>
              </a:rPr>
              <a:t>Đốt lửa cho anh nằm.</a:t>
            </a:r>
            <a:endParaRPr/>
          </a:p>
        </p:txBody>
      </p:sp>
      <p:pic>
        <p:nvPicPr>
          <p:cNvPr id="147" name="Google Shape;147;p6"/>
          <p:cNvPicPr preferRelativeResize="0"/>
          <p:nvPr/>
        </p:nvPicPr>
        <p:blipFill rotWithShape="1">
          <a:blip r:embed="rId3">
            <a:alphaModFix/>
          </a:blip>
          <a:srcRect/>
          <a:stretch/>
        </p:blipFill>
        <p:spPr>
          <a:xfrm>
            <a:off x="4862203" y="469242"/>
            <a:ext cx="3575957" cy="22591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1000"/>
                                        <p:tgtEl>
                                          <p:spTgt spid="1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fade">
                                      <p:cBhvr>
                                        <p:cTn id="15" dur="1000"/>
                                        <p:tgtEl>
                                          <p:spTgt spid="1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0">
                                            <p:txEl>
                                              <p:pRg st="0" end="0"/>
                                            </p:txEl>
                                          </p:spTgt>
                                        </p:tgtEl>
                                        <p:attrNameLst>
                                          <p:attrName>style.visibility</p:attrName>
                                        </p:attrNameLst>
                                      </p:cBhvr>
                                      <p:to>
                                        <p:strVal val="visible"/>
                                      </p:to>
                                    </p:set>
                                    <p:animEffect transition="in" filter="fade">
                                      <p:cBhvr>
                                        <p:cTn id="20" dur="1000"/>
                                        <p:tgtEl>
                                          <p:spTgt spid="14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0">
                                            <p:txEl>
                                              <p:pRg st="1" end="1"/>
                                            </p:txEl>
                                          </p:spTgt>
                                        </p:tgtEl>
                                        <p:attrNameLst>
                                          <p:attrName>style.visibility</p:attrName>
                                        </p:attrNameLst>
                                      </p:cBhvr>
                                      <p:to>
                                        <p:strVal val="visible"/>
                                      </p:to>
                                    </p:set>
                                    <p:animEffect transition="in" filter="fade">
                                      <p:cBhvr>
                                        <p:cTn id="25" dur="1000"/>
                                        <p:tgtEl>
                                          <p:spTgt spid="14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0">
                                            <p:txEl>
                                              <p:pRg st="2" end="2"/>
                                            </p:txEl>
                                          </p:spTgt>
                                        </p:tgtEl>
                                        <p:attrNameLst>
                                          <p:attrName>style.visibility</p:attrName>
                                        </p:attrNameLst>
                                      </p:cBhvr>
                                      <p:to>
                                        <p:strVal val="visible"/>
                                      </p:to>
                                    </p:set>
                                    <p:animEffect transition="in" filter="fade">
                                      <p:cBhvr>
                                        <p:cTn id="30" dur="1000"/>
                                        <p:tgtEl>
                                          <p:spTgt spid="14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0">
                                            <p:txEl>
                                              <p:pRg st="3" end="3"/>
                                            </p:txEl>
                                          </p:spTgt>
                                        </p:tgtEl>
                                        <p:attrNameLst>
                                          <p:attrName>style.visibility</p:attrName>
                                        </p:attrNameLst>
                                      </p:cBhvr>
                                      <p:to>
                                        <p:strVal val="visible"/>
                                      </p:to>
                                    </p:set>
                                    <p:animEffect transition="in" filter="fade">
                                      <p:cBhvr>
                                        <p:cTn id="35" dur="1000"/>
                                        <p:tgtEl>
                                          <p:spTgt spid="14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3"/>
                                        </p:tgtEl>
                                        <p:attrNameLst>
                                          <p:attrName>style.visibility</p:attrName>
                                        </p:attrNameLst>
                                      </p:cBhvr>
                                      <p:to>
                                        <p:strVal val="visible"/>
                                      </p:to>
                                    </p:set>
                                    <p:animEffect transition="in" filter="fade">
                                      <p:cBhvr>
                                        <p:cTn id="40" dur="1000"/>
                                        <p:tgtEl>
                                          <p:spTgt spid="143"/>
                                        </p:tgtEl>
                                      </p:cBhvr>
                                    </p:animEffect>
                                  </p:childTnLst>
                                </p:cTn>
                              </p:par>
                              <p:par>
                                <p:cTn id="41" presetID="10" presetClass="entr" presetSubtype="0" fill="hold" nodeType="withEffect">
                                  <p:stCondLst>
                                    <p:cond delay="0"/>
                                  </p:stCondLst>
                                  <p:childTnLst>
                                    <p:set>
                                      <p:cBhvr>
                                        <p:cTn id="42" dur="1" fill="hold">
                                          <p:stCondLst>
                                            <p:cond delay="0"/>
                                          </p:stCondLst>
                                        </p:cTn>
                                        <p:tgtEl>
                                          <p:spTgt spid="141"/>
                                        </p:tgtEl>
                                        <p:attrNameLst>
                                          <p:attrName>style.visibility</p:attrName>
                                        </p:attrNameLst>
                                      </p:cBhvr>
                                      <p:to>
                                        <p:strVal val="visible"/>
                                      </p:to>
                                    </p:set>
                                    <p:animEffect transition="in" filter="fade">
                                      <p:cBhvr>
                                        <p:cTn id="43" dur="1000"/>
                                        <p:tgtEl>
                                          <p:spTgt spid="141"/>
                                        </p:tgtEl>
                                      </p:cBhvr>
                                    </p:animEffect>
                                  </p:childTnLst>
                                </p:cTn>
                              </p:par>
                              <p:par>
                                <p:cTn id="44" presetID="10" presetClass="entr" presetSubtype="0" fill="hold" nodeType="withEffect">
                                  <p:stCondLst>
                                    <p:cond delay="0"/>
                                  </p:stCondLst>
                                  <p:childTnLst>
                                    <p:set>
                                      <p:cBhvr>
                                        <p:cTn id="45" dur="1" fill="hold">
                                          <p:stCondLst>
                                            <p:cond delay="0"/>
                                          </p:stCondLst>
                                        </p:cTn>
                                        <p:tgtEl>
                                          <p:spTgt spid="142"/>
                                        </p:tgtEl>
                                        <p:attrNameLst>
                                          <p:attrName>style.visibility</p:attrName>
                                        </p:attrNameLst>
                                      </p:cBhvr>
                                      <p:to>
                                        <p:strVal val="visible"/>
                                      </p:to>
                                    </p:set>
                                    <p:animEffect transition="in" filter="fade">
                                      <p:cBhvr>
                                        <p:cTn id="46"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p:nvPr/>
        </p:nvSpPr>
        <p:spPr>
          <a:xfrm>
            <a:off x="734905" y="927274"/>
            <a:ext cx="326757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FFFF00"/>
                </a:solidFill>
                <a:latin typeface="Times New Roman"/>
                <a:ea typeface="Times New Roman"/>
                <a:cs typeface="Times New Roman"/>
                <a:sym typeface="Times New Roman"/>
              </a:rPr>
              <a:t>1. Ví dụ: sgk tr 68</a:t>
            </a:r>
            <a:endParaRPr/>
          </a:p>
        </p:txBody>
      </p:sp>
      <p:sp>
        <p:nvSpPr>
          <p:cNvPr id="153" name="Google Shape;153;p7"/>
          <p:cNvSpPr txBox="1"/>
          <p:nvPr/>
        </p:nvSpPr>
        <p:spPr>
          <a:xfrm>
            <a:off x="1429843" y="1436296"/>
            <a:ext cx="365277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rgbClr val="FFFF00"/>
                </a:solidFill>
                <a:latin typeface="Times New Roman"/>
                <a:ea typeface="Times New Roman"/>
                <a:cs typeface="Times New Roman"/>
                <a:sym typeface="Times New Roman"/>
              </a:rPr>
              <a:t>Người Cha </a:t>
            </a:r>
            <a:r>
              <a:rPr lang="en-US" sz="2200" b="1">
                <a:solidFill>
                  <a:schemeClr val="lt1"/>
                </a:solidFill>
                <a:latin typeface="Times New Roman"/>
                <a:ea typeface="Times New Roman"/>
                <a:cs typeface="Times New Roman"/>
                <a:sym typeface="Times New Roman"/>
              </a:rPr>
              <a:t>🠚  chỉ Bác Hồ</a:t>
            </a:r>
            <a:endParaRPr sz="2200" b="1">
              <a:solidFill>
                <a:schemeClr val="lt1"/>
              </a:solidFill>
              <a:latin typeface="Times New Roman"/>
              <a:ea typeface="Times New Roman"/>
              <a:cs typeface="Times New Roman"/>
              <a:sym typeface="Times New Roman"/>
            </a:endParaRPr>
          </a:p>
        </p:txBody>
      </p:sp>
      <p:sp>
        <p:nvSpPr>
          <p:cNvPr id="154" name="Google Shape;154;p7"/>
          <p:cNvSpPr txBox="1"/>
          <p:nvPr/>
        </p:nvSpPr>
        <p:spPr>
          <a:xfrm>
            <a:off x="1301321" y="1895153"/>
            <a:ext cx="38100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Times New Roman"/>
                <a:ea typeface="Times New Roman"/>
                <a:cs typeface="Times New Roman"/>
                <a:sym typeface="Times New Roman"/>
              </a:rPr>
              <a:t>🠚  </a:t>
            </a:r>
            <a:r>
              <a:rPr lang="en-US" sz="2200" b="1">
                <a:solidFill>
                  <a:schemeClr val="lt1"/>
                </a:solidFill>
                <a:latin typeface="Times New Roman"/>
                <a:ea typeface="Times New Roman"/>
                <a:cs typeface="Times New Roman"/>
                <a:sym typeface="Times New Roman"/>
              </a:rPr>
              <a:t>Có nét tương đồng</a:t>
            </a:r>
            <a:endParaRPr sz="2200" b="1">
              <a:solidFill>
                <a:schemeClr val="lt1"/>
              </a:solidFill>
              <a:latin typeface="Times New Roman"/>
              <a:ea typeface="Times New Roman"/>
              <a:cs typeface="Times New Roman"/>
              <a:sym typeface="Times New Roman"/>
            </a:endParaRPr>
          </a:p>
        </p:txBody>
      </p:sp>
      <p:sp>
        <p:nvSpPr>
          <p:cNvPr id="155" name="Google Shape;155;p7"/>
          <p:cNvSpPr/>
          <p:nvPr/>
        </p:nvSpPr>
        <p:spPr>
          <a:xfrm>
            <a:off x="736270" y="2867418"/>
            <a:ext cx="7707086" cy="769441"/>
          </a:xfrm>
          <a:prstGeom prst="rect">
            <a:avLst/>
          </a:prstGeom>
          <a:noFill/>
          <a:ln>
            <a:noFill/>
          </a:ln>
        </p:spPr>
        <p:txBody>
          <a:bodyPr spcFirstLastPara="1" wrap="square" lIns="91425" tIns="45700" rIns="91425" bIns="45700" anchor="t" anchorCtr="0">
            <a:spAutoFit/>
          </a:bodyPr>
          <a:lstStyle/>
          <a:p>
            <a:pPr marL="0" marR="0" lvl="0" indent="-139700" algn="just" rtl="0">
              <a:spcBef>
                <a:spcPts val="0"/>
              </a:spcBef>
              <a:spcAft>
                <a:spcPts val="0"/>
              </a:spcAft>
              <a:buClr>
                <a:srgbClr val="FFFF00"/>
              </a:buClr>
              <a:buSzPts val="2200"/>
              <a:buFont typeface="Noto Sans Symbols"/>
              <a:buChar char="🠚"/>
            </a:pPr>
            <a:r>
              <a:rPr lang="en-US" sz="2200" b="1">
                <a:solidFill>
                  <a:srgbClr val="FFFF00"/>
                </a:solidFill>
                <a:latin typeface="Times New Roman"/>
                <a:ea typeface="Times New Roman"/>
                <a:cs typeface="Times New Roman"/>
                <a:sym typeface="Times New Roman"/>
              </a:rPr>
              <a:t>Ẩn dụ </a:t>
            </a:r>
            <a:r>
              <a:rPr lang="en-US" sz="2200" b="1" i="1">
                <a:solidFill>
                  <a:srgbClr val="FFFF00"/>
                </a:solidFill>
                <a:latin typeface="Times New Roman"/>
                <a:ea typeface="Times New Roman"/>
                <a:cs typeface="Times New Roman"/>
                <a:sym typeface="Times New Roman"/>
              </a:rPr>
              <a:t>là gọi tên sự vật, hiện tượng này bằng tên sự vật, </a:t>
            </a:r>
            <a:endParaRPr/>
          </a:p>
          <a:p>
            <a:pPr marL="0" marR="0" lvl="0" indent="0" algn="just" rtl="0">
              <a:spcBef>
                <a:spcPts val="0"/>
              </a:spcBef>
              <a:spcAft>
                <a:spcPts val="0"/>
              </a:spcAft>
              <a:buNone/>
            </a:pPr>
            <a:r>
              <a:rPr lang="en-US" sz="2200" b="1" i="1">
                <a:solidFill>
                  <a:srgbClr val="FFFF00"/>
                </a:solidFill>
                <a:latin typeface="Times New Roman"/>
                <a:ea typeface="Times New Roman"/>
                <a:cs typeface="Times New Roman"/>
                <a:sym typeface="Times New Roman"/>
              </a:rPr>
              <a:t>   hiện tượng khác có nét tương đồng.</a:t>
            </a:r>
            <a:endParaRPr sz="2200">
              <a:solidFill>
                <a:srgbClr val="FFFF00"/>
              </a:solidFill>
              <a:latin typeface="Calibri"/>
              <a:ea typeface="Calibri"/>
              <a:cs typeface="Calibri"/>
              <a:sym typeface="Calibri"/>
            </a:endParaRPr>
          </a:p>
        </p:txBody>
      </p:sp>
      <p:sp>
        <p:nvSpPr>
          <p:cNvPr id="156" name="Google Shape;156;p7"/>
          <p:cNvSpPr/>
          <p:nvPr/>
        </p:nvSpPr>
        <p:spPr>
          <a:xfrm>
            <a:off x="734905" y="541317"/>
            <a:ext cx="4494728" cy="407804"/>
          </a:xfrm>
          <a:prstGeom prst="rect">
            <a:avLst/>
          </a:prstGeom>
          <a:noFill/>
          <a:ln>
            <a:noFill/>
          </a:ln>
        </p:spPr>
        <p:txBody>
          <a:bodyPr spcFirstLastPara="1" wrap="square" lIns="68575" tIns="34275" rIns="68575" bIns="34275" anchor="t" anchorCtr="0">
            <a:spAutoFit/>
          </a:bodyPr>
          <a:lstStyle/>
          <a:p>
            <a:pPr marL="428625" marR="0" lvl="0" indent="-428625" algn="l" rtl="0">
              <a:spcBef>
                <a:spcPts val="0"/>
              </a:spcBef>
              <a:spcAft>
                <a:spcPts val="0"/>
              </a:spcAft>
              <a:buClr>
                <a:schemeClr val="lt1"/>
              </a:buClr>
              <a:buSzPts val="2200"/>
              <a:buFont typeface="Times New Roman"/>
              <a:buAutoNum type="romanUcPeriod"/>
            </a:pPr>
            <a:r>
              <a:rPr lang="en-US" sz="2200" b="1" u="sng">
                <a:solidFill>
                  <a:schemeClr val="lt1"/>
                </a:solidFill>
                <a:latin typeface="Times New Roman"/>
                <a:ea typeface="Times New Roman"/>
                <a:cs typeface="Times New Roman"/>
                <a:sym typeface="Times New Roman"/>
              </a:rPr>
              <a:t>ẨN DỤ LÀ GÌ</a:t>
            </a:r>
            <a:r>
              <a:rPr lang="en-US" sz="2200" b="1">
                <a:solidFill>
                  <a:schemeClr val="lt1"/>
                </a:solidFill>
                <a:latin typeface="Times New Roman"/>
                <a:ea typeface="Times New Roman"/>
                <a:cs typeface="Times New Roman"/>
                <a:sym typeface="Times New Roman"/>
              </a:rPr>
              <a:t> ?</a:t>
            </a:r>
            <a:endParaRPr sz="2200" b="1">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par>
                                <p:cTn id="8" presetID="10" presetClass="entr" presetSubtype="0" fill="hold"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fade">
                                      <p:cBhvr>
                                        <p:cTn id="10" dur="1000"/>
                                        <p:tgtEl>
                                          <p:spTgt spid="1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4"/>
                                        </p:tgtEl>
                                        <p:attrNameLst>
                                          <p:attrName>style.visibility</p:attrName>
                                        </p:attrNameLst>
                                      </p:cBhvr>
                                      <p:to>
                                        <p:strVal val="visible"/>
                                      </p:to>
                                    </p:set>
                                    <p:animEffect transition="in" filter="fade">
                                      <p:cBhvr>
                                        <p:cTn id="15" dur="500"/>
                                        <p:tgtEl>
                                          <p:spTgt spid="1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fade">
                                      <p:cBhvr>
                                        <p:cTn id="2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body" idx="1"/>
          </p:nvPr>
        </p:nvSpPr>
        <p:spPr>
          <a:xfrm>
            <a:off x="736270" y="425275"/>
            <a:ext cx="7730836" cy="685800"/>
          </a:xfrm>
          <a:prstGeom prst="rect">
            <a:avLst/>
          </a:prstGeom>
          <a:noFill/>
          <a:ln>
            <a:noFill/>
          </a:ln>
        </p:spPr>
        <p:txBody>
          <a:bodyPr spcFirstLastPara="1" wrap="square" lIns="68575" tIns="34275" rIns="68575" bIns="34275" anchor="t" anchorCtr="0">
            <a:normAutofit/>
          </a:bodyPr>
          <a:lstStyle/>
          <a:p>
            <a:pPr marL="609600" lvl="0" indent="-609600" algn="ctr" rtl="0">
              <a:lnSpc>
                <a:spcPct val="90000"/>
              </a:lnSpc>
              <a:spcBef>
                <a:spcPts val="0"/>
              </a:spcBef>
              <a:spcAft>
                <a:spcPts val="0"/>
              </a:spcAft>
              <a:buClr>
                <a:srgbClr val="FFFF00"/>
              </a:buClr>
              <a:buSzPts val="2000"/>
              <a:buFont typeface="Times New Roman"/>
              <a:buNone/>
            </a:pPr>
            <a:r>
              <a:rPr lang="en-US" sz="2000" b="1">
                <a:solidFill>
                  <a:srgbClr val="FFFF00"/>
                </a:solidFill>
                <a:latin typeface="Times New Roman"/>
                <a:ea typeface="Times New Roman"/>
                <a:cs typeface="Times New Roman"/>
                <a:sym typeface="Times New Roman"/>
              </a:rPr>
              <a:t>So sánh đặc điểm và tác dụng của ba cách diễn đạt sau :</a:t>
            </a:r>
            <a:endParaRPr/>
          </a:p>
        </p:txBody>
      </p:sp>
      <p:sp>
        <p:nvSpPr>
          <p:cNvPr id="163" name="Google Shape;163;p8"/>
          <p:cNvSpPr txBox="1"/>
          <p:nvPr/>
        </p:nvSpPr>
        <p:spPr>
          <a:xfrm>
            <a:off x="1219200" y="1001162"/>
            <a:ext cx="4114800"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imes New Roman"/>
                <a:ea typeface="Times New Roman"/>
                <a:cs typeface="Times New Roman"/>
                <a:sym typeface="Times New Roman"/>
              </a:rPr>
              <a:t>Bác Hồ mái tóc bạc     </a:t>
            </a:r>
            <a:endParaRPr sz="2000">
              <a:solidFill>
                <a:schemeClr val="lt1"/>
              </a:solidFill>
              <a:latin typeface="Times New Roman"/>
              <a:ea typeface="Times New Roman"/>
              <a:cs typeface="Times New Roman"/>
              <a:sym typeface="Times New Roman"/>
            </a:endParaRPr>
          </a:p>
          <a:p>
            <a:pPr marL="0" marR="0" lvl="0" indent="0" algn="ctr" rtl="0">
              <a:spcBef>
                <a:spcPts val="1000"/>
              </a:spcBef>
              <a:spcAft>
                <a:spcPts val="0"/>
              </a:spcAft>
              <a:buNone/>
            </a:pPr>
            <a:r>
              <a:rPr lang="en-US" sz="2000">
                <a:solidFill>
                  <a:schemeClr val="lt1"/>
                </a:solidFill>
                <a:latin typeface="Times New Roman"/>
                <a:ea typeface="Times New Roman"/>
                <a:cs typeface="Times New Roman"/>
                <a:sym typeface="Times New Roman"/>
              </a:rPr>
              <a:t>  Đốt lửa cho anh nằm </a:t>
            </a:r>
            <a:endParaRPr/>
          </a:p>
        </p:txBody>
      </p:sp>
      <p:sp>
        <p:nvSpPr>
          <p:cNvPr id="164" name="Google Shape;164;p8"/>
          <p:cNvSpPr txBox="1"/>
          <p:nvPr/>
        </p:nvSpPr>
        <p:spPr>
          <a:xfrm>
            <a:off x="1756545" y="2331264"/>
            <a:ext cx="2767940" cy="86177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lt1"/>
                </a:solidFill>
                <a:latin typeface="Times New Roman"/>
                <a:ea typeface="Times New Roman"/>
                <a:cs typeface="Times New Roman"/>
                <a:sym typeface="Times New Roman"/>
              </a:rPr>
              <a:t>Bác Hồ như Người Cha </a:t>
            </a:r>
            <a:endParaRPr sz="2000">
              <a:solidFill>
                <a:schemeClr val="lt1"/>
              </a:solidFill>
              <a:latin typeface="Times New Roman"/>
              <a:ea typeface="Times New Roman"/>
              <a:cs typeface="Times New Roman"/>
              <a:sym typeface="Times New Roman"/>
            </a:endParaRPr>
          </a:p>
          <a:p>
            <a:pPr marL="0" marR="0" lvl="0" indent="0" algn="just" rtl="0">
              <a:spcBef>
                <a:spcPts val="1000"/>
              </a:spcBef>
              <a:spcAft>
                <a:spcPts val="0"/>
              </a:spcAft>
              <a:buNone/>
            </a:pPr>
            <a:r>
              <a:rPr lang="en-US" sz="2000">
                <a:solidFill>
                  <a:schemeClr val="lt1"/>
                </a:solidFill>
                <a:latin typeface="Times New Roman"/>
                <a:ea typeface="Times New Roman"/>
                <a:cs typeface="Times New Roman"/>
                <a:sym typeface="Times New Roman"/>
              </a:rPr>
              <a:t> Đốt lửa cho anh nằm</a:t>
            </a:r>
            <a:endParaRPr sz="2000">
              <a:solidFill>
                <a:schemeClr val="lt1"/>
              </a:solidFill>
              <a:latin typeface="Times New Roman"/>
              <a:ea typeface="Times New Roman"/>
              <a:cs typeface="Times New Roman"/>
              <a:sym typeface="Times New Roman"/>
            </a:endParaRPr>
          </a:p>
        </p:txBody>
      </p:sp>
      <p:sp>
        <p:nvSpPr>
          <p:cNvPr id="165" name="Google Shape;165;p8"/>
          <p:cNvSpPr txBox="1"/>
          <p:nvPr/>
        </p:nvSpPr>
        <p:spPr>
          <a:xfrm>
            <a:off x="1839673" y="3601919"/>
            <a:ext cx="2613574" cy="86177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lt1"/>
                </a:solidFill>
                <a:latin typeface="Times New Roman"/>
                <a:ea typeface="Times New Roman"/>
                <a:cs typeface="Times New Roman"/>
                <a:sym typeface="Times New Roman"/>
              </a:rPr>
              <a:t>Người Cha mái tóc bạc</a:t>
            </a:r>
            <a:endParaRPr sz="2000">
              <a:solidFill>
                <a:schemeClr val="lt1"/>
              </a:solidFill>
              <a:latin typeface="Times New Roman"/>
              <a:ea typeface="Times New Roman"/>
              <a:cs typeface="Times New Roman"/>
              <a:sym typeface="Times New Roman"/>
            </a:endParaRPr>
          </a:p>
          <a:p>
            <a:pPr marL="0" marR="0" lvl="0" indent="0" algn="just" rtl="0">
              <a:spcBef>
                <a:spcPts val="1000"/>
              </a:spcBef>
              <a:spcAft>
                <a:spcPts val="0"/>
              </a:spcAft>
              <a:buNone/>
            </a:pPr>
            <a:r>
              <a:rPr lang="en-US" sz="2000">
                <a:solidFill>
                  <a:schemeClr val="lt1"/>
                </a:solidFill>
                <a:latin typeface="Times New Roman"/>
                <a:ea typeface="Times New Roman"/>
                <a:cs typeface="Times New Roman"/>
                <a:sym typeface="Times New Roman"/>
              </a:rPr>
              <a:t>  Đốt lửa cho anh nằm</a:t>
            </a:r>
            <a:endParaRPr sz="2000">
              <a:solidFill>
                <a:schemeClr val="lt1"/>
              </a:solidFill>
              <a:latin typeface="Times New Roman"/>
              <a:ea typeface="Times New Roman"/>
              <a:cs typeface="Times New Roman"/>
              <a:sym typeface="Times New Roman"/>
            </a:endParaRPr>
          </a:p>
        </p:txBody>
      </p:sp>
      <p:sp>
        <p:nvSpPr>
          <p:cNvPr id="166" name="Google Shape;166;p8"/>
          <p:cNvSpPr txBox="1"/>
          <p:nvPr/>
        </p:nvSpPr>
        <p:spPr>
          <a:xfrm>
            <a:off x="743175" y="1010875"/>
            <a:ext cx="18288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a:solidFill>
                  <a:schemeClr val="lt1"/>
                </a:solidFill>
                <a:latin typeface="Times New Roman"/>
                <a:ea typeface="Times New Roman"/>
                <a:cs typeface="Times New Roman"/>
                <a:sym typeface="Times New Roman"/>
              </a:rPr>
              <a:t>-</a:t>
            </a:r>
            <a:r>
              <a:rPr lang="en-US" sz="2000" b="0">
                <a:solidFill>
                  <a:srgbClr val="0000CC"/>
                </a:solidFill>
                <a:latin typeface="Times New Roman"/>
                <a:ea typeface="Times New Roman"/>
                <a:cs typeface="Times New Roman"/>
                <a:sym typeface="Times New Roman"/>
              </a:rPr>
              <a:t> </a:t>
            </a:r>
            <a:r>
              <a:rPr lang="en-US" sz="2000" b="0" u="sng">
                <a:solidFill>
                  <a:schemeClr val="lt1"/>
                </a:solidFill>
                <a:latin typeface="Times New Roman"/>
                <a:ea typeface="Times New Roman"/>
                <a:cs typeface="Times New Roman"/>
                <a:sym typeface="Times New Roman"/>
              </a:rPr>
              <a:t>Cách 1</a:t>
            </a:r>
            <a:r>
              <a:rPr lang="en-US" sz="2000" b="0">
                <a:solidFill>
                  <a:schemeClr val="lt1"/>
                </a:solidFill>
                <a:latin typeface="Times New Roman"/>
                <a:ea typeface="Times New Roman"/>
                <a:cs typeface="Times New Roman"/>
                <a:sym typeface="Times New Roman"/>
              </a:rPr>
              <a:t>: </a:t>
            </a:r>
            <a:endParaRPr/>
          </a:p>
        </p:txBody>
      </p:sp>
      <p:sp>
        <p:nvSpPr>
          <p:cNvPr id="167" name="Google Shape;167;p8"/>
          <p:cNvSpPr txBox="1"/>
          <p:nvPr/>
        </p:nvSpPr>
        <p:spPr>
          <a:xfrm>
            <a:off x="603150" y="2269535"/>
            <a:ext cx="1828800" cy="400110"/>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chemeClr val="lt1"/>
              </a:buClr>
              <a:buSzPts val="2000"/>
              <a:buFont typeface="Times New Roman"/>
              <a:buChar char="-"/>
            </a:pPr>
            <a:r>
              <a:rPr lang="en-US" sz="2000" b="0">
                <a:solidFill>
                  <a:schemeClr val="lt1"/>
                </a:solidFill>
                <a:latin typeface="Times New Roman"/>
                <a:ea typeface="Times New Roman"/>
                <a:cs typeface="Times New Roman"/>
                <a:sym typeface="Times New Roman"/>
              </a:rPr>
              <a:t> </a:t>
            </a:r>
            <a:r>
              <a:rPr lang="en-US" sz="2000" b="0" u="sng">
                <a:solidFill>
                  <a:schemeClr val="lt1"/>
                </a:solidFill>
                <a:latin typeface="Times New Roman"/>
                <a:ea typeface="Times New Roman"/>
                <a:cs typeface="Times New Roman"/>
                <a:sym typeface="Times New Roman"/>
              </a:rPr>
              <a:t>Cách 2</a:t>
            </a:r>
            <a:r>
              <a:rPr lang="en-US" sz="2000" b="0">
                <a:solidFill>
                  <a:schemeClr val="lt1"/>
                </a:solidFill>
                <a:latin typeface="Times New Roman"/>
                <a:ea typeface="Times New Roman"/>
                <a:cs typeface="Times New Roman"/>
                <a:sym typeface="Times New Roman"/>
              </a:rPr>
              <a:t>: </a:t>
            </a:r>
            <a:endParaRPr/>
          </a:p>
        </p:txBody>
      </p:sp>
      <p:sp>
        <p:nvSpPr>
          <p:cNvPr id="168" name="Google Shape;168;p8"/>
          <p:cNvSpPr txBox="1"/>
          <p:nvPr/>
        </p:nvSpPr>
        <p:spPr>
          <a:xfrm>
            <a:off x="766928" y="3578171"/>
            <a:ext cx="1828800" cy="400110"/>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chemeClr val="lt1"/>
              </a:buClr>
              <a:buSzPts val="2000"/>
              <a:buFont typeface="Times New Roman"/>
              <a:buChar char="-"/>
            </a:pPr>
            <a:r>
              <a:rPr lang="en-US" sz="2000" b="0">
                <a:solidFill>
                  <a:schemeClr val="lt1"/>
                </a:solidFill>
                <a:latin typeface="Times New Roman"/>
                <a:ea typeface="Times New Roman"/>
                <a:cs typeface="Times New Roman"/>
                <a:sym typeface="Times New Roman"/>
              </a:rPr>
              <a:t> </a:t>
            </a:r>
            <a:r>
              <a:rPr lang="en-US" sz="2000" b="0" u="sng">
                <a:solidFill>
                  <a:schemeClr val="lt1"/>
                </a:solidFill>
                <a:latin typeface="Times New Roman"/>
                <a:ea typeface="Times New Roman"/>
                <a:cs typeface="Times New Roman"/>
                <a:sym typeface="Times New Roman"/>
              </a:rPr>
              <a:t>Cách 3</a:t>
            </a:r>
            <a:r>
              <a:rPr lang="en-US" sz="2000" b="0">
                <a:solidFill>
                  <a:schemeClr val="lt1"/>
                </a:solidFill>
                <a:latin typeface="Times New Roman"/>
                <a:ea typeface="Times New Roman"/>
                <a:cs typeface="Times New Roman"/>
                <a:sym typeface="Times New Roman"/>
              </a:rPr>
              <a:t>: </a:t>
            </a:r>
            <a:endParaRPr/>
          </a:p>
        </p:txBody>
      </p:sp>
      <p:sp>
        <p:nvSpPr>
          <p:cNvPr id="169" name="Google Shape;169;p8"/>
          <p:cNvSpPr txBox="1"/>
          <p:nvPr/>
        </p:nvSpPr>
        <p:spPr>
          <a:xfrm>
            <a:off x="4935130" y="1202362"/>
            <a:ext cx="3048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a:solidFill>
                  <a:schemeClr val="lt1"/>
                </a:solidFill>
                <a:latin typeface="Times New Roman"/>
                <a:ea typeface="Times New Roman"/>
                <a:cs typeface="Times New Roman"/>
                <a:sym typeface="Times New Roman"/>
              </a:rPr>
              <a:t>diễn đạt bình thường </a:t>
            </a:r>
            <a:endParaRPr/>
          </a:p>
        </p:txBody>
      </p:sp>
      <p:sp>
        <p:nvSpPr>
          <p:cNvPr id="170" name="Google Shape;170;p8"/>
          <p:cNvSpPr txBox="1"/>
          <p:nvPr/>
        </p:nvSpPr>
        <p:spPr>
          <a:xfrm>
            <a:off x="4770175" y="2389893"/>
            <a:ext cx="372068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chemeClr val="lt1"/>
                </a:solidFill>
                <a:latin typeface="Times New Roman"/>
                <a:ea typeface="Times New Roman"/>
                <a:cs typeface="Times New Roman"/>
                <a:sym typeface="Times New Roman"/>
              </a:rPr>
              <a:t>diễn đạt có sử dụng phép so sánh </a:t>
            </a:r>
            <a:endParaRPr/>
          </a:p>
        </p:txBody>
      </p:sp>
      <p:sp>
        <p:nvSpPr>
          <p:cNvPr id="171" name="Google Shape;171;p8"/>
          <p:cNvSpPr txBox="1"/>
          <p:nvPr/>
        </p:nvSpPr>
        <p:spPr>
          <a:xfrm>
            <a:off x="4770175" y="3606371"/>
            <a:ext cx="366130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chemeClr val="lt1"/>
                </a:solidFill>
                <a:latin typeface="Times New Roman"/>
                <a:ea typeface="Times New Roman"/>
                <a:cs typeface="Times New Roman"/>
                <a:sym typeface="Times New Roman"/>
              </a:rPr>
              <a:t>diễn đạt có sử dụng phép ẩn dụ </a:t>
            </a:r>
            <a:endParaRPr/>
          </a:p>
        </p:txBody>
      </p:sp>
      <p:cxnSp>
        <p:nvCxnSpPr>
          <p:cNvPr id="172" name="Google Shape;172;p8"/>
          <p:cNvCxnSpPr/>
          <p:nvPr/>
        </p:nvCxnSpPr>
        <p:spPr>
          <a:xfrm>
            <a:off x="1900054" y="3938872"/>
            <a:ext cx="2327563" cy="0"/>
          </a:xfrm>
          <a:prstGeom prst="straightConnector1">
            <a:avLst/>
          </a:prstGeom>
          <a:noFill/>
          <a:ln w="28575" cap="flat" cmpd="sng">
            <a:solidFill>
              <a:srgbClr val="FFFF00"/>
            </a:solidFill>
            <a:prstDash val="solid"/>
            <a:round/>
            <a:headEnd type="none" w="med" len="med"/>
            <a:tailEnd type="none" w="med" len="med"/>
          </a:ln>
        </p:spPr>
      </p:cxnSp>
      <p:cxnSp>
        <p:nvCxnSpPr>
          <p:cNvPr id="173" name="Google Shape;173;p8"/>
          <p:cNvCxnSpPr/>
          <p:nvPr/>
        </p:nvCxnSpPr>
        <p:spPr>
          <a:xfrm rot="10800000" flipH="1">
            <a:off x="1900054" y="2669644"/>
            <a:ext cx="2375064" cy="30053"/>
          </a:xfrm>
          <a:prstGeom prst="straightConnector1">
            <a:avLst/>
          </a:prstGeom>
          <a:noFill/>
          <a:ln w="28575" cap="flat" cmpd="sng">
            <a:solidFill>
              <a:srgbClr val="FFFF00"/>
            </a:solidFill>
            <a:prstDash val="solid"/>
            <a:round/>
            <a:headEnd type="none" w="med" len="med"/>
            <a:tailEnd type="none" w="med" len="med"/>
          </a:ln>
        </p:spPr>
      </p:cxnSp>
      <p:cxnSp>
        <p:nvCxnSpPr>
          <p:cNvPr id="174" name="Google Shape;174;p8"/>
          <p:cNvCxnSpPr/>
          <p:nvPr/>
        </p:nvCxnSpPr>
        <p:spPr>
          <a:xfrm>
            <a:off x="2339438" y="1350714"/>
            <a:ext cx="1888178" cy="895"/>
          </a:xfrm>
          <a:prstGeom prst="straightConnector1">
            <a:avLst/>
          </a:prstGeom>
          <a:noFill/>
          <a:ln w="28575" cap="flat" cmpd="sng">
            <a:solidFill>
              <a:srgbClr val="FFFF00"/>
            </a:solidFill>
            <a:prstDash val="solid"/>
            <a:round/>
            <a:headEnd type="none" w="med" len="med"/>
            <a:tailEnd type="none" w="med" len="med"/>
          </a:ln>
        </p:spPr>
      </p:cxnSp>
      <p:sp>
        <p:nvSpPr>
          <p:cNvPr id="175" name="Google Shape;175;p8"/>
          <p:cNvSpPr txBox="1"/>
          <p:nvPr/>
        </p:nvSpPr>
        <p:spPr>
          <a:xfrm>
            <a:off x="4987650" y="1508901"/>
            <a:ext cx="33528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FFF00"/>
                </a:solidFill>
                <a:latin typeface="Times New Roman"/>
                <a:ea typeface="Times New Roman"/>
                <a:cs typeface="Times New Roman"/>
                <a:sym typeface="Times New Roman"/>
              </a:rPr>
              <a:t>(</a:t>
            </a:r>
            <a:r>
              <a:rPr lang="en-US" sz="2000" b="1">
                <a:solidFill>
                  <a:srgbClr val="FFFF00"/>
                </a:solidFill>
                <a:latin typeface="Times New Roman"/>
                <a:ea typeface="Times New Roman"/>
                <a:cs typeface="Times New Roman"/>
                <a:sym typeface="Times New Roman"/>
              </a:rPr>
              <a:t>mang tính chất thông báo</a:t>
            </a:r>
            <a:r>
              <a:rPr lang="en-US" sz="2000">
                <a:solidFill>
                  <a:srgbClr val="FFFF00"/>
                </a:solidFill>
                <a:latin typeface="Times New Roman"/>
                <a:ea typeface="Times New Roman"/>
                <a:cs typeface="Times New Roman"/>
                <a:sym typeface="Times New Roman"/>
              </a:rPr>
              <a:t>)</a:t>
            </a:r>
            <a:endParaRPr sz="2000">
              <a:solidFill>
                <a:srgbClr val="FFFF00"/>
              </a:solidFill>
              <a:latin typeface="Times New Roman"/>
              <a:ea typeface="Times New Roman"/>
              <a:cs typeface="Times New Roman"/>
              <a:sym typeface="Times New Roman"/>
            </a:endParaRPr>
          </a:p>
        </p:txBody>
      </p:sp>
      <p:sp>
        <p:nvSpPr>
          <p:cNvPr id="176" name="Google Shape;176;p8"/>
          <p:cNvSpPr txBox="1"/>
          <p:nvPr/>
        </p:nvSpPr>
        <p:spPr>
          <a:xfrm>
            <a:off x="4782050" y="3955544"/>
            <a:ext cx="382756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 gợi hình, gợi cảm, hàm súc)</a:t>
            </a:r>
            <a:endParaRPr sz="2000" b="1">
              <a:solidFill>
                <a:srgbClr val="FFFF00"/>
              </a:solidFill>
              <a:latin typeface="Times New Roman"/>
              <a:ea typeface="Times New Roman"/>
              <a:cs typeface="Times New Roman"/>
              <a:sym typeface="Times New Roman"/>
            </a:endParaRPr>
          </a:p>
        </p:txBody>
      </p:sp>
      <p:sp>
        <p:nvSpPr>
          <p:cNvPr id="177" name="Google Shape;177;p8"/>
          <p:cNvSpPr txBox="1"/>
          <p:nvPr/>
        </p:nvSpPr>
        <p:spPr>
          <a:xfrm>
            <a:off x="5113316" y="2803312"/>
            <a:ext cx="32004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FFFF00"/>
                </a:solidFill>
                <a:latin typeface="Times New Roman"/>
                <a:ea typeface="Times New Roman"/>
                <a:cs typeface="Times New Roman"/>
                <a:sym typeface="Times New Roman"/>
              </a:rPr>
              <a:t>( gợi hình, gợi cảm)</a:t>
            </a:r>
            <a:endParaRPr/>
          </a:p>
        </p:txBody>
      </p:sp>
      <p:sp>
        <p:nvSpPr>
          <p:cNvPr id="178" name="Google Shape;178;p8"/>
          <p:cNvSpPr/>
          <p:nvPr/>
        </p:nvSpPr>
        <p:spPr>
          <a:xfrm>
            <a:off x="4524498" y="1009397"/>
            <a:ext cx="155448" cy="914400"/>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179" name="Google Shape;179;p8"/>
          <p:cNvSpPr/>
          <p:nvPr/>
        </p:nvSpPr>
        <p:spPr>
          <a:xfrm>
            <a:off x="4488872" y="2280057"/>
            <a:ext cx="155448" cy="914400"/>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180" name="Google Shape;180;p8"/>
          <p:cNvSpPr/>
          <p:nvPr/>
        </p:nvSpPr>
        <p:spPr>
          <a:xfrm>
            <a:off x="4476997" y="3550717"/>
            <a:ext cx="155448" cy="914400"/>
          </a:xfrm>
          <a:prstGeom prst="rightBrace">
            <a:avLst>
              <a:gd name="adj1" fmla="val 8333"/>
              <a:gd name="adj2" fmla="val 50000"/>
            </a:avLst>
          </a:prstGeom>
          <a:no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par>
                                <p:cTn id="13" presetID="10" presetClass="entr" presetSubtype="0" fill="hold" nodeType="withEffect">
                                  <p:stCondLst>
                                    <p:cond delay="0"/>
                                  </p:stCondLst>
                                  <p:childTnLst>
                                    <p:set>
                                      <p:cBhvr>
                                        <p:cTn id="14" dur="1" fill="hold">
                                          <p:stCondLst>
                                            <p:cond delay="0"/>
                                          </p:stCondLst>
                                        </p:cTn>
                                        <p:tgtEl>
                                          <p:spTgt spid="174"/>
                                        </p:tgtEl>
                                        <p:attrNameLst>
                                          <p:attrName>style.visibility</p:attrName>
                                        </p:attrNameLst>
                                      </p:cBhvr>
                                      <p:to>
                                        <p:strVal val="visible"/>
                                      </p:to>
                                    </p:set>
                                    <p:animEffect transition="in" filter="fade">
                                      <p:cBhvr>
                                        <p:cTn id="15" dur="500"/>
                                        <p:tgtEl>
                                          <p:spTgt spid="174"/>
                                        </p:tgtEl>
                                      </p:cBhvr>
                                    </p:animEffect>
                                  </p:childTnLst>
                                </p:cTn>
                              </p:par>
                              <p:par>
                                <p:cTn id="16" presetID="10" presetClass="entr" presetSubtype="0" fill="hold" nodeType="with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fade">
                                      <p:cBhvr>
                                        <p:cTn id="18" dur="500"/>
                                        <p:tgtEl>
                                          <p:spTgt spid="1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3"/>
                                        </p:tgtEl>
                                        <p:attrNameLst>
                                          <p:attrName>style.visibility</p:attrName>
                                        </p:attrNameLst>
                                      </p:cBhvr>
                                      <p:to>
                                        <p:strVal val="visible"/>
                                      </p:to>
                                    </p:set>
                                    <p:animEffect transition="in" filter="fade">
                                      <p:cBhvr>
                                        <p:cTn id="23" dur="500"/>
                                        <p:tgtEl>
                                          <p:spTgt spid="17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7"/>
                                        </p:tgtEl>
                                        <p:attrNameLst>
                                          <p:attrName>style.visibility</p:attrName>
                                        </p:attrNameLst>
                                      </p:cBhvr>
                                      <p:to>
                                        <p:strVal val="visible"/>
                                      </p:to>
                                    </p:set>
                                    <p:animEffect transition="in" filter="fade">
                                      <p:cBhvr>
                                        <p:cTn id="28" dur="500"/>
                                        <p:tgtEl>
                                          <p:spTgt spid="17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2"/>
                                        </p:tgtEl>
                                        <p:attrNameLst>
                                          <p:attrName>style.visibility</p:attrName>
                                        </p:attrNameLst>
                                      </p:cBhvr>
                                      <p:to>
                                        <p:strVal val="visible"/>
                                      </p:to>
                                    </p:set>
                                    <p:animEffect transition="in" filter="fade">
                                      <p:cBhvr>
                                        <p:cTn id="33" dur="500"/>
                                        <p:tgtEl>
                                          <p:spTgt spid="172"/>
                                        </p:tgtEl>
                                      </p:cBhvr>
                                    </p:animEffect>
                                  </p:childTnLst>
                                </p:cTn>
                              </p:par>
                              <p:par>
                                <p:cTn id="34" presetID="10" presetClass="entr" presetSubtype="0" fill="hold" nodeType="withEffect">
                                  <p:stCondLst>
                                    <p:cond delay="0"/>
                                  </p:stCondLst>
                                  <p:childTnLst>
                                    <p:set>
                                      <p:cBhvr>
                                        <p:cTn id="35" dur="1" fill="hold">
                                          <p:stCondLst>
                                            <p:cond delay="0"/>
                                          </p:stCondLst>
                                        </p:cTn>
                                        <p:tgtEl>
                                          <p:spTgt spid="171"/>
                                        </p:tgtEl>
                                        <p:attrNameLst>
                                          <p:attrName>style.visibility</p:attrName>
                                        </p:attrNameLst>
                                      </p:cBhvr>
                                      <p:to>
                                        <p:strVal val="visible"/>
                                      </p:to>
                                    </p:set>
                                    <p:animEffect transition="in" filter="fade">
                                      <p:cBhvr>
                                        <p:cTn id="36" dur="500"/>
                                        <p:tgtEl>
                                          <p:spTgt spid="17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6"/>
                                        </p:tgtEl>
                                        <p:attrNameLst>
                                          <p:attrName>style.visibility</p:attrName>
                                        </p:attrNameLst>
                                      </p:cBhvr>
                                      <p:to>
                                        <p:strVal val="visible"/>
                                      </p:to>
                                    </p:set>
                                    <p:animEffect transition="in" filter="fade">
                                      <p:cBhvr>
                                        <p:cTn id="41"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title"/>
          </p:nvPr>
        </p:nvSpPr>
        <p:spPr>
          <a:xfrm>
            <a:off x="2209800" y="365901"/>
            <a:ext cx="4191000" cy="678656"/>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FFFF00"/>
              </a:buClr>
              <a:buSzPts val="2800"/>
              <a:buFont typeface="Times New Roman"/>
              <a:buNone/>
            </a:pPr>
            <a:r>
              <a:rPr lang="en-US" sz="2800" b="1" u="sng">
                <a:solidFill>
                  <a:srgbClr val="FFFF00"/>
                </a:solidFill>
                <a:latin typeface="Times New Roman"/>
                <a:ea typeface="Times New Roman"/>
                <a:cs typeface="Times New Roman"/>
                <a:sym typeface="Times New Roman"/>
              </a:rPr>
              <a:t>2. Ghi nhớ 1</a:t>
            </a:r>
            <a:r>
              <a:rPr lang="en-US" sz="2800">
                <a:solidFill>
                  <a:srgbClr val="FFFF00"/>
                </a:solidFill>
                <a:latin typeface="Times New Roman"/>
                <a:ea typeface="Times New Roman"/>
                <a:cs typeface="Times New Roman"/>
                <a:sym typeface="Times New Roman"/>
              </a:rPr>
              <a:t>:</a:t>
            </a:r>
            <a:endParaRPr sz="2800">
              <a:solidFill>
                <a:srgbClr val="FFFF00"/>
              </a:solidFill>
              <a:latin typeface="Times New Roman"/>
              <a:ea typeface="Times New Roman"/>
              <a:cs typeface="Times New Roman"/>
              <a:sym typeface="Times New Roman"/>
            </a:endParaRPr>
          </a:p>
        </p:txBody>
      </p:sp>
      <p:sp>
        <p:nvSpPr>
          <p:cNvPr id="187" name="Google Shape;187;p9" descr="Blue tissue paper"/>
          <p:cNvSpPr/>
          <p:nvPr/>
        </p:nvSpPr>
        <p:spPr>
          <a:xfrm>
            <a:off x="807522" y="469075"/>
            <a:ext cx="7528956" cy="4171950"/>
          </a:xfrm>
          <a:prstGeom prst="horizontalScroll">
            <a:avLst>
              <a:gd name="adj" fmla="val 12500"/>
            </a:avLst>
          </a:prstGeom>
          <a:blipFill rotWithShape="1">
            <a:blip r:embed="rId3">
              <a:alphaModFix/>
            </a:blip>
            <a:tile tx="0" ty="0" sx="100000" sy="100000" flip="none" algn="tl"/>
          </a:blip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403225" algn="just" rtl="0">
              <a:spcBef>
                <a:spcPts val="0"/>
              </a:spcBef>
              <a:spcAft>
                <a:spcPts val="0"/>
              </a:spcAft>
              <a:buNone/>
            </a:pPr>
            <a:r>
              <a:rPr lang="en-US" sz="2800" b="1">
                <a:solidFill>
                  <a:srgbClr val="FF0000"/>
                </a:solidFill>
                <a:latin typeface="Times New Roman"/>
                <a:ea typeface="Times New Roman"/>
                <a:cs typeface="Times New Roman"/>
                <a:sym typeface="Times New Roman"/>
              </a:rPr>
              <a:t>Ẩn dụ </a:t>
            </a:r>
            <a:r>
              <a:rPr lang="en-US" sz="2800" b="1" i="1">
                <a:solidFill>
                  <a:srgbClr val="0000FF"/>
                </a:solidFill>
                <a:latin typeface="Times New Roman"/>
                <a:ea typeface="Times New Roman"/>
                <a:cs typeface="Times New Roman"/>
                <a:sym typeface="Times New Roman"/>
              </a:rPr>
              <a:t>là gọi tên sự vật, hiện tượng </a:t>
            </a:r>
            <a:endParaRPr/>
          </a:p>
          <a:p>
            <a:pPr marL="0" marR="0" lvl="0" indent="403225" algn="just" rtl="0">
              <a:spcBef>
                <a:spcPts val="0"/>
              </a:spcBef>
              <a:spcAft>
                <a:spcPts val="0"/>
              </a:spcAft>
              <a:buNone/>
            </a:pPr>
            <a:r>
              <a:rPr lang="en-US" sz="2800" b="1" i="1">
                <a:solidFill>
                  <a:srgbClr val="0000FF"/>
                </a:solidFill>
                <a:latin typeface="Times New Roman"/>
                <a:ea typeface="Times New Roman"/>
                <a:cs typeface="Times New Roman"/>
                <a:sym typeface="Times New Roman"/>
              </a:rPr>
              <a:t>này bằng tên sự vật, hiện tượng khác</a:t>
            </a:r>
            <a:endParaRPr sz="2800" b="1" i="1">
              <a:solidFill>
                <a:srgbClr val="0000FF"/>
              </a:solidFill>
              <a:latin typeface="Times New Roman"/>
              <a:ea typeface="Times New Roman"/>
              <a:cs typeface="Times New Roman"/>
              <a:sym typeface="Times New Roman"/>
            </a:endParaRPr>
          </a:p>
          <a:p>
            <a:pPr marL="0" marR="0" lvl="0" indent="403225" algn="just" rtl="0">
              <a:spcBef>
                <a:spcPts val="0"/>
              </a:spcBef>
              <a:spcAft>
                <a:spcPts val="0"/>
              </a:spcAft>
              <a:buNone/>
            </a:pPr>
            <a:r>
              <a:rPr lang="en-US" sz="2800" b="1" i="1">
                <a:solidFill>
                  <a:srgbClr val="0000FF"/>
                </a:solidFill>
                <a:latin typeface="Times New Roman"/>
                <a:ea typeface="Times New Roman"/>
                <a:cs typeface="Times New Roman"/>
                <a:sym typeface="Times New Roman"/>
              </a:rPr>
              <a:t>có nét tương đồng  nhằm tăng</a:t>
            </a:r>
            <a:endParaRPr sz="2800" b="1" i="1">
              <a:solidFill>
                <a:srgbClr val="0000FF"/>
              </a:solidFill>
              <a:latin typeface="Times New Roman"/>
              <a:ea typeface="Times New Roman"/>
              <a:cs typeface="Times New Roman"/>
              <a:sym typeface="Times New Roman"/>
            </a:endParaRPr>
          </a:p>
          <a:p>
            <a:pPr marL="0" marR="0" lvl="0" indent="403225" algn="just" rtl="0">
              <a:spcBef>
                <a:spcPts val="0"/>
              </a:spcBef>
              <a:spcAft>
                <a:spcPts val="0"/>
              </a:spcAft>
              <a:buNone/>
            </a:pPr>
            <a:r>
              <a:rPr lang="en-US" sz="2800" b="1" i="1">
                <a:solidFill>
                  <a:srgbClr val="0000FF"/>
                </a:solidFill>
                <a:latin typeface="Times New Roman"/>
                <a:ea typeface="Times New Roman"/>
                <a:cs typeface="Times New Roman"/>
                <a:sym typeface="Times New Roman"/>
              </a:rPr>
              <a:t>sức gợi hình, gợi cảm cho sự diễn </a:t>
            </a:r>
            <a:endParaRPr/>
          </a:p>
          <a:p>
            <a:pPr marL="0" marR="0" lvl="0" indent="403225" algn="just" rtl="0">
              <a:spcBef>
                <a:spcPts val="0"/>
              </a:spcBef>
              <a:spcAft>
                <a:spcPts val="0"/>
              </a:spcAft>
              <a:buNone/>
            </a:pPr>
            <a:r>
              <a:rPr lang="en-US" sz="2800" b="1" i="1">
                <a:solidFill>
                  <a:srgbClr val="0000FF"/>
                </a:solidFill>
                <a:latin typeface="Times New Roman"/>
                <a:ea typeface="Times New Roman"/>
                <a:cs typeface="Times New Roman"/>
                <a:sym typeface="Times New Roman"/>
              </a:rPr>
              <a:t>đạt.</a:t>
            </a:r>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2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2157</Words>
  <Application>Microsoft Office PowerPoint</Application>
  <PresentationFormat>On-screen Show (16:9)</PresentationFormat>
  <Paragraphs>286</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Noto Sans Symbols</vt:lpstr>
      <vt:lpstr>Calibri</vt:lpstr>
      <vt:lpstr>Times New Roman</vt:lpstr>
      <vt:lpstr>Arial</vt:lpstr>
      <vt:lpstr>Bodoni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Ghi nhớ 1:</vt:lpstr>
      <vt:lpstr>PowerPoint Presentation</vt:lpstr>
      <vt:lpstr>PowerPoint Presentation</vt:lpstr>
      <vt:lpstr>PowerPoint Presentation</vt:lpstr>
      <vt:lpstr>PowerPoint Presentation</vt:lpstr>
      <vt:lpstr>II.  CÁC KIỂU ẨN DỤ: 1. Ví dụ: sgk tr68, 69</vt:lpstr>
      <vt:lpstr>PowerPoint Presentation</vt:lpstr>
      <vt:lpstr>II. CÁC KIỂU ẨN DỤ: 1. Ví dụ: sgk tr68, 69.</vt:lpstr>
      <vt:lpstr>PowerPoint Presentation</vt:lpstr>
      <vt:lpstr>II. CÁC KIỂU ẨN DỤ: 1. Ví dụ: sgk tr68, 69</vt:lpstr>
      <vt:lpstr>II. CÁC KIỂU ẨN DỤ: 1. Ví dụ: sgk tr68, 69</vt:lpstr>
      <vt:lpstr>PowerPoint Presentation</vt:lpstr>
      <vt:lpstr>PowerPoint Presentation</vt:lpstr>
      <vt:lpstr>III. LUYỆN TẬP: sgk tr 70</vt:lpstr>
      <vt:lpstr>PowerPoint Presentation</vt:lpstr>
      <vt:lpstr>PowerPoint Presentation</vt:lpstr>
      <vt:lpstr>PowerPoint Presentation</vt:lpstr>
      <vt:lpstr>Bài tập 3: Tìm những ẩn dụ chuyển đổi cảm giác và nêu tác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3</cp:revision>
  <dcterms:created xsi:type="dcterms:W3CDTF">2020-02-24T11:57:24Z</dcterms:created>
  <dcterms:modified xsi:type="dcterms:W3CDTF">2022-10-22T03:03:29Z</dcterms:modified>
</cp:coreProperties>
</file>