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media2.wav" ContentType="audio/x-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bd8bb3f427e8446f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318" r:id="rId3"/>
    <p:sldId id="283" r:id="rId4"/>
    <p:sldId id="1134" r:id="rId5"/>
    <p:sldId id="1140" r:id="rId6"/>
    <p:sldId id="1139" r:id="rId7"/>
    <p:sldId id="1163" r:id="rId8"/>
    <p:sldId id="446" r:id="rId9"/>
    <p:sldId id="312" r:id="rId10"/>
    <p:sldId id="1141" r:id="rId11"/>
    <p:sldId id="1162" r:id="rId12"/>
    <p:sldId id="1146" r:id="rId13"/>
    <p:sldId id="1147" r:id="rId14"/>
    <p:sldId id="1142" r:id="rId15"/>
    <p:sldId id="1156" r:id="rId16"/>
    <p:sldId id="1151" r:id="rId17"/>
    <p:sldId id="1152" r:id="rId18"/>
    <p:sldId id="1153" r:id="rId19"/>
    <p:sldId id="1154" r:id="rId20"/>
    <p:sldId id="1155" r:id="rId21"/>
    <p:sldId id="1161" r:id="rId22"/>
    <p:sldId id="1157" r:id="rId23"/>
    <p:sldId id="1158" r:id="rId24"/>
    <p:sldId id="1116" r:id="rId25"/>
    <p:sldId id="1108" r:id="rId26"/>
    <p:sldId id="1143" r:id="rId27"/>
    <p:sldId id="3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FFF"/>
    <a:srgbClr val="DDFFFF"/>
    <a:srgbClr val="FBFFFF"/>
    <a:srgbClr val="CCFFFF"/>
    <a:srgbClr val="008000"/>
    <a:srgbClr val="0000FF"/>
    <a:srgbClr val="FF3300"/>
    <a:srgbClr val="5D2E7A"/>
    <a:srgbClr val="9A8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7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Thiếu</a:t>
            </a:r>
            <a:r>
              <a:rPr lang="en-US" dirty="0"/>
              <a:t> ĐKBS </a:t>
            </a:r>
            <a:r>
              <a:rPr lang="en-US" dirty="0" err="1"/>
              <a:t>câu</a:t>
            </a:r>
            <a:r>
              <a:rPr lang="en-US" dirty="0"/>
              <a:t> c .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dung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. X = 0 (</a:t>
            </a:r>
            <a:r>
              <a:rPr lang="en-US" dirty="0" err="1">
                <a:sym typeface="Wingdings" panose="05000000000000000000" pitchFamily="2" charset="2"/>
              </a:rPr>
              <a:t>loại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785C4-B5F1-49A0-AA37-ADC38EEAF8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7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Thiếu</a:t>
            </a:r>
            <a:r>
              <a:rPr lang="en-US" dirty="0"/>
              <a:t> ĐKBS </a:t>
            </a:r>
            <a:r>
              <a:rPr lang="en-US" dirty="0" err="1"/>
              <a:t>câu</a:t>
            </a:r>
            <a:r>
              <a:rPr lang="en-US" dirty="0"/>
              <a:t> c .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dung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. X = 0 (</a:t>
            </a:r>
            <a:r>
              <a:rPr lang="en-US" dirty="0" err="1">
                <a:sym typeface="Wingdings" panose="05000000000000000000" pitchFamily="2" charset="2"/>
              </a:rPr>
              <a:t>loại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785C4-B5F1-49A0-AA37-ADC38EEAF8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18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4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42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73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985B-E93F-487A-8FB9-375A44316EC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685-4EDA-43C1-A9E3-FD2333AAE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8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21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ublicdomainpictures.net/view-image.php?image=213792&amp;picture=sandy-beach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hyperlink" Target="http://www.publicdomainpictures.net/view-image.php?image=213792&amp;picture=sandy-beach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20000"/>
            <a:lum/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8" r:id="rId7"/>
    <p:sldLayoutId id="2147483679" r:id="rId8"/>
    <p:sldLayoutId id="2147483680" r:id="rId9"/>
    <p:sldLayoutId id="2147483681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0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hyperlink" Target="../Desktop/Bai%201.flipchart" TargetMode="Externa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tmp"/><Relationship Id="rId5" Type="http://schemas.openxmlformats.org/officeDocument/2006/relationships/image" Target="../media/image36.png"/><Relationship Id="rId4" Type="http://schemas.openxmlformats.org/officeDocument/2006/relationships/hyperlink" Target="https://www.publicdomainpictures.net/en/view-image.php?image=317882&amp;picture=abstract-backgroun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0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7.png"/><Relationship Id="rId12" Type="http://schemas.openxmlformats.org/officeDocument/2006/relationships/image" Target="../media/image4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10" Type="http://schemas.openxmlformats.org/officeDocument/2006/relationships/image" Target="../media/image48.jpeg"/><Relationship Id="rId4" Type="http://schemas.openxmlformats.org/officeDocument/2006/relationships/image" Target="../media/image45.png"/><Relationship Id="rId9" Type="http://schemas.openxmlformats.org/officeDocument/2006/relationships/image" Target="../media/image42.png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40.png"/><Relationship Id="rId3" Type="http://schemas.openxmlformats.org/officeDocument/2006/relationships/slideLayout" Target="../slideLayouts/slideLayout10.xml"/><Relationship Id="rId7" Type="http://schemas.microsoft.com/office/2007/relationships/hdphoto" Target="../media/hdphoto5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3.png"/><Relationship Id="rId11" Type="http://schemas.openxmlformats.org/officeDocument/2006/relationships/image" Target="../media/image48.jpeg"/><Relationship Id="rId5" Type="http://schemas.openxmlformats.org/officeDocument/2006/relationships/image" Target="../media/image49.png"/><Relationship Id="rId15" Type="http://schemas.openxmlformats.org/officeDocument/2006/relationships/image" Target="../media/image51.png"/><Relationship Id="rId10" Type="http://schemas.openxmlformats.org/officeDocument/2006/relationships/image" Target="../media/image42.png"/><Relationship Id="rId4" Type="http://schemas.openxmlformats.org/officeDocument/2006/relationships/image" Target="../media/image52.jpeg"/><Relationship Id="rId9" Type="http://schemas.microsoft.com/office/2007/relationships/hdphoto" Target="../media/hdphoto6.wdp"/><Relationship Id="rId1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42.png"/><Relationship Id="rId18" Type="http://schemas.openxmlformats.org/officeDocument/2006/relationships/image" Target="../media/image50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7.png"/><Relationship Id="rId12" Type="http://schemas.microsoft.com/office/2007/relationships/hdphoto" Target="../media/hdphoto10.wdp"/><Relationship Id="rId17" Type="http://schemas.openxmlformats.org/officeDocument/2006/relationships/image" Target="../media/image40.png"/><Relationship Id="rId2" Type="http://schemas.openxmlformats.org/officeDocument/2006/relationships/audio" Target="../media/media2.wav"/><Relationship Id="rId16" Type="http://schemas.openxmlformats.org/officeDocument/2006/relationships/image" Target="../media/image49.png"/><Relationship Id="rId1" Type="http://schemas.microsoft.com/office/2007/relationships/media" Target="../media/media2.wav"/><Relationship Id="rId6" Type="http://schemas.microsoft.com/office/2007/relationships/hdphoto" Target="../media/hdphoto7.wdp"/><Relationship Id="rId11" Type="http://schemas.openxmlformats.org/officeDocument/2006/relationships/image" Target="../media/image59.png"/><Relationship Id="rId5" Type="http://schemas.openxmlformats.org/officeDocument/2006/relationships/image" Target="../media/image56.png"/><Relationship Id="rId15" Type="http://schemas.microsoft.com/office/2007/relationships/hdphoto" Target="../media/hdphoto4.wdp"/><Relationship Id="rId10" Type="http://schemas.microsoft.com/office/2007/relationships/hdphoto" Target="../media/hdphoto9.wdp"/><Relationship Id="rId19" Type="http://schemas.openxmlformats.org/officeDocument/2006/relationships/image" Target="../media/image51.png"/><Relationship Id="rId4" Type="http://schemas.openxmlformats.org/officeDocument/2006/relationships/image" Target="../media/image55.jpeg"/><Relationship Id="rId9" Type="http://schemas.openxmlformats.org/officeDocument/2006/relationships/image" Target="../media/image58.png"/><Relationship Id="rId1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1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2.png"/><Relationship Id="rId12" Type="http://schemas.openxmlformats.org/officeDocument/2006/relationships/image" Target="../media/image5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1.wdp"/><Relationship Id="rId11" Type="http://schemas.openxmlformats.org/officeDocument/2006/relationships/image" Target="../media/image40.png"/><Relationship Id="rId5" Type="http://schemas.openxmlformats.org/officeDocument/2006/relationships/image" Target="../media/image61.png"/><Relationship Id="rId10" Type="http://schemas.openxmlformats.org/officeDocument/2006/relationships/image" Target="../media/image49.png"/><Relationship Id="rId4" Type="http://schemas.openxmlformats.org/officeDocument/2006/relationships/image" Target="../media/image60.jpe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image" Target="../media/image4.gi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tmp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68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ko/%ED%8F%B4%EB%9D%BC%EB%A1%9C%EC%9D%B4%EB%93%9C-%EC%82%AC%EC%A7%84-%ED%94%84%EB%A0%88%EC%9E%84-2989416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2.png"/><Relationship Id="rId7" Type="http://schemas.openxmlformats.org/officeDocument/2006/relationships/oleObject" Target="../embeddings/oleObject27.bin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g"/><Relationship Id="rId5" Type="http://schemas.openxmlformats.org/officeDocument/2006/relationships/image" Target="../media/image73.wmf"/><Relationship Id="rId4" Type="http://schemas.openxmlformats.org/officeDocument/2006/relationships/oleObject" Target="../embeddings/oleObject2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microsoft.com/office/2007/relationships/hdphoto" Target="../media/hdphoto12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4.wmf"/><Relationship Id="rId3" Type="http://schemas.openxmlformats.org/officeDocument/2006/relationships/image" Target="../media/image4.gi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0.bin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w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14.bin"/><Relationship Id="rId10" Type="http://schemas.openxmlformats.org/officeDocument/2006/relationships/hyperlink" Target="https://www.wisc-online.com/assetrepository/viewasset?id=1508" TargetMode="External"/><Relationship Id="rId4" Type="http://schemas.openxmlformats.org/officeDocument/2006/relationships/image" Target="../media/image16.wmf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3" Type="http://schemas.openxmlformats.org/officeDocument/2006/relationships/image" Target="../media/image2.jpg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5.png"/><Relationship Id="rId5" Type="http://schemas.openxmlformats.org/officeDocument/2006/relationships/image" Target="../media/image21.wmf"/><Relationship Id="rId10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9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g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A5C395CC-6DBD-45B0-959E-1DE0942AA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pic>
        <p:nvPicPr>
          <p:cNvPr id="116739" name="Picture 3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1"/>
            <a:ext cx="11811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0" name="Picture 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1"/>
            <a:ext cx="11811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5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1"/>
            <a:ext cx="11811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2" name="Picture 6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505201"/>
            <a:ext cx="12192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3" name="Picture 7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4" name="Picture 8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"/>
            <a:ext cx="1524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5" name="Picture 9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1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6" name="Picture 10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7" name="Picture 11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18026"/>
            <a:ext cx="11811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8" name="Picture 1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2192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9" name="Picture 13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648201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0" name="Picture 1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10201"/>
            <a:ext cx="11811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WordArt 15"/>
          <p:cNvSpPr>
            <a:spLocks noChangeArrowheads="1" noChangeShapeType="1" noTextEdit="1"/>
          </p:cNvSpPr>
          <p:nvPr/>
        </p:nvSpPr>
        <p:spPr bwMode="auto">
          <a:xfrm>
            <a:off x="1346447" y="1715941"/>
            <a:ext cx="9651505" cy="21178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24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utura Extra" panose="02040603050506020204" pitchFamily="18" charset="0"/>
              </a:rPr>
              <a:t>NHẮC LẠI VÀ BỔ SUNG</a:t>
            </a:r>
          </a:p>
          <a:p>
            <a:pPr algn="ctr"/>
            <a:r>
              <a:rPr lang="en-US" sz="28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utura Extra" panose="02040603050506020204" pitchFamily="18" charset="0"/>
              </a:rPr>
              <a:t>KHÁI NIỆM VỀ HÀM SỐ</a:t>
            </a:r>
          </a:p>
        </p:txBody>
      </p:sp>
      <p:pic>
        <p:nvPicPr>
          <p:cNvPr id="116783" name="Picture 47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1"/>
            <a:ext cx="11811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88" name="Text Box 52"/>
          <p:cNvSpPr txBox="1">
            <a:spLocks noChangeArrowheads="1"/>
          </p:cNvSpPr>
          <p:nvPr/>
        </p:nvSpPr>
        <p:spPr bwMode="auto">
          <a:xfrm>
            <a:off x="2209800" y="4191000"/>
            <a:ext cx="769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2" name="Oval 1">
            <a:hlinkClick r:id="rId5" action="ppaction://hlinkfile"/>
          </p:cNvPr>
          <p:cNvSpPr/>
          <p:nvPr/>
        </p:nvSpPr>
        <p:spPr>
          <a:xfrm>
            <a:off x="11509829" y="6454776"/>
            <a:ext cx="508000" cy="4032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43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5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25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75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25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2" repeatCount="1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16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16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EB59395-EFEF-4BA4-A31F-7CF7E5420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07" y="15240"/>
            <a:ext cx="12219214" cy="6842760"/>
          </a:xfrm>
          <a:prstGeom prst="rect">
            <a:avLst/>
          </a:prstGeom>
        </p:spPr>
      </p:pic>
      <p:sp>
        <p:nvSpPr>
          <p:cNvPr id="5" name="Freeform 4"/>
          <p:cNvSpPr>
            <a:spLocks/>
          </p:cNvSpPr>
          <p:nvPr/>
        </p:nvSpPr>
        <p:spPr bwMode="auto">
          <a:xfrm>
            <a:off x="10417809" y="4672255"/>
            <a:ext cx="1090002" cy="1661868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flipV="1">
            <a:off x="10316300" y="4549223"/>
            <a:ext cx="1285265" cy="123031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0324054" y="6332537"/>
            <a:ext cx="1277511" cy="144463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op sand"/>
          <p:cNvSpPr>
            <a:spLocks/>
          </p:cNvSpPr>
          <p:nvPr/>
        </p:nvSpPr>
        <p:spPr bwMode="auto">
          <a:xfrm>
            <a:off x="10417809" y="4941887"/>
            <a:ext cx="1090002" cy="561302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bottom sand"/>
          <p:cNvSpPr>
            <a:spLocks/>
          </p:cNvSpPr>
          <p:nvPr/>
        </p:nvSpPr>
        <p:spPr bwMode="auto">
          <a:xfrm>
            <a:off x="10417809" y="5680440"/>
            <a:ext cx="1089115" cy="65368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straight connector"/>
          <p:cNvSpPr>
            <a:spLocks noChangeArrowheads="1"/>
          </p:cNvSpPr>
          <p:nvPr/>
        </p:nvSpPr>
        <p:spPr bwMode="auto">
          <a:xfrm>
            <a:off x="10918709" y="5488675"/>
            <a:ext cx="87313" cy="829348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button: start timer"/>
          <p:cNvGrpSpPr/>
          <p:nvPr/>
        </p:nvGrpSpPr>
        <p:grpSpPr>
          <a:xfrm>
            <a:off x="9906000" y="3751952"/>
            <a:ext cx="1929178" cy="653837"/>
            <a:chOff x="1188111" y="185859"/>
            <a:chExt cx="2748036" cy="749822"/>
          </a:xfrm>
        </p:grpSpPr>
        <p:sp>
          <p:nvSpPr>
            <p:cNvPr id="15" name="Rounded Rectangle 14"/>
            <p:cNvSpPr/>
            <p:nvPr/>
          </p:nvSpPr>
          <p:spPr>
            <a:xfrm>
              <a:off x="1188111" y="23812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299309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GB" sz="2800" b="1" dirty="0" err="1">
                  <a:latin typeface="Times New Roman" pitchFamily="18" charset="0"/>
                  <a:cs typeface="Times New Roman" pitchFamily="18" charset="0"/>
                </a:rPr>
                <a:t>phút</a:t>
              </a:r>
              <a:endParaRPr lang="en-GB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9958022" y="4923358"/>
            <a:ext cx="1927315" cy="11306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6" descr="Background pattern&#10;&#10;Description automatically generated">
            <a:extLst>
              <a:ext uri="{FF2B5EF4-FFF2-40B4-BE49-F238E27FC236}">
                <a16:creationId xmlns:a16="http://schemas.microsoft.com/office/drawing/2014/main" id="{B34DF85C-3E0B-4973-B3E9-6B594924AD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9279863" y="114226"/>
            <a:ext cx="2733846" cy="310356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E21BB93-DCB4-4794-A523-0E681C5791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62" y="312971"/>
            <a:ext cx="2082307" cy="20823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715FFB3-BFE4-4776-B438-73B6F2466D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57" y="3622606"/>
            <a:ext cx="3271916" cy="3221836"/>
          </a:xfrm>
          <a:prstGeom prst="rect">
            <a:avLst/>
          </a:prstGeom>
        </p:spPr>
      </p:pic>
      <p:graphicFrame>
        <p:nvGraphicFramePr>
          <p:cNvPr id="22" name="Group 6">
            <a:extLst>
              <a:ext uri="{FF2B5EF4-FFF2-40B4-BE49-F238E27FC236}">
                <a16:creationId xmlns:a16="http://schemas.microsoft.com/office/drawing/2014/main" id="{DCEBD98A-89CC-423A-8390-45214D3D9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623936"/>
              </p:ext>
            </p:extLst>
          </p:nvPr>
        </p:nvGraphicFramePr>
        <p:xfrm>
          <a:off x="274786" y="2075872"/>
          <a:ext cx="8686800" cy="14478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-2,5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-1,5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-0,5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 = 2x+1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 = -2x+1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Text Box 74">
            <a:extLst>
              <a:ext uri="{FF2B5EF4-FFF2-40B4-BE49-F238E27FC236}">
                <a16:creationId xmlns:a16="http://schemas.microsoft.com/office/drawing/2014/main" id="{0A3FE816-34B2-4D14-A430-BFDB6F907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87" y="3752273"/>
            <a:ext cx="8882063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>
              <a:defRPr/>
            </a:pPr>
            <a:r>
              <a:rPr lang="en-US" sz="2400" dirty="0"/>
              <a:t>a)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y = 2x+1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........................................................</a:t>
            </a:r>
          </a:p>
          <a:p>
            <a:pPr marL="0" indent="0" eaLnBrk="1" hangingPunct="1">
              <a:defRPr/>
            </a:pPr>
            <a:r>
              <a:rPr lang="en-US" sz="2400" dirty="0"/>
              <a:t>  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x </a:t>
            </a:r>
            <a:r>
              <a:rPr lang="en-US" sz="2400" b="1" i="1" dirty="0" err="1">
                <a:solidFill>
                  <a:srgbClr val="FF0000"/>
                </a:solidFill>
              </a:rPr>
              <a:t>tăng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lên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y ...................................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 b)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y = -2x+1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.......................................................</a:t>
            </a:r>
          </a:p>
          <a:p>
            <a:pPr eaLnBrk="1" hangingPunct="1">
              <a:defRPr/>
            </a:pP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x </a:t>
            </a:r>
            <a:r>
              <a:rPr lang="en-US" sz="2400" b="1" i="1" dirty="0" err="1">
                <a:solidFill>
                  <a:srgbClr val="FF0000"/>
                </a:solidFill>
              </a:rPr>
              <a:t>tăng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lên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y </a:t>
            </a:r>
            <a:r>
              <a:rPr lang="en-US" sz="2400" dirty="0" err="1"/>
              <a:t>lại</a:t>
            </a:r>
            <a:r>
              <a:rPr lang="en-US" sz="2400" dirty="0"/>
              <a:t>..................................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400" dirty="0">
              <a:latin typeface=".VnTime" pitchFamily="34" charset="0"/>
            </a:endParaRPr>
          </a:p>
        </p:txBody>
      </p:sp>
      <p:sp>
        <p:nvSpPr>
          <p:cNvPr id="25" name="Text Box 81">
            <a:extLst>
              <a:ext uri="{FF2B5EF4-FFF2-40B4-BE49-F238E27FC236}">
                <a16:creationId xmlns:a16="http://schemas.microsoft.com/office/drawing/2014/main" id="{793A1C2A-226F-4C9E-B7C9-B121425B7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24" y="1075864"/>
            <a:ext cx="838993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2x + 1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-2x + 1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802A622A-AB96-4D23-9067-4921A310F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38" y="1200915"/>
            <a:ext cx="579585" cy="53860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</a:t>
            </a:r>
          </a:p>
          <a:p>
            <a:endParaRPr lang="en-US" altLang="en-US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D8975361-1EC0-4CDA-9D9E-D358447FB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187" y="247073"/>
            <a:ext cx="37818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982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1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1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2" grpId="2" animBg="1"/>
      <p:bldP spid="17" grpId="0" animBg="1"/>
      <p:bldP spid="17" grpId="1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DA35342-777F-479E-8DD6-D4E0E8365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graphicFrame>
        <p:nvGraphicFramePr>
          <p:cNvPr id="9222" name="Group 6"/>
          <p:cNvGraphicFramePr>
            <a:graphicFrameLocks noGrp="1"/>
          </p:cNvGraphicFramePr>
          <p:nvPr/>
        </p:nvGraphicFramePr>
        <p:xfrm>
          <a:off x="1752600" y="2057400"/>
          <a:ext cx="8686800" cy="14478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-2,5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-1,5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-0,5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 = 2x+1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 = -2x+1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3581400" y="2514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-4</a:t>
            </a:r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4343400" y="2514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-3</a:t>
            </a:r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5029200" y="2514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5943600" y="2514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6781800" y="2514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7543800" y="2514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8305800" y="2514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9067800" y="2514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9677400" y="2514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281" name="Text Box 65"/>
          <p:cNvSpPr txBox="1">
            <a:spLocks noChangeArrowheads="1"/>
          </p:cNvSpPr>
          <p:nvPr/>
        </p:nvSpPr>
        <p:spPr bwMode="auto">
          <a:xfrm>
            <a:off x="3581400" y="3048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33FF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4267200" y="3048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33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5105400" y="3048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33FF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284" name="Text Box 68"/>
          <p:cNvSpPr txBox="1">
            <a:spLocks noChangeArrowheads="1"/>
          </p:cNvSpPr>
          <p:nvPr/>
        </p:nvSpPr>
        <p:spPr bwMode="auto">
          <a:xfrm>
            <a:off x="5943600" y="3048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33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285" name="Text Box 69"/>
          <p:cNvSpPr txBox="1">
            <a:spLocks noChangeArrowheads="1"/>
          </p:cNvSpPr>
          <p:nvPr/>
        </p:nvSpPr>
        <p:spPr bwMode="auto">
          <a:xfrm>
            <a:off x="6781800" y="3048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33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286" name="Text Box 70"/>
          <p:cNvSpPr txBox="1">
            <a:spLocks noChangeArrowheads="1"/>
          </p:cNvSpPr>
          <p:nvPr/>
        </p:nvSpPr>
        <p:spPr bwMode="auto">
          <a:xfrm>
            <a:off x="7543800" y="3048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33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87" name="Text Box 71"/>
          <p:cNvSpPr txBox="1">
            <a:spLocks noChangeArrowheads="1"/>
          </p:cNvSpPr>
          <p:nvPr/>
        </p:nvSpPr>
        <p:spPr bwMode="auto">
          <a:xfrm>
            <a:off x="8229600" y="3048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33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288" name="Text Box 72"/>
          <p:cNvSpPr txBox="1">
            <a:spLocks noChangeArrowheads="1"/>
          </p:cNvSpPr>
          <p:nvPr/>
        </p:nvSpPr>
        <p:spPr bwMode="auto">
          <a:xfrm>
            <a:off x="8991600" y="3048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33FF"/>
                </a:solidFill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9289" name="Text Box 73"/>
          <p:cNvSpPr txBox="1">
            <a:spLocks noChangeArrowheads="1"/>
          </p:cNvSpPr>
          <p:nvPr/>
        </p:nvSpPr>
        <p:spPr bwMode="auto">
          <a:xfrm>
            <a:off x="9677400" y="3048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33FF"/>
                </a:solidFill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9290" name="Text Box 74"/>
          <p:cNvSpPr txBox="1">
            <a:spLocks noChangeArrowheads="1"/>
          </p:cNvSpPr>
          <p:nvPr/>
        </p:nvSpPr>
        <p:spPr bwMode="auto">
          <a:xfrm>
            <a:off x="1676401" y="3657601"/>
            <a:ext cx="8882063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400" dirty="0"/>
              <a:t>       a)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y = 2x+1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....................</a:t>
            </a:r>
          </a:p>
          <a:p>
            <a:pPr marL="0" indent="0" eaLnBrk="1" hangingPunct="1">
              <a:defRPr/>
            </a:pPr>
            <a:r>
              <a:rPr lang="en-US" sz="2400" dirty="0"/>
              <a:t>          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x </a:t>
            </a:r>
            <a:r>
              <a:rPr lang="en-US" sz="2400" b="1" i="1" dirty="0" err="1">
                <a:solidFill>
                  <a:srgbClr val="FF0000"/>
                </a:solidFill>
              </a:rPr>
              <a:t>tăng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lên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y .............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       </a:t>
            </a:r>
          </a:p>
          <a:p>
            <a:pPr eaLnBrk="1" hangingPunct="1">
              <a:defRPr/>
            </a:pPr>
            <a:r>
              <a:rPr lang="en-US" sz="2400" dirty="0"/>
              <a:t>	   b)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y = -2x+1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....................</a:t>
            </a:r>
          </a:p>
          <a:p>
            <a:pPr eaLnBrk="1" hangingPunct="1">
              <a:defRPr/>
            </a:pPr>
            <a:r>
              <a:rPr lang="en-US" sz="2400" dirty="0"/>
              <a:t>           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x </a:t>
            </a:r>
            <a:r>
              <a:rPr lang="en-US" sz="2400" b="1" i="1" dirty="0" err="1">
                <a:solidFill>
                  <a:srgbClr val="FF0000"/>
                </a:solidFill>
              </a:rPr>
              <a:t>tăng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lên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y </a:t>
            </a:r>
            <a:r>
              <a:rPr lang="en-US" sz="2400" dirty="0" err="1"/>
              <a:t>lại</a:t>
            </a:r>
            <a:r>
              <a:rPr lang="en-US" sz="2400" dirty="0"/>
              <a:t>............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400" dirty="0">
              <a:latin typeface=".VnTime" pitchFamily="34" charset="0"/>
            </a:endParaRPr>
          </a:p>
        </p:txBody>
      </p:sp>
      <p:sp>
        <p:nvSpPr>
          <p:cNvPr id="9291" name="Text Box 75"/>
          <p:cNvSpPr txBox="1">
            <a:spLocks noChangeArrowheads="1"/>
          </p:cNvSpPr>
          <p:nvPr/>
        </p:nvSpPr>
        <p:spPr bwMode="auto">
          <a:xfrm>
            <a:off x="2438400" y="4491038"/>
            <a:ext cx="6858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nói hàm số y = 2x + 1 đồng biến trên R.</a:t>
            </a:r>
            <a:endParaRPr lang="en-US" altLang="en-US" sz="2400" b="1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  <p:sp>
        <p:nvSpPr>
          <p:cNvPr id="9293" name="Text Box 77"/>
          <p:cNvSpPr txBox="1">
            <a:spLocks noChangeArrowheads="1"/>
          </p:cNvSpPr>
          <p:nvPr/>
        </p:nvSpPr>
        <p:spPr bwMode="auto">
          <a:xfrm>
            <a:off x="8153400" y="3976688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tăng lên</a:t>
            </a:r>
          </a:p>
        </p:txBody>
      </p:sp>
      <p:sp>
        <p:nvSpPr>
          <p:cNvPr id="9294" name="Text Box 78"/>
          <p:cNvSpPr txBox="1">
            <a:spLocks noChangeArrowheads="1"/>
          </p:cNvSpPr>
          <p:nvPr/>
        </p:nvSpPr>
        <p:spPr bwMode="auto">
          <a:xfrm>
            <a:off x="8618539" y="5438775"/>
            <a:ext cx="145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 đi</a:t>
            </a:r>
            <a:endParaRPr lang="en-US" altLang="en-US" sz="24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295" name="Text Box 79"/>
          <p:cNvSpPr txBox="1">
            <a:spLocks noChangeArrowheads="1"/>
          </p:cNvSpPr>
          <p:nvPr/>
        </p:nvSpPr>
        <p:spPr bwMode="auto">
          <a:xfrm>
            <a:off x="2438400" y="59436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nói hàm số y = - 2x + 1 nghịch biến trên R.</a:t>
            </a:r>
          </a:p>
        </p:txBody>
      </p:sp>
      <p:sp>
        <p:nvSpPr>
          <p:cNvPr id="13387" name="Text Box 81"/>
          <p:cNvSpPr txBox="1">
            <a:spLocks noChangeArrowheads="1"/>
          </p:cNvSpPr>
          <p:nvPr/>
        </p:nvSpPr>
        <p:spPr bwMode="auto">
          <a:xfrm>
            <a:off x="2057400" y="1066800"/>
            <a:ext cx="838993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2x + 1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-2x + 1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98" name="Text Box 82"/>
          <p:cNvSpPr txBox="1">
            <a:spLocks noChangeArrowheads="1"/>
          </p:cNvSpPr>
          <p:nvPr/>
        </p:nvSpPr>
        <p:spPr bwMode="auto">
          <a:xfrm>
            <a:off x="6353175" y="3609975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x thuộc R</a:t>
            </a: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89" name="Rectangle 83"/>
          <p:cNvSpPr>
            <a:spLocks noChangeArrowheads="1"/>
          </p:cNvSpPr>
          <p:nvPr/>
        </p:nvSpPr>
        <p:spPr bwMode="auto">
          <a:xfrm>
            <a:off x="0" y="109538"/>
            <a:ext cx="12191999" cy="66294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90" name="Rectangle 8"/>
          <p:cNvSpPr>
            <a:spLocks noChangeArrowheads="1"/>
          </p:cNvSpPr>
          <p:nvPr/>
        </p:nvSpPr>
        <p:spPr bwMode="auto">
          <a:xfrm>
            <a:off x="1459344" y="1136073"/>
            <a:ext cx="598055" cy="73866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endParaRPr lang="en-US" altLang="en-US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</a:t>
            </a:r>
          </a:p>
          <a:p>
            <a:endParaRPr lang="en-US" altLang="en-US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82"/>
          <p:cNvSpPr txBox="1">
            <a:spLocks noChangeArrowheads="1"/>
          </p:cNvSpPr>
          <p:nvPr/>
        </p:nvSpPr>
        <p:spPr bwMode="auto">
          <a:xfrm>
            <a:off x="6502400" y="506095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283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2" grpId="0"/>
      <p:bldP spid="9273" grpId="0"/>
      <p:bldP spid="9274" grpId="0"/>
      <p:bldP spid="9275" grpId="0"/>
      <p:bldP spid="9276" grpId="0"/>
      <p:bldP spid="9277" grpId="0"/>
      <p:bldP spid="9278" grpId="0"/>
      <p:bldP spid="9279" grpId="0"/>
      <p:bldP spid="9280" grpId="0"/>
      <p:bldP spid="9281" grpId="0"/>
      <p:bldP spid="9282" grpId="0"/>
      <p:bldP spid="9283" grpId="0"/>
      <p:bldP spid="9284" grpId="0"/>
      <p:bldP spid="9285" grpId="0"/>
      <p:bldP spid="9286" grpId="0"/>
      <p:bldP spid="9287" grpId="0"/>
      <p:bldP spid="9288" grpId="0"/>
      <p:bldP spid="9289" grpId="0"/>
      <p:bldP spid="9291" grpId="0"/>
      <p:bldP spid="9293" grpId="0"/>
      <p:bldP spid="9294" grpId="0"/>
      <p:bldP spid="9295" grpId="0"/>
      <p:bldP spid="9298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00C12DF-A7AA-4C52-A3C6-3EA98F4E4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38200" y="98017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384300" y="1973468"/>
            <a:ext cx="858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990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/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f(x)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f(x)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33617" y="2888902"/>
            <a:ext cx="8496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990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/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f(x)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f(x)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233617" y="1506488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f(x)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</a:t>
            </a:r>
          </a:p>
        </p:txBody>
      </p:sp>
      <p:sp>
        <p:nvSpPr>
          <p:cNvPr id="343048" name="Text Box 8"/>
          <p:cNvSpPr txBox="1">
            <a:spLocks noChangeArrowheads="1"/>
          </p:cNvSpPr>
          <p:nvPr/>
        </p:nvSpPr>
        <p:spPr bwMode="auto">
          <a:xfrm>
            <a:off x="838200" y="4559646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R:</a:t>
            </a:r>
          </a:p>
        </p:txBody>
      </p:sp>
      <p:sp>
        <p:nvSpPr>
          <p:cNvPr id="343049" name="Text Box 9"/>
          <p:cNvSpPr txBox="1">
            <a:spLocks noChangeArrowheads="1"/>
          </p:cNvSpPr>
          <p:nvPr/>
        </p:nvSpPr>
        <p:spPr bwMode="auto">
          <a:xfrm>
            <a:off x="1863811" y="5181603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x</a:t>
            </a:r>
            <a:r>
              <a:rPr lang="en-US" altLang="en-US" sz="2400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f(x</a:t>
            </a:r>
            <a:r>
              <a:rPr lang="en-US" altLang="en-US" sz="2400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&lt; f (x</a:t>
            </a:r>
            <a:r>
              <a:rPr lang="en-US" altLang="en-US" sz="2400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f( x)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</a:t>
            </a:r>
          </a:p>
        </p:txBody>
      </p:sp>
      <p:sp>
        <p:nvSpPr>
          <p:cNvPr id="343050" name="Text Box 10"/>
          <p:cNvSpPr txBox="1">
            <a:spLocks noChangeArrowheads="1"/>
          </p:cNvSpPr>
          <p:nvPr/>
        </p:nvSpPr>
        <p:spPr bwMode="auto">
          <a:xfrm>
            <a:off x="786714" y="4127154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sng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u="sng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u="sng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altLang="en-US" sz="2400" u="sng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052" name="Rectangle 12"/>
          <p:cNvSpPr>
            <a:spLocks noChangeArrowheads="1"/>
          </p:cNvSpPr>
          <p:nvPr/>
        </p:nvSpPr>
        <p:spPr bwMode="auto">
          <a:xfrm>
            <a:off x="1752600" y="5807676"/>
            <a:ext cx="8491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x</a:t>
            </a:r>
            <a:r>
              <a:rPr lang="en-US" altLang="en-US" sz="2400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f(x</a:t>
            </a:r>
            <a:r>
              <a:rPr lang="en-US" alt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&gt; f (x</a:t>
            </a:r>
            <a:r>
              <a:rPr lang="en-US" alt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f( x)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4E90DE-F1F1-48E6-9035-8EE03A3496DC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1999" cy="81541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HÀM SỐ ĐỒNG BIẾN, NGHỊCH BIẾN</a:t>
            </a:r>
          </a:p>
        </p:txBody>
      </p:sp>
    </p:spTree>
    <p:extLst>
      <p:ext uri="{BB962C8B-B14F-4D97-AF65-F5344CB8AC3E}">
        <p14:creationId xmlns:p14="http://schemas.microsoft.com/office/powerpoint/2010/main" val="147981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3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8" grpId="0"/>
      <p:bldP spid="343049" grpId="0"/>
      <p:bldP spid="343050" grpId="0"/>
      <p:bldP spid="3430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FE140F-D519-478A-8ECD-8835674BE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05DECE-259C-4865-9FC9-6D8EDD64B6FB}"/>
              </a:ext>
            </a:extLst>
          </p:cNvPr>
          <p:cNvSpPr txBox="1"/>
          <p:nvPr/>
        </p:nvSpPr>
        <p:spPr>
          <a:xfrm>
            <a:off x="3592945" y="264863"/>
            <a:ext cx="4553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TRONG BÀI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0E97A-D17B-4DDD-BCBE-90C39C218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58" y="1037706"/>
            <a:ext cx="12219214" cy="58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4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948F32-81F4-4628-92DC-64A90BB08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46311" y="1667718"/>
            <a:ext cx="8540880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gải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59709" y="349839"/>
            <a:ext cx="6262256" cy="980197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CỨU ĐẠI DƯƠNG</a:t>
            </a:r>
          </a:p>
        </p:txBody>
      </p:sp>
      <p:pic>
        <p:nvPicPr>
          <p:cNvPr id="11266" name="Picture 2" descr="Kết quả hình ảnh cho start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44" y="4927183"/>
            <a:ext cx="2919414" cy="168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địa cầu 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664" y="139138"/>
            <a:ext cx="18669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920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903200" y="6045200"/>
            <a:ext cx="812800" cy="8128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99"/>
            <a:ext cx="121920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3584"/>
            <a:ext cx="7213600" cy="26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0010" y="343615"/>
            <a:ext cx="4224233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333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5333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00449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7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-2565400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97524" y="650493"/>
            <a:ext cx="6534984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solidFill>
                  <a:srgbClr val="0033CC"/>
                </a:solidFill>
              </a:rPr>
              <a:t>Cho </a:t>
            </a:r>
            <a:r>
              <a:rPr lang="en-US" sz="3733" dirty="0" err="1">
                <a:solidFill>
                  <a:srgbClr val="0033CC"/>
                </a:solidFill>
              </a:rPr>
              <a:t>hàm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số</a:t>
            </a:r>
            <a:r>
              <a:rPr lang="en-US" sz="3733" dirty="0">
                <a:solidFill>
                  <a:srgbClr val="0033CC"/>
                </a:solidFill>
              </a:rPr>
              <a:t> y = f(x) = 2x – 3</a:t>
            </a:r>
          </a:p>
          <a:p>
            <a:pPr algn="ctr"/>
            <a:r>
              <a:rPr lang="en-US" sz="3733" dirty="0">
                <a:solidFill>
                  <a:srgbClr val="0033CC"/>
                </a:solidFill>
              </a:rPr>
              <a:t>f(-2) = 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3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A.  -1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21050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B.  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76698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C. -2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347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D.</a:t>
            </a:r>
            <a:r>
              <a:rPr lang="en-US" sz="2667" dirty="0">
                <a:solidFill>
                  <a:srgbClr val="0033CC"/>
                </a:solidFill>
              </a:rPr>
              <a:t> -7</a:t>
            </a: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4" y="931545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7" name="Explosion 2 76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4735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7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96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9" y="19050"/>
            <a:ext cx="12198729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58" y="52197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8381" y="2462856"/>
            <a:ext cx="7069012" cy="4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33" y="3797302"/>
            <a:ext cx="3310467" cy="23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1" y="-3581400"/>
            <a:ext cx="8331201" cy="135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562887" y="602989"/>
            <a:ext cx="621810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0033CC"/>
                </a:solidFill>
              </a:rPr>
              <a:t>Hàm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số</a:t>
            </a:r>
            <a:r>
              <a:rPr lang="en-US" sz="3733" dirty="0">
                <a:solidFill>
                  <a:srgbClr val="0033CC"/>
                </a:solidFill>
              </a:rPr>
              <a:t> y = -4x + 5 </a:t>
            </a:r>
            <a:r>
              <a:rPr lang="en-US" sz="3733" dirty="0" err="1">
                <a:solidFill>
                  <a:srgbClr val="0033CC"/>
                </a:solidFill>
              </a:rPr>
              <a:t>đồng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biến</a:t>
            </a:r>
            <a:r>
              <a:rPr lang="en-US" sz="3733" dirty="0">
                <a:solidFill>
                  <a:srgbClr val="0033CC"/>
                </a:solidFill>
              </a:rPr>
              <a:t> hay </a:t>
            </a:r>
            <a:r>
              <a:rPr lang="en-US" sz="3733" dirty="0" err="1">
                <a:solidFill>
                  <a:srgbClr val="0033CC"/>
                </a:solidFill>
              </a:rPr>
              <a:t>nghịch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biến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trên</a:t>
            </a:r>
            <a:r>
              <a:rPr lang="en-US" sz="3733" dirty="0">
                <a:solidFill>
                  <a:srgbClr val="0033CC"/>
                </a:solidFill>
              </a:rPr>
              <a:t> 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03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A. </a:t>
            </a:r>
            <a:r>
              <a:rPr lang="en-US" sz="3200" dirty="0" err="1">
                <a:solidFill>
                  <a:srgbClr val="0033CC"/>
                </a:solidFill>
              </a:rPr>
              <a:t>Đồng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biến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245601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D. </a:t>
            </a:r>
            <a:r>
              <a:rPr lang="en-US" sz="3200" dirty="0" err="1">
                <a:solidFill>
                  <a:srgbClr val="0033CC"/>
                </a:solidFill>
              </a:rPr>
              <a:t>Cả</a:t>
            </a:r>
            <a:r>
              <a:rPr lang="en-US" sz="3200" dirty="0">
                <a:solidFill>
                  <a:srgbClr val="0033CC"/>
                </a:solidFill>
              </a:rPr>
              <a:t> A </a:t>
            </a:r>
            <a:r>
              <a:rPr lang="en-US" sz="3200" dirty="0" err="1">
                <a:solidFill>
                  <a:srgbClr val="0033CC"/>
                </a:solidFill>
              </a:rPr>
              <a:t>và</a:t>
            </a:r>
            <a:r>
              <a:rPr lang="en-US" sz="3200" dirty="0">
                <a:solidFill>
                  <a:srgbClr val="0033CC"/>
                </a:solidFill>
              </a:rPr>
              <a:t> B </a:t>
            </a:r>
            <a:r>
              <a:rPr lang="en-US" sz="3200" dirty="0" err="1">
                <a:solidFill>
                  <a:srgbClr val="0033CC"/>
                </a:solidFill>
              </a:rPr>
              <a:t>đều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sai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976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C. </a:t>
            </a:r>
            <a:r>
              <a:rPr lang="en-US" sz="3200" dirty="0" err="1">
                <a:solidFill>
                  <a:srgbClr val="0033CC"/>
                </a:solidFill>
              </a:rPr>
              <a:t>Cả</a:t>
            </a:r>
            <a:r>
              <a:rPr lang="en-US" sz="3200" dirty="0">
                <a:solidFill>
                  <a:srgbClr val="0033CC"/>
                </a:solidFill>
              </a:rPr>
              <a:t> A </a:t>
            </a:r>
            <a:r>
              <a:rPr lang="en-US" sz="3200" dirty="0" err="1">
                <a:solidFill>
                  <a:srgbClr val="0033CC"/>
                </a:solidFill>
              </a:rPr>
              <a:t>và</a:t>
            </a:r>
            <a:r>
              <a:rPr lang="en-US" sz="3200" dirty="0">
                <a:solidFill>
                  <a:srgbClr val="0033CC"/>
                </a:solidFill>
              </a:rPr>
              <a:t> B </a:t>
            </a:r>
            <a:r>
              <a:rPr lang="en-US" sz="3200" dirty="0" err="1">
                <a:solidFill>
                  <a:srgbClr val="0033CC"/>
                </a:solidFill>
              </a:rPr>
              <a:t>đều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đúng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149600" y="3006876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33CC"/>
                </a:solidFill>
              </a:rPr>
              <a:t>B.</a:t>
            </a:r>
            <a:r>
              <a:rPr lang="en-US" sz="2667" dirty="0" err="1">
                <a:solidFill>
                  <a:srgbClr val="0033CC"/>
                </a:solidFill>
              </a:rPr>
              <a:t>Nghịch</a:t>
            </a:r>
            <a:r>
              <a:rPr lang="en-US" sz="2667" dirty="0">
                <a:solidFill>
                  <a:srgbClr val="0033CC"/>
                </a:solidFill>
              </a:rPr>
              <a:t> </a:t>
            </a:r>
            <a:r>
              <a:rPr lang="en-US" sz="2667" dirty="0" err="1">
                <a:solidFill>
                  <a:srgbClr val="0033CC"/>
                </a:solidFill>
              </a:rPr>
              <a:t>biến</a:t>
            </a:r>
            <a:endParaRPr lang="en-US" sz="2667" dirty="0">
              <a:solidFill>
                <a:srgbClr val="0033CC"/>
              </a:solidFill>
            </a:endParaRP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2" name="Explosion 2 51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9053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7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96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1840"/>
            <a:ext cx="12192000" cy="81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85" y="4070123"/>
            <a:ext cx="1691716" cy="261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174649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A. (-5; 4)</a:t>
            </a: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43400"/>
            <a:ext cx="96005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30480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B.(0,2; 0)</a:t>
            </a: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61" y="3688293"/>
            <a:ext cx="2585508" cy="25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58" y="4737760"/>
            <a:ext cx="1498177" cy="21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-2870200"/>
            <a:ext cx="85344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9217050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D. (0,75; -3)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096000" y="3022600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C. </a:t>
            </a:r>
            <a:r>
              <a:rPr lang="en-US" sz="2667" dirty="0">
                <a:solidFill>
                  <a:srgbClr val="0033CC"/>
                </a:solidFill>
              </a:rPr>
              <a:t>(4,5; -6)</a:t>
            </a: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49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3393524" y="697016"/>
            <a:ext cx="55880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0033CC"/>
                </a:solidFill>
              </a:rPr>
              <a:t>Đồ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thị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hàm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số</a:t>
            </a:r>
            <a:r>
              <a:rPr lang="en-US" sz="3733" dirty="0">
                <a:solidFill>
                  <a:srgbClr val="0033CC"/>
                </a:solidFill>
              </a:rPr>
              <a:t> y = -2x + 3 </a:t>
            </a:r>
            <a:r>
              <a:rPr lang="en-US" sz="3733" dirty="0" err="1">
                <a:solidFill>
                  <a:srgbClr val="0033CC"/>
                </a:solidFill>
              </a:rPr>
              <a:t>đi</a:t>
            </a:r>
            <a:r>
              <a:rPr lang="en-US" sz="3733" dirty="0">
                <a:solidFill>
                  <a:srgbClr val="0033CC"/>
                </a:solidFill>
              </a:rPr>
              <a:t> qua </a:t>
            </a:r>
            <a:r>
              <a:rPr lang="en-US" sz="3733" dirty="0" err="1">
                <a:solidFill>
                  <a:srgbClr val="0033CC"/>
                </a:solidFill>
              </a:rPr>
              <a:t>điểm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có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tọa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độ</a:t>
            </a:r>
            <a:endParaRPr lang="en-US" sz="3733" dirty="0">
              <a:solidFill>
                <a:srgbClr val="0033CC"/>
              </a:solidFill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53594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7" name="Explosion 2 56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07573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71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12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8600"/>
            <a:ext cx="12191999" cy="8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1" y="3232869"/>
            <a:ext cx="8074599" cy="36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7000"/>
            <a:ext cx="118872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55380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A. y = 12 + x</a:t>
            </a:r>
            <a:r>
              <a:rPr lang="en-US" sz="3200" baseline="30000" dirty="0">
                <a:solidFill>
                  <a:srgbClr val="0033CC"/>
                </a:solidFill>
              </a:rPr>
              <a:t>2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0480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33CC"/>
                </a:solidFill>
              </a:rPr>
              <a:t>B.y</a:t>
            </a:r>
            <a:r>
              <a:rPr lang="en-US" sz="3200" dirty="0">
                <a:solidFill>
                  <a:srgbClr val="0033CC"/>
                </a:solidFill>
              </a:rPr>
              <a:t> = x</a:t>
            </a:r>
            <a:r>
              <a:rPr lang="en-US" sz="3200" baseline="30000" dirty="0">
                <a:solidFill>
                  <a:srgbClr val="0033CC"/>
                </a:solidFill>
              </a:rPr>
              <a:t>3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217050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D. y = 1 – 4x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096000" y="3022600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C. </a:t>
            </a:r>
            <a:r>
              <a:rPr lang="en-US" sz="2667" dirty="0">
                <a:solidFill>
                  <a:srgbClr val="0033CC"/>
                </a:solidFill>
              </a:rPr>
              <a:t>y = x</a:t>
            </a:r>
            <a:r>
              <a:rPr lang="en-US" sz="2667" baseline="30000" dirty="0">
                <a:solidFill>
                  <a:srgbClr val="0033CC"/>
                </a:solidFill>
              </a:rPr>
              <a:t>2</a:t>
            </a:r>
            <a:r>
              <a:rPr lang="en-US" sz="2667" dirty="0">
                <a:solidFill>
                  <a:srgbClr val="0033CC"/>
                </a:solidFill>
              </a:rPr>
              <a:t> – 2x</a:t>
            </a: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3206368" y="658737"/>
            <a:ext cx="55880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0033CC"/>
                </a:solidFill>
              </a:rPr>
              <a:t>Điểm</a:t>
            </a:r>
            <a:r>
              <a:rPr lang="en-US" sz="3733" dirty="0">
                <a:solidFill>
                  <a:srgbClr val="0033CC"/>
                </a:solidFill>
              </a:rPr>
              <a:t> (-2; 8) </a:t>
            </a:r>
            <a:r>
              <a:rPr lang="en-US" sz="3733" dirty="0" err="1">
                <a:solidFill>
                  <a:srgbClr val="0033CC"/>
                </a:solidFill>
              </a:rPr>
              <a:t>thuộc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đồ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thị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hàm</a:t>
            </a:r>
            <a:r>
              <a:rPr lang="en-US" sz="3733" dirty="0">
                <a:solidFill>
                  <a:srgbClr val="0033CC"/>
                </a:solidFill>
              </a:rPr>
              <a:t> </a:t>
            </a:r>
            <a:r>
              <a:rPr lang="en-US" sz="3733" dirty="0" err="1">
                <a:solidFill>
                  <a:srgbClr val="0033CC"/>
                </a:solidFill>
              </a:rPr>
              <a:t>số</a:t>
            </a:r>
            <a:r>
              <a:rPr lang="en-US" sz="3733" dirty="0">
                <a:solidFill>
                  <a:srgbClr val="0033CC"/>
                </a:solidFill>
              </a:rPr>
              <a:t>:</a:t>
            </a: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58" y="52197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5" name="Rounded Rectangle 1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1" name="Explosion 2 50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75142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76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90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1" grpId="0" animBg="1"/>
      <p:bldP spid="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146076A0-8290-4FE7-B6C0-710CFE007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19"/>
            <a:ext cx="12219214" cy="6842760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7D4E90DE-F1F1-48E6-9035-8EE03A3496DC}"/>
              </a:ext>
            </a:extLst>
          </p:cNvPr>
          <p:cNvSpPr txBox="1">
            <a:spLocks/>
          </p:cNvSpPr>
          <p:nvPr/>
        </p:nvSpPr>
        <p:spPr>
          <a:xfrm>
            <a:off x="-26913" y="-13000"/>
            <a:ext cx="12191999" cy="83925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HÀM SỐ</a:t>
            </a: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0C636A2C-B1EB-4A14-95ED-40011B9E6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43" y="857876"/>
            <a:ext cx="119797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33CC"/>
                </a:solidFill>
              </a:rPr>
              <a:t>1) </a:t>
            </a:r>
            <a:r>
              <a:rPr lang="en-US" altLang="en-US" sz="2400" dirty="0" err="1">
                <a:solidFill>
                  <a:srgbClr val="0033CC"/>
                </a:solidFill>
              </a:rPr>
              <a:t>Nếu</a:t>
            </a:r>
            <a:r>
              <a:rPr lang="en-US" altLang="en-US" sz="2400" dirty="0">
                <a:solidFill>
                  <a:srgbClr val="0033CC"/>
                </a:solidFill>
              </a:rPr>
              <a:t>  </a:t>
            </a:r>
            <a:r>
              <a:rPr lang="en-US" altLang="en-US" sz="2400" dirty="0" err="1">
                <a:solidFill>
                  <a:srgbClr val="0033CC"/>
                </a:solidFill>
              </a:rPr>
              <a:t>đại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lượng</a:t>
            </a:r>
            <a:r>
              <a:rPr lang="en-US" altLang="en-US" sz="2400" dirty="0">
                <a:solidFill>
                  <a:srgbClr val="0033CC"/>
                </a:solidFill>
              </a:rPr>
              <a:t> y </a:t>
            </a:r>
            <a:r>
              <a:rPr lang="en-US" altLang="en-US" sz="2400" dirty="0" err="1">
                <a:solidFill>
                  <a:srgbClr val="0033CC"/>
                </a:solidFill>
              </a:rPr>
              <a:t>phụ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thuộc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vào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đại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lượng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thay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đổi</a:t>
            </a:r>
            <a:r>
              <a:rPr lang="en-US" altLang="en-US" sz="2400" dirty="0">
                <a:solidFill>
                  <a:srgbClr val="0033CC"/>
                </a:solidFill>
              </a:rPr>
              <a:t> x </a:t>
            </a:r>
            <a:r>
              <a:rPr lang="en-US" altLang="en-US" sz="2400" dirty="0" err="1">
                <a:solidFill>
                  <a:srgbClr val="0033CC"/>
                </a:solidFill>
              </a:rPr>
              <a:t>sao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cho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với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mỗi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giá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trị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của</a:t>
            </a:r>
            <a:r>
              <a:rPr lang="en-US" altLang="en-US" sz="2400" dirty="0">
                <a:solidFill>
                  <a:srgbClr val="0033CC"/>
                </a:solidFill>
              </a:rPr>
              <a:t> x ta </a:t>
            </a:r>
            <a:r>
              <a:rPr lang="en-US" altLang="en-US" sz="2400" dirty="0" err="1">
                <a:solidFill>
                  <a:srgbClr val="0033CC"/>
                </a:solidFill>
              </a:rPr>
              <a:t>luôn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xác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định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được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chỉ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một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giá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trị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tương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ứng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của</a:t>
            </a:r>
            <a:r>
              <a:rPr lang="en-US" altLang="en-US" sz="2400" dirty="0">
                <a:solidFill>
                  <a:srgbClr val="0033CC"/>
                </a:solidFill>
              </a:rPr>
              <a:t> y </a:t>
            </a:r>
            <a:r>
              <a:rPr lang="en-US" altLang="en-US" sz="2400" dirty="0" err="1">
                <a:solidFill>
                  <a:srgbClr val="0033CC"/>
                </a:solidFill>
              </a:rPr>
              <a:t>thì</a:t>
            </a:r>
            <a:r>
              <a:rPr lang="en-US" altLang="en-US" sz="2400" dirty="0">
                <a:solidFill>
                  <a:srgbClr val="0033CC"/>
                </a:solidFill>
              </a:rPr>
              <a:t> y </a:t>
            </a:r>
            <a:r>
              <a:rPr lang="en-US" altLang="en-US" sz="2400" dirty="0" err="1">
                <a:solidFill>
                  <a:srgbClr val="0033CC"/>
                </a:solidFill>
              </a:rPr>
              <a:t>được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gọi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là</a:t>
            </a:r>
            <a:r>
              <a:rPr lang="en-US" altLang="en-US" sz="2400" dirty="0"/>
              <a:t>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hàm</a:t>
            </a:r>
            <a:r>
              <a:rPr lang="en-US" altLang="en-US" sz="2400" b="1" i="1" dirty="0">
                <a:solidFill>
                  <a:srgbClr val="FF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số</a:t>
            </a:r>
            <a:r>
              <a:rPr lang="en-US" altLang="en-US" sz="2400" b="1" i="1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của</a:t>
            </a:r>
            <a:r>
              <a:rPr lang="en-US" altLang="en-US" sz="2400" dirty="0">
                <a:solidFill>
                  <a:srgbClr val="0033CC"/>
                </a:solidFill>
              </a:rPr>
              <a:t> x, </a:t>
            </a:r>
            <a:r>
              <a:rPr lang="en-US" altLang="en-US" sz="2400" dirty="0" err="1">
                <a:solidFill>
                  <a:srgbClr val="0033CC"/>
                </a:solidFill>
              </a:rPr>
              <a:t>khi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đó</a:t>
            </a:r>
            <a:r>
              <a:rPr lang="en-US" altLang="en-US" sz="2400" dirty="0">
                <a:solidFill>
                  <a:srgbClr val="0033CC"/>
                </a:solidFill>
              </a:rPr>
              <a:t> x </a:t>
            </a:r>
            <a:r>
              <a:rPr lang="en-US" altLang="en-US" sz="2400" dirty="0" err="1">
                <a:solidFill>
                  <a:srgbClr val="0033CC"/>
                </a:solidFill>
              </a:rPr>
              <a:t>được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gọi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là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biến</a:t>
            </a:r>
            <a:r>
              <a:rPr lang="en-US" altLang="en-US" sz="2400" b="1" i="1" dirty="0">
                <a:solidFill>
                  <a:srgbClr val="FF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số</a:t>
            </a:r>
            <a:r>
              <a:rPr lang="en-US" altLang="en-US" sz="2400" dirty="0"/>
              <a:t>.</a:t>
            </a:r>
            <a:endParaRPr lang="en-US" altLang="en-US" sz="2400" i="1" dirty="0"/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439B7BEE-EDB3-4E5C-9712-AA8A4B3F1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459453"/>
              </p:ext>
            </p:extLst>
          </p:nvPr>
        </p:nvGraphicFramePr>
        <p:xfrm>
          <a:off x="3597628" y="1802750"/>
          <a:ext cx="5459893" cy="773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3165">
                  <a:extLst>
                    <a:ext uri="{9D8B030D-6E8A-4147-A177-3AD203B41FA5}">
                      <a16:colId xmlns:a16="http://schemas.microsoft.com/office/drawing/2014/main" val="2649901287"/>
                    </a:ext>
                  </a:extLst>
                </a:gridCol>
                <a:gridCol w="966062">
                  <a:extLst>
                    <a:ext uri="{9D8B030D-6E8A-4147-A177-3AD203B41FA5}">
                      <a16:colId xmlns:a16="http://schemas.microsoft.com/office/drawing/2014/main" val="4029696617"/>
                    </a:ext>
                  </a:extLst>
                </a:gridCol>
                <a:gridCol w="1124337">
                  <a:extLst>
                    <a:ext uri="{9D8B030D-6E8A-4147-A177-3AD203B41FA5}">
                      <a16:colId xmlns:a16="http://schemas.microsoft.com/office/drawing/2014/main" val="280612375"/>
                    </a:ext>
                  </a:extLst>
                </a:gridCol>
                <a:gridCol w="1124337">
                  <a:extLst>
                    <a:ext uri="{9D8B030D-6E8A-4147-A177-3AD203B41FA5}">
                      <a16:colId xmlns:a16="http://schemas.microsoft.com/office/drawing/2014/main" val="1869295814"/>
                    </a:ext>
                  </a:extLst>
                </a:gridCol>
                <a:gridCol w="1121992">
                  <a:extLst>
                    <a:ext uri="{9D8B030D-6E8A-4147-A177-3AD203B41FA5}">
                      <a16:colId xmlns:a16="http://schemas.microsoft.com/office/drawing/2014/main" val="1127964568"/>
                    </a:ext>
                  </a:extLst>
                </a:gridCol>
              </a:tblGrid>
              <a:tr h="334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482191"/>
                  </a:ext>
                </a:extLst>
              </a:tr>
              <a:tr h="334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947285"/>
                  </a:ext>
                </a:extLst>
              </a:tr>
            </a:tbl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A27151CE-4050-44C5-BF5D-9442BB935986}"/>
              </a:ext>
            </a:extLst>
          </p:cNvPr>
          <p:cNvSpPr/>
          <p:nvPr/>
        </p:nvSpPr>
        <p:spPr>
          <a:xfrm>
            <a:off x="2246167" y="1872968"/>
            <a:ext cx="1282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 </a:t>
            </a:r>
            <a:endParaRPr lang="en-VN" sz="2800" dirty="0">
              <a:solidFill>
                <a:srgbClr val="0000FF"/>
              </a:solidFill>
            </a:endParaRPr>
          </a:p>
        </p:txBody>
      </p:sp>
      <p:pic>
        <p:nvPicPr>
          <p:cNvPr id="50" name="Picture 16" descr="chu be">
            <a:extLst>
              <a:ext uri="{FF2B5EF4-FFF2-40B4-BE49-F238E27FC236}">
                <a16:creationId xmlns:a16="http://schemas.microsoft.com/office/drawing/2014/main" id="{36D1CB57-A75D-4F32-9184-66D51BB9DA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47" y="5882104"/>
            <a:ext cx="1077912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AutoShape 17">
            <a:extLst>
              <a:ext uri="{FF2B5EF4-FFF2-40B4-BE49-F238E27FC236}">
                <a16:creationId xmlns:a16="http://schemas.microsoft.com/office/drawing/2014/main" id="{E50BFF34-1FC4-4B91-B611-9A908D7FA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05" y="3147533"/>
            <a:ext cx="6868391" cy="1914686"/>
          </a:xfrm>
          <a:prstGeom prst="cloudCallout">
            <a:avLst>
              <a:gd name="adj1" fmla="val -43995"/>
              <a:gd name="adj2" fmla="val 84671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x?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" name="Picture 16" descr="chu be">
            <a:extLst>
              <a:ext uri="{FF2B5EF4-FFF2-40B4-BE49-F238E27FC236}">
                <a16:creationId xmlns:a16="http://schemas.microsoft.com/office/drawing/2014/main" id="{9AEC53E0-5827-4FFF-84EF-7B9A58A2F7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217" y="5935013"/>
            <a:ext cx="1077912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AutoShape 17">
            <a:extLst>
              <a:ext uri="{FF2B5EF4-FFF2-40B4-BE49-F238E27FC236}">
                <a16:creationId xmlns:a16="http://schemas.microsoft.com/office/drawing/2014/main" id="{07813AD3-EF7E-491D-8DEA-3A5927F7D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479" y="3071598"/>
            <a:ext cx="6868391" cy="1914686"/>
          </a:xfrm>
          <a:prstGeom prst="cloudCallout">
            <a:avLst>
              <a:gd name="adj1" fmla="val 41330"/>
              <a:gd name="adj2" fmla="val 107464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 Box 10">
            <a:extLst>
              <a:ext uri="{FF2B5EF4-FFF2-40B4-BE49-F238E27FC236}">
                <a16:creationId xmlns:a16="http://schemas.microsoft.com/office/drawing/2014/main" id="{BD9DA019-3ACC-4EF8-BB1F-0EC444C50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83" y="2083387"/>
            <a:ext cx="10880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33CC"/>
                </a:solidFill>
              </a:rPr>
              <a:t>2) </a:t>
            </a:r>
            <a:r>
              <a:rPr lang="en-US" altLang="en-US" sz="2400" dirty="0" err="1">
                <a:solidFill>
                  <a:srgbClr val="0033CC"/>
                </a:solidFill>
              </a:rPr>
              <a:t>Hàm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số</a:t>
            </a:r>
            <a:r>
              <a:rPr lang="en-US" altLang="en-US" sz="2400" dirty="0">
                <a:solidFill>
                  <a:srgbClr val="0033CC"/>
                </a:solidFill>
              </a:rPr>
              <a:t>  </a:t>
            </a:r>
            <a:r>
              <a:rPr lang="en-US" altLang="en-US" sz="2400" dirty="0" err="1">
                <a:solidFill>
                  <a:srgbClr val="0033CC"/>
                </a:solidFill>
              </a:rPr>
              <a:t>có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thể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được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cho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bằng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bảng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hoặc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bằng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công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thức</a:t>
            </a:r>
            <a:r>
              <a:rPr lang="en-US" altLang="en-US" sz="24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1FD0F68-37DE-4C54-B42E-C1F73EA16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97" y="2678821"/>
            <a:ext cx="8270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000" u="sng" dirty="0">
                <a:solidFill>
                  <a:srgbClr val="0033CC"/>
                </a:solidFill>
              </a:rPr>
              <a:t>Ví dụ 1</a:t>
            </a:r>
            <a:r>
              <a:rPr lang="vi-VN" altLang="en-US" sz="2000" dirty="0">
                <a:solidFill>
                  <a:srgbClr val="0033CC"/>
                </a:solidFill>
              </a:rPr>
              <a:t>:  </a:t>
            </a:r>
            <a:r>
              <a:rPr lang="vi-VN" altLang="en-US" sz="2000" b="1" i="1" dirty="0">
                <a:solidFill>
                  <a:srgbClr val="0033CC"/>
                </a:solidFill>
              </a:rPr>
              <a:t>a</a:t>
            </a:r>
            <a:r>
              <a:rPr lang="en-US" altLang="en-US" sz="2000" b="1" i="1" dirty="0">
                <a:solidFill>
                  <a:srgbClr val="0033CC"/>
                </a:solidFill>
              </a:rPr>
              <a:t>) </a:t>
            </a:r>
            <a:r>
              <a:rPr lang="vi-VN" altLang="en-US" sz="2000" b="1" i="1" dirty="0">
                <a:solidFill>
                  <a:srgbClr val="0033CC"/>
                </a:solidFill>
              </a:rPr>
              <a:t> y là hàm số của x được cho bởi bảng sau: </a:t>
            </a:r>
          </a:p>
        </p:txBody>
      </p:sp>
      <p:grpSp>
        <p:nvGrpSpPr>
          <p:cNvPr id="96" name="Group 50">
            <a:extLst>
              <a:ext uri="{FF2B5EF4-FFF2-40B4-BE49-F238E27FC236}">
                <a16:creationId xmlns:a16="http://schemas.microsoft.com/office/drawing/2014/main" id="{DC8AD906-8B35-4470-95FB-D774CF14698C}"/>
              </a:ext>
            </a:extLst>
          </p:cNvPr>
          <p:cNvGrpSpPr>
            <a:grpSpLocks/>
          </p:cNvGrpSpPr>
          <p:nvPr/>
        </p:nvGrpSpPr>
        <p:grpSpPr bwMode="auto">
          <a:xfrm>
            <a:off x="668590" y="3364936"/>
            <a:ext cx="4178300" cy="932715"/>
            <a:chOff x="864" y="2224"/>
            <a:chExt cx="3840" cy="990"/>
          </a:xfrm>
        </p:grpSpPr>
        <p:grpSp>
          <p:nvGrpSpPr>
            <p:cNvPr id="97" name="Group 51">
              <a:extLst>
                <a:ext uri="{FF2B5EF4-FFF2-40B4-BE49-F238E27FC236}">
                  <a16:creationId xmlns:a16="http://schemas.microsoft.com/office/drawing/2014/main" id="{780FAFFD-B8C6-42AF-98F5-DECC5A0203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224"/>
              <a:ext cx="3840" cy="990"/>
              <a:chOff x="864" y="2616"/>
              <a:chExt cx="3840" cy="990"/>
            </a:xfrm>
          </p:grpSpPr>
          <p:sp>
            <p:nvSpPr>
              <p:cNvPr id="99" name="Rectangle 52">
                <a:extLst>
                  <a:ext uri="{FF2B5EF4-FFF2-40B4-BE49-F238E27FC236}">
                    <a16:creationId xmlns:a16="http://schemas.microsoft.com/office/drawing/2014/main" id="{FF78905F-17A4-4A70-B88B-BCD9B49B0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5" y="3095"/>
                <a:ext cx="549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endParaRPr lang="en-US" altLang="en-US" sz="200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20000"/>
                  </a:spcBef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Rectangle 53">
                <a:extLst>
                  <a:ext uri="{FF2B5EF4-FFF2-40B4-BE49-F238E27FC236}">
                    <a16:creationId xmlns:a16="http://schemas.microsoft.com/office/drawing/2014/main" id="{6AD5BC09-1EAB-461D-BC2F-9BC774D5F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" y="3095"/>
                <a:ext cx="548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endParaRPr lang="vi-VN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Rectangle 54">
                <a:extLst>
                  <a:ext uri="{FF2B5EF4-FFF2-40B4-BE49-F238E27FC236}">
                    <a16:creationId xmlns:a16="http://schemas.microsoft.com/office/drawing/2014/main" id="{E3368D62-259B-4A27-A77B-B1A509E6F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3095"/>
                <a:ext cx="549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02" name="Rectangle 55">
                <a:extLst>
                  <a:ext uri="{FF2B5EF4-FFF2-40B4-BE49-F238E27FC236}">
                    <a16:creationId xmlns:a16="http://schemas.microsoft.com/office/drawing/2014/main" id="{B6FC047E-EC38-4F61-AFAC-A5E4C3B10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0" y="3095"/>
                <a:ext cx="548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03" name="Rectangle 56">
                <a:extLst>
                  <a:ext uri="{FF2B5EF4-FFF2-40B4-BE49-F238E27FC236}">
                    <a16:creationId xmlns:a16="http://schemas.microsoft.com/office/drawing/2014/main" id="{11EE12A5-2EB1-421C-8C43-3C28FEBDC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1" y="3095"/>
                <a:ext cx="549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04" name="Rectangle 57">
                <a:extLst>
                  <a:ext uri="{FF2B5EF4-FFF2-40B4-BE49-F238E27FC236}">
                    <a16:creationId xmlns:a16="http://schemas.microsoft.com/office/drawing/2014/main" id="{A24CB8ED-84E1-4FE4-86C1-BDA36A075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" y="3095"/>
                <a:ext cx="548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05" name="Rectangle 58">
                <a:extLst>
                  <a:ext uri="{FF2B5EF4-FFF2-40B4-BE49-F238E27FC236}">
                    <a16:creationId xmlns:a16="http://schemas.microsoft.com/office/drawing/2014/main" id="{5743D544-ACFF-489B-AA05-651B88D93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3095"/>
                <a:ext cx="549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400">
                    <a:latin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106" name="Rectangle 59">
                <a:extLst>
                  <a:ext uri="{FF2B5EF4-FFF2-40B4-BE49-F238E27FC236}">
                    <a16:creationId xmlns:a16="http://schemas.microsoft.com/office/drawing/2014/main" id="{5EA48B4D-22C9-4255-963C-1F5759362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5" y="2616"/>
                <a:ext cx="549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07" name="Rectangle 60">
                <a:extLst>
                  <a:ext uri="{FF2B5EF4-FFF2-40B4-BE49-F238E27FC236}">
                    <a16:creationId xmlns:a16="http://schemas.microsoft.com/office/drawing/2014/main" id="{4AD470C0-720D-490A-9028-F56C016D3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" y="2616"/>
                <a:ext cx="548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08" name="Rectangle 61">
                <a:extLst>
                  <a:ext uri="{FF2B5EF4-FFF2-40B4-BE49-F238E27FC236}">
                    <a16:creationId xmlns:a16="http://schemas.microsoft.com/office/drawing/2014/main" id="{3A963098-0FF9-45AC-AC90-CF1CD1F8F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2616"/>
                <a:ext cx="549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09" name="Rectangle 62">
                <a:extLst>
                  <a:ext uri="{FF2B5EF4-FFF2-40B4-BE49-F238E27FC236}">
                    <a16:creationId xmlns:a16="http://schemas.microsoft.com/office/drawing/2014/main" id="{4A1CB0D1-4804-478E-A7C1-19396F5ED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0" y="2616"/>
                <a:ext cx="548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10" name="Rectangle 63">
                <a:extLst>
                  <a:ext uri="{FF2B5EF4-FFF2-40B4-BE49-F238E27FC236}">
                    <a16:creationId xmlns:a16="http://schemas.microsoft.com/office/drawing/2014/main" id="{34ADCB03-8B78-4738-B9CF-023DD754F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1" y="2616"/>
                <a:ext cx="549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endParaRPr lang="en-US" altLang="en-US" sz="200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20000"/>
                  </a:spcBef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Rectangle 64">
                <a:extLst>
                  <a:ext uri="{FF2B5EF4-FFF2-40B4-BE49-F238E27FC236}">
                    <a16:creationId xmlns:a16="http://schemas.microsoft.com/office/drawing/2014/main" id="{57EEFC8C-37A1-443D-BB80-7D14764FC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" y="2616"/>
                <a:ext cx="548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endParaRPr lang="vi-VN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Rectangle 65">
                <a:extLst>
                  <a:ext uri="{FF2B5EF4-FFF2-40B4-BE49-F238E27FC236}">
                    <a16:creationId xmlns:a16="http://schemas.microsoft.com/office/drawing/2014/main" id="{C627D3FA-CDAD-41B1-A79E-6D73C9E6F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616"/>
                <a:ext cx="549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113" name="Line 66">
                <a:extLst>
                  <a:ext uri="{FF2B5EF4-FFF2-40B4-BE49-F238E27FC236}">
                    <a16:creationId xmlns:a16="http://schemas.microsoft.com/office/drawing/2014/main" id="{33DE9A8F-9065-437E-B56E-75E26DC707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616"/>
                <a:ext cx="384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67">
                <a:extLst>
                  <a:ext uri="{FF2B5EF4-FFF2-40B4-BE49-F238E27FC236}">
                    <a16:creationId xmlns:a16="http://schemas.microsoft.com/office/drawing/2014/main" id="{EB2D7596-F3EA-4D4E-9BB3-BF3B8BFA4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3095"/>
                <a:ext cx="38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68">
                <a:extLst>
                  <a:ext uri="{FF2B5EF4-FFF2-40B4-BE49-F238E27FC236}">
                    <a16:creationId xmlns:a16="http://schemas.microsoft.com/office/drawing/2014/main" id="{65A46D6F-FB5A-4278-80FB-7635DA7AA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3574"/>
                <a:ext cx="384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69">
                <a:extLst>
                  <a:ext uri="{FF2B5EF4-FFF2-40B4-BE49-F238E27FC236}">
                    <a16:creationId xmlns:a16="http://schemas.microsoft.com/office/drawing/2014/main" id="{ED6006B5-778F-4049-9650-E720766A4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616"/>
                <a:ext cx="0" cy="95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70">
                <a:extLst>
                  <a:ext uri="{FF2B5EF4-FFF2-40B4-BE49-F238E27FC236}">
                    <a16:creationId xmlns:a16="http://schemas.microsoft.com/office/drawing/2014/main" id="{807E0465-238B-43CF-A09E-5384C0D56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3" y="2616"/>
                <a:ext cx="0" cy="9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71">
                <a:extLst>
                  <a:ext uri="{FF2B5EF4-FFF2-40B4-BE49-F238E27FC236}">
                    <a16:creationId xmlns:a16="http://schemas.microsoft.com/office/drawing/2014/main" id="{A22543B0-B81B-4023-BE83-651B6F222B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1" y="2616"/>
                <a:ext cx="0" cy="9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72">
                <a:extLst>
                  <a:ext uri="{FF2B5EF4-FFF2-40B4-BE49-F238E27FC236}">
                    <a16:creationId xmlns:a16="http://schemas.microsoft.com/office/drawing/2014/main" id="{995EF0F5-C0C8-4FC5-B594-F3A09668D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0" y="2616"/>
                <a:ext cx="0" cy="9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73">
                <a:extLst>
                  <a:ext uri="{FF2B5EF4-FFF2-40B4-BE49-F238E27FC236}">
                    <a16:creationId xmlns:a16="http://schemas.microsoft.com/office/drawing/2014/main" id="{0BE8F893-CE53-4132-9F23-E33AF13ED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8" y="2616"/>
                <a:ext cx="0" cy="9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74">
                <a:extLst>
                  <a:ext uri="{FF2B5EF4-FFF2-40B4-BE49-F238E27FC236}">
                    <a16:creationId xmlns:a16="http://schemas.microsoft.com/office/drawing/2014/main" id="{EB6E37F5-31A6-42F0-ACD8-257A54AC6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7" y="2616"/>
                <a:ext cx="0" cy="9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75">
                <a:extLst>
                  <a:ext uri="{FF2B5EF4-FFF2-40B4-BE49-F238E27FC236}">
                    <a16:creationId xmlns:a16="http://schemas.microsoft.com/office/drawing/2014/main" id="{75ACAD7E-0E70-4080-8E50-91436D7CF9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5" y="2616"/>
                <a:ext cx="0" cy="9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76">
                <a:extLst>
                  <a:ext uri="{FF2B5EF4-FFF2-40B4-BE49-F238E27FC236}">
                    <a16:creationId xmlns:a16="http://schemas.microsoft.com/office/drawing/2014/main" id="{F6DD0BE4-9146-4C89-BFDD-79D678AC24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2616"/>
                <a:ext cx="0" cy="95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24" name="Object 77">
                <a:extLst>
                  <a:ext uri="{FF2B5EF4-FFF2-40B4-BE49-F238E27FC236}">
                    <a16:creationId xmlns:a16="http://schemas.microsoft.com/office/drawing/2014/main" id="{3BD197D1-801E-48C1-AC6F-FA3D7459ECB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862247"/>
                  </p:ext>
                </p:extLst>
              </p:nvPr>
            </p:nvGraphicFramePr>
            <p:xfrm>
              <a:off x="1566" y="2618"/>
              <a:ext cx="277" cy="5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177646" imgH="494870" progId="Equation.DSMT4">
                      <p:embed/>
                    </p:oleObj>
                  </mc:Choice>
                  <mc:Fallback>
                    <p:oleObj name="Equation" r:id="rId4" imgW="177646" imgH="494870" progId="Equation.DSMT4">
                      <p:embed/>
                      <p:pic>
                        <p:nvPicPr>
                          <p:cNvPr id="80" name="Object 77">
                            <a:extLst>
                              <a:ext uri="{FF2B5EF4-FFF2-40B4-BE49-F238E27FC236}">
                                <a16:creationId xmlns:a16="http://schemas.microsoft.com/office/drawing/2014/main" id="{A7834B63-1754-4211-8C3D-14CC5FCBF58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66" y="2618"/>
                            <a:ext cx="277" cy="5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5" name="Object 78">
                <a:extLst>
                  <a:ext uri="{FF2B5EF4-FFF2-40B4-BE49-F238E27FC236}">
                    <a16:creationId xmlns:a16="http://schemas.microsoft.com/office/drawing/2014/main" id="{5EE54EB4-F489-4D95-97A4-3C99F87012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42766102"/>
                  </p:ext>
                </p:extLst>
              </p:nvPr>
            </p:nvGraphicFramePr>
            <p:xfrm>
              <a:off x="2110" y="2617"/>
              <a:ext cx="201" cy="5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90417" imgH="495085" progId="Equation.DSMT4">
                      <p:embed/>
                    </p:oleObj>
                  </mc:Choice>
                  <mc:Fallback>
                    <p:oleObj name="Equation" r:id="rId6" imgW="190417" imgH="495085" progId="Equation.DSMT4">
                      <p:embed/>
                      <p:pic>
                        <p:nvPicPr>
                          <p:cNvPr id="81" name="Object 78">
                            <a:extLst>
                              <a:ext uri="{FF2B5EF4-FFF2-40B4-BE49-F238E27FC236}">
                                <a16:creationId xmlns:a16="http://schemas.microsoft.com/office/drawing/2014/main" id="{54B6A6C8-61D6-475C-9A63-94063B6A8CC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10" y="2617"/>
                            <a:ext cx="201" cy="5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6" name="Object 79">
                <a:extLst>
                  <a:ext uri="{FF2B5EF4-FFF2-40B4-BE49-F238E27FC236}">
                    <a16:creationId xmlns:a16="http://schemas.microsoft.com/office/drawing/2014/main" id="{E7F88F5F-7ECA-4390-AE89-7C749DFD06D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729" y="3095"/>
              <a:ext cx="426" cy="5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190417" imgH="495085" progId="Equation.DSMT4">
                      <p:embed/>
                    </p:oleObj>
                  </mc:Choice>
                  <mc:Fallback>
                    <p:oleObj name="Equation" r:id="rId8" imgW="190417" imgH="495085" progId="Equation.DSMT4">
                      <p:embed/>
                      <p:pic>
                        <p:nvPicPr>
                          <p:cNvPr id="82" name="Object 79">
                            <a:extLst>
                              <a:ext uri="{FF2B5EF4-FFF2-40B4-BE49-F238E27FC236}">
                                <a16:creationId xmlns:a16="http://schemas.microsoft.com/office/drawing/2014/main" id="{A7E2B7F2-6E14-4D72-891B-1B5FF14E634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9" y="3095"/>
                            <a:ext cx="426" cy="51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98" name="Object 80">
              <a:extLst>
                <a:ext uri="{FF2B5EF4-FFF2-40B4-BE49-F238E27FC236}">
                  <a16:creationId xmlns:a16="http://schemas.microsoft.com/office/drawing/2014/main" id="{D49CDD4D-8BE9-4050-8132-ADF0C229F0E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0912992"/>
                </p:ext>
              </p:extLst>
            </p:nvPr>
          </p:nvGraphicFramePr>
          <p:xfrm>
            <a:off x="4309" y="2685"/>
            <a:ext cx="198" cy="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90417" imgH="495085" progId="Equation.DSMT4">
                    <p:embed/>
                  </p:oleObj>
                </mc:Choice>
                <mc:Fallback>
                  <p:oleObj name="Equation" r:id="rId10" imgW="190417" imgH="495085" progId="Equation.DSMT4">
                    <p:embed/>
                    <p:pic>
                      <p:nvPicPr>
                        <p:cNvPr id="54" name="Object 80">
                          <a:extLst>
                            <a:ext uri="{FF2B5EF4-FFF2-40B4-BE49-F238E27FC236}">
                              <a16:creationId xmlns:a16="http://schemas.microsoft.com/office/drawing/2014/main" id="{7B2D7E4B-D5E7-4B3F-A3F4-411782CF940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9" y="2685"/>
                          <a:ext cx="198" cy="5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4199180-2E5C-4A49-B208-C418F09F5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851" y="2556102"/>
            <a:ext cx="58860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rgbClr val="0033CC"/>
                </a:solidFill>
              </a:rPr>
              <a:t>b)   y </a:t>
            </a:r>
            <a:r>
              <a:rPr lang="en-US" altLang="en-US" sz="2000" b="1" i="1" dirty="0" err="1">
                <a:solidFill>
                  <a:srgbClr val="0033CC"/>
                </a:solidFill>
              </a:rPr>
              <a:t>là</a:t>
            </a:r>
            <a:r>
              <a:rPr lang="en-US" altLang="en-US" sz="2000" b="1" i="1" dirty="0">
                <a:solidFill>
                  <a:srgbClr val="0033CC"/>
                </a:solidFill>
              </a:rPr>
              <a:t> </a:t>
            </a:r>
            <a:r>
              <a:rPr lang="en-US" altLang="en-US" sz="2000" b="1" i="1" dirty="0" err="1">
                <a:solidFill>
                  <a:srgbClr val="0033CC"/>
                </a:solidFill>
              </a:rPr>
              <a:t>hàm</a:t>
            </a:r>
            <a:r>
              <a:rPr lang="en-US" altLang="en-US" sz="2000" b="1" i="1" dirty="0">
                <a:solidFill>
                  <a:srgbClr val="0033CC"/>
                </a:solidFill>
              </a:rPr>
              <a:t> </a:t>
            </a:r>
            <a:r>
              <a:rPr lang="en-US" altLang="en-US" sz="2000" b="1" i="1" dirty="0" err="1">
                <a:solidFill>
                  <a:srgbClr val="0033CC"/>
                </a:solidFill>
              </a:rPr>
              <a:t>số</a:t>
            </a:r>
            <a:r>
              <a:rPr lang="en-US" altLang="en-US" sz="2000" b="1" i="1" dirty="0">
                <a:solidFill>
                  <a:srgbClr val="0033CC"/>
                </a:solidFill>
              </a:rPr>
              <a:t> </a:t>
            </a:r>
            <a:r>
              <a:rPr lang="en-US" altLang="en-US" sz="2000" b="1" i="1" dirty="0" err="1">
                <a:solidFill>
                  <a:srgbClr val="0033CC"/>
                </a:solidFill>
              </a:rPr>
              <a:t>của</a:t>
            </a:r>
            <a:r>
              <a:rPr lang="en-US" altLang="en-US" sz="2000" b="1" i="1" dirty="0">
                <a:solidFill>
                  <a:srgbClr val="0033CC"/>
                </a:solidFill>
              </a:rPr>
              <a:t> x </a:t>
            </a:r>
            <a:r>
              <a:rPr lang="en-US" altLang="en-US" sz="2000" b="1" i="1" dirty="0" err="1">
                <a:solidFill>
                  <a:srgbClr val="0033CC"/>
                </a:solidFill>
              </a:rPr>
              <a:t>cho</a:t>
            </a:r>
            <a:r>
              <a:rPr lang="en-US" altLang="en-US" sz="2000" b="1" i="1" dirty="0">
                <a:solidFill>
                  <a:srgbClr val="0033CC"/>
                </a:solidFill>
              </a:rPr>
              <a:t> </a:t>
            </a:r>
            <a:r>
              <a:rPr lang="en-US" altLang="en-US" sz="2000" b="1" i="1" dirty="0" err="1">
                <a:solidFill>
                  <a:srgbClr val="0033CC"/>
                </a:solidFill>
              </a:rPr>
              <a:t>bởi</a:t>
            </a:r>
            <a:r>
              <a:rPr lang="en-US" altLang="en-US" sz="2000" b="1" i="1" dirty="0">
                <a:solidFill>
                  <a:srgbClr val="0033CC"/>
                </a:solidFill>
              </a:rPr>
              <a:t> </a:t>
            </a:r>
            <a:r>
              <a:rPr lang="en-US" altLang="en-US" sz="2000" b="1" i="1" dirty="0" err="1">
                <a:solidFill>
                  <a:srgbClr val="0033CC"/>
                </a:solidFill>
              </a:rPr>
              <a:t>công</a:t>
            </a:r>
            <a:r>
              <a:rPr lang="en-US" altLang="en-US" sz="2000" b="1" i="1" dirty="0">
                <a:solidFill>
                  <a:srgbClr val="0033CC"/>
                </a:solidFill>
              </a:rPr>
              <a:t> </a:t>
            </a:r>
            <a:r>
              <a:rPr lang="en-US" altLang="en-US" sz="2000" b="1" i="1" dirty="0" err="1">
                <a:solidFill>
                  <a:srgbClr val="0033CC"/>
                </a:solidFill>
              </a:rPr>
              <a:t>thức</a:t>
            </a:r>
            <a:r>
              <a:rPr lang="en-US" altLang="en-US" sz="2000" b="1" i="1" dirty="0">
                <a:solidFill>
                  <a:srgbClr val="0033CC"/>
                </a:solidFill>
              </a:rPr>
              <a:t>:</a:t>
            </a:r>
            <a:endParaRPr lang="en-US" altLang="en-US" sz="2000" dirty="0">
              <a:solidFill>
                <a:srgbClr val="0033CC"/>
              </a:solidFill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7C1E2ED-DBCF-4B3A-AC35-A7AD2DDC38D1}"/>
              </a:ext>
            </a:extLst>
          </p:cNvPr>
          <p:cNvGrpSpPr>
            <a:grpSpLocks/>
          </p:cNvGrpSpPr>
          <p:nvPr/>
        </p:nvGrpSpPr>
        <p:grpSpPr bwMode="auto">
          <a:xfrm>
            <a:off x="7107136" y="3345152"/>
            <a:ext cx="4362450" cy="619125"/>
            <a:chOff x="1567532" y="5463076"/>
            <a:chExt cx="5760523" cy="782637"/>
          </a:xfrm>
        </p:grpSpPr>
        <p:sp>
          <p:nvSpPr>
            <p:cNvPr id="129" name="Text Box 45">
              <a:extLst>
                <a:ext uri="{FF2B5EF4-FFF2-40B4-BE49-F238E27FC236}">
                  <a16:creationId xmlns:a16="http://schemas.microsoft.com/office/drawing/2014/main" id="{6A01440E-CC5E-40EA-B437-E5C0E6A7F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7532" y="5562600"/>
              <a:ext cx="1482289" cy="58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latin typeface=".VnTime" panose="020B7200000000000000" pitchFamily="34" charset="0"/>
                </a:rPr>
                <a:t>y =2x;</a:t>
              </a:r>
            </a:p>
          </p:txBody>
        </p:sp>
        <p:sp>
          <p:nvSpPr>
            <p:cNvPr id="130" name="Text Box 46">
              <a:extLst>
                <a:ext uri="{FF2B5EF4-FFF2-40B4-BE49-F238E27FC236}">
                  <a16:creationId xmlns:a16="http://schemas.microsoft.com/office/drawing/2014/main" id="{8063A42A-7D49-4E34-A10B-BAD5FFE0D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1067" y="5562600"/>
              <a:ext cx="2104642" cy="58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.VnTime" panose="020B7200000000000000" pitchFamily="34" charset="0"/>
                </a:rPr>
                <a:t>y = 2x + 3;</a:t>
              </a:r>
            </a:p>
          </p:txBody>
        </p:sp>
        <p:graphicFrame>
          <p:nvGraphicFramePr>
            <p:cNvPr id="131" name="Object 47">
              <a:extLst>
                <a:ext uri="{FF2B5EF4-FFF2-40B4-BE49-F238E27FC236}">
                  <a16:creationId xmlns:a16="http://schemas.microsoft.com/office/drawing/2014/main" id="{53E51D26-C53D-4846-8F50-2F7B61BEE17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94013" y="5463076"/>
            <a:ext cx="2534042" cy="782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218671" imgH="444307" progId="Equation.DSMT4">
                    <p:embed/>
                  </p:oleObj>
                </mc:Choice>
                <mc:Fallback>
                  <p:oleObj name="Equation" r:id="rId12" imgW="1218671" imgH="444307" progId="Equation.DSMT4">
                    <p:embed/>
                    <p:pic>
                      <p:nvPicPr>
                        <p:cNvPr id="87" name="Object 47">
                          <a:extLst>
                            <a:ext uri="{FF2B5EF4-FFF2-40B4-BE49-F238E27FC236}">
                              <a16:creationId xmlns:a16="http://schemas.microsoft.com/office/drawing/2014/main" id="{BEDA747B-7B9C-4BD0-8A0B-25293C616C1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013" y="5463076"/>
                          <a:ext cx="2534042" cy="782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7345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1" grpId="0" animBg="1"/>
      <p:bldP spid="51" grpId="1" animBg="1"/>
      <p:bldP spid="93" grpId="0" animBg="1"/>
      <p:bldP spid="93" grpId="1" animBg="1"/>
      <p:bldP spid="95" grpId="0"/>
      <p:bldP spid="1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231C42F-AB08-4D77-9EA5-7EAAA15CB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6348"/>
            <a:ext cx="12192000" cy="7454348"/>
          </a:xfrm>
          <a:prstGeom prst="rect">
            <a:avLst/>
          </a:pr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1C088CB-81EF-47D5-B651-7804B8D5F48C}"/>
              </a:ext>
            </a:extLst>
          </p:cNvPr>
          <p:cNvSpPr/>
          <p:nvPr/>
        </p:nvSpPr>
        <p:spPr>
          <a:xfrm>
            <a:off x="2628908" y="61323"/>
            <a:ext cx="9563091" cy="6714698"/>
          </a:xfrm>
          <a:custGeom>
            <a:avLst/>
            <a:gdLst>
              <a:gd name="connsiteX0" fmla="*/ 109355 w 9417128"/>
              <a:gd name="connsiteY0" fmla="*/ 750627 h 6714698"/>
              <a:gd name="connsiteX1" fmla="*/ 150298 w 9417128"/>
              <a:gd name="connsiteY1" fmla="*/ 655092 h 6714698"/>
              <a:gd name="connsiteX2" fmla="*/ 273128 w 9417128"/>
              <a:gd name="connsiteY2" fmla="*/ 286603 h 6714698"/>
              <a:gd name="connsiteX3" fmla="*/ 314071 w 9417128"/>
              <a:gd name="connsiteY3" fmla="*/ 191068 h 6714698"/>
              <a:gd name="connsiteX4" fmla="*/ 368662 w 9417128"/>
              <a:gd name="connsiteY4" fmla="*/ 95534 h 6714698"/>
              <a:gd name="connsiteX5" fmla="*/ 395958 w 9417128"/>
              <a:gd name="connsiteY5" fmla="*/ 27295 h 6714698"/>
              <a:gd name="connsiteX6" fmla="*/ 559731 w 9417128"/>
              <a:gd name="connsiteY6" fmla="*/ 0 h 6714698"/>
              <a:gd name="connsiteX7" fmla="*/ 764447 w 9417128"/>
              <a:gd name="connsiteY7" fmla="*/ 13648 h 6714698"/>
              <a:gd name="connsiteX8" fmla="*/ 805391 w 9417128"/>
              <a:gd name="connsiteY8" fmla="*/ 40943 h 6714698"/>
              <a:gd name="connsiteX9" fmla="*/ 914573 w 9417128"/>
              <a:gd name="connsiteY9" fmla="*/ 68239 h 6714698"/>
              <a:gd name="connsiteX10" fmla="*/ 996459 w 9417128"/>
              <a:gd name="connsiteY10" fmla="*/ 95534 h 6714698"/>
              <a:gd name="connsiteX11" fmla="*/ 1051050 w 9417128"/>
              <a:gd name="connsiteY11" fmla="*/ 122830 h 6714698"/>
              <a:gd name="connsiteX12" fmla="*/ 1119289 w 9417128"/>
              <a:gd name="connsiteY12" fmla="*/ 136477 h 6714698"/>
              <a:gd name="connsiteX13" fmla="*/ 1419540 w 9417128"/>
              <a:gd name="connsiteY13" fmla="*/ 122830 h 6714698"/>
              <a:gd name="connsiteX14" fmla="*/ 1487779 w 9417128"/>
              <a:gd name="connsiteY14" fmla="*/ 95534 h 6714698"/>
              <a:gd name="connsiteX15" fmla="*/ 1788029 w 9417128"/>
              <a:gd name="connsiteY15" fmla="*/ 122830 h 6714698"/>
              <a:gd name="connsiteX16" fmla="*/ 2033689 w 9417128"/>
              <a:gd name="connsiteY16" fmla="*/ 136477 h 6714698"/>
              <a:gd name="connsiteX17" fmla="*/ 2374883 w 9417128"/>
              <a:gd name="connsiteY17" fmla="*/ 177421 h 6714698"/>
              <a:gd name="connsiteX18" fmla="*/ 2579600 w 9417128"/>
              <a:gd name="connsiteY18" fmla="*/ 204716 h 6714698"/>
              <a:gd name="connsiteX19" fmla="*/ 2743373 w 9417128"/>
              <a:gd name="connsiteY19" fmla="*/ 218364 h 6714698"/>
              <a:gd name="connsiteX20" fmla="*/ 2797964 w 9417128"/>
              <a:gd name="connsiteY20" fmla="*/ 245660 h 6714698"/>
              <a:gd name="connsiteX21" fmla="*/ 3043624 w 9417128"/>
              <a:gd name="connsiteY21" fmla="*/ 286603 h 6714698"/>
              <a:gd name="connsiteX22" fmla="*/ 3575886 w 9417128"/>
              <a:gd name="connsiteY22" fmla="*/ 259307 h 6714698"/>
              <a:gd name="connsiteX23" fmla="*/ 3726012 w 9417128"/>
              <a:gd name="connsiteY23" fmla="*/ 232012 h 6714698"/>
              <a:gd name="connsiteX24" fmla="*/ 3821546 w 9417128"/>
              <a:gd name="connsiteY24" fmla="*/ 204716 h 6714698"/>
              <a:gd name="connsiteX25" fmla="*/ 4954310 w 9417128"/>
              <a:gd name="connsiteY25" fmla="*/ 191068 h 6714698"/>
              <a:gd name="connsiteX26" fmla="*/ 5513868 w 9417128"/>
              <a:gd name="connsiteY26" fmla="*/ 177421 h 6714698"/>
              <a:gd name="connsiteX27" fmla="*/ 5623050 w 9417128"/>
              <a:gd name="connsiteY27" fmla="*/ 163773 h 6714698"/>
              <a:gd name="connsiteX28" fmla="*/ 6196256 w 9417128"/>
              <a:gd name="connsiteY28" fmla="*/ 177421 h 6714698"/>
              <a:gd name="connsiteX29" fmla="*/ 6455564 w 9417128"/>
              <a:gd name="connsiteY29" fmla="*/ 191068 h 6714698"/>
              <a:gd name="connsiteX30" fmla="*/ 6892292 w 9417128"/>
              <a:gd name="connsiteY30" fmla="*/ 150125 h 6714698"/>
              <a:gd name="connsiteX31" fmla="*/ 7192543 w 9417128"/>
              <a:gd name="connsiteY31" fmla="*/ 163773 h 6714698"/>
              <a:gd name="connsiteX32" fmla="*/ 7329021 w 9417128"/>
              <a:gd name="connsiteY32" fmla="*/ 177421 h 6714698"/>
              <a:gd name="connsiteX33" fmla="*/ 7574680 w 9417128"/>
              <a:gd name="connsiteY33" fmla="*/ 191068 h 6714698"/>
              <a:gd name="connsiteX34" fmla="*/ 8038704 w 9417128"/>
              <a:gd name="connsiteY34" fmla="*/ 232012 h 6714698"/>
              <a:gd name="connsiteX35" fmla="*/ 8461785 w 9417128"/>
              <a:gd name="connsiteY35" fmla="*/ 341194 h 6714698"/>
              <a:gd name="connsiteX36" fmla="*/ 8570967 w 9417128"/>
              <a:gd name="connsiteY36" fmla="*/ 436728 h 6714698"/>
              <a:gd name="connsiteX37" fmla="*/ 8816626 w 9417128"/>
              <a:gd name="connsiteY37" fmla="*/ 600501 h 6714698"/>
              <a:gd name="connsiteX38" fmla="*/ 8871218 w 9417128"/>
              <a:gd name="connsiteY38" fmla="*/ 641445 h 6714698"/>
              <a:gd name="connsiteX39" fmla="*/ 8898513 w 9417128"/>
              <a:gd name="connsiteY39" fmla="*/ 709683 h 6714698"/>
              <a:gd name="connsiteX40" fmla="*/ 9103229 w 9417128"/>
              <a:gd name="connsiteY40" fmla="*/ 968991 h 6714698"/>
              <a:gd name="connsiteX41" fmla="*/ 9157821 w 9417128"/>
              <a:gd name="connsiteY41" fmla="*/ 1078173 h 6714698"/>
              <a:gd name="connsiteX42" fmla="*/ 9226059 w 9417128"/>
              <a:gd name="connsiteY42" fmla="*/ 1214651 h 6714698"/>
              <a:gd name="connsiteX43" fmla="*/ 9267003 w 9417128"/>
              <a:gd name="connsiteY43" fmla="*/ 1460310 h 6714698"/>
              <a:gd name="connsiteX44" fmla="*/ 9280650 w 9417128"/>
              <a:gd name="connsiteY44" fmla="*/ 1514901 h 6714698"/>
              <a:gd name="connsiteX45" fmla="*/ 9253355 w 9417128"/>
              <a:gd name="connsiteY45" fmla="*/ 2047164 h 6714698"/>
              <a:gd name="connsiteX46" fmla="*/ 9239707 w 9417128"/>
              <a:gd name="connsiteY46" fmla="*/ 2210937 h 6714698"/>
              <a:gd name="connsiteX47" fmla="*/ 9226059 w 9417128"/>
              <a:gd name="connsiteY47" fmla="*/ 2402006 h 6714698"/>
              <a:gd name="connsiteX48" fmla="*/ 9239707 w 9417128"/>
              <a:gd name="connsiteY48" fmla="*/ 2934268 h 6714698"/>
              <a:gd name="connsiteX49" fmla="*/ 9267003 w 9417128"/>
              <a:gd name="connsiteY49" fmla="*/ 3248167 h 6714698"/>
              <a:gd name="connsiteX50" fmla="*/ 9253355 w 9417128"/>
              <a:gd name="connsiteY50" fmla="*/ 3753134 h 6714698"/>
              <a:gd name="connsiteX51" fmla="*/ 9239707 w 9417128"/>
              <a:gd name="connsiteY51" fmla="*/ 3794077 h 6714698"/>
              <a:gd name="connsiteX52" fmla="*/ 9212412 w 9417128"/>
              <a:gd name="connsiteY52" fmla="*/ 3998794 h 6714698"/>
              <a:gd name="connsiteX53" fmla="*/ 9226059 w 9417128"/>
              <a:gd name="connsiteY53" fmla="*/ 4326340 h 6714698"/>
              <a:gd name="connsiteX54" fmla="*/ 9239707 w 9417128"/>
              <a:gd name="connsiteY54" fmla="*/ 4408227 h 6714698"/>
              <a:gd name="connsiteX55" fmla="*/ 9267003 w 9417128"/>
              <a:gd name="connsiteY55" fmla="*/ 4722125 h 6714698"/>
              <a:gd name="connsiteX56" fmla="*/ 9280650 w 9417128"/>
              <a:gd name="connsiteY56" fmla="*/ 4872251 h 6714698"/>
              <a:gd name="connsiteX57" fmla="*/ 9294298 w 9417128"/>
              <a:gd name="connsiteY57" fmla="*/ 4926842 h 6714698"/>
              <a:gd name="connsiteX58" fmla="*/ 9307946 w 9417128"/>
              <a:gd name="connsiteY58" fmla="*/ 5036024 h 6714698"/>
              <a:gd name="connsiteX59" fmla="*/ 9321594 w 9417128"/>
              <a:gd name="connsiteY59" fmla="*/ 5936776 h 6714698"/>
              <a:gd name="connsiteX60" fmla="*/ 9348889 w 9417128"/>
              <a:gd name="connsiteY60" fmla="*/ 5991367 h 6714698"/>
              <a:gd name="connsiteX61" fmla="*/ 9417128 w 9417128"/>
              <a:gd name="connsiteY61" fmla="*/ 6086901 h 6714698"/>
              <a:gd name="connsiteX62" fmla="*/ 9403480 w 9417128"/>
              <a:gd name="connsiteY62" fmla="*/ 6264322 h 6714698"/>
              <a:gd name="connsiteX63" fmla="*/ 9362537 w 9417128"/>
              <a:gd name="connsiteY63" fmla="*/ 6414448 h 6714698"/>
              <a:gd name="connsiteX64" fmla="*/ 9348889 w 9417128"/>
              <a:gd name="connsiteY64" fmla="*/ 6469039 h 6714698"/>
              <a:gd name="connsiteX65" fmla="*/ 9294298 w 9417128"/>
              <a:gd name="connsiteY65" fmla="*/ 6537277 h 6714698"/>
              <a:gd name="connsiteX66" fmla="*/ 9116877 w 9417128"/>
              <a:gd name="connsiteY66" fmla="*/ 6646460 h 6714698"/>
              <a:gd name="connsiteX67" fmla="*/ 8898513 w 9417128"/>
              <a:gd name="connsiteY67" fmla="*/ 6687403 h 6714698"/>
              <a:gd name="connsiteX68" fmla="*/ 8270716 w 9417128"/>
              <a:gd name="connsiteY68" fmla="*/ 6673755 h 6714698"/>
              <a:gd name="connsiteX69" fmla="*/ 7997761 w 9417128"/>
              <a:gd name="connsiteY69" fmla="*/ 6687403 h 6714698"/>
              <a:gd name="connsiteX70" fmla="*/ 7915874 w 9417128"/>
              <a:gd name="connsiteY70" fmla="*/ 6701051 h 6714698"/>
              <a:gd name="connsiteX71" fmla="*/ 7260782 w 9417128"/>
              <a:gd name="connsiteY71" fmla="*/ 6714698 h 6714698"/>
              <a:gd name="connsiteX72" fmla="*/ 6755815 w 9417128"/>
              <a:gd name="connsiteY72" fmla="*/ 6701051 h 6714698"/>
              <a:gd name="connsiteX73" fmla="*/ 6510155 w 9417128"/>
              <a:gd name="connsiteY73" fmla="*/ 6687403 h 6714698"/>
              <a:gd name="connsiteX74" fmla="*/ 5623050 w 9417128"/>
              <a:gd name="connsiteY74" fmla="*/ 6701051 h 6714698"/>
              <a:gd name="connsiteX75" fmla="*/ 4381104 w 9417128"/>
              <a:gd name="connsiteY75" fmla="*/ 6687403 h 6714698"/>
              <a:gd name="connsiteX76" fmla="*/ 3889785 w 9417128"/>
              <a:gd name="connsiteY76" fmla="*/ 6701051 h 6714698"/>
              <a:gd name="connsiteX77" fmla="*/ 3098215 w 9417128"/>
              <a:gd name="connsiteY77" fmla="*/ 6687403 h 6714698"/>
              <a:gd name="connsiteX78" fmla="*/ 2852555 w 9417128"/>
              <a:gd name="connsiteY78" fmla="*/ 6660107 h 6714698"/>
              <a:gd name="connsiteX79" fmla="*/ 2770668 w 9417128"/>
              <a:gd name="connsiteY79" fmla="*/ 6646460 h 6714698"/>
              <a:gd name="connsiteX80" fmla="*/ 2224758 w 9417128"/>
              <a:gd name="connsiteY80" fmla="*/ 6632812 h 6714698"/>
              <a:gd name="connsiteX81" fmla="*/ 1897212 w 9417128"/>
              <a:gd name="connsiteY81" fmla="*/ 6646460 h 6714698"/>
              <a:gd name="connsiteX82" fmla="*/ 1856268 w 9417128"/>
              <a:gd name="connsiteY82" fmla="*/ 6660107 h 6714698"/>
              <a:gd name="connsiteX83" fmla="*/ 1747086 w 9417128"/>
              <a:gd name="connsiteY83" fmla="*/ 6673755 h 6714698"/>
              <a:gd name="connsiteX84" fmla="*/ 900925 w 9417128"/>
              <a:gd name="connsiteY84" fmla="*/ 6660107 h 6714698"/>
              <a:gd name="connsiteX85" fmla="*/ 573379 w 9417128"/>
              <a:gd name="connsiteY85" fmla="*/ 6646460 h 6714698"/>
              <a:gd name="connsiteX86" fmla="*/ 382310 w 9417128"/>
              <a:gd name="connsiteY86" fmla="*/ 6619164 h 6714698"/>
              <a:gd name="connsiteX87" fmla="*/ 300424 w 9417128"/>
              <a:gd name="connsiteY87" fmla="*/ 6591868 h 6714698"/>
              <a:gd name="connsiteX88" fmla="*/ 204889 w 9417128"/>
              <a:gd name="connsiteY88" fmla="*/ 6564573 h 6714698"/>
              <a:gd name="connsiteX89" fmla="*/ 163946 w 9417128"/>
              <a:gd name="connsiteY89" fmla="*/ 6537277 h 6714698"/>
              <a:gd name="connsiteX90" fmla="*/ 109355 w 9417128"/>
              <a:gd name="connsiteY90" fmla="*/ 5827594 h 6714698"/>
              <a:gd name="connsiteX91" fmla="*/ 68412 w 9417128"/>
              <a:gd name="connsiteY91" fmla="*/ 5691116 h 6714698"/>
              <a:gd name="connsiteX92" fmla="*/ 13821 w 9417128"/>
              <a:gd name="connsiteY92" fmla="*/ 5431809 h 6714698"/>
              <a:gd name="connsiteX93" fmla="*/ 173 w 9417128"/>
              <a:gd name="connsiteY93" fmla="*/ 5076967 h 6714698"/>
              <a:gd name="connsiteX94" fmla="*/ 54764 w 9417128"/>
              <a:gd name="connsiteY94" fmla="*/ 4230806 h 6714698"/>
              <a:gd name="connsiteX95" fmla="*/ 109355 w 9417128"/>
              <a:gd name="connsiteY95" fmla="*/ 3725839 h 6714698"/>
              <a:gd name="connsiteX96" fmla="*/ 150298 w 9417128"/>
              <a:gd name="connsiteY96" fmla="*/ 3330054 h 6714698"/>
              <a:gd name="connsiteX97" fmla="*/ 109355 w 9417128"/>
              <a:gd name="connsiteY97" fmla="*/ 2866030 h 6714698"/>
              <a:gd name="connsiteX98" fmla="*/ 54764 w 9417128"/>
              <a:gd name="connsiteY98" fmla="*/ 2483892 h 6714698"/>
              <a:gd name="connsiteX99" fmla="*/ 173 w 9417128"/>
              <a:gd name="connsiteY99" fmla="*/ 1473958 h 6714698"/>
              <a:gd name="connsiteX100" fmla="*/ 13821 w 9417128"/>
              <a:gd name="connsiteY100" fmla="*/ 900752 h 6714698"/>
              <a:gd name="connsiteX101" fmla="*/ 41116 w 9417128"/>
              <a:gd name="connsiteY101" fmla="*/ 846161 h 6714698"/>
              <a:gd name="connsiteX102" fmla="*/ 123003 w 9417128"/>
              <a:gd name="connsiteY102" fmla="*/ 777922 h 6714698"/>
              <a:gd name="connsiteX103" fmla="*/ 109355 w 9417128"/>
              <a:gd name="connsiteY103" fmla="*/ 750627 h 671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9417128" h="6714698">
                <a:moveTo>
                  <a:pt x="109355" y="750627"/>
                </a:moveTo>
                <a:cubicBezTo>
                  <a:pt x="123003" y="718782"/>
                  <a:pt x="138916" y="687815"/>
                  <a:pt x="150298" y="655092"/>
                </a:cubicBezTo>
                <a:cubicBezTo>
                  <a:pt x="256535" y="349660"/>
                  <a:pt x="177034" y="533703"/>
                  <a:pt x="273128" y="286603"/>
                </a:cubicBezTo>
                <a:cubicBezTo>
                  <a:pt x="285685" y="254313"/>
                  <a:pt x="298577" y="222057"/>
                  <a:pt x="314071" y="191068"/>
                </a:cubicBezTo>
                <a:cubicBezTo>
                  <a:pt x="330473" y="158263"/>
                  <a:pt x="352259" y="128339"/>
                  <a:pt x="368662" y="95534"/>
                </a:cubicBezTo>
                <a:cubicBezTo>
                  <a:pt x="379618" y="73622"/>
                  <a:pt x="374046" y="38251"/>
                  <a:pt x="395958" y="27295"/>
                </a:cubicBezTo>
                <a:cubicBezTo>
                  <a:pt x="445459" y="2545"/>
                  <a:pt x="559731" y="0"/>
                  <a:pt x="559731" y="0"/>
                </a:cubicBezTo>
                <a:cubicBezTo>
                  <a:pt x="627970" y="4549"/>
                  <a:pt x="696987" y="2405"/>
                  <a:pt x="764447" y="13648"/>
                </a:cubicBezTo>
                <a:cubicBezTo>
                  <a:pt x="780626" y="16345"/>
                  <a:pt x="789976" y="35338"/>
                  <a:pt x="805391" y="40943"/>
                </a:cubicBezTo>
                <a:cubicBezTo>
                  <a:pt x="840647" y="53763"/>
                  <a:pt x="878502" y="57933"/>
                  <a:pt x="914573" y="68239"/>
                </a:cubicBezTo>
                <a:cubicBezTo>
                  <a:pt x="942238" y="76143"/>
                  <a:pt x="969745" y="84848"/>
                  <a:pt x="996459" y="95534"/>
                </a:cubicBezTo>
                <a:cubicBezTo>
                  <a:pt x="1015349" y="103090"/>
                  <a:pt x="1031749" y="116396"/>
                  <a:pt x="1051050" y="122830"/>
                </a:cubicBezTo>
                <a:cubicBezTo>
                  <a:pt x="1073056" y="130165"/>
                  <a:pt x="1096543" y="131928"/>
                  <a:pt x="1119289" y="136477"/>
                </a:cubicBezTo>
                <a:cubicBezTo>
                  <a:pt x="1219373" y="131928"/>
                  <a:pt x="1319966" y="133894"/>
                  <a:pt x="1419540" y="122830"/>
                </a:cubicBezTo>
                <a:cubicBezTo>
                  <a:pt x="1443889" y="120125"/>
                  <a:pt x="1463280" y="95534"/>
                  <a:pt x="1487779" y="95534"/>
                </a:cubicBezTo>
                <a:cubicBezTo>
                  <a:pt x="1588275" y="95534"/>
                  <a:pt x="1687814" y="115314"/>
                  <a:pt x="1788029" y="122830"/>
                </a:cubicBezTo>
                <a:cubicBezTo>
                  <a:pt x="1869812" y="128964"/>
                  <a:pt x="1951802" y="131928"/>
                  <a:pt x="2033689" y="136477"/>
                </a:cubicBezTo>
                <a:lnTo>
                  <a:pt x="2374883" y="177421"/>
                </a:lnTo>
                <a:cubicBezTo>
                  <a:pt x="2443194" y="185960"/>
                  <a:pt x="2511178" y="197114"/>
                  <a:pt x="2579600" y="204716"/>
                </a:cubicBezTo>
                <a:cubicBezTo>
                  <a:pt x="2634045" y="210765"/>
                  <a:pt x="2688782" y="213815"/>
                  <a:pt x="2743373" y="218364"/>
                </a:cubicBezTo>
                <a:cubicBezTo>
                  <a:pt x="2761570" y="227463"/>
                  <a:pt x="2778306" y="240418"/>
                  <a:pt x="2797964" y="245660"/>
                </a:cubicBezTo>
                <a:cubicBezTo>
                  <a:pt x="2855160" y="260912"/>
                  <a:pt x="2976530" y="277018"/>
                  <a:pt x="3043624" y="286603"/>
                </a:cubicBezTo>
                <a:cubicBezTo>
                  <a:pt x="3158598" y="282497"/>
                  <a:pt x="3423943" y="280026"/>
                  <a:pt x="3575886" y="259307"/>
                </a:cubicBezTo>
                <a:cubicBezTo>
                  <a:pt x="3626282" y="252435"/>
                  <a:pt x="3676361" y="243046"/>
                  <a:pt x="3726012" y="232012"/>
                </a:cubicBezTo>
                <a:cubicBezTo>
                  <a:pt x="3758342" y="224827"/>
                  <a:pt x="3788445" y="205819"/>
                  <a:pt x="3821546" y="204716"/>
                </a:cubicBezTo>
                <a:cubicBezTo>
                  <a:pt x="4198952" y="192136"/>
                  <a:pt x="4576722" y="195617"/>
                  <a:pt x="4954310" y="191068"/>
                </a:cubicBezTo>
                <a:lnTo>
                  <a:pt x="5513868" y="177421"/>
                </a:lnTo>
                <a:cubicBezTo>
                  <a:pt x="5550515" y="175925"/>
                  <a:pt x="5586373" y="163773"/>
                  <a:pt x="5623050" y="163773"/>
                </a:cubicBezTo>
                <a:cubicBezTo>
                  <a:pt x="5814173" y="163773"/>
                  <a:pt x="6005187" y="172872"/>
                  <a:pt x="6196256" y="177421"/>
                </a:cubicBezTo>
                <a:cubicBezTo>
                  <a:pt x="6282692" y="181970"/>
                  <a:pt x="6369008" y="191068"/>
                  <a:pt x="6455564" y="191068"/>
                </a:cubicBezTo>
                <a:cubicBezTo>
                  <a:pt x="6829287" y="191068"/>
                  <a:pt x="6728286" y="232130"/>
                  <a:pt x="6892292" y="150125"/>
                </a:cubicBezTo>
                <a:lnTo>
                  <a:pt x="7192543" y="163773"/>
                </a:lnTo>
                <a:cubicBezTo>
                  <a:pt x="7238174" y="166625"/>
                  <a:pt x="7283418" y="174164"/>
                  <a:pt x="7329021" y="177421"/>
                </a:cubicBezTo>
                <a:cubicBezTo>
                  <a:pt x="7410825" y="183264"/>
                  <a:pt x="7492909" y="184778"/>
                  <a:pt x="7574680" y="191068"/>
                </a:cubicBezTo>
                <a:cubicBezTo>
                  <a:pt x="7729498" y="202977"/>
                  <a:pt x="7884029" y="218364"/>
                  <a:pt x="8038704" y="232012"/>
                </a:cubicBezTo>
                <a:cubicBezTo>
                  <a:pt x="8179731" y="268406"/>
                  <a:pt x="8352174" y="245285"/>
                  <a:pt x="8461785" y="341194"/>
                </a:cubicBezTo>
                <a:cubicBezTo>
                  <a:pt x="8498179" y="373039"/>
                  <a:pt x="8531922" y="408195"/>
                  <a:pt x="8570967" y="436728"/>
                </a:cubicBezTo>
                <a:cubicBezTo>
                  <a:pt x="8650427" y="494795"/>
                  <a:pt x="8735313" y="545060"/>
                  <a:pt x="8816626" y="600501"/>
                </a:cubicBezTo>
                <a:cubicBezTo>
                  <a:pt x="8835420" y="613315"/>
                  <a:pt x="8853021" y="627797"/>
                  <a:pt x="8871218" y="641445"/>
                </a:cubicBezTo>
                <a:cubicBezTo>
                  <a:pt x="8880316" y="664191"/>
                  <a:pt x="8885909" y="688676"/>
                  <a:pt x="8898513" y="709683"/>
                </a:cubicBezTo>
                <a:cubicBezTo>
                  <a:pt x="8969661" y="828263"/>
                  <a:pt x="9012201" y="866584"/>
                  <a:pt x="9103229" y="968991"/>
                </a:cubicBezTo>
                <a:cubicBezTo>
                  <a:pt x="9130122" y="1049668"/>
                  <a:pt x="9100521" y="970734"/>
                  <a:pt x="9157821" y="1078173"/>
                </a:cubicBezTo>
                <a:cubicBezTo>
                  <a:pt x="9181756" y="1123051"/>
                  <a:pt x="9203313" y="1169158"/>
                  <a:pt x="9226059" y="1214651"/>
                </a:cubicBezTo>
                <a:cubicBezTo>
                  <a:pt x="9239707" y="1296537"/>
                  <a:pt x="9252153" y="1378633"/>
                  <a:pt x="9267003" y="1460310"/>
                </a:cubicBezTo>
                <a:cubicBezTo>
                  <a:pt x="9270358" y="1478764"/>
                  <a:pt x="9281086" y="1496149"/>
                  <a:pt x="9280650" y="1514901"/>
                </a:cubicBezTo>
                <a:cubicBezTo>
                  <a:pt x="9276520" y="1692507"/>
                  <a:pt x="9263787" y="1869816"/>
                  <a:pt x="9253355" y="2047164"/>
                </a:cubicBezTo>
                <a:cubicBezTo>
                  <a:pt x="9250138" y="2101850"/>
                  <a:pt x="9243909" y="2156318"/>
                  <a:pt x="9239707" y="2210937"/>
                </a:cubicBezTo>
                <a:cubicBezTo>
                  <a:pt x="9234810" y="2274601"/>
                  <a:pt x="9230608" y="2338316"/>
                  <a:pt x="9226059" y="2402006"/>
                </a:cubicBezTo>
                <a:cubicBezTo>
                  <a:pt x="9230608" y="2579427"/>
                  <a:pt x="9231129" y="2756996"/>
                  <a:pt x="9239707" y="2934268"/>
                </a:cubicBezTo>
                <a:cubicBezTo>
                  <a:pt x="9244783" y="3039173"/>
                  <a:pt x="9267003" y="3248167"/>
                  <a:pt x="9267003" y="3248167"/>
                </a:cubicBezTo>
                <a:cubicBezTo>
                  <a:pt x="9262454" y="3416489"/>
                  <a:pt x="9261764" y="3584960"/>
                  <a:pt x="9253355" y="3753134"/>
                </a:cubicBezTo>
                <a:cubicBezTo>
                  <a:pt x="9252637" y="3767502"/>
                  <a:pt x="9242072" y="3779887"/>
                  <a:pt x="9239707" y="3794077"/>
                </a:cubicBezTo>
                <a:cubicBezTo>
                  <a:pt x="9228389" y="3861983"/>
                  <a:pt x="9221510" y="3930555"/>
                  <a:pt x="9212412" y="3998794"/>
                </a:cubicBezTo>
                <a:cubicBezTo>
                  <a:pt x="9216961" y="4107976"/>
                  <a:pt x="9218790" y="4217305"/>
                  <a:pt x="9226059" y="4326340"/>
                </a:cubicBezTo>
                <a:cubicBezTo>
                  <a:pt x="9227900" y="4353951"/>
                  <a:pt x="9237409" y="4380650"/>
                  <a:pt x="9239707" y="4408227"/>
                </a:cubicBezTo>
                <a:cubicBezTo>
                  <a:pt x="9267443" y="4741052"/>
                  <a:pt x="9233650" y="4555363"/>
                  <a:pt x="9267003" y="4722125"/>
                </a:cubicBezTo>
                <a:cubicBezTo>
                  <a:pt x="9271552" y="4772167"/>
                  <a:pt x="9274009" y="4822443"/>
                  <a:pt x="9280650" y="4872251"/>
                </a:cubicBezTo>
                <a:cubicBezTo>
                  <a:pt x="9283129" y="4890844"/>
                  <a:pt x="9291214" y="4908340"/>
                  <a:pt x="9294298" y="4926842"/>
                </a:cubicBezTo>
                <a:cubicBezTo>
                  <a:pt x="9300328" y="4963020"/>
                  <a:pt x="9303397" y="4999630"/>
                  <a:pt x="9307946" y="5036024"/>
                </a:cubicBezTo>
                <a:cubicBezTo>
                  <a:pt x="9312495" y="5336275"/>
                  <a:pt x="9308737" y="5636766"/>
                  <a:pt x="9321594" y="5936776"/>
                </a:cubicBezTo>
                <a:cubicBezTo>
                  <a:pt x="9322465" y="5957102"/>
                  <a:pt x="9337064" y="5974812"/>
                  <a:pt x="9348889" y="5991367"/>
                </a:cubicBezTo>
                <a:cubicBezTo>
                  <a:pt x="9441108" y="6120475"/>
                  <a:pt x="9342314" y="5937277"/>
                  <a:pt x="9417128" y="6086901"/>
                </a:cubicBezTo>
                <a:cubicBezTo>
                  <a:pt x="9412579" y="6146041"/>
                  <a:pt x="9411868" y="6205603"/>
                  <a:pt x="9403480" y="6264322"/>
                </a:cubicBezTo>
                <a:cubicBezTo>
                  <a:pt x="9389579" y="6361630"/>
                  <a:pt x="9381573" y="6347821"/>
                  <a:pt x="9362537" y="6414448"/>
                </a:cubicBezTo>
                <a:cubicBezTo>
                  <a:pt x="9357384" y="6432483"/>
                  <a:pt x="9357998" y="6452642"/>
                  <a:pt x="9348889" y="6469039"/>
                </a:cubicBezTo>
                <a:cubicBezTo>
                  <a:pt x="9334742" y="6494502"/>
                  <a:pt x="9313480" y="6515355"/>
                  <a:pt x="9294298" y="6537277"/>
                </a:cubicBezTo>
                <a:cubicBezTo>
                  <a:pt x="9248565" y="6589544"/>
                  <a:pt x="9188467" y="6634529"/>
                  <a:pt x="9116877" y="6646460"/>
                </a:cubicBezTo>
                <a:cubicBezTo>
                  <a:pt x="8934602" y="6676839"/>
                  <a:pt x="9006795" y="6660332"/>
                  <a:pt x="8898513" y="6687403"/>
                </a:cubicBezTo>
                <a:cubicBezTo>
                  <a:pt x="8689247" y="6682854"/>
                  <a:pt x="8480031" y="6673755"/>
                  <a:pt x="8270716" y="6673755"/>
                </a:cubicBezTo>
                <a:cubicBezTo>
                  <a:pt x="8179617" y="6673755"/>
                  <a:pt x="8088591" y="6680416"/>
                  <a:pt x="7997761" y="6687403"/>
                </a:cubicBezTo>
                <a:cubicBezTo>
                  <a:pt x="7970170" y="6689525"/>
                  <a:pt x="7943527" y="6700027"/>
                  <a:pt x="7915874" y="6701051"/>
                </a:cubicBezTo>
                <a:cubicBezTo>
                  <a:pt x="7697612" y="6709135"/>
                  <a:pt x="7479146" y="6710149"/>
                  <a:pt x="7260782" y="6714698"/>
                </a:cubicBezTo>
                <a:lnTo>
                  <a:pt x="6755815" y="6701051"/>
                </a:lnTo>
                <a:cubicBezTo>
                  <a:pt x="6673856" y="6698071"/>
                  <a:pt x="6592168" y="6687403"/>
                  <a:pt x="6510155" y="6687403"/>
                </a:cubicBezTo>
                <a:cubicBezTo>
                  <a:pt x="6214418" y="6687403"/>
                  <a:pt x="5918752" y="6696502"/>
                  <a:pt x="5623050" y="6701051"/>
                </a:cubicBezTo>
                <a:lnTo>
                  <a:pt x="4381104" y="6687403"/>
                </a:lnTo>
                <a:cubicBezTo>
                  <a:pt x="4217268" y="6687403"/>
                  <a:pt x="4053621" y="6701051"/>
                  <a:pt x="3889785" y="6701051"/>
                </a:cubicBezTo>
                <a:cubicBezTo>
                  <a:pt x="3625889" y="6701051"/>
                  <a:pt x="3362072" y="6691952"/>
                  <a:pt x="3098215" y="6687403"/>
                </a:cubicBezTo>
                <a:cubicBezTo>
                  <a:pt x="2986861" y="6650285"/>
                  <a:pt x="3097911" y="6683474"/>
                  <a:pt x="2852555" y="6660107"/>
                </a:cubicBezTo>
                <a:cubicBezTo>
                  <a:pt x="2825008" y="6657483"/>
                  <a:pt x="2798314" y="6647662"/>
                  <a:pt x="2770668" y="6646460"/>
                </a:cubicBezTo>
                <a:cubicBezTo>
                  <a:pt x="2588813" y="6638553"/>
                  <a:pt x="2406728" y="6637361"/>
                  <a:pt x="2224758" y="6632812"/>
                </a:cubicBezTo>
                <a:cubicBezTo>
                  <a:pt x="2115576" y="6637361"/>
                  <a:pt x="2006190" y="6638388"/>
                  <a:pt x="1897212" y="6646460"/>
                </a:cubicBezTo>
                <a:cubicBezTo>
                  <a:pt x="1882865" y="6647523"/>
                  <a:pt x="1870422" y="6657534"/>
                  <a:pt x="1856268" y="6660107"/>
                </a:cubicBezTo>
                <a:cubicBezTo>
                  <a:pt x="1820182" y="6666668"/>
                  <a:pt x="1783480" y="6669206"/>
                  <a:pt x="1747086" y="6673755"/>
                </a:cubicBezTo>
                <a:lnTo>
                  <a:pt x="900925" y="6660107"/>
                </a:lnTo>
                <a:cubicBezTo>
                  <a:pt x="791678" y="6657566"/>
                  <a:pt x="682443" y="6653276"/>
                  <a:pt x="573379" y="6646460"/>
                </a:cubicBezTo>
                <a:cubicBezTo>
                  <a:pt x="518725" y="6643044"/>
                  <a:pt x="438518" y="6628532"/>
                  <a:pt x="382310" y="6619164"/>
                </a:cubicBezTo>
                <a:cubicBezTo>
                  <a:pt x="355015" y="6610065"/>
                  <a:pt x="327982" y="6600135"/>
                  <a:pt x="300424" y="6591868"/>
                </a:cubicBezTo>
                <a:cubicBezTo>
                  <a:pt x="278553" y="6585307"/>
                  <a:pt x="227828" y="6576043"/>
                  <a:pt x="204889" y="6564573"/>
                </a:cubicBezTo>
                <a:cubicBezTo>
                  <a:pt x="190218" y="6557237"/>
                  <a:pt x="177594" y="6546376"/>
                  <a:pt x="163946" y="6537277"/>
                </a:cubicBezTo>
                <a:cubicBezTo>
                  <a:pt x="44760" y="6219446"/>
                  <a:pt x="164796" y="6576047"/>
                  <a:pt x="109355" y="5827594"/>
                </a:cubicBezTo>
                <a:cubicBezTo>
                  <a:pt x="105846" y="5780228"/>
                  <a:pt x="80499" y="5737048"/>
                  <a:pt x="68412" y="5691116"/>
                </a:cubicBezTo>
                <a:cubicBezTo>
                  <a:pt x="52842" y="5631949"/>
                  <a:pt x="25239" y="5488900"/>
                  <a:pt x="13821" y="5431809"/>
                </a:cubicBezTo>
                <a:cubicBezTo>
                  <a:pt x="9272" y="5313528"/>
                  <a:pt x="-1494" y="5195323"/>
                  <a:pt x="173" y="5076967"/>
                </a:cubicBezTo>
                <a:cubicBezTo>
                  <a:pt x="12657" y="4190583"/>
                  <a:pt x="10467" y="4740222"/>
                  <a:pt x="54764" y="4230806"/>
                </a:cubicBezTo>
                <a:cubicBezTo>
                  <a:pt x="96591" y="3749791"/>
                  <a:pt x="46595" y="3976875"/>
                  <a:pt x="109355" y="3725839"/>
                </a:cubicBezTo>
                <a:cubicBezTo>
                  <a:pt x="123003" y="3593911"/>
                  <a:pt x="150298" y="3462686"/>
                  <a:pt x="150298" y="3330054"/>
                </a:cubicBezTo>
                <a:cubicBezTo>
                  <a:pt x="150298" y="3174778"/>
                  <a:pt x="122522" y="3020746"/>
                  <a:pt x="109355" y="2866030"/>
                </a:cubicBezTo>
                <a:cubicBezTo>
                  <a:pt x="86854" y="2601648"/>
                  <a:pt x="111464" y="2767393"/>
                  <a:pt x="54764" y="2483892"/>
                </a:cubicBezTo>
                <a:cubicBezTo>
                  <a:pt x="4532" y="1747154"/>
                  <a:pt x="20505" y="2083911"/>
                  <a:pt x="173" y="1473958"/>
                </a:cubicBezTo>
                <a:cubicBezTo>
                  <a:pt x="4722" y="1282889"/>
                  <a:pt x="1383" y="1091470"/>
                  <a:pt x="13821" y="900752"/>
                </a:cubicBezTo>
                <a:cubicBezTo>
                  <a:pt x="15145" y="880450"/>
                  <a:pt x="29291" y="862716"/>
                  <a:pt x="41116" y="846161"/>
                </a:cubicBezTo>
                <a:cubicBezTo>
                  <a:pt x="64998" y="812726"/>
                  <a:pt x="90356" y="799686"/>
                  <a:pt x="123003" y="777922"/>
                </a:cubicBezTo>
                <a:lnTo>
                  <a:pt x="109355" y="750627"/>
                </a:lnTo>
                <a:close/>
              </a:path>
            </a:pathLst>
          </a:custGeom>
          <a:gradFill>
            <a:gsLst>
              <a:gs pos="0">
                <a:schemeClr val="bg2">
                  <a:tint val="84000"/>
                  <a:shade val="100000"/>
                  <a:hueMod val="92000"/>
                  <a:satMod val="180000"/>
                  <a:lumMod val="114000"/>
                </a:schemeClr>
              </a:gs>
              <a:gs pos="98000">
                <a:srgbClr val="00FFFF"/>
              </a:gs>
              <a:gs pos="76000">
                <a:schemeClr val="accent6">
                  <a:lumMod val="20000"/>
                  <a:lumOff val="80000"/>
                </a:schemeClr>
              </a:gs>
              <a:gs pos="0">
                <a:scrgbClr r="0" g="0" b="0"/>
              </a:gs>
              <a:gs pos="0">
                <a:schemeClr val="bg1"/>
              </a:gs>
              <a:gs pos="31000">
                <a:schemeClr val="bg1"/>
              </a:gs>
            </a:gsLst>
            <a:path path="circle">
              <a:fillToRect l="100000" b="100000"/>
            </a:path>
          </a:gradFill>
          <a:ln w="114300" cmpd="thickThin"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0417809" y="4672255"/>
            <a:ext cx="1090002" cy="1661868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flipV="1">
            <a:off x="10316300" y="4549223"/>
            <a:ext cx="1285265" cy="123031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0324054" y="6332537"/>
            <a:ext cx="1277511" cy="144463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op sand"/>
          <p:cNvSpPr>
            <a:spLocks/>
          </p:cNvSpPr>
          <p:nvPr/>
        </p:nvSpPr>
        <p:spPr bwMode="auto">
          <a:xfrm>
            <a:off x="10417809" y="4941887"/>
            <a:ext cx="1090002" cy="561302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bottom sand"/>
          <p:cNvSpPr>
            <a:spLocks/>
          </p:cNvSpPr>
          <p:nvPr/>
        </p:nvSpPr>
        <p:spPr bwMode="auto">
          <a:xfrm>
            <a:off x="10417809" y="5680440"/>
            <a:ext cx="1089115" cy="65368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straight connector"/>
          <p:cNvSpPr>
            <a:spLocks noChangeArrowheads="1"/>
          </p:cNvSpPr>
          <p:nvPr/>
        </p:nvSpPr>
        <p:spPr bwMode="auto">
          <a:xfrm>
            <a:off x="10918709" y="5488675"/>
            <a:ext cx="87313" cy="829348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button: start timer"/>
          <p:cNvGrpSpPr/>
          <p:nvPr/>
        </p:nvGrpSpPr>
        <p:grpSpPr>
          <a:xfrm>
            <a:off x="9906000" y="3751952"/>
            <a:ext cx="1929178" cy="653837"/>
            <a:chOff x="1188111" y="185859"/>
            <a:chExt cx="2748036" cy="749822"/>
          </a:xfrm>
        </p:grpSpPr>
        <p:sp>
          <p:nvSpPr>
            <p:cNvPr id="15" name="Rounded Rectangle 14"/>
            <p:cNvSpPr/>
            <p:nvPr/>
          </p:nvSpPr>
          <p:spPr>
            <a:xfrm>
              <a:off x="1188111" y="23812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299309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latin typeface="Times New Roman" pitchFamily="18" charset="0"/>
                  <a:cs typeface="Times New Roman" pitchFamily="18" charset="0"/>
                </a:rPr>
                <a:t>5 phút</a:t>
              </a:r>
              <a:endParaRPr lang="en-GB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9958022" y="4923358"/>
            <a:ext cx="1927315" cy="11306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1144FA-4727-4746-AFCA-C356370B90F2}"/>
              </a:ext>
            </a:extLst>
          </p:cNvPr>
          <p:cNvSpPr/>
          <p:nvPr/>
        </p:nvSpPr>
        <p:spPr>
          <a:xfrm>
            <a:off x="559111" y="1661327"/>
            <a:ext cx="206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cap="none" spc="0" dirty="0">
                <a:ln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5400" b="1" cap="none" spc="0" dirty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2F5398-54E4-444E-BFEA-E4B790DCB99B}"/>
              </a:ext>
            </a:extLst>
          </p:cNvPr>
          <p:cNvSpPr/>
          <p:nvPr/>
        </p:nvSpPr>
        <p:spPr>
          <a:xfrm>
            <a:off x="844378" y="4140590"/>
            <a:ext cx="10679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000" b="1" cap="none" spc="0" dirty="0">
                <a:ln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cap="none" spc="0" dirty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F81AD1-CD90-466B-92AE-91196AD9D0A0}"/>
              </a:ext>
            </a:extLst>
          </p:cNvPr>
          <p:cNvSpPr/>
          <p:nvPr/>
        </p:nvSpPr>
        <p:spPr>
          <a:xfrm>
            <a:off x="3179888" y="205975"/>
            <a:ext cx="820736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s-MX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s-MX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s-MX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s-MX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s-MX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s-MX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 = f(x) = 3x +1</a:t>
            </a: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arenR"/>
            </a:pPr>
            <a:r>
              <a:rPr lang="es-MX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s-MX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f(-1)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LcParenR"/>
            </a:pPr>
            <a:r>
              <a:rPr lang="es-MX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s-MX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s-MX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s-MX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s-MX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s-MX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s-MX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nghịch</a:t>
            </a:r>
            <a:r>
              <a:rPr lang="es-MX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s-MX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s-MX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sao?</a:t>
            </a: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r>
              <a:rPr lang="es-MX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s-MX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s-MX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s-MX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s-MX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s-MX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s-MX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s-MX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pic>
        <p:nvPicPr>
          <p:cNvPr id="28" name="Picture 2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1CCC248-F0D0-45C4-8429-E2AEB812E9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988729"/>
            <a:ext cx="1974208" cy="197420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F4C52A6-FD72-4FDE-9F54-41FBF93C8C2A}"/>
              </a:ext>
            </a:extLst>
          </p:cNvPr>
          <p:cNvSpPr txBox="1"/>
          <p:nvPr/>
        </p:nvSpPr>
        <p:spPr>
          <a:xfrm>
            <a:off x="2972069" y="2804267"/>
            <a:ext cx="5842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9A7D3F-3D7F-4857-9521-EC1AE5DAE978}"/>
              </a:ext>
            </a:extLst>
          </p:cNvPr>
          <p:cNvSpPr/>
          <p:nvPr/>
        </p:nvSpPr>
        <p:spPr>
          <a:xfrm>
            <a:off x="3112653" y="3257686"/>
            <a:ext cx="62330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s-MX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s-MX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s-MX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s-MX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s-MX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s-MX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s-MX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s-MX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s-MX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s-MX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s-MX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89359D-CECA-43FE-9A3F-E0F446A78E75}"/>
              </a:ext>
            </a:extLst>
          </p:cNvPr>
          <p:cNvSpPr/>
          <p:nvPr/>
        </p:nvSpPr>
        <p:spPr>
          <a:xfrm>
            <a:off x="3063577" y="3985659"/>
            <a:ext cx="6096000" cy="11339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Các thành viên thảo luận và thực hiện nhiệm vụ, ghi bài làm ra giấy nháp.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734409-1C13-43F0-BA17-2CFD3413EA58}"/>
              </a:ext>
            </a:extLst>
          </p:cNvPr>
          <p:cNvSpPr/>
          <p:nvPr/>
        </p:nvSpPr>
        <p:spPr>
          <a:xfrm>
            <a:off x="3063578" y="5002723"/>
            <a:ext cx="5316712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Thư kí tổng hợp bài làm vào bảng nhóm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A9679CF-553E-491B-B210-08A678197A2D}"/>
              </a:ext>
            </a:extLst>
          </p:cNvPr>
          <p:cNvSpPr/>
          <p:nvPr/>
        </p:nvSpPr>
        <p:spPr>
          <a:xfrm>
            <a:off x="3052144" y="5549367"/>
            <a:ext cx="58737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it-IT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 nhóm báo cáo và nhận xét bài làm của 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 bạn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12BD4-CEB5-40C9-9ED5-7F430BF4A1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012" y="3595594"/>
            <a:ext cx="2842506" cy="335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9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3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3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10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2" grpId="2" animBg="1"/>
      <p:bldP spid="17" grpId="0" animBg="1"/>
      <p:bldP spid="17" grpId="1" animBg="1"/>
      <p:bldP spid="29" grpId="0"/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FE140F-D519-478A-8ECD-8835674BE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368AB5-F01D-49CE-AA44-3183AE892112}"/>
              </a:ext>
            </a:extLst>
          </p:cNvPr>
          <p:cNvSpPr/>
          <p:nvPr/>
        </p:nvSpPr>
        <p:spPr>
          <a:xfrm>
            <a:off x="0" y="0"/>
            <a:ext cx="8207361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s-MX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s-MX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s-MX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s-MX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s-MX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 = f(x) = 3x +1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A08FC-668B-4576-BE09-986BB0CCEF84}"/>
              </a:ext>
            </a:extLst>
          </p:cNvPr>
          <p:cNvSpPr txBox="1"/>
          <p:nvPr/>
        </p:nvSpPr>
        <p:spPr>
          <a:xfrm>
            <a:off x="1566799" y="1196970"/>
            <a:ext cx="635023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A38EC86-34DA-4787-95CE-FFE0EFA3E2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679402"/>
              </p:ext>
            </p:extLst>
          </p:nvPr>
        </p:nvGraphicFramePr>
        <p:xfrm>
          <a:off x="2774645" y="1333353"/>
          <a:ext cx="3363807" cy="579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73120" imgH="253800" progId="Equation.DSMT4">
                  <p:embed/>
                </p:oleObj>
              </mc:Choice>
              <mc:Fallback>
                <p:oleObj name="Equation" r:id="rId3" imgW="1473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4645" y="1333353"/>
                        <a:ext cx="3363807" cy="579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E380B1F-8BA9-446F-AF9E-9603AC0E0121}"/>
              </a:ext>
            </a:extLst>
          </p:cNvPr>
          <p:cNvSpPr txBox="1"/>
          <p:nvPr/>
        </p:nvSpPr>
        <p:spPr>
          <a:xfrm>
            <a:off x="1655817" y="2095459"/>
            <a:ext cx="6172200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Cho                        sao cho  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C8E513D-9292-4432-AFA6-9ECDC33089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487747"/>
              </p:ext>
            </p:extLst>
          </p:nvPr>
        </p:nvGraphicFramePr>
        <p:xfrm>
          <a:off x="2411413" y="2696242"/>
          <a:ext cx="1430296" cy="547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880" imgH="228600" progId="Equation.DSMT4">
                  <p:embed/>
                </p:oleObj>
              </mc:Choice>
              <mc:Fallback>
                <p:oleObj name="Equation" r:id="rId5" imgW="596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1413" y="2696242"/>
                        <a:ext cx="1430296" cy="547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DF95632-D866-4740-ACB3-78979557FF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023772"/>
              </p:ext>
            </p:extLst>
          </p:nvPr>
        </p:nvGraphicFramePr>
        <p:xfrm>
          <a:off x="5074925" y="2738496"/>
          <a:ext cx="1034682" cy="547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31640" imgH="228600" progId="Equation.DSMT4">
                  <p:embed/>
                </p:oleObj>
              </mc:Choice>
              <mc:Fallback>
                <p:oleObj name="Equation" r:id="rId7" imgW="431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74925" y="2738496"/>
                        <a:ext cx="1034682" cy="547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F98D1CF-CBD7-438B-9DDF-87DD3A4E1A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733729"/>
              </p:ext>
            </p:extLst>
          </p:nvPr>
        </p:nvGraphicFramePr>
        <p:xfrm>
          <a:off x="2411413" y="3273425"/>
          <a:ext cx="6973887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24080" imgH="507960" progId="Equation.DSMT4">
                  <p:embed/>
                </p:oleObj>
              </mc:Choice>
              <mc:Fallback>
                <p:oleObj name="Equation" r:id="rId9" imgW="31240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11413" y="3273425"/>
                        <a:ext cx="6973887" cy="113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5FAA4B4-5CBB-4BB8-8939-27B456DEAC73}"/>
              </a:ext>
            </a:extLst>
          </p:cNvPr>
          <p:cNvSpPr txBox="1"/>
          <p:nvPr/>
        </p:nvSpPr>
        <p:spPr>
          <a:xfrm>
            <a:off x="1715581" y="4376391"/>
            <a:ext cx="8993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Mà</a:t>
            </a:r>
            <a:r>
              <a:rPr lang="es-MX" sz="1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7F55D3A-3951-44FB-9E0B-2EED686DF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224459"/>
              </p:ext>
            </p:extLst>
          </p:nvPr>
        </p:nvGraphicFramePr>
        <p:xfrm>
          <a:off x="2413453" y="4376391"/>
          <a:ext cx="5503582" cy="1143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38280" imgH="507960" progId="Equation.DSMT4">
                  <p:embed/>
                </p:oleObj>
              </mc:Choice>
              <mc:Fallback>
                <p:oleObj name="Equation" r:id="rId11" imgW="24382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13453" y="4376391"/>
                        <a:ext cx="5503582" cy="1143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0B3786C6-AD06-40FF-A897-9922B89A49E6}"/>
              </a:ext>
            </a:extLst>
          </p:cNvPr>
          <p:cNvSpPr txBox="1"/>
          <p:nvPr/>
        </p:nvSpPr>
        <p:spPr>
          <a:xfrm>
            <a:off x="3000840" y="738770"/>
            <a:ext cx="2205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s-MX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230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FE140F-D519-478A-8ECD-8835674BE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636477-1C17-4FC9-A898-4729A1A4C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51" y="1237611"/>
            <a:ext cx="5634350" cy="54894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368AB5-F01D-49CE-AA44-3183AE892112}"/>
              </a:ext>
            </a:extLst>
          </p:cNvPr>
          <p:cNvSpPr/>
          <p:nvPr/>
        </p:nvSpPr>
        <p:spPr>
          <a:xfrm>
            <a:off x="0" y="0"/>
            <a:ext cx="8207361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s-MX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s-MX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s-MX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s-MX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s-MX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 = f(x) = 3x +1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2B0023-A8BE-4194-9635-399D67E4D04C}"/>
              </a:ext>
            </a:extLst>
          </p:cNvPr>
          <p:cNvSpPr txBox="1"/>
          <p:nvPr/>
        </p:nvSpPr>
        <p:spPr>
          <a:xfrm>
            <a:off x="54007" y="1025310"/>
            <a:ext cx="6212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A8A803E9-3279-4E04-A769-C85DFD2B57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490648"/>
              </p:ext>
            </p:extLst>
          </p:nvPr>
        </p:nvGraphicFramePr>
        <p:xfrm>
          <a:off x="2659147" y="1048333"/>
          <a:ext cx="1860563" cy="418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040" imgH="253800" progId="Equation.DSMT4">
                  <p:embed/>
                </p:oleObj>
              </mc:Choice>
              <mc:Fallback>
                <p:oleObj name="Equation" r:id="rId4" imgW="1130040" imgH="253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A8A803E9-3279-4E04-A769-C85DFD2B57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9147" y="1048333"/>
                        <a:ext cx="1860563" cy="418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804C39D-8FC2-4723-8CB7-769CEC861B0B}"/>
              </a:ext>
            </a:extLst>
          </p:cNvPr>
          <p:cNvSpPr txBox="1"/>
          <p:nvPr/>
        </p:nvSpPr>
        <p:spPr>
          <a:xfrm>
            <a:off x="68697" y="1389413"/>
            <a:ext cx="38530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endParaRPr lang="en-US" sz="2400" dirty="0"/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0C9C3D7E-7C37-4E2A-84B0-22C56D4A4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240793"/>
              </p:ext>
            </p:extLst>
          </p:nvPr>
        </p:nvGraphicFramePr>
        <p:xfrm>
          <a:off x="0" y="2036858"/>
          <a:ext cx="642672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121">
                  <a:extLst>
                    <a:ext uri="{9D8B030D-6E8A-4147-A177-3AD203B41FA5}">
                      <a16:colId xmlns:a16="http://schemas.microsoft.com/office/drawing/2014/main" val="1767925801"/>
                    </a:ext>
                  </a:extLst>
                </a:gridCol>
                <a:gridCol w="1071121">
                  <a:extLst>
                    <a:ext uri="{9D8B030D-6E8A-4147-A177-3AD203B41FA5}">
                      <a16:colId xmlns:a16="http://schemas.microsoft.com/office/drawing/2014/main" val="3689548348"/>
                    </a:ext>
                  </a:extLst>
                </a:gridCol>
                <a:gridCol w="1071121">
                  <a:extLst>
                    <a:ext uri="{9D8B030D-6E8A-4147-A177-3AD203B41FA5}">
                      <a16:colId xmlns:a16="http://schemas.microsoft.com/office/drawing/2014/main" val="3087643453"/>
                    </a:ext>
                  </a:extLst>
                </a:gridCol>
                <a:gridCol w="1071121">
                  <a:extLst>
                    <a:ext uri="{9D8B030D-6E8A-4147-A177-3AD203B41FA5}">
                      <a16:colId xmlns:a16="http://schemas.microsoft.com/office/drawing/2014/main" val="723899081"/>
                    </a:ext>
                  </a:extLst>
                </a:gridCol>
                <a:gridCol w="1071121">
                  <a:extLst>
                    <a:ext uri="{9D8B030D-6E8A-4147-A177-3AD203B41FA5}">
                      <a16:colId xmlns:a16="http://schemas.microsoft.com/office/drawing/2014/main" val="4188718174"/>
                    </a:ext>
                  </a:extLst>
                </a:gridCol>
                <a:gridCol w="1071121">
                  <a:extLst>
                    <a:ext uri="{9D8B030D-6E8A-4147-A177-3AD203B41FA5}">
                      <a16:colId xmlns:a16="http://schemas.microsoft.com/office/drawing/2014/main" val="976550399"/>
                    </a:ext>
                  </a:extLst>
                </a:gridCol>
              </a:tblGrid>
              <a:tr h="42480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858562"/>
                  </a:ext>
                </a:extLst>
              </a:tr>
              <a:tr h="42480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172981"/>
                  </a:ext>
                </a:extLst>
              </a:tr>
              <a:tr h="42480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(-2; -5)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(-1; -2)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(0; 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(1; 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(2; 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76708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4372225E-167C-4B70-84CE-5B9F013C3860}"/>
              </a:ext>
            </a:extLst>
          </p:cNvPr>
          <p:cNvSpPr txBox="1"/>
          <p:nvPr/>
        </p:nvSpPr>
        <p:spPr>
          <a:xfrm>
            <a:off x="287679" y="3763515"/>
            <a:ext cx="58513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thị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hàm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y = f(x) = 3x +1 </a:t>
            </a:r>
          </a:p>
          <a:p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thẳng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qua 5 </a:t>
            </a:r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endParaRPr lang="en-US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5809D31-CD0F-47D2-BB2E-EE1058A29262}"/>
              </a:ext>
            </a:extLst>
          </p:cNvPr>
          <p:cNvSpPr/>
          <p:nvPr/>
        </p:nvSpPr>
        <p:spPr>
          <a:xfrm>
            <a:off x="9231439" y="3733209"/>
            <a:ext cx="89345" cy="767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3179D7-7375-4044-A7C9-D902AC702313}"/>
              </a:ext>
            </a:extLst>
          </p:cNvPr>
          <p:cNvSpPr/>
          <p:nvPr/>
        </p:nvSpPr>
        <p:spPr>
          <a:xfrm>
            <a:off x="8617110" y="5464695"/>
            <a:ext cx="99477" cy="8643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A28765D-6EA9-46BA-8F3B-62A17E21106D}"/>
              </a:ext>
            </a:extLst>
          </p:cNvPr>
          <p:cNvSpPr/>
          <p:nvPr/>
        </p:nvSpPr>
        <p:spPr>
          <a:xfrm>
            <a:off x="9527926" y="2816361"/>
            <a:ext cx="82235" cy="907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B1ADEA9-0C53-46F4-8318-9037A93530FC}"/>
              </a:ext>
            </a:extLst>
          </p:cNvPr>
          <p:cNvSpPr/>
          <p:nvPr/>
        </p:nvSpPr>
        <p:spPr>
          <a:xfrm>
            <a:off x="9804043" y="1970121"/>
            <a:ext cx="92154" cy="8890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8A9768F-7EE5-48FA-9500-928AD9106865}"/>
              </a:ext>
            </a:extLst>
          </p:cNvPr>
          <p:cNvCxnSpPr>
            <a:cxnSpLocks/>
          </p:cNvCxnSpPr>
          <p:nvPr/>
        </p:nvCxnSpPr>
        <p:spPr>
          <a:xfrm>
            <a:off x="9569682" y="2897895"/>
            <a:ext cx="0" cy="1143753"/>
          </a:xfrm>
          <a:prstGeom prst="line">
            <a:avLst/>
          </a:prstGeom>
          <a:ln w="508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56AB850-4400-4DB9-90F1-B1490AF64350}"/>
              </a:ext>
            </a:extLst>
          </p:cNvPr>
          <p:cNvCxnSpPr>
            <a:cxnSpLocks/>
          </p:cNvCxnSpPr>
          <p:nvPr/>
        </p:nvCxnSpPr>
        <p:spPr>
          <a:xfrm>
            <a:off x="9854893" y="2073434"/>
            <a:ext cx="0" cy="2067782"/>
          </a:xfrm>
          <a:prstGeom prst="line">
            <a:avLst/>
          </a:prstGeom>
          <a:ln w="508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02738AF-CB63-4D7C-8DEF-13962600FDD2}"/>
              </a:ext>
            </a:extLst>
          </p:cNvPr>
          <p:cNvCxnSpPr>
            <a:cxnSpLocks/>
          </p:cNvCxnSpPr>
          <p:nvPr/>
        </p:nvCxnSpPr>
        <p:spPr>
          <a:xfrm>
            <a:off x="8980824" y="4095404"/>
            <a:ext cx="19898" cy="550935"/>
          </a:xfrm>
          <a:prstGeom prst="line">
            <a:avLst/>
          </a:prstGeom>
          <a:ln w="508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251817B-BE71-4434-A0EA-3A48D4D98E77}"/>
              </a:ext>
            </a:extLst>
          </p:cNvPr>
          <p:cNvCxnSpPr>
            <a:cxnSpLocks/>
          </p:cNvCxnSpPr>
          <p:nvPr/>
        </p:nvCxnSpPr>
        <p:spPr>
          <a:xfrm>
            <a:off x="8681450" y="4104640"/>
            <a:ext cx="13002" cy="1344815"/>
          </a:xfrm>
          <a:prstGeom prst="line">
            <a:avLst/>
          </a:prstGeom>
          <a:ln w="508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2D09C91-B5CC-447B-A3B8-0CA46F46AE5F}"/>
              </a:ext>
            </a:extLst>
          </p:cNvPr>
          <p:cNvCxnSpPr>
            <a:cxnSpLocks/>
          </p:cNvCxnSpPr>
          <p:nvPr/>
        </p:nvCxnSpPr>
        <p:spPr>
          <a:xfrm>
            <a:off x="9266669" y="2900030"/>
            <a:ext cx="295275" cy="0"/>
          </a:xfrm>
          <a:prstGeom prst="line">
            <a:avLst/>
          </a:prstGeom>
          <a:ln w="508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DFC8C94-CD4F-4A54-9897-73190F2BB26E}"/>
              </a:ext>
            </a:extLst>
          </p:cNvPr>
          <p:cNvCxnSpPr>
            <a:cxnSpLocks/>
          </p:cNvCxnSpPr>
          <p:nvPr/>
        </p:nvCxnSpPr>
        <p:spPr>
          <a:xfrm>
            <a:off x="9285141" y="2013344"/>
            <a:ext cx="523875" cy="0"/>
          </a:xfrm>
          <a:prstGeom prst="line">
            <a:avLst/>
          </a:prstGeom>
          <a:ln w="508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1B40F94-D1D0-45BD-8540-15B65983329F}"/>
              </a:ext>
            </a:extLst>
          </p:cNvPr>
          <p:cNvCxnSpPr>
            <a:cxnSpLocks/>
          </p:cNvCxnSpPr>
          <p:nvPr/>
        </p:nvCxnSpPr>
        <p:spPr>
          <a:xfrm>
            <a:off x="9035012" y="4637103"/>
            <a:ext cx="295275" cy="0"/>
          </a:xfrm>
          <a:prstGeom prst="line">
            <a:avLst/>
          </a:prstGeom>
          <a:ln w="508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61A0C89-0CC6-472F-9F75-0BB0BD4E47D7}"/>
              </a:ext>
            </a:extLst>
          </p:cNvPr>
          <p:cNvCxnSpPr>
            <a:cxnSpLocks/>
          </p:cNvCxnSpPr>
          <p:nvPr/>
        </p:nvCxnSpPr>
        <p:spPr>
          <a:xfrm>
            <a:off x="8740372" y="5522687"/>
            <a:ext cx="544769" cy="0"/>
          </a:xfrm>
          <a:prstGeom prst="line">
            <a:avLst/>
          </a:prstGeom>
          <a:ln w="508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7A35638-008C-483B-B11D-D569E47722CF}"/>
              </a:ext>
            </a:extLst>
          </p:cNvPr>
          <p:cNvCxnSpPr>
            <a:cxnSpLocks/>
          </p:cNvCxnSpPr>
          <p:nvPr/>
        </p:nvCxnSpPr>
        <p:spPr>
          <a:xfrm flipV="1">
            <a:off x="8301013" y="1498325"/>
            <a:ext cx="1703452" cy="5210146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0A9CF763-9447-4957-A235-D153D5D85EAD}"/>
              </a:ext>
            </a:extLst>
          </p:cNvPr>
          <p:cNvSpPr txBox="1"/>
          <p:nvPr/>
        </p:nvSpPr>
        <p:spPr>
          <a:xfrm rot="17370607">
            <a:off x="7503302" y="5600919"/>
            <a:ext cx="17684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3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+ 1</a:t>
            </a:r>
            <a:endParaRPr lang="en-US" sz="24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64B6523-9FEE-43B1-9316-E2A58B31BD47}"/>
              </a:ext>
            </a:extLst>
          </p:cNvPr>
          <p:cNvSpPr/>
          <p:nvPr/>
        </p:nvSpPr>
        <p:spPr>
          <a:xfrm>
            <a:off x="8959902" y="4590930"/>
            <a:ext cx="75110" cy="929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3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3" grpId="0" animBg="1"/>
      <p:bldP spid="53" grpId="0" animBg="1"/>
      <p:bldP spid="55" grpId="0" animBg="1"/>
      <p:bldP spid="56" grpId="0" animBg="1"/>
      <p:bldP spid="72" grpId="0"/>
      <p:bldP spid="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A07BF5-20BE-4489-ABB5-0ED0405D56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CF02205-8F4C-4A21-8CB7-426858F79540}"/>
              </a:ext>
            </a:extLst>
          </p:cNvPr>
          <p:cNvGrpSpPr/>
          <p:nvPr/>
        </p:nvGrpSpPr>
        <p:grpSpPr>
          <a:xfrm>
            <a:off x="-374126" y="0"/>
            <a:ext cx="12812959" cy="6169557"/>
            <a:chOff x="-232253" y="-134517"/>
            <a:chExt cx="12812959" cy="46634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EAC71D2-54CC-478A-B185-5B5609073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r="36363"/>
            <a:stretch/>
          </p:blipFill>
          <p:spPr>
            <a:xfrm rot="279629">
              <a:off x="-232253" y="-134517"/>
              <a:ext cx="6194760" cy="466344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4818F28-851E-4488-8CE8-E4DB22C87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36363"/>
            <a:stretch/>
          </p:blipFill>
          <p:spPr>
            <a:xfrm rot="21358188">
              <a:off x="6158054" y="-21219"/>
              <a:ext cx="6422652" cy="4253964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4D01365-D66C-4F95-92F3-ECD458582D31}"/>
              </a:ext>
            </a:extLst>
          </p:cNvPr>
          <p:cNvSpPr/>
          <p:nvPr/>
        </p:nvSpPr>
        <p:spPr>
          <a:xfrm>
            <a:off x="77184" y="1934597"/>
            <a:ext cx="35092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vi-VN" sz="8800" b="1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endParaRPr lang="en-US" sz="8800" b="1" dirty="0">
              <a:ln w="6600">
                <a:noFill/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3197D8-DF00-432D-B19F-77DE531C820C}"/>
              </a:ext>
            </a:extLst>
          </p:cNvPr>
          <p:cNvSpPr/>
          <p:nvPr/>
        </p:nvSpPr>
        <p:spPr>
          <a:xfrm rot="20188214">
            <a:off x="2797404" y="2317741"/>
            <a:ext cx="35702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vi-VN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0CBBF-009C-4C48-98F4-A5CC53E085D7}"/>
              </a:ext>
            </a:extLst>
          </p:cNvPr>
          <p:cNvSpPr/>
          <p:nvPr/>
        </p:nvSpPr>
        <p:spPr>
          <a:xfrm>
            <a:off x="6032354" y="2007269"/>
            <a:ext cx="272382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vi-VN" sz="8800" b="1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endParaRPr lang="en-US" sz="8800" b="1" dirty="0">
              <a:ln w="6600">
                <a:noFill/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BCDFED-C529-4329-8840-43E14B9E0CA1}"/>
              </a:ext>
            </a:extLst>
          </p:cNvPr>
          <p:cNvSpPr/>
          <p:nvPr/>
        </p:nvSpPr>
        <p:spPr>
          <a:xfrm>
            <a:off x="9024372" y="1838746"/>
            <a:ext cx="22557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vi-VN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BOXND">
            <a:hlinkClick r:id="" action="ppaction://macro?name=XOAHETCAUHOI"/>
            <a:extLst>
              <a:ext uri="{FF2B5EF4-FFF2-40B4-BE49-F238E27FC236}">
                <a16:creationId xmlns:a16="http://schemas.microsoft.com/office/drawing/2014/main" id="{52868F92-0676-499E-A21E-418B543C5BB9}"/>
              </a:ext>
            </a:extLst>
          </p:cNvPr>
          <p:cNvSpPr/>
          <p:nvPr/>
        </p:nvSpPr>
        <p:spPr>
          <a:xfrm>
            <a:off x="191911" y="5768622"/>
            <a:ext cx="11864622" cy="9539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rtlCol="0" anchor="t"/>
          <a:lstStyle/>
          <a:p>
            <a:endParaRPr lang="en-US" sz="2400" dirty="0">
              <a:solidFill>
                <a:srgbClr val="002060"/>
              </a:solidFill>
              <a:latin typeface="UTM Alberta Heav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618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8CE5C2-2079-4C53-95A4-E0BB03CD6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3326"/>
            <a:ext cx="12192000" cy="74543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D0397D-43E7-40C2-A380-835EC1E55AF3}"/>
              </a:ext>
            </a:extLst>
          </p:cNvPr>
          <p:cNvSpPr/>
          <p:nvPr/>
        </p:nvSpPr>
        <p:spPr>
          <a:xfrm>
            <a:off x="452436" y="1661327"/>
            <a:ext cx="206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cap="none" spc="0" dirty="0">
                <a:ln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5400" b="1" cap="none" spc="0" dirty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45E1C1-BD40-48EF-B7E0-A4B62B243AC6}"/>
              </a:ext>
            </a:extLst>
          </p:cNvPr>
          <p:cNvSpPr/>
          <p:nvPr/>
        </p:nvSpPr>
        <p:spPr>
          <a:xfrm>
            <a:off x="844378" y="4140590"/>
            <a:ext cx="10679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000" b="1" cap="none" spc="0" dirty="0">
                <a:ln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cap="none" spc="0" dirty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76F84C-A732-4003-80B1-70E5C13A93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03860" y="5238844"/>
            <a:ext cx="1591194" cy="15911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2E8F16-3EFA-4F8F-9C5E-8A330706DFB8}"/>
              </a:ext>
            </a:extLst>
          </p:cNvPr>
          <p:cNvSpPr txBox="1"/>
          <p:nvPr/>
        </p:nvSpPr>
        <p:spPr>
          <a:xfrm>
            <a:off x="2780032" y="39626"/>
            <a:ext cx="6631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(Fahrenheit) sang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(Celsius), ta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gày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18/8/2021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New York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75</a:t>
            </a:r>
            <a:r>
              <a:rPr lang="en-US" sz="2400" b="0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New York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C?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7E3DA30-F19A-422B-A843-8533A99555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250793"/>
              </p:ext>
            </p:extLst>
          </p:nvPr>
        </p:nvGraphicFramePr>
        <p:xfrm>
          <a:off x="5451471" y="994606"/>
          <a:ext cx="1795515" cy="783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393480" progId="Equation.DSMT4">
                  <p:embed/>
                </p:oleObj>
              </mc:Choice>
              <mc:Fallback>
                <p:oleObj name="Equation" r:id="rId4" imgW="901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51471" y="994606"/>
                        <a:ext cx="1795515" cy="783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FEBE3FC5-B761-4875-9216-7071F4904A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005" y="0"/>
            <a:ext cx="2438400" cy="2438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17061B-76A7-4A38-86D5-0C450CFCC7CB}"/>
              </a:ext>
            </a:extLst>
          </p:cNvPr>
          <p:cNvSpPr txBox="1"/>
          <p:nvPr/>
        </p:nvSpPr>
        <p:spPr>
          <a:xfrm>
            <a:off x="5417197" y="3315986"/>
            <a:ext cx="13576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5064A5-E43B-4842-9ED9-0337941B7321}"/>
              </a:ext>
            </a:extLst>
          </p:cNvPr>
          <p:cNvSpPr txBox="1"/>
          <p:nvPr/>
        </p:nvSpPr>
        <p:spPr>
          <a:xfrm>
            <a:off x="2564503" y="3746809"/>
            <a:ext cx="93649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+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308EE2-A50F-48C9-86B3-04631B1629F9}"/>
              </a:ext>
            </a:extLst>
          </p:cNvPr>
          <p:cNvSpPr txBox="1"/>
          <p:nvPr/>
        </p:nvSpPr>
        <p:spPr>
          <a:xfrm>
            <a:off x="2670723" y="5210322"/>
            <a:ext cx="63139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 Ta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New York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r>
              <a:rPr lang="en-US" sz="2400" b="0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dirty="0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07E9909-B053-4FAE-BE15-AE845908F7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653642"/>
              </p:ext>
            </p:extLst>
          </p:nvPr>
        </p:nvGraphicFramePr>
        <p:xfrm>
          <a:off x="4075378" y="5150227"/>
          <a:ext cx="2683633" cy="660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00200" imgH="393480" progId="Equation.DSMT4">
                  <p:embed/>
                </p:oleObj>
              </mc:Choice>
              <mc:Fallback>
                <p:oleObj name="Equation" r:id="rId7" imgW="1600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75378" y="5150227"/>
                        <a:ext cx="2683633" cy="660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440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FE140F-D519-478A-8ECD-8835674BE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pic>
        <p:nvPicPr>
          <p:cNvPr id="4" name="Picture 5" descr="Cover">
            <a:extLst>
              <a:ext uri="{FF2B5EF4-FFF2-40B4-BE49-F238E27FC236}">
                <a16:creationId xmlns:a16="http://schemas.microsoft.com/office/drawing/2014/main" id="{236069D0-F471-4242-B733-0825357E4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23" l="2217" r="18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7267">
            <a:off x="6955546" y="2081235"/>
            <a:ext cx="3403574" cy="23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over">
            <a:extLst>
              <a:ext uri="{FF2B5EF4-FFF2-40B4-BE49-F238E27FC236}">
                <a16:creationId xmlns:a16="http://schemas.microsoft.com/office/drawing/2014/main" id="{482F33FA-4F40-4CF1-AAA3-A4E9CBE97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23" l="2217" r="18473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5773" flipH="1">
            <a:off x="2047773" y="1952603"/>
            <a:ext cx="3403574" cy="255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over">
            <a:extLst>
              <a:ext uri="{FF2B5EF4-FFF2-40B4-BE49-F238E27FC236}">
                <a16:creationId xmlns:a16="http://schemas.microsoft.com/office/drawing/2014/main" id="{757B1C39-6150-4072-928F-D849BC25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23" l="2217" r="18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2975" flipV="1">
            <a:off x="6897666" y="2302621"/>
            <a:ext cx="3403574" cy="23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over">
            <a:extLst>
              <a:ext uri="{FF2B5EF4-FFF2-40B4-BE49-F238E27FC236}">
                <a16:creationId xmlns:a16="http://schemas.microsoft.com/office/drawing/2014/main" id="{9730E025-2CA8-42DE-ADC6-F2A910DDE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23" l="2217" r="18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4305">
            <a:off x="2140997" y="2087111"/>
            <a:ext cx="3403574" cy="23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79235-2EAB-4038-B4AF-062C04D1A539}"/>
              </a:ext>
            </a:extLst>
          </p:cNvPr>
          <p:cNvSpPr txBox="1"/>
          <p:nvPr/>
        </p:nvSpPr>
        <p:spPr>
          <a:xfrm>
            <a:off x="929843" y="1104068"/>
            <a:ext cx="2982192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B878E-C5A6-497A-9FA3-D7A12A704EE9}"/>
              </a:ext>
            </a:extLst>
          </p:cNvPr>
          <p:cNvSpPr txBox="1"/>
          <p:nvPr/>
        </p:nvSpPr>
        <p:spPr>
          <a:xfrm>
            <a:off x="8475064" y="1050736"/>
            <a:ext cx="2982192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C7D7B-E194-437B-B805-589B000D5EE6}"/>
              </a:ext>
            </a:extLst>
          </p:cNvPr>
          <p:cNvSpPr txBox="1"/>
          <p:nvPr/>
        </p:nvSpPr>
        <p:spPr>
          <a:xfrm>
            <a:off x="860592" y="4312380"/>
            <a:ext cx="2982192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49424A-D612-45FC-AF1F-C3FA36BABCA7}"/>
              </a:ext>
            </a:extLst>
          </p:cNvPr>
          <p:cNvSpPr txBox="1"/>
          <p:nvPr/>
        </p:nvSpPr>
        <p:spPr>
          <a:xfrm>
            <a:off x="8564943" y="4240209"/>
            <a:ext cx="2982192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4A618-3A48-4BFC-9000-0DCFB9B581C8}"/>
              </a:ext>
            </a:extLst>
          </p:cNvPr>
          <p:cNvSpPr txBox="1"/>
          <p:nvPr/>
        </p:nvSpPr>
        <p:spPr>
          <a:xfrm>
            <a:off x="3374736" y="283246"/>
            <a:ext cx="615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DẠNG BÀI TẬP  TRONG BÀI</a:t>
            </a:r>
          </a:p>
        </p:txBody>
      </p:sp>
      <p:pic>
        <p:nvPicPr>
          <p:cNvPr id="13" name="图片 23">
            <a:extLst>
              <a:ext uri="{FF2B5EF4-FFF2-40B4-BE49-F238E27FC236}">
                <a16:creationId xmlns:a16="http://schemas.microsoft.com/office/drawing/2014/main" id="{04C9F1D2-37B2-4617-91F4-9981D14E77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4271089" y="1704744"/>
            <a:ext cx="4100478" cy="4831773"/>
          </a:xfrm>
          <a:prstGeom prst="rect">
            <a:avLst/>
          </a:prstGeom>
        </p:spPr>
      </p:pic>
      <p:sp>
        <p:nvSpPr>
          <p:cNvPr id="14" name="文本框 25">
            <a:extLst>
              <a:ext uri="{FF2B5EF4-FFF2-40B4-BE49-F238E27FC236}">
                <a16:creationId xmlns:a16="http://schemas.microsoft.com/office/drawing/2014/main" id="{609DB586-BFCF-4A8A-87DA-39688AF7D4DD}"/>
              </a:ext>
            </a:extLst>
          </p:cNvPr>
          <p:cNvSpPr txBox="1"/>
          <p:nvPr/>
        </p:nvSpPr>
        <p:spPr>
          <a:xfrm>
            <a:off x="5255015" y="2836605"/>
            <a:ext cx="19732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TẬP</a:t>
            </a:r>
            <a:endParaRPr lang="zh-CN" altLang="en-US" sz="34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9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 descr="Top Hình nền Powerpoint chủ đề giáo dục - Hedieuhanh.Com">
            <a:extLst>
              <a:ext uri="{FF2B5EF4-FFF2-40B4-BE49-F238E27FC236}">
                <a16:creationId xmlns:a16="http://schemas.microsoft.com/office/drawing/2014/main" id="{EB530B0A-0A14-4104-88B2-C05320C51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149600" y="914401"/>
            <a:ext cx="7721600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33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 VÀ GIAO NHIỆM VỤ VỀ NHÀ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4EC29-D951-4C32-9582-C5DFE5814FB5}"/>
              </a:ext>
            </a:extLst>
          </p:cNvPr>
          <p:cNvSpPr txBox="1"/>
          <p:nvPr/>
        </p:nvSpPr>
        <p:spPr>
          <a:xfrm>
            <a:off x="844951" y="3132671"/>
            <a:ext cx="10683433" cy="2326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lý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thuyết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khái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niệm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Hàm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đồ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thị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hàm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hàm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đồng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biến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nghịch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biến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;</a:t>
            </a:r>
            <a:endParaRPr lang="en-US" altLang="zh-CN" sz="2800" b="1" kern="0" dirty="0">
              <a:solidFill>
                <a:srgbClr val="0000FF"/>
              </a:solidFill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ài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: 1; 2; 3; 4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sgk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trang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45;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Sưu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tầm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02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toán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thực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tế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liên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quan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đến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hàm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450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FE140F-D519-478A-8ECD-8835674BE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518"/>
            <a:ext cx="12219214" cy="684276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1F38849-A7A0-4830-A204-947A51939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339227"/>
              </p:ext>
            </p:extLst>
          </p:nvPr>
        </p:nvGraphicFramePr>
        <p:xfrm>
          <a:off x="5382490" y="388079"/>
          <a:ext cx="6273586" cy="1113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0556">
                  <a:extLst>
                    <a:ext uri="{9D8B030D-6E8A-4147-A177-3AD203B41FA5}">
                      <a16:colId xmlns:a16="http://schemas.microsoft.com/office/drawing/2014/main" val="2649901287"/>
                    </a:ext>
                  </a:extLst>
                </a:gridCol>
                <a:gridCol w="920812">
                  <a:extLst>
                    <a:ext uri="{9D8B030D-6E8A-4147-A177-3AD203B41FA5}">
                      <a16:colId xmlns:a16="http://schemas.microsoft.com/office/drawing/2014/main" val="4029696617"/>
                    </a:ext>
                  </a:extLst>
                </a:gridCol>
                <a:gridCol w="1071672">
                  <a:extLst>
                    <a:ext uri="{9D8B030D-6E8A-4147-A177-3AD203B41FA5}">
                      <a16:colId xmlns:a16="http://schemas.microsoft.com/office/drawing/2014/main" val="280612375"/>
                    </a:ext>
                  </a:extLst>
                </a:gridCol>
                <a:gridCol w="1071672">
                  <a:extLst>
                    <a:ext uri="{9D8B030D-6E8A-4147-A177-3AD203B41FA5}">
                      <a16:colId xmlns:a16="http://schemas.microsoft.com/office/drawing/2014/main" val="1869295814"/>
                    </a:ext>
                  </a:extLst>
                </a:gridCol>
                <a:gridCol w="1069437">
                  <a:extLst>
                    <a:ext uri="{9D8B030D-6E8A-4147-A177-3AD203B41FA5}">
                      <a16:colId xmlns:a16="http://schemas.microsoft.com/office/drawing/2014/main" val="1127964568"/>
                    </a:ext>
                  </a:extLst>
                </a:gridCol>
                <a:gridCol w="1069437">
                  <a:extLst>
                    <a:ext uri="{9D8B030D-6E8A-4147-A177-3AD203B41FA5}">
                      <a16:colId xmlns:a16="http://schemas.microsoft.com/office/drawing/2014/main" val="3654747081"/>
                    </a:ext>
                  </a:extLst>
                </a:gridCol>
              </a:tblGrid>
              <a:tr h="556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482191"/>
                  </a:ext>
                </a:extLst>
              </a:tr>
              <a:tr h="556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947285"/>
                  </a:ext>
                </a:extLst>
              </a:tr>
            </a:tbl>
          </a:graphicData>
        </a:graphic>
      </p:graphicFrame>
      <p:pic>
        <p:nvPicPr>
          <p:cNvPr id="5" name="Picture 16" descr="chu be">
            <a:extLst>
              <a:ext uri="{FF2B5EF4-FFF2-40B4-BE49-F238E27FC236}">
                <a16:creationId xmlns:a16="http://schemas.microsoft.com/office/drawing/2014/main" id="{2459D89D-FD0D-417D-A906-324B41C02B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4" y="5968048"/>
            <a:ext cx="1077912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19517321-628B-4853-B2EA-A747F01D1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40" y="812558"/>
            <a:ext cx="4058888" cy="3595025"/>
          </a:xfrm>
          <a:prstGeom prst="cloudCallout">
            <a:avLst>
              <a:gd name="adj1" fmla="val -33560"/>
              <a:gd name="adj2" fmla="val 93118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1241F69-E59C-47D8-9F23-733181F75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560604"/>
              </p:ext>
            </p:extLst>
          </p:nvPr>
        </p:nvGraphicFramePr>
        <p:xfrm>
          <a:off x="5465616" y="2436346"/>
          <a:ext cx="6273586" cy="1113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0556">
                  <a:extLst>
                    <a:ext uri="{9D8B030D-6E8A-4147-A177-3AD203B41FA5}">
                      <a16:colId xmlns:a16="http://schemas.microsoft.com/office/drawing/2014/main" val="2649901287"/>
                    </a:ext>
                  </a:extLst>
                </a:gridCol>
                <a:gridCol w="920812">
                  <a:extLst>
                    <a:ext uri="{9D8B030D-6E8A-4147-A177-3AD203B41FA5}">
                      <a16:colId xmlns:a16="http://schemas.microsoft.com/office/drawing/2014/main" val="4029696617"/>
                    </a:ext>
                  </a:extLst>
                </a:gridCol>
                <a:gridCol w="1071672">
                  <a:extLst>
                    <a:ext uri="{9D8B030D-6E8A-4147-A177-3AD203B41FA5}">
                      <a16:colId xmlns:a16="http://schemas.microsoft.com/office/drawing/2014/main" val="280612375"/>
                    </a:ext>
                  </a:extLst>
                </a:gridCol>
                <a:gridCol w="1071672">
                  <a:extLst>
                    <a:ext uri="{9D8B030D-6E8A-4147-A177-3AD203B41FA5}">
                      <a16:colId xmlns:a16="http://schemas.microsoft.com/office/drawing/2014/main" val="1869295814"/>
                    </a:ext>
                  </a:extLst>
                </a:gridCol>
                <a:gridCol w="1069437">
                  <a:extLst>
                    <a:ext uri="{9D8B030D-6E8A-4147-A177-3AD203B41FA5}">
                      <a16:colId xmlns:a16="http://schemas.microsoft.com/office/drawing/2014/main" val="1127964568"/>
                    </a:ext>
                  </a:extLst>
                </a:gridCol>
                <a:gridCol w="1069437">
                  <a:extLst>
                    <a:ext uri="{9D8B030D-6E8A-4147-A177-3AD203B41FA5}">
                      <a16:colId xmlns:a16="http://schemas.microsoft.com/office/drawing/2014/main" val="3654747081"/>
                    </a:ext>
                  </a:extLst>
                </a:gridCol>
              </a:tblGrid>
              <a:tr h="556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482191"/>
                  </a:ext>
                </a:extLst>
              </a:tr>
              <a:tr h="556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94728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67F2D78-AEC2-4994-8227-CCEB8D8CD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18270"/>
              </p:ext>
            </p:extLst>
          </p:nvPr>
        </p:nvGraphicFramePr>
        <p:xfrm>
          <a:off x="5465616" y="4484613"/>
          <a:ext cx="6273586" cy="1113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0556">
                  <a:extLst>
                    <a:ext uri="{9D8B030D-6E8A-4147-A177-3AD203B41FA5}">
                      <a16:colId xmlns:a16="http://schemas.microsoft.com/office/drawing/2014/main" val="2649901287"/>
                    </a:ext>
                  </a:extLst>
                </a:gridCol>
                <a:gridCol w="920812">
                  <a:extLst>
                    <a:ext uri="{9D8B030D-6E8A-4147-A177-3AD203B41FA5}">
                      <a16:colId xmlns:a16="http://schemas.microsoft.com/office/drawing/2014/main" val="4029696617"/>
                    </a:ext>
                  </a:extLst>
                </a:gridCol>
                <a:gridCol w="1071672">
                  <a:extLst>
                    <a:ext uri="{9D8B030D-6E8A-4147-A177-3AD203B41FA5}">
                      <a16:colId xmlns:a16="http://schemas.microsoft.com/office/drawing/2014/main" val="280612375"/>
                    </a:ext>
                  </a:extLst>
                </a:gridCol>
                <a:gridCol w="1071672">
                  <a:extLst>
                    <a:ext uri="{9D8B030D-6E8A-4147-A177-3AD203B41FA5}">
                      <a16:colId xmlns:a16="http://schemas.microsoft.com/office/drawing/2014/main" val="1869295814"/>
                    </a:ext>
                  </a:extLst>
                </a:gridCol>
                <a:gridCol w="1069437">
                  <a:extLst>
                    <a:ext uri="{9D8B030D-6E8A-4147-A177-3AD203B41FA5}">
                      <a16:colId xmlns:a16="http://schemas.microsoft.com/office/drawing/2014/main" val="1127964568"/>
                    </a:ext>
                  </a:extLst>
                </a:gridCol>
                <a:gridCol w="1069437">
                  <a:extLst>
                    <a:ext uri="{9D8B030D-6E8A-4147-A177-3AD203B41FA5}">
                      <a16:colId xmlns:a16="http://schemas.microsoft.com/office/drawing/2014/main" val="3654747081"/>
                    </a:ext>
                  </a:extLst>
                </a:gridCol>
              </a:tblGrid>
              <a:tr h="556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482191"/>
                  </a:ext>
                </a:extLst>
              </a:tr>
              <a:tr h="556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VN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94728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CB67F18-3769-45C2-ACCF-070D11F8052A}"/>
              </a:ext>
            </a:extLst>
          </p:cNvPr>
          <p:cNvSpPr/>
          <p:nvPr/>
        </p:nvSpPr>
        <p:spPr>
          <a:xfrm>
            <a:off x="3835976" y="550948"/>
            <a:ext cx="1282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endParaRPr lang="en-VN" sz="2800" dirty="0">
              <a:solidFill>
                <a:srgbClr val="0000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0D4210-2090-4EE1-9832-9F411B744AD4}"/>
              </a:ext>
            </a:extLst>
          </p:cNvPr>
          <p:cNvSpPr/>
          <p:nvPr/>
        </p:nvSpPr>
        <p:spPr>
          <a:xfrm>
            <a:off x="3835976" y="2665238"/>
            <a:ext cx="1282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endParaRPr lang="en-VN" sz="2800" dirty="0">
              <a:solidFill>
                <a:srgbClr val="0000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52452F-7A93-4E86-BB57-8066F41C602E}"/>
              </a:ext>
            </a:extLst>
          </p:cNvPr>
          <p:cNvSpPr/>
          <p:nvPr/>
        </p:nvSpPr>
        <p:spPr>
          <a:xfrm>
            <a:off x="3918806" y="4779528"/>
            <a:ext cx="1282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endParaRPr lang="en-VN" sz="2800" dirty="0">
              <a:solidFill>
                <a:srgbClr val="0000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7D4709-E565-48C7-B6FC-4A8E9206CF7E}"/>
              </a:ext>
            </a:extLst>
          </p:cNvPr>
          <p:cNvSpPr/>
          <p:nvPr/>
        </p:nvSpPr>
        <p:spPr>
          <a:xfrm>
            <a:off x="6243039" y="1601923"/>
            <a:ext cx="2921221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y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hàm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x</a:t>
            </a:r>
            <a:endParaRPr lang="en-VN" sz="2800" dirty="0">
              <a:solidFill>
                <a:srgbClr val="FF33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1F3053-B89D-478D-91DF-6351CACF308B}"/>
              </a:ext>
            </a:extLst>
          </p:cNvPr>
          <p:cNvSpPr/>
          <p:nvPr/>
        </p:nvSpPr>
        <p:spPr>
          <a:xfrm>
            <a:off x="6213575" y="3703419"/>
            <a:ext cx="4314645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y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hàm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x</a:t>
            </a:r>
            <a:endParaRPr lang="en-VN" sz="2800" dirty="0">
              <a:solidFill>
                <a:srgbClr val="FF33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EAED56-6C31-4C14-BB0C-39E9E2826C43}"/>
              </a:ext>
            </a:extLst>
          </p:cNvPr>
          <p:cNvSpPr/>
          <p:nvPr/>
        </p:nvSpPr>
        <p:spPr>
          <a:xfrm>
            <a:off x="6232127" y="5674693"/>
            <a:ext cx="294304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y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hàm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x</a:t>
            </a:r>
            <a:endParaRPr lang="en-VN" sz="2800" dirty="0">
              <a:solidFill>
                <a:srgbClr val="FF33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F02D41-E7FB-4BAB-B409-7D0D1B9E04CD}"/>
              </a:ext>
            </a:extLst>
          </p:cNvPr>
          <p:cNvSpPr/>
          <p:nvPr/>
        </p:nvSpPr>
        <p:spPr>
          <a:xfrm>
            <a:off x="9581878" y="5706438"/>
            <a:ext cx="215732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Hàm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hằng</a:t>
            </a:r>
            <a:endParaRPr lang="en-VN" sz="28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5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FE140F-D519-478A-8ECD-8835674BE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518"/>
            <a:ext cx="12219214" cy="6842760"/>
          </a:xfrm>
          <a:prstGeom prst="rect">
            <a:avLst/>
          </a:prstGeom>
        </p:spPr>
      </p:pic>
      <p:pic>
        <p:nvPicPr>
          <p:cNvPr id="5" name="Picture 16" descr="chu be">
            <a:extLst>
              <a:ext uri="{FF2B5EF4-FFF2-40B4-BE49-F238E27FC236}">
                <a16:creationId xmlns:a16="http://schemas.microsoft.com/office/drawing/2014/main" id="{2459D89D-FD0D-417D-A906-324B41C02B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4" y="5968048"/>
            <a:ext cx="1077912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19517321-628B-4853-B2EA-A747F01D1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215" y="716973"/>
            <a:ext cx="5982989" cy="3429000"/>
          </a:xfrm>
          <a:prstGeom prst="cloudCallout">
            <a:avLst>
              <a:gd name="adj1" fmla="val -35864"/>
              <a:gd name="adj2" fmla="val 85603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f(x), y = g(x)</a:t>
            </a:r>
          </a:p>
          <a:p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f(0), f(1), f(2), … f(a)?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864874-8B60-49D3-9706-AC08548F6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5774" y="481458"/>
            <a:ext cx="5886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i="1" dirty="0">
                <a:solidFill>
                  <a:srgbClr val="0033CC"/>
                </a:solidFill>
              </a:rPr>
              <a:t>  y </a:t>
            </a:r>
            <a:r>
              <a:rPr lang="en-US" altLang="en-US" sz="2800" b="1" i="1" dirty="0" err="1">
                <a:solidFill>
                  <a:srgbClr val="0033CC"/>
                </a:solidFill>
              </a:rPr>
              <a:t>là</a:t>
            </a:r>
            <a:r>
              <a:rPr lang="en-US" altLang="en-US" sz="2800" b="1" i="1" dirty="0">
                <a:solidFill>
                  <a:srgbClr val="0033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33CC"/>
                </a:solidFill>
              </a:rPr>
              <a:t>hàm</a:t>
            </a:r>
            <a:r>
              <a:rPr lang="en-US" altLang="en-US" sz="2800" b="1" i="1" dirty="0">
                <a:solidFill>
                  <a:srgbClr val="0033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33CC"/>
                </a:solidFill>
              </a:rPr>
              <a:t>số</a:t>
            </a:r>
            <a:r>
              <a:rPr lang="en-US" altLang="en-US" sz="2800" b="1" i="1" dirty="0">
                <a:solidFill>
                  <a:srgbClr val="0033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33CC"/>
                </a:solidFill>
              </a:rPr>
              <a:t>của</a:t>
            </a:r>
            <a:r>
              <a:rPr lang="en-US" altLang="en-US" sz="2800" b="1" i="1" dirty="0">
                <a:solidFill>
                  <a:srgbClr val="0033CC"/>
                </a:solidFill>
              </a:rPr>
              <a:t> x </a:t>
            </a:r>
            <a:r>
              <a:rPr lang="en-US" altLang="en-US" sz="2800" b="1" i="1" dirty="0" err="1">
                <a:solidFill>
                  <a:srgbClr val="0033CC"/>
                </a:solidFill>
              </a:rPr>
              <a:t>cho</a:t>
            </a:r>
            <a:r>
              <a:rPr lang="en-US" altLang="en-US" sz="2800" b="1" i="1" dirty="0">
                <a:solidFill>
                  <a:srgbClr val="0033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33CC"/>
                </a:solidFill>
              </a:rPr>
              <a:t>bởi</a:t>
            </a:r>
            <a:r>
              <a:rPr lang="en-US" altLang="en-US" sz="2800" b="1" i="1" dirty="0">
                <a:solidFill>
                  <a:srgbClr val="0033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33CC"/>
                </a:solidFill>
              </a:rPr>
              <a:t>công</a:t>
            </a:r>
            <a:r>
              <a:rPr lang="en-US" altLang="en-US" sz="2800" b="1" i="1" dirty="0">
                <a:solidFill>
                  <a:srgbClr val="0033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33CC"/>
                </a:solidFill>
              </a:rPr>
              <a:t>thức</a:t>
            </a:r>
            <a:r>
              <a:rPr lang="en-US" altLang="en-US" sz="2800" b="1" i="1" dirty="0">
                <a:solidFill>
                  <a:srgbClr val="0033CC"/>
                </a:solidFill>
              </a:rPr>
              <a:t>:</a:t>
            </a:r>
            <a:endParaRPr lang="en-US" altLang="en-US" sz="2800" dirty="0">
              <a:solidFill>
                <a:srgbClr val="0033CC"/>
              </a:solidFill>
            </a:endParaRPr>
          </a:p>
        </p:txBody>
      </p:sp>
      <p:sp>
        <p:nvSpPr>
          <p:cNvPr id="20" name="Text Box 46">
            <a:extLst>
              <a:ext uri="{FF2B5EF4-FFF2-40B4-BE49-F238E27FC236}">
                <a16:creationId xmlns:a16="http://schemas.microsoft.com/office/drawing/2014/main" id="{E8421562-FA2E-4FAF-AE84-0361ED091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2362" y="1183841"/>
            <a:ext cx="1617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.VnTime" panose="020B7200000000000000" pitchFamily="34" charset="0"/>
              </a:rPr>
              <a:t>y = 2x + 3;</a:t>
            </a:r>
          </a:p>
        </p:txBody>
      </p:sp>
      <p:graphicFrame>
        <p:nvGraphicFramePr>
          <p:cNvPr id="21" name="Object 47">
            <a:extLst>
              <a:ext uri="{FF2B5EF4-FFF2-40B4-BE49-F238E27FC236}">
                <a16:creationId xmlns:a16="http://schemas.microsoft.com/office/drawing/2014/main" id="{B15D15F3-4953-494F-8B6B-06A7D55093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004584"/>
              </p:ext>
            </p:extLst>
          </p:nvPr>
        </p:nvGraphicFramePr>
        <p:xfrm>
          <a:off x="8327346" y="1133602"/>
          <a:ext cx="7905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000" imgH="444240" progId="Equation.DSMT4">
                  <p:embed/>
                </p:oleObj>
              </mc:Choice>
              <mc:Fallback>
                <p:oleObj name="Equation" r:id="rId4" imgW="495000" imgH="444240" progId="Equation.DSMT4">
                  <p:embed/>
                  <p:pic>
                    <p:nvPicPr>
                      <p:cNvPr id="87" name="Object 47">
                        <a:extLst>
                          <a:ext uri="{FF2B5EF4-FFF2-40B4-BE49-F238E27FC236}">
                            <a16:creationId xmlns:a16="http://schemas.microsoft.com/office/drawing/2014/main" id="{BEDA747B-7B9C-4BD0-8A0B-25293C616C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7346" y="1133602"/>
                        <a:ext cx="7905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4CF0A8B-5E51-45F3-B0CA-46EE5416D4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620442"/>
              </p:ext>
            </p:extLst>
          </p:nvPr>
        </p:nvGraphicFramePr>
        <p:xfrm>
          <a:off x="6800561" y="1752728"/>
          <a:ext cx="1340428" cy="64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444240" progId="Equation.DSMT4">
                  <p:embed/>
                </p:oleObj>
              </mc:Choice>
              <mc:Fallback>
                <p:oleObj name="Equation" r:id="rId6" imgW="927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00561" y="1752728"/>
                        <a:ext cx="1340428" cy="642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DA387EF-9365-40ED-9819-BE4C790391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404910"/>
              </p:ext>
            </p:extLst>
          </p:nvPr>
        </p:nvGraphicFramePr>
        <p:xfrm>
          <a:off x="6800561" y="2395399"/>
          <a:ext cx="1994047" cy="473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82680" imgH="304560" progId="Equation.DSMT4">
                  <p:embed/>
                </p:oleObj>
              </mc:Choice>
              <mc:Fallback>
                <p:oleObj name="Equation" r:id="rId8" imgW="12826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00561" y="2395399"/>
                        <a:ext cx="1994047" cy="473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0132531-E3D2-4103-B72B-15713F90B9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742648"/>
              </p:ext>
            </p:extLst>
          </p:nvPr>
        </p:nvGraphicFramePr>
        <p:xfrm>
          <a:off x="9304278" y="1183841"/>
          <a:ext cx="1184412" cy="42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74360" imgH="279360" progId="Equation.DSMT4">
                  <p:embed/>
                </p:oleObj>
              </mc:Choice>
              <mc:Fallback>
                <p:oleObj name="Equation" r:id="rId10" imgW="774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304278" y="1183841"/>
                        <a:ext cx="1184412" cy="42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575F87A-F4F9-48D2-BF7E-80479D902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446673"/>
              </p:ext>
            </p:extLst>
          </p:nvPr>
        </p:nvGraphicFramePr>
        <p:xfrm>
          <a:off x="6800563" y="2803832"/>
          <a:ext cx="1200438" cy="583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444240" progId="Equation.DSMT4">
                  <p:embed/>
                </p:oleObj>
              </mc:Choice>
              <mc:Fallback>
                <p:oleObj name="Equation" r:id="rId12" imgW="914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00563" y="2803832"/>
                        <a:ext cx="1200438" cy="583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loud 8">
            <a:extLst>
              <a:ext uri="{FF2B5EF4-FFF2-40B4-BE49-F238E27FC236}">
                <a16:creationId xmlns:a16="http://schemas.microsoft.com/office/drawing/2014/main" id="{FE33CD36-A7E6-4E45-BAE5-12E1B73388B3}"/>
              </a:ext>
            </a:extLst>
          </p:cNvPr>
          <p:cNvSpPr/>
          <p:nvPr/>
        </p:nvSpPr>
        <p:spPr>
          <a:xfrm>
            <a:off x="5460822" y="3511903"/>
            <a:ext cx="5647060" cy="2864639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2226EEC-94A7-433E-9C22-9B18784D5B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728759"/>
              </p:ext>
            </p:extLst>
          </p:nvPr>
        </p:nvGraphicFramePr>
        <p:xfrm>
          <a:off x="7652038" y="4379424"/>
          <a:ext cx="633315" cy="651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31640" imgH="444240" progId="Equation.DSMT4">
                  <p:embed/>
                </p:oleObj>
              </mc:Choice>
              <mc:Fallback>
                <p:oleObj name="Equation" r:id="rId14" imgW="4316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652038" y="4379424"/>
                        <a:ext cx="633315" cy="651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60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7" grpId="0"/>
      <p:bldP spid="20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146076A0-8290-4FE7-B6C0-710CFE007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966E88-C273-40C6-9089-62EABEC2F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697" y="278535"/>
            <a:ext cx="9895951" cy="1033669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HÀM SỐ</a:t>
            </a:r>
            <a:endParaRPr 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D4E90DE-F1F1-48E6-9035-8EE03A3496DC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1999" cy="81541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HÀM SỐ</a:t>
            </a: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0C636A2C-B1EB-4A14-95ED-40011B9E6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1" y="839253"/>
            <a:ext cx="119797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33CC"/>
                </a:solidFill>
              </a:rPr>
              <a:t>1) </a:t>
            </a:r>
            <a:r>
              <a:rPr lang="en-US" altLang="en-US" sz="2400" dirty="0" err="1">
                <a:solidFill>
                  <a:srgbClr val="0033CC"/>
                </a:solidFill>
              </a:rPr>
              <a:t>Nếu</a:t>
            </a:r>
            <a:r>
              <a:rPr lang="en-US" altLang="en-US" sz="2400" dirty="0">
                <a:solidFill>
                  <a:srgbClr val="0033CC"/>
                </a:solidFill>
              </a:rPr>
              <a:t>  </a:t>
            </a:r>
            <a:r>
              <a:rPr lang="en-US" altLang="en-US" sz="2400" dirty="0" err="1">
                <a:solidFill>
                  <a:srgbClr val="0033CC"/>
                </a:solidFill>
              </a:rPr>
              <a:t>đại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lượng</a:t>
            </a:r>
            <a:r>
              <a:rPr lang="en-US" altLang="en-US" sz="2400" dirty="0">
                <a:solidFill>
                  <a:srgbClr val="0033CC"/>
                </a:solidFill>
              </a:rPr>
              <a:t> y </a:t>
            </a:r>
            <a:r>
              <a:rPr lang="en-US" altLang="en-US" sz="2400" dirty="0" err="1">
                <a:solidFill>
                  <a:srgbClr val="0033CC"/>
                </a:solidFill>
              </a:rPr>
              <a:t>phụ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thuộc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vào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đại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lượng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thay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đổi</a:t>
            </a:r>
            <a:r>
              <a:rPr lang="en-US" altLang="en-US" sz="2400" dirty="0">
                <a:solidFill>
                  <a:srgbClr val="0033CC"/>
                </a:solidFill>
              </a:rPr>
              <a:t> x </a:t>
            </a:r>
            <a:r>
              <a:rPr lang="en-US" altLang="en-US" sz="2400" dirty="0" err="1">
                <a:solidFill>
                  <a:srgbClr val="0033CC"/>
                </a:solidFill>
              </a:rPr>
              <a:t>sao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cho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với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mỗi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giá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trị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của</a:t>
            </a:r>
            <a:r>
              <a:rPr lang="en-US" altLang="en-US" sz="2400" dirty="0">
                <a:solidFill>
                  <a:srgbClr val="0033CC"/>
                </a:solidFill>
              </a:rPr>
              <a:t> x ta </a:t>
            </a:r>
            <a:r>
              <a:rPr lang="en-US" altLang="en-US" sz="2400" dirty="0" err="1">
                <a:solidFill>
                  <a:srgbClr val="0033CC"/>
                </a:solidFill>
              </a:rPr>
              <a:t>luôn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xác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định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được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chỉ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một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giá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trị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tương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ứng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của</a:t>
            </a:r>
            <a:r>
              <a:rPr lang="en-US" altLang="en-US" sz="2400" dirty="0">
                <a:solidFill>
                  <a:srgbClr val="0033CC"/>
                </a:solidFill>
              </a:rPr>
              <a:t> y </a:t>
            </a:r>
            <a:r>
              <a:rPr lang="en-US" altLang="en-US" sz="2400" dirty="0" err="1">
                <a:solidFill>
                  <a:srgbClr val="0033CC"/>
                </a:solidFill>
              </a:rPr>
              <a:t>thì</a:t>
            </a:r>
            <a:r>
              <a:rPr lang="en-US" altLang="en-US" sz="2400" dirty="0">
                <a:solidFill>
                  <a:srgbClr val="0033CC"/>
                </a:solidFill>
              </a:rPr>
              <a:t> y </a:t>
            </a:r>
            <a:r>
              <a:rPr lang="en-US" altLang="en-US" sz="2400" dirty="0" err="1">
                <a:solidFill>
                  <a:srgbClr val="0033CC"/>
                </a:solidFill>
              </a:rPr>
              <a:t>được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gọi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là</a:t>
            </a:r>
            <a:r>
              <a:rPr lang="en-US" altLang="en-US" sz="2400" dirty="0"/>
              <a:t>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hàm</a:t>
            </a:r>
            <a:r>
              <a:rPr lang="en-US" altLang="en-US" sz="2400" b="1" i="1" dirty="0">
                <a:solidFill>
                  <a:srgbClr val="FF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số</a:t>
            </a:r>
            <a:r>
              <a:rPr lang="en-US" altLang="en-US" sz="2400" b="1" i="1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của</a:t>
            </a:r>
            <a:r>
              <a:rPr lang="en-US" altLang="en-US" sz="2400" dirty="0">
                <a:solidFill>
                  <a:srgbClr val="0033CC"/>
                </a:solidFill>
              </a:rPr>
              <a:t> x, </a:t>
            </a:r>
            <a:r>
              <a:rPr lang="en-US" altLang="en-US" sz="2400" dirty="0" err="1">
                <a:solidFill>
                  <a:srgbClr val="0033CC"/>
                </a:solidFill>
              </a:rPr>
              <a:t>khi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đó</a:t>
            </a:r>
            <a:r>
              <a:rPr lang="en-US" altLang="en-US" sz="2400" dirty="0">
                <a:solidFill>
                  <a:srgbClr val="0033CC"/>
                </a:solidFill>
              </a:rPr>
              <a:t> x </a:t>
            </a:r>
            <a:r>
              <a:rPr lang="en-US" altLang="en-US" sz="2400" dirty="0" err="1">
                <a:solidFill>
                  <a:srgbClr val="0033CC"/>
                </a:solidFill>
              </a:rPr>
              <a:t>được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gọi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là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biến</a:t>
            </a:r>
            <a:r>
              <a:rPr lang="en-US" altLang="en-US" sz="2400" b="1" i="1" dirty="0">
                <a:solidFill>
                  <a:srgbClr val="FF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số</a:t>
            </a:r>
            <a:r>
              <a:rPr lang="en-US" altLang="en-US" sz="2400" dirty="0"/>
              <a:t>.</a:t>
            </a:r>
            <a:endParaRPr lang="en-US" altLang="en-US" sz="2400" i="1" dirty="0"/>
          </a:p>
        </p:txBody>
      </p:sp>
      <p:sp>
        <p:nvSpPr>
          <p:cNvPr id="39" name="Text Box 10">
            <a:extLst>
              <a:ext uri="{FF2B5EF4-FFF2-40B4-BE49-F238E27FC236}">
                <a16:creationId xmlns:a16="http://schemas.microsoft.com/office/drawing/2014/main" id="{C3391A1C-B097-4B55-A06D-9BC7FBABB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83" y="2083387"/>
            <a:ext cx="10880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33CC"/>
                </a:solidFill>
              </a:rPr>
              <a:t>2) </a:t>
            </a:r>
            <a:r>
              <a:rPr lang="en-US" altLang="en-US" sz="2400" dirty="0" err="1">
                <a:solidFill>
                  <a:srgbClr val="0033CC"/>
                </a:solidFill>
              </a:rPr>
              <a:t>Hàm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số</a:t>
            </a:r>
            <a:r>
              <a:rPr lang="en-US" altLang="en-US" sz="2400" dirty="0">
                <a:solidFill>
                  <a:srgbClr val="0033CC"/>
                </a:solidFill>
              </a:rPr>
              <a:t>  </a:t>
            </a:r>
            <a:r>
              <a:rPr lang="en-US" altLang="en-US" sz="2400" dirty="0" err="1">
                <a:solidFill>
                  <a:srgbClr val="0033CC"/>
                </a:solidFill>
              </a:rPr>
              <a:t>có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thể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được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cho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bằng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bảng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hoặc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bằng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công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thức</a:t>
            </a:r>
            <a:r>
              <a:rPr lang="en-US" altLang="en-US" sz="24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AFF9F83-2695-4857-9F96-476226068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97" y="2678821"/>
            <a:ext cx="8270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000" u="sng" dirty="0">
                <a:solidFill>
                  <a:srgbClr val="0033CC"/>
                </a:solidFill>
              </a:rPr>
              <a:t>Ví dụ 1</a:t>
            </a:r>
            <a:r>
              <a:rPr lang="vi-VN" altLang="en-US" sz="2000" dirty="0">
                <a:solidFill>
                  <a:srgbClr val="0033CC"/>
                </a:solidFill>
              </a:rPr>
              <a:t>:  </a:t>
            </a:r>
            <a:r>
              <a:rPr lang="vi-VN" altLang="en-US" sz="2000" b="1" i="1" dirty="0">
                <a:solidFill>
                  <a:srgbClr val="0033CC"/>
                </a:solidFill>
              </a:rPr>
              <a:t>a</a:t>
            </a:r>
            <a:r>
              <a:rPr lang="en-US" altLang="en-US" sz="2000" b="1" i="1" dirty="0">
                <a:solidFill>
                  <a:srgbClr val="0033CC"/>
                </a:solidFill>
              </a:rPr>
              <a:t>) </a:t>
            </a:r>
            <a:r>
              <a:rPr lang="vi-VN" altLang="en-US" sz="2000" b="1" i="1" dirty="0">
                <a:solidFill>
                  <a:srgbClr val="0033CC"/>
                </a:solidFill>
              </a:rPr>
              <a:t> y là hàm số của x được cho bởi bảng sau: </a:t>
            </a:r>
          </a:p>
        </p:txBody>
      </p:sp>
      <p:grpSp>
        <p:nvGrpSpPr>
          <p:cNvPr id="41" name="Group 50">
            <a:extLst>
              <a:ext uri="{FF2B5EF4-FFF2-40B4-BE49-F238E27FC236}">
                <a16:creationId xmlns:a16="http://schemas.microsoft.com/office/drawing/2014/main" id="{5C52AD84-996D-4A11-A7B5-7831AE34615B}"/>
              </a:ext>
            </a:extLst>
          </p:cNvPr>
          <p:cNvGrpSpPr>
            <a:grpSpLocks/>
          </p:cNvGrpSpPr>
          <p:nvPr/>
        </p:nvGrpSpPr>
        <p:grpSpPr bwMode="auto">
          <a:xfrm>
            <a:off x="668590" y="3345152"/>
            <a:ext cx="4178300" cy="952500"/>
            <a:chOff x="864" y="2203"/>
            <a:chExt cx="3840" cy="1011"/>
          </a:xfrm>
        </p:grpSpPr>
        <p:grpSp>
          <p:nvGrpSpPr>
            <p:cNvPr id="42" name="Group 51">
              <a:extLst>
                <a:ext uri="{FF2B5EF4-FFF2-40B4-BE49-F238E27FC236}">
                  <a16:creationId xmlns:a16="http://schemas.microsoft.com/office/drawing/2014/main" id="{13F22A38-39B8-4EF1-BB42-23C4DB747C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203"/>
              <a:ext cx="3840" cy="1011"/>
              <a:chOff x="864" y="2595"/>
              <a:chExt cx="3840" cy="1011"/>
            </a:xfrm>
          </p:grpSpPr>
          <p:sp>
            <p:nvSpPr>
              <p:cNvPr id="55" name="Rectangle 52">
                <a:extLst>
                  <a:ext uri="{FF2B5EF4-FFF2-40B4-BE49-F238E27FC236}">
                    <a16:creationId xmlns:a16="http://schemas.microsoft.com/office/drawing/2014/main" id="{ED9EECFA-1659-4A36-B415-4F62FFA0D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5" y="3095"/>
                <a:ext cx="549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endParaRPr lang="en-US" altLang="en-US" sz="200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20000"/>
                  </a:spcBef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56" name="Rectangle 53">
                <a:extLst>
                  <a:ext uri="{FF2B5EF4-FFF2-40B4-BE49-F238E27FC236}">
                    <a16:creationId xmlns:a16="http://schemas.microsoft.com/office/drawing/2014/main" id="{A4F38013-B4E5-4C17-AC5A-C261AA657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" y="3095"/>
                <a:ext cx="548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endParaRPr lang="vi-VN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57" name="Rectangle 54">
                <a:extLst>
                  <a:ext uri="{FF2B5EF4-FFF2-40B4-BE49-F238E27FC236}">
                    <a16:creationId xmlns:a16="http://schemas.microsoft.com/office/drawing/2014/main" id="{F72D5C21-CB06-49D7-B8BF-37258C8E1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3095"/>
                <a:ext cx="549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58" name="Rectangle 55">
                <a:extLst>
                  <a:ext uri="{FF2B5EF4-FFF2-40B4-BE49-F238E27FC236}">
                    <a16:creationId xmlns:a16="http://schemas.microsoft.com/office/drawing/2014/main" id="{206AAB21-6167-455B-A992-A18132136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0" y="3095"/>
                <a:ext cx="548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59" name="Rectangle 56">
                <a:extLst>
                  <a:ext uri="{FF2B5EF4-FFF2-40B4-BE49-F238E27FC236}">
                    <a16:creationId xmlns:a16="http://schemas.microsoft.com/office/drawing/2014/main" id="{6FB73BF3-C50D-429F-8CF5-93CE89A0D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1" y="3095"/>
                <a:ext cx="549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60" name="Rectangle 57">
                <a:extLst>
                  <a:ext uri="{FF2B5EF4-FFF2-40B4-BE49-F238E27FC236}">
                    <a16:creationId xmlns:a16="http://schemas.microsoft.com/office/drawing/2014/main" id="{DAD7AA62-9EC8-4D13-908D-D870638E4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" y="3095"/>
                <a:ext cx="548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61" name="Rectangle 58">
                <a:extLst>
                  <a:ext uri="{FF2B5EF4-FFF2-40B4-BE49-F238E27FC236}">
                    <a16:creationId xmlns:a16="http://schemas.microsoft.com/office/drawing/2014/main" id="{4133C9EF-47C6-4187-B592-303314537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3095"/>
                <a:ext cx="549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400">
                    <a:latin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62" name="Rectangle 59">
                <a:extLst>
                  <a:ext uri="{FF2B5EF4-FFF2-40B4-BE49-F238E27FC236}">
                    <a16:creationId xmlns:a16="http://schemas.microsoft.com/office/drawing/2014/main" id="{4F6E53C3-E346-46A4-9B39-785792BC0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5" y="2616"/>
                <a:ext cx="549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63" name="Rectangle 60">
                <a:extLst>
                  <a:ext uri="{FF2B5EF4-FFF2-40B4-BE49-F238E27FC236}">
                    <a16:creationId xmlns:a16="http://schemas.microsoft.com/office/drawing/2014/main" id="{C09C9543-A2A5-4BF5-8049-A25F12883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" y="2616"/>
                <a:ext cx="548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64" name="Rectangle 61">
                <a:extLst>
                  <a:ext uri="{FF2B5EF4-FFF2-40B4-BE49-F238E27FC236}">
                    <a16:creationId xmlns:a16="http://schemas.microsoft.com/office/drawing/2014/main" id="{CF05BECB-4863-4B12-86E5-A16538F8A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2616"/>
                <a:ext cx="549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5" name="Rectangle 62">
                <a:extLst>
                  <a:ext uri="{FF2B5EF4-FFF2-40B4-BE49-F238E27FC236}">
                    <a16:creationId xmlns:a16="http://schemas.microsoft.com/office/drawing/2014/main" id="{3FE6975F-02B6-4971-A330-802511218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0" y="2616"/>
                <a:ext cx="548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66" name="Rectangle 63">
                <a:extLst>
                  <a:ext uri="{FF2B5EF4-FFF2-40B4-BE49-F238E27FC236}">
                    <a16:creationId xmlns:a16="http://schemas.microsoft.com/office/drawing/2014/main" id="{7B9AB770-4CC5-4FE3-8A5D-D3BEC9499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1" y="2616"/>
                <a:ext cx="549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endParaRPr lang="en-US" altLang="en-US" sz="200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20000"/>
                  </a:spcBef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Rectangle 64">
                <a:extLst>
                  <a:ext uri="{FF2B5EF4-FFF2-40B4-BE49-F238E27FC236}">
                    <a16:creationId xmlns:a16="http://schemas.microsoft.com/office/drawing/2014/main" id="{185E82AF-C8AF-46AE-81ED-C3DDD35EF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" y="2616"/>
                <a:ext cx="548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endParaRPr lang="vi-VN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Rectangle 65">
                <a:extLst>
                  <a:ext uri="{FF2B5EF4-FFF2-40B4-BE49-F238E27FC236}">
                    <a16:creationId xmlns:a16="http://schemas.microsoft.com/office/drawing/2014/main" id="{69A86F47-9DD8-4A7E-A300-1E3CECAEF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616"/>
                <a:ext cx="549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000"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69" name="Line 66">
                <a:extLst>
                  <a:ext uri="{FF2B5EF4-FFF2-40B4-BE49-F238E27FC236}">
                    <a16:creationId xmlns:a16="http://schemas.microsoft.com/office/drawing/2014/main" id="{7EED8E2B-0C98-46A1-B992-174B5D79C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616"/>
                <a:ext cx="384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67">
                <a:extLst>
                  <a:ext uri="{FF2B5EF4-FFF2-40B4-BE49-F238E27FC236}">
                    <a16:creationId xmlns:a16="http://schemas.microsoft.com/office/drawing/2014/main" id="{2C1482C1-4998-4AB9-AF10-D6FB52690D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3095"/>
                <a:ext cx="38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68">
                <a:extLst>
                  <a:ext uri="{FF2B5EF4-FFF2-40B4-BE49-F238E27FC236}">
                    <a16:creationId xmlns:a16="http://schemas.microsoft.com/office/drawing/2014/main" id="{0E557F96-08CC-4E4B-914F-1E62D36DE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3574"/>
                <a:ext cx="384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69">
                <a:extLst>
                  <a:ext uri="{FF2B5EF4-FFF2-40B4-BE49-F238E27FC236}">
                    <a16:creationId xmlns:a16="http://schemas.microsoft.com/office/drawing/2014/main" id="{5D3265DA-42D2-4A4D-9F90-7178C491D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616"/>
                <a:ext cx="0" cy="95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70">
                <a:extLst>
                  <a:ext uri="{FF2B5EF4-FFF2-40B4-BE49-F238E27FC236}">
                    <a16:creationId xmlns:a16="http://schemas.microsoft.com/office/drawing/2014/main" id="{B820B7D0-7F33-43BF-9BE2-9F358B5D4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3" y="2616"/>
                <a:ext cx="0" cy="9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71">
                <a:extLst>
                  <a:ext uri="{FF2B5EF4-FFF2-40B4-BE49-F238E27FC236}">
                    <a16:creationId xmlns:a16="http://schemas.microsoft.com/office/drawing/2014/main" id="{E7BE11EE-4E34-458C-9663-520A420477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1" y="2616"/>
                <a:ext cx="0" cy="9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72">
                <a:extLst>
                  <a:ext uri="{FF2B5EF4-FFF2-40B4-BE49-F238E27FC236}">
                    <a16:creationId xmlns:a16="http://schemas.microsoft.com/office/drawing/2014/main" id="{2DE2EE1E-C6C1-410B-9CAF-F2712CDA8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0" y="2616"/>
                <a:ext cx="0" cy="9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73">
                <a:extLst>
                  <a:ext uri="{FF2B5EF4-FFF2-40B4-BE49-F238E27FC236}">
                    <a16:creationId xmlns:a16="http://schemas.microsoft.com/office/drawing/2014/main" id="{AA53A511-B6A2-487E-8607-654A67E40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8" y="2616"/>
                <a:ext cx="0" cy="9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74">
                <a:extLst>
                  <a:ext uri="{FF2B5EF4-FFF2-40B4-BE49-F238E27FC236}">
                    <a16:creationId xmlns:a16="http://schemas.microsoft.com/office/drawing/2014/main" id="{F6760786-C2F9-4154-BAE7-F8CF5E8DF0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7" y="2616"/>
                <a:ext cx="0" cy="9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75">
                <a:extLst>
                  <a:ext uri="{FF2B5EF4-FFF2-40B4-BE49-F238E27FC236}">
                    <a16:creationId xmlns:a16="http://schemas.microsoft.com/office/drawing/2014/main" id="{C6634159-87AA-4008-B358-D1BC00F34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5" y="2616"/>
                <a:ext cx="0" cy="9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76">
                <a:extLst>
                  <a:ext uri="{FF2B5EF4-FFF2-40B4-BE49-F238E27FC236}">
                    <a16:creationId xmlns:a16="http://schemas.microsoft.com/office/drawing/2014/main" id="{A1952359-0F58-4177-A31D-8C881FF3B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2616"/>
                <a:ext cx="0" cy="95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80" name="Object 77">
                <a:extLst>
                  <a:ext uri="{FF2B5EF4-FFF2-40B4-BE49-F238E27FC236}">
                    <a16:creationId xmlns:a16="http://schemas.microsoft.com/office/drawing/2014/main" id="{A7834B63-1754-4211-8C3D-14CC5FCBF58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566" y="2596"/>
              <a:ext cx="277" cy="5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177646" imgH="494870" progId="Equation.DSMT4">
                      <p:embed/>
                    </p:oleObj>
                  </mc:Choice>
                  <mc:Fallback>
                    <p:oleObj name="Equation" r:id="rId3" imgW="177646" imgH="494870" progId="Equation.DSMT4">
                      <p:embed/>
                      <p:pic>
                        <p:nvPicPr>
                          <p:cNvPr id="80" name="Object 77">
                            <a:extLst>
                              <a:ext uri="{FF2B5EF4-FFF2-40B4-BE49-F238E27FC236}">
                                <a16:creationId xmlns:a16="http://schemas.microsoft.com/office/drawing/2014/main" id="{A7834B63-1754-4211-8C3D-14CC5FCBF58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66" y="2596"/>
                            <a:ext cx="277" cy="5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1" name="Object 78">
                <a:extLst>
                  <a:ext uri="{FF2B5EF4-FFF2-40B4-BE49-F238E27FC236}">
                    <a16:creationId xmlns:a16="http://schemas.microsoft.com/office/drawing/2014/main" id="{54B6A6C8-61D6-475C-9A63-94063B6A8CC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110" y="2595"/>
              <a:ext cx="201" cy="5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190417" imgH="495085" progId="Equation.DSMT4">
                      <p:embed/>
                    </p:oleObj>
                  </mc:Choice>
                  <mc:Fallback>
                    <p:oleObj name="Equation" r:id="rId5" imgW="190417" imgH="495085" progId="Equation.DSMT4">
                      <p:embed/>
                      <p:pic>
                        <p:nvPicPr>
                          <p:cNvPr id="81" name="Object 78">
                            <a:extLst>
                              <a:ext uri="{FF2B5EF4-FFF2-40B4-BE49-F238E27FC236}">
                                <a16:creationId xmlns:a16="http://schemas.microsoft.com/office/drawing/2014/main" id="{54B6A6C8-61D6-475C-9A63-94063B6A8CC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10" y="2595"/>
                            <a:ext cx="201" cy="5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" name="Object 79">
                <a:extLst>
                  <a:ext uri="{FF2B5EF4-FFF2-40B4-BE49-F238E27FC236}">
                    <a16:creationId xmlns:a16="http://schemas.microsoft.com/office/drawing/2014/main" id="{A7E2B7F2-6E14-4D72-891B-1B5FF14E634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729" y="3095"/>
              <a:ext cx="426" cy="5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190417" imgH="495085" progId="Equation.DSMT4">
                      <p:embed/>
                    </p:oleObj>
                  </mc:Choice>
                  <mc:Fallback>
                    <p:oleObj name="Equation" r:id="rId7" imgW="190417" imgH="495085" progId="Equation.DSMT4">
                      <p:embed/>
                      <p:pic>
                        <p:nvPicPr>
                          <p:cNvPr id="82" name="Object 79">
                            <a:extLst>
                              <a:ext uri="{FF2B5EF4-FFF2-40B4-BE49-F238E27FC236}">
                                <a16:creationId xmlns:a16="http://schemas.microsoft.com/office/drawing/2014/main" id="{A7E2B7F2-6E14-4D72-891B-1B5FF14E634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9" y="3095"/>
                            <a:ext cx="426" cy="51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4" name="Object 80">
              <a:extLst>
                <a:ext uri="{FF2B5EF4-FFF2-40B4-BE49-F238E27FC236}">
                  <a16:creationId xmlns:a16="http://schemas.microsoft.com/office/drawing/2014/main" id="{7B2D7E4B-D5E7-4B3F-A3F4-411782CF940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09" y="2663"/>
            <a:ext cx="198" cy="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90417" imgH="495085" progId="Equation.DSMT4">
                    <p:embed/>
                  </p:oleObj>
                </mc:Choice>
                <mc:Fallback>
                  <p:oleObj name="Equation" r:id="rId9" imgW="190417" imgH="495085" progId="Equation.DSMT4">
                    <p:embed/>
                    <p:pic>
                      <p:nvPicPr>
                        <p:cNvPr id="54" name="Object 80">
                          <a:extLst>
                            <a:ext uri="{FF2B5EF4-FFF2-40B4-BE49-F238E27FC236}">
                              <a16:creationId xmlns:a16="http://schemas.microsoft.com/office/drawing/2014/main" id="{7B2D7E4B-D5E7-4B3F-A3F4-411782CF940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9" y="2663"/>
                          <a:ext cx="198" cy="5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4E5E9E8A-A2DF-4736-8654-3F5C84572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851" y="2556102"/>
            <a:ext cx="58860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rgbClr val="0033CC"/>
                </a:solidFill>
              </a:rPr>
              <a:t>b)   y </a:t>
            </a:r>
            <a:r>
              <a:rPr lang="en-US" altLang="en-US" sz="2000" b="1" i="1" dirty="0" err="1">
                <a:solidFill>
                  <a:srgbClr val="0033CC"/>
                </a:solidFill>
              </a:rPr>
              <a:t>là</a:t>
            </a:r>
            <a:r>
              <a:rPr lang="en-US" altLang="en-US" sz="2000" b="1" i="1" dirty="0">
                <a:solidFill>
                  <a:srgbClr val="0033CC"/>
                </a:solidFill>
              </a:rPr>
              <a:t> </a:t>
            </a:r>
            <a:r>
              <a:rPr lang="en-US" altLang="en-US" sz="2000" b="1" i="1" dirty="0" err="1">
                <a:solidFill>
                  <a:srgbClr val="0033CC"/>
                </a:solidFill>
              </a:rPr>
              <a:t>hàm</a:t>
            </a:r>
            <a:r>
              <a:rPr lang="en-US" altLang="en-US" sz="2000" b="1" i="1" dirty="0">
                <a:solidFill>
                  <a:srgbClr val="0033CC"/>
                </a:solidFill>
              </a:rPr>
              <a:t> </a:t>
            </a:r>
            <a:r>
              <a:rPr lang="en-US" altLang="en-US" sz="2000" b="1" i="1" dirty="0" err="1">
                <a:solidFill>
                  <a:srgbClr val="0033CC"/>
                </a:solidFill>
              </a:rPr>
              <a:t>số</a:t>
            </a:r>
            <a:r>
              <a:rPr lang="en-US" altLang="en-US" sz="2000" b="1" i="1" dirty="0">
                <a:solidFill>
                  <a:srgbClr val="0033CC"/>
                </a:solidFill>
              </a:rPr>
              <a:t> </a:t>
            </a:r>
            <a:r>
              <a:rPr lang="en-US" altLang="en-US" sz="2000" b="1" i="1" dirty="0" err="1">
                <a:solidFill>
                  <a:srgbClr val="0033CC"/>
                </a:solidFill>
              </a:rPr>
              <a:t>của</a:t>
            </a:r>
            <a:r>
              <a:rPr lang="en-US" altLang="en-US" sz="2000" b="1" i="1" dirty="0">
                <a:solidFill>
                  <a:srgbClr val="0033CC"/>
                </a:solidFill>
              </a:rPr>
              <a:t> x </a:t>
            </a:r>
            <a:r>
              <a:rPr lang="en-US" altLang="en-US" sz="2000" b="1" i="1" dirty="0" err="1">
                <a:solidFill>
                  <a:srgbClr val="0033CC"/>
                </a:solidFill>
              </a:rPr>
              <a:t>cho</a:t>
            </a:r>
            <a:r>
              <a:rPr lang="en-US" altLang="en-US" sz="2000" b="1" i="1" dirty="0">
                <a:solidFill>
                  <a:srgbClr val="0033CC"/>
                </a:solidFill>
              </a:rPr>
              <a:t> </a:t>
            </a:r>
            <a:r>
              <a:rPr lang="en-US" altLang="en-US" sz="2000" b="1" i="1" dirty="0" err="1">
                <a:solidFill>
                  <a:srgbClr val="0033CC"/>
                </a:solidFill>
              </a:rPr>
              <a:t>bởi</a:t>
            </a:r>
            <a:r>
              <a:rPr lang="en-US" altLang="en-US" sz="2000" b="1" i="1" dirty="0">
                <a:solidFill>
                  <a:srgbClr val="0033CC"/>
                </a:solidFill>
              </a:rPr>
              <a:t> </a:t>
            </a:r>
            <a:r>
              <a:rPr lang="en-US" altLang="en-US" sz="2000" b="1" i="1" dirty="0" err="1">
                <a:solidFill>
                  <a:srgbClr val="0033CC"/>
                </a:solidFill>
              </a:rPr>
              <a:t>công</a:t>
            </a:r>
            <a:r>
              <a:rPr lang="en-US" altLang="en-US" sz="2000" b="1" i="1" dirty="0">
                <a:solidFill>
                  <a:srgbClr val="0033CC"/>
                </a:solidFill>
              </a:rPr>
              <a:t> </a:t>
            </a:r>
            <a:r>
              <a:rPr lang="en-US" altLang="en-US" sz="2000" b="1" i="1" dirty="0" err="1">
                <a:solidFill>
                  <a:srgbClr val="0033CC"/>
                </a:solidFill>
              </a:rPr>
              <a:t>thức</a:t>
            </a:r>
            <a:r>
              <a:rPr lang="en-US" altLang="en-US" sz="2000" b="1" i="1" dirty="0">
                <a:solidFill>
                  <a:srgbClr val="0033CC"/>
                </a:solidFill>
              </a:rPr>
              <a:t>:</a:t>
            </a:r>
            <a:endParaRPr lang="en-US" altLang="en-US" sz="2000" dirty="0">
              <a:solidFill>
                <a:srgbClr val="0033CC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CD436DD-6DF6-4BB1-998E-841347E16115}"/>
              </a:ext>
            </a:extLst>
          </p:cNvPr>
          <p:cNvGrpSpPr>
            <a:grpSpLocks/>
          </p:cNvGrpSpPr>
          <p:nvPr/>
        </p:nvGrpSpPr>
        <p:grpSpPr bwMode="auto">
          <a:xfrm>
            <a:off x="7107136" y="3345152"/>
            <a:ext cx="4362450" cy="619125"/>
            <a:chOff x="1567532" y="5463076"/>
            <a:chExt cx="5760523" cy="782637"/>
          </a:xfrm>
        </p:grpSpPr>
        <p:sp>
          <p:nvSpPr>
            <p:cNvPr id="85" name="Text Box 45">
              <a:extLst>
                <a:ext uri="{FF2B5EF4-FFF2-40B4-BE49-F238E27FC236}">
                  <a16:creationId xmlns:a16="http://schemas.microsoft.com/office/drawing/2014/main" id="{533F3D7C-D6B4-4CBF-BBDC-F34443C84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7532" y="5562600"/>
              <a:ext cx="1482289" cy="58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.VnTime" panose="020B7200000000000000" pitchFamily="34" charset="0"/>
                </a:rPr>
                <a:t>y =2x;</a:t>
              </a:r>
            </a:p>
          </p:txBody>
        </p:sp>
        <p:sp>
          <p:nvSpPr>
            <p:cNvPr id="86" name="Text Box 46">
              <a:extLst>
                <a:ext uri="{FF2B5EF4-FFF2-40B4-BE49-F238E27FC236}">
                  <a16:creationId xmlns:a16="http://schemas.microsoft.com/office/drawing/2014/main" id="{01687037-5EE2-4AF1-95DF-31E0C688F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1067" y="5562600"/>
              <a:ext cx="2104642" cy="58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.VnTime" panose="020B7200000000000000" pitchFamily="34" charset="0"/>
                </a:rPr>
                <a:t>y = 2x + 3;</a:t>
              </a:r>
            </a:p>
          </p:txBody>
        </p:sp>
        <p:graphicFrame>
          <p:nvGraphicFramePr>
            <p:cNvPr id="87" name="Object 47">
              <a:extLst>
                <a:ext uri="{FF2B5EF4-FFF2-40B4-BE49-F238E27FC236}">
                  <a16:creationId xmlns:a16="http://schemas.microsoft.com/office/drawing/2014/main" id="{BEDA747B-7B9C-4BD0-8A0B-25293C616C1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94013" y="5463076"/>
            <a:ext cx="2534042" cy="782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18671" imgH="444307" progId="Equation.DSMT4">
                    <p:embed/>
                  </p:oleObj>
                </mc:Choice>
                <mc:Fallback>
                  <p:oleObj name="Equation" r:id="rId11" imgW="1218671" imgH="444307" progId="Equation.DSMT4">
                    <p:embed/>
                    <p:pic>
                      <p:nvPicPr>
                        <p:cNvPr id="87" name="Object 47">
                          <a:extLst>
                            <a:ext uri="{FF2B5EF4-FFF2-40B4-BE49-F238E27FC236}">
                              <a16:creationId xmlns:a16="http://schemas.microsoft.com/office/drawing/2014/main" id="{BEDA747B-7B9C-4BD0-8A0B-25293C616C1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013" y="5463076"/>
                          <a:ext cx="2534042" cy="782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8" name="Text Box 12">
            <a:extLst>
              <a:ext uri="{FF2B5EF4-FFF2-40B4-BE49-F238E27FC236}">
                <a16:creationId xmlns:a16="http://schemas.microsoft.com/office/drawing/2014/main" id="{F419E8A8-77A0-4C19-B450-B69C3009A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" y="5272692"/>
            <a:ext cx="97068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33CC"/>
                </a:solidFill>
              </a:rPr>
              <a:t>4) Khi y </a:t>
            </a:r>
            <a:r>
              <a:rPr lang="en-US" altLang="en-US" sz="2400" dirty="0" err="1">
                <a:solidFill>
                  <a:srgbClr val="0033CC"/>
                </a:solidFill>
              </a:rPr>
              <a:t>là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hàm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số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của</a:t>
            </a:r>
            <a:r>
              <a:rPr lang="en-US" altLang="en-US" sz="2400" dirty="0">
                <a:solidFill>
                  <a:srgbClr val="0033CC"/>
                </a:solidFill>
              </a:rPr>
              <a:t> x, ta </a:t>
            </a:r>
            <a:r>
              <a:rPr lang="en-US" altLang="en-US" sz="2400" dirty="0" err="1">
                <a:solidFill>
                  <a:srgbClr val="0033CC"/>
                </a:solidFill>
              </a:rPr>
              <a:t>có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thể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viết</a:t>
            </a:r>
            <a:r>
              <a:rPr lang="en-US" altLang="en-US" sz="2400" dirty="0">
                <a:solidFill>
                  <a:srgbClr val="0033CC"/>
                </a:solidFill>
              </a:rPr>
              <a:t> y = f(x), y = g(x),………….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33CC"/>
                </a:solidFill>
              </a:rPr>
              <a:t>y = f(a) </a:t>
            </a:r>
            <a:r>
              <a:rPr lang="en-US" altLang="en-US" sz="2400" dirty="0" err="1">
                <a:solidFill>
                  <a:srgbClr val="0033CC"/>
                </a:solidFill>
              </a:rPr>
              <a:t>là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giá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trị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hàm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số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tại</a:t>
            </a:r>
            <a:r>
              <a:rPr lang="en-US" altLang="en-US" sz="2400" dirty="0">
                <a:solidFill>
                  <a:srgbClr val="0033CC"/>
                </a:solidFill>
              </a:rPr>
              <a:t> x = a</a:t>
            </a:r>
          </a:p>
        </p:txBody>
      </p:sp>
      <p:sp>
        <p:nvSpPr>
          <p:cNvPr id="89" name="Text Box 12">
            <a:extLst>
              <a:ext uri="{FF2B5EF4-FFF2-40B4-BE49-F238E27FC236}">
                <a16:creationId xmlns:a16="http://schemas.microsoft.com/office/drawing/2014/main" id="{CBF4136B-A60F-4FC5-A174-7181CE389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83" y="4344634"/>
            <a:ext cx="119294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33CC"/>
                </a:solidFill>
              </a:rPr>
              <a:t>3) Khi </a:t>
            </a:r>
            <a:r>
              <a:rPr lang="en-US" altLang="en-US" sz="2400" dirty="0" err="1">
                <a:solidFill>
                  <a:srgbClr val="0033CC"/>
                </a:solidFill>
              </a:rPr>
              <a:t>hàm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số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được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cho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bằng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công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thức</a:t>
            </a:r>
            <a:r>
              <a:rPr lang="en-US" altLang="en-US" sz="2400" dirty="0">
                <a:solidFill>
                  <a:srgbClr val="0033CC"/>
                </a:solidFill>
              </a:rPr>
              <a:t> y = f(x), ta </a:t>
            </a:r>
            <a:r>
              <a:rPr lang="en-US" altLang="en-US" sz="2400" dirty="0" err="1">
                <a:solidFill>
                  <a:srgbClr val="0033CC"/>
                </a:solidFill>
              </a:rPr>
              <a:t>hiểu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rằng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biến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số</a:t>
            </a:r>
            <a:r>
              <a:rPr lang="en-US" altLang="en-US" sz="2400" dirty="0">
                <a:solidFill>
                  <a:srgbClr val="0033CC"/>
                </a:solidFill>
              </a:rPr>
              <a:t>  x </a:t>
            </a:r>
            <a:r>
              <a:rPr lang="en-US" altLang="en-US" sz="2400" dirty="0" err="1">
                <a:solidFill>
                  <a:srgbClr val="0033CC"/>
                </a:solidFill>
              </a:rPr>
              <a:t>chỉ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lấy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những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giá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trị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mà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tại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đó</a:t>
            </a:r>
            <a:r>
              <a:rPr lang="en-US" altLang="en-US" sz="2400" dirty="0">
                <a:solidFill>
                  <a:srgbClr val="0033CC"/>
                </a:solidFill>
              </a:rPr>
              <a:t>  f(x) </a:t>
            </a:r>
            <a:r>
              <a:rPr lang="en-US" altLang="en-US" sz="2400" dirty="0" err="1">
                <a:solidFill>
                  <a:srgbClr val="0033CC"/>
                </a:solidFill>
              </a:rPr>
              <a:t>xác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định</a:t>
            </a:r>
            <a:r>
              <a:rPr lang="en-US" altLang="en-US" sz="24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90" name="Text Box 12">
            <a:extLst>
              <a:ext uri="{FF2B5EF4-FFF2-40B4-BE49-F238E27FC236}">
                <a16:creationId xmlns:a16="http://schemas.microsoft.com/office/drawing/2014/main" id="{7064696B-1F10-428A-AAFB-1631F90C5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" y="6288355"/>
            <a:ext cx="11655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33CC"/>
                </a:solidFill>
              </a:rPr>
              <a:t>5) Khi x </a:t>
            </a:r>
            <a:r>
              <a:rPr lang="en-US" altLang="en-US" sz="2400" dirty="0" err="1">
                <a:solidFill>
                  <a:srgbClr val="0033CC"/>
                </a:solidFill>
              </a:rPr>
              <a:t>thay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đổi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mà</a:t>
            </a:r>
            <a:r>
              <a:rPr lang="en-US" altLang="en-US" sz="2400" dirty="0">
                <a:solidFill>
                  <a:srgbClr val="0033CC"/>
                </a:solidFill>
              </a:rPr>
              <a:t> y </a:t>
            </a:r>
            <a:r>
              <a:rPr lang="en-US" altLang="en-US" sz="2400" dirty="0" err="1">
                <a:solidFill>
                  <a:srgbClr val="0033CC"/>
                </a:solidFill>
              </a:rPr>
              <a:t>luôn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nhận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một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giá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trị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không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đổi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thì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hàm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số</a:t>
            </a:r>
            <a:r>
              <a:rPr lang="en-US" altLang="en-US" sz="2400" dirty="0">
                <a:solidFill>
                  <a:srgbClr val="0033CC"/>
                </a:solidFill>
              </a:rPr>
              <a:t>  y </a:t>
            </a:r>
            <a:r>
              <a:rPr lang="en-US" altLang="en-US" sz="2400" dirty="0" err="1">
                <a:solidFill>
                  <a:srgbClr val="0033CC"/>
                </a:solidFill>
              </a:rPr>
              <a:t>được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gọi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là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hàm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hằng</a:t>
            </a:r>
            <a:r>
              <a:rPr lang="en-US" altLang="en-US" sz="2400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449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338496-A9C1-4B59-B13A-895125141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07" y="15240"/>
            <a:ext cx="12219214" cy="6842760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25EE7948-58D7-4E0A-99EA-57EFAECE0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64" y="465935"/>
            <a:ext cx="762000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3E876-6336-4500-8547-6B1014B52692}"/>
              </a:ext>
            </a:extLst>
          </p:cNvPr>
          <p:cNvSpPr txBox="1"/>
          <p:nvPr/>
        </p:nvSpPr>
        <p:spPr>
          <a:xfrm>
            <a:off x="1717964" y="415636"/>
            <a:ext cx="8001000" cy="124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4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E941A24-FE03-41A8-B2B0-1F5C4B1F5A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027342"/>
              </p:ext>
            </p:extLst>
          </p:nvPr>
        </p:nvGraphicFramePr>
        <p:xfrm>
          <a:off x="664714" y="3349151"/>
          <a:ext cx="7762543" cy="245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9880" imgH="1206360" progId="Equation.DSMT4">
                  <p:embed/>
                </p:oleObj>
              </mc:Choice>
              <mc:Fallback>
                <p:oleObj name="Equation" r:id="rId3" imgW="3809880" imgH="120636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AA892738-6D05-4E7B-B5E7-B11DC13461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4714" y="3349151"/>
                        <a:ext cx="7762543" cy="2458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EEB5855-BABD-4B73-832E-288877AB8E90}"/>
              </a:ext>
            </a:extLst>
          </p:cNvPr>
          <p:cNvSpPr txBox="1"/>
          <p:nvPr/>
        </p:nvSpPr>
        <p:spPr>
          <a:xfrm>
            <a:off x="3380911" y="2709422"/>
            <a:ext cx="1651828" cy="609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8875AB3-CC28-47D5-AFD9-E8C3FF31B0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155820"/>
              </p:ext>
            </p:extLst>
          </p:nvPr>
        </p:nvGraphicFramePr>
        <p:xfrm>
          <a:off x="3713350" y="232161"/>
          <a:ext cx="2808266" cy="9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200" imgH="393480" progId="Equation.DSMT4">
                  <p:embed/>
                </p:oleObj>
              </mc:Choice>
              <mc:Fallback>
                <p:oleObj name="Equation" r:id="rId5" imgW="1168200" imgH="39348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1FEE6D2B-7F03-435C-8BED-52D58998B5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13350" y="232161"/>
                        <a:ext cx="2808266" cy="94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0A2CE0B-E195-493B-98DF-20D29451EE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815774"/>
              </p:ext>
            </p:extLst>
          </p:nvPr>
        </p:nvGraphicFramePr>
        <p:xfrm>
          <a:off x="2781879" y="1153245"/>
          <a:ext cx="5845460" cy="53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81000" imgH="253800" progId="Equation.DSMT4">
                  <p:embed/>
                </p:oleObj>
              </mc:Choice>
              <mc:Fallback>
                <p:oleObj name="Equation" r:id="rId7" imgW="2781000" imgH="2538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F41548C1-A643-4C1B-8479-CD0CE830C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81879" y="1153245"/>
                        <a:ext cx="5845460" cy="53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F34DBCC4-7792-4D73-B11A-350C1FA015C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36012" r="14448" b="2"/>
          <a:stretch/>
        </p:blipFill>
        <p:spPr>
          <a:xfrm>
            <a:off x="9846352" y="15240"/>
            <a:ext cx="2347551" cy="2675075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68C931-C29B-4F29-9C65-2ECE050A095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753454" y="246100"/>
            <a:ext cx="2225383" cy="222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8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AE26886E-4014-4AD8-AA12-0FBA4DCF0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07" y="15240"/>
            <a:ext cx="12219214" cy="6842760"/>
          </a:xfrm>
          <a:prstGeom prst="rect">
            <a:avLst/>
          </a:prstGeom>
        </p:spPr>
      </p:pic>
      <p:sp>
        <p:nvSpPr>
          <p:cNvPr id="5" name="Freeform 4"/>
          <p:cNvSpPr>
            <a:spLocks/>
          </p:cNvSpPr>
          <p:nvPr/>
        </p:nvSpPr>
        <p:spPr bwMode="auto">
          <a:xfrm>
            <a:off x="10417809" y="4672255"/>
            <a:ext cx="1090002" cy="1661868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flipV="1">
            <a:off x="10316300" y="4549223"/>
            <a:ext cx="1285265" cy="123031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0324054" y="6332537"/>
            <a:ext cx="1277511" cy="144463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op sand"/>
          <p:cNvSpPr>
            <a:spLocks/>
          </p:cNvSpPr>
          <p:nvPr/>
        </p:nvSpPr>
        <p:spPr bwMode="auto">
          <a:xfrm>
            <a:off x="10417809" y="4941887"/>
            <a:ext cx="1090002" cy="561302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bottom sand"/>
          <p:cNvSpPr>
            <a:spLocks/>
          </p:cNvSpPr>
          <p:nvPr/>
        </p:nvSpPr>
        <p:spPr bwMode="auto">
          <a:xfrm>
            <a:off x="10417809" y="5680440"/>
            <a:ext cx="1089115" cy="65368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straight connector"/>
          <p:cNvSpPr>
            <a:spLocks noChangeArrowheads="1"/>
          </p:cNvSpPr>
          <p:nvPr/>
        </p:nvSpPr>
        <p:spPr bwMode="auto">
          <a:xfrm>
            <a:off x="10918709" y="5488675"/>
            <a:ext cx="87313" cy="829348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button: start timer"/>
          <p:cNvGrpSpPr/>
          <p:nvPr/>
        </p:nvGrpSpPr>
        <p:grpSpPr>
          <a:xfrm>
            <a:off x="9906000" y="3751952"/>
            <a:ext cx="1929178" cy="653837"/>
            <a:chOff x="1188111" y="185859"/>
            <a:chExt cx="2748036" cy="749822"/>
          </a:xfrm>
        </p:grpSpPr>
        <p:sp>
          <p:nvSpPr>
            <p:cNvPr id="15" name="Rounded Rectangle 14"/>
            <p:cNvSpPr/>
            <p:nvPr/>
          </p:nvSpPr>
          <p:spPr>
            <a:xfrm>
              <a:off x="1188111" y="23812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299309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latin typeface="Times New Roman" pitchFamily="18" charset="0"/>
                  <a:cs typeface="Times New Roman" pitchFamily="18" charset="0"/>
                </a:rPr>
                <a:t>5 phút</a:t>
              </a:r>
              <a:endParaRPr lang="en-GB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9958022" y="4923358"/>
            <a:ext cx="1927315" cy="11306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34EAE8-9169-4E07-AB16-8018E0890980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ĐỒ THỊ HÀM SỐ</a:t>
            </a:r>
          </a:p>
        </p:txBody>
      </p:sp>
      <p:sp>
        <p:nvSpPr>
          <p:cNvPr id="36" name="Text Box 3">
            <a:extLst>
              <a:ext uri="{FF2B5EF4-FFF2-40B4-BE49-F238E27FC236}">
                <a16:creationId xmlns:a16="http://schemas.microsoft.com/office/drawing/2014/main" id="{B07EF481-83A2-48A2-8B36-F7970F84A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69" y="814030"/>
            <a:ext cx="762000" cy="5232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696EBD-4661-4084-80B9-46C33F17243A}"/>
              </a:ext>
            </a:extLst>
          </p:cNvPr>
          <p:cNvSpPr txBox="1"/>
          <p:nvPr/>
        </p:nvSpPr>
        <p:spPr>
          <a:xfrm>
            <a:off x="914269" y="845600"/>
            <a:ext cx="8001000" cy="1937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4000"/>
              </a:lnSpc>
              <a:spcBef>
                <a:spcPts val="600"/>
              </a:spcBef>
              <a:spcAft>
                <a:spcPts val="1000"/>
              </a:spcAft>
            </a:pP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4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5810C896-8781-4D2B-A1EB-EA3A1CB036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110605"/>
              </p:ext>
            </p:extLst>
          </p:nvPr>
        </p:nvGraphicFramePr>
        <p:xfrm>
          <a:off x="1822450" y="1504950"/>
          <a:ext cx="758348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03360" imgH="431640" progId="Equation.DSMT4">
                  <p:embed/>
                </p:oleObj>
              </mc:Choice>
              <mc:Fallback>
                <p:oleObj name="Equation" r:id="rId4" imgW="420336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31001C3-C937-4C87-B649-E3FFFD19E5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2450" y="1504950"/>
                        <a:ext cx="7583488" cy="77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A59EEC1F-1370-42B7-BF37-7C223BA573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880702"/>
              </p:ext>
            </p:extLst>
          </p:nvPr>
        </p:nvGraphicFramePr>
        <p:xfrm>
          <a:off x="4286761" y="2298738"/>
          <a:ext cx="97581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4240" imgH="203040" progId="Equation.DSMT4">
                  <p:embed/>
                </p:oleObj>
              </mc:Choice>
              <mc:Fallback>
                <p:oleObj name="Equation" r:id="rId6" imgW="444240" imgH="203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43D5159-7A94-4B47-A6BE-BD1D3E4DC9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86761" y="2298738"/>
                        <a:ext cx="975815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6BAB5457-5ADB-4323-A4FD-A7484251972C}"/>
              </a:ext>
            </a:extLst>
          </p:cNvPr>
          <p:cNvSpPr txBox="1"/>
          <p:nvPr/>
        </p:nvSpPr>
        <p:spPr>
          <a:xfrm>
            <a:off x="434883" y="3513547"/>
            <a:ext cx="3362417" cy="6612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s-MX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s-MX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1,3 </a:t>
            </a:r>
            <a:r>
              <a:rPr lang="es-MX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s-MX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a.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D47411-9B85-4F1B-B87D-B95D4D4FF522}"/>
              </a:ext>
            </a:extLst>
          </p:cNvPr>
          <p:cNvSpPr txBox="1"/>
          <p:nvPr/>
        </p:nvSpPr>
        <p:spPr>
          <a:xfrm>
            <a:off x="434883" y="4483024"/>
            <a:ext cx="3362417" cy="6612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s-MX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s-MX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2,4 </a:t>
            </a:r>
            <a:r>
              <a:rPr lang="es-MX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s-MX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s-MX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b.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1E75E78-B859-4526-BDC7-935A76ACB1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92" y="3618185"/>
            <a:ext cx="3271916" cy="3221836"/>
          </a:xfrm>
          <a:prstGeom prst="rect">
            <a:avLst/>
          </a:prstGeom>
        </p:spPr>
      </p:pic>
      <p:pic>
        <p:nvPicPr>
          <p:cNvPr id="43" name="Picture 42" descr="Background pattern&#10;&#10;Description automatically generated">
            <a:extLst>
              <a:ext uri="{FF2B5EF4-FFF2-40B4-BE49-F238E27FC236}">
                <a16:creationId xmlns:a16="http://schemas.microsoft.com/office/drawing/2014/main" id="{DCC7B219-AED4-41BC-B379-F2B20373B3D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17382" r="20120" b="2"/>
          <a:stretch/>
        </p:blipFill>
        <p:spPr>
          <a:xfrm>
            <a:off x="9528098" y="814030"/>
            <a:ext cx="2568955" cy="2568955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4" name="Picture 4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D1702FA-1AA6-478E-BE0D-D5E037D5F9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98" y="1068157"/>
            <a:ext cx="1741754" cy="174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3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00"/>
                            </p:stCondLst>
                            <p:childTnLst>
                              <p:par>
                                <p:cTn id="48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10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2" grpId="2" animBg="1"/>
      <p:bldP spid="17" grpId="0" animBg="1"/>
      <p:bldP spid="17" grpId="1" animBg="1"/>
      <p:bldP spid="36" grpId="0" animBg="1"/>
      <p:bldP spid="37" grpId="0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906E864-F5B6-41C0-866B-7D4A05771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B70DE9-F2B4-4DE7-9703-37B82FADA3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4" y="598488"/>
            <a:ext cx="7304087" cy="62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8430BE-3D11-4723-9AD1-4DC4D69447C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9" y="1019175"/>
            <a:ext cx="7334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CB3404-B7ED-42F7-8EDB-71DC65B1ABE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2416176"/>
            <a:ext cx="868362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58F311-ECE1-4D41-A509-C11CCC3C169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9" y="4214813"/>
            <a:ext cx="1296987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9540B5-1026-410A-A3E8-A1AEA0341D4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4940301"/>
            <a:ext cx="382905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9">
            <a:extLst>
              <a:ext uri="{FF2B5EF4-FFF2-40B4-BE49-F238E27FC236}">
                <a16:creationId xmlns:a16="http://schemas.microsoft.com/office/drawing/2014/main" id="{C3D18F32-9FC6-46A4-A6AC-4DCCC19B9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656"/>
            <a:ext cx="73040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00FF"/>
                </a:solidFill>
              </a:rPr>
              <a:t>         </a:t>
            </a:r>
            <a:r>
              <a:rPr lang="en-US" altLang="en-US" sz="2400" i="1" dirty="0">
                <a:solidFill>
                  <a:srgbClr val="0000FF"/>
                </a:solidFill>
              </a:rPr>
              <a:t>a) </a:t>
            </a:r>
            <a:r>
              <a:rPr lang="en-US" altLang="en-US" sz="2400" i="1" dirty="0" err="1">
                <a:solidFill>
                  <a:srgbClr val="0000FF"/>
                </a:solidFill>
              </a:rPr>
              <a:t>Biểu</a:t>
            </a:r>
            <a:r>
              <a:rPr lang="en-US" altLang="en-US" sz="2400" i="1" dirty="0">
                <a:solidFill>
                  <a:srgbClr val="0000FF"/>
                </a:solidFill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</a:rPr>
              <a:t>diễn</a:t>
            </a:r>
            <a:r>
              <a:rPr lang="en-US" altLang="en-US" sz="2400" i="1" dirty="0">
                <a:solidFill>
                  <a:srgbClr val="0000FF"/>
                </a:solidFill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</a:rPr>
              <a:t>các</a:t>
            </a:r>
            <a:r>
              <a:rPr lang="en-US" altLang="en-US" sz="2400" i="1" dirty="0">
                <a:solidFill>
                  <a:srgbClr val="0000FF"/>
                </a:solidFill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</a:rPr>
              <a:t>điểm</a:t>
            </a:r>
            <a:r>
              <a:rPr lang="en-US" altLang="en-US" sz="2400" i="1" dirty="0">
                <a:solidFill>
                  <a:srgbClr val="0000FF"/>
                </a:solidFill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</a:rPr>
              <a:t>sau</a:t>
            </a:r>
            <a:r>
              <a:rPr lang="en-US" altLang="en-US" sz="2400" i="1" dirty="0">
                <a:solidFill>
                  <a:srgbClr val="0000FF"/>
                </a:solidFill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</a:rPr>
              <a:t>lên</a:t>
            </a:r>
            <a:r>
              <a:rPr lang="en-US" altLang="en-US" sz="2400" i="1" dirty="0">
                <a:solidFill>
                  <a:srgbClr val="0000FF"/>
                </a:solidFill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</a:rPr>
              <a:t>mặt</a:t>
            </a:r>
            <a:r>
              <a:rPr lang="en-US" altLang="en-US" sz="2400" i="1" dirty="0">
                <a:solidFill>
                  <a:srgbClr val="0000FF"/>
                </a:solidFill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</a:rPr>
              <a:t>phẳng</a:t>
            </a:r>
            <a:r>
              <a:rPr lang="en-US" altLang="en-US" sz="2400" i="1" dirty="0">
                <a:solidFill>
                  <a:srgbClr val="0000FF"/>
                </a:solidFill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</a:rPr>
              <a:t>tọa</a:t>
            </a:r>
            <a:r>
              <a:rPr lang="en-US" altLang="en-US" sz="2400" i="1" dirty="0">
                <a:solidFill>
                  <a:srgbClr val="0000FF"/>
                </a:solidFill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</a:rPr>
              <a:t>độ</a:t>
            </a:r>
            <a:r>
              <a:rPr lang="en-US" altLang="en-US" sz="2400" i="1" dirty="0">
                <a:solidFill>
                  <a:srgbClr val="0000FF"/>
                </a:solidFill>
              </a:rPr>
              <a:t> Oxy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i="1" dirty="0"/>
              <a:t>   </a:t>
            </a:r>
            <a:endParaRPr lang="en-US" altLang="en-US" sz="2400" b="1" dirty="0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C0CB67E-8B86-4FDE-92BA-94377582B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023789"/>
              </p:ext>
            </p:extLst>
          </p:nvPr>
        </p:nvGraphicFramePr>
        <p:xfrm>
          <a:off x="468313" y="912247"/>
          <a:ext cx="2613025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47560" imgH="1143000" progId="Equation.DSMT4">
                  <p:embed/>
                </p:oleObj>
              </mc:Choice>
              <mc:Fallback>
                <p:oleObj name="Equation" r:id="rId8" imgW="1447560" imgH="11430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31001C3-C937-4C87-B649-E3FFFD19E5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8313" y="912247"/>
                        <a:ext cx="2613025" cy="206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">
            <a:extLst>
              <a:ext uri="{FF2B5EF4-FFF2-40B4-BE49-F238E27FC236}">
                <a16:creationId xmlns:a16="http://schemas.microsoft.com/office/drawing/2014/main" id="{47F4AA51-F47F-4B4A-B4DE-EA0B437D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"/>
            <a:ext cx="762000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444B86D-7D99-44CC-BA12-04D11AD0F2A2}"/>
              </a:ext>
            </a:extLst>
          </p:cNvPr>
          <p:cNvSpPr/>
          <p:nvPr/>
        </p:nvSpPr>
        <p:spPr>
          <a:xfrm>
            <a:off x="8020142" y="6150771"/>
            <a:ext cx="31496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D752E67-7BEC-475E-A3EC-A9C0A5F09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" y="-785"/>
            <a:ext cx="12219214" cy="68427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BF90D1-32FB-4E29-9605-9BAC01530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43" y="108686"/>
            <a:ext cx="5533870" cy="5391570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586AB597-C642-4A2B-AAB7-E7BCA037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7" y="911841"/>
            <a:ext cx="2980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2x: </a:t>
            </a:r>
            <a:endParaRPr lang="vi-V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E481CCA0-FC81-4036-9A62-73634E38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413" y="4394875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8FE9E6A8-6B2C-46E5-A067-CC3DF986C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1462930"/>
            <a:ext cx="2882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00FF"/>
                </a:solidFill>
                <a:latin typeface=".VnTime" panose="020B7200000000000000" pitchFamily="34" charset="0"/>
              </a:rPr>
              <a:t>+) 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Víi</a:t>
            </a:r>
            <a:r>
              <a:rPr lang="en-US" altLang="en-US" sz="24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x = 1 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th</a:t>
            </a:r>
            <a:r>
              <a:rPr lang="en-US" altLang="en-US" sz="2400" b="1" i="1" dirty="0">
                <a:solidFill>
                  <a:srgbClr val="0000FF"/>
                </a:solidFill>
                <a:latin typeface=".VnTime" panose="020B7200000000000000" pitchFamily="34" charset="0"/>
              </a:rPr>
              <a:t>× y = 2</a:t>
            </a:r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DBEEA1BC-0289-46D3-A84C-66211DBEE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03" y="1998690"/>
            <a:ext cx="58011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A(1; 2)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1" name="Text Box 33">
            <a:extLst>
              <a:ext uri="{FF2B5EF4-FFF2-40B4-BE49-F238E27FC236}">
                <a16:creationId xmlns:a16="http://schemas.microsoft.com/office/drawing/2014/main" id="{8FEFB10F-F546-4EA9-AA45-147805ED5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58" y="2509040"/>
            <a:ext cx="77641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y = 2x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OA</a:t>
            </a: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A70B17B4-168E-4768-846C-9C0BCA06F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85" y="5917888"/>
            <a:ext cx="10144122" cy="830997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342900" indent="-342900">
              <a:buFont typeface="Arial" charset="0"/>
              <a:buChar char="•"/>
              <a:defRPr/>
            </a:pP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tất cả các điểm biểu diễn các cặp giá trị tương ứng 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(x; f(x)) trên mặt phẳng toạ độ được gọi  là </a:t>
            </a:r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của hàm số y = f(x)</a:t>
            </a:r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49B1BB3E-9558-428F-BDDB-225DB41DA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1" y="186380"/>
            <a:ext cx="762000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3165ED-E869-4183-AEE4-7ABB30CD4344}"/>
              </a:ext>
            </a:extLst>
          </p:cNvPr>
          <p:cNvSpPr txBox="1"/>
          <p:nvPr/>
        </p:nvSpPr>
        <p:spPr>
          <a:xfrm>
            <a:off x="1111262" y="316154"/>
            <a:ext cx="4640484" cy="544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AFFE286-CA46-4E22-B8F5-DD8B94AA2C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51158"/>
              </p:ext>
            </p:extLst>
          </p:nvPr>
        </p:nvGraphicFramePr>
        <p:xfrm>
          <a:off x="4290042" y="394406"/>
          <a:ext cx="1043958" cy="477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5508" imgH="446679" progId="Equation.DSMT4">
                  <p:embed/>
                </p:oleObj>
              </mc:Choice>
              <mc:Fallback>
                <p:oleObj name="Equation" r:id="rId4" imgW="975508" imgH="44667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0042" y="394406"/>
                        <a:ext cx="1043958" cy="477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43843B-52F4-4D10-9DC8-A50D370A73DD}"/>
              </a:ext>
            </a:extLst>
          </p:cNvPr>
          <p:cNvCxnSpPr>
            <a:cxnSpLocks/>
          </p:cNvCxnSpPr>
          <p:nvPr/>
        </p:nvCxnSpPr>
        <p:spPr>
          <a:xfrm>
            <a:off x="9505950" y="2346431"/>
            <a:ext cx="0" cy="562883"/>
          </a:xfrm>
          <a:prstGeom prst="line">
            <a:avLst/>
          </a:prstGeom>
          <a:ln w="508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9CA7CF-F1B8-4149-A5AB-85286DA5B975}"/>
              </a:ext>
            </a:extLst>
          </p:cNvPr>
          <p:cNvCxnSpPr>
            <a:cxnSpLocks/>
          </p:cNvCxnSpPr>
          <p:nvPr/>
        </p:nvCxnSpPr>
        <p:spPr>
          <a:xfrm>
            <a:off x="9229725" y="2327381"/>
            <a:ext cx="295275" cy="0"/>
          </a:xfrm>
          <a:prstGeom prst="line">
            <a:avLst/>
          </a:prstGeom>
          <a:ln w="508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88BF91E-D2EC-40F9-8E5D-A2E266563635}"/>
              </a:ext>
            </a:extLst>
          </p:cNvPr>
          <p:cNvSpPr/>
          <p:nvPr/>
        </p:nvSpPr>
        <p:spPr>
          <a:xfrm>
            <a:off x="9467850" y="2278208"/>
            <a:ext cx="95250" cy="9525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53AC8C-A84C-4C44-BFEC-17F2683B263B}"/>
              </a:ext>
            </a:extLst>
          </p:cNvPr>
          <p:cNvSpPr txBox="1"/>
          <p:nvPr/>
        </p:nvSpPr>
        <p:spPr>
          <a:xfrm>
            <a:off x="9601200" y="2047375"/>
            <a:ext cx="4599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2F55DC-E838-453E-8349-92643491A723}"/>
              </a:ext>
            </a:extLst>
          </p:cNvPr>
          <p:cNvCxnSpPr>
            <a:cxnSpLocks/>
          </p:cNvCxnSpPr>
          <p:nvPr/>
        </p:nvCxnSpPr>
        <p:spPr>
          <a:xfrm flipV="1">
            <a:off x="7980566" y="633292"/>
            <a:ext cx="2392159" cy="4742272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8A59885-DBDC-40E2-B39E-C690A1932200}"/>
              </a:ext>
            </a:extLst>
          </p:cNvPr>
          <p:cNvSpPr txBox="1"/>
          <p:nvPr/>
        </p:nvSpPr>
        <p:spPr>
          <a:xfrm rot="17707363">
            <a:off x="7562206" y="3573606"/>
            <a:ext cx="1768489" cy="419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3505A5B-3A10-4B8D-9BB8-B912A607C1A5}"/>
              </a:ext>
            </a:extLst>
          </p:cNvPr>
          <p:cNvGrpSpPr/>
          <p:nvPr/>
        </p:nvGrpSpPr>
        <p:grpSpPr>
          <a:xfrm>
            <a:off x="547543" y="3963867"/>
            <a:ext cx="5149440" cy="1292662"/>
            <a:chOff x="547543" y="3963867"/>
            <a:chExt cx="5149440" cy="12926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D20D9D2-50CB-4966-A932-2ECA1A31F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43" y="3963867"/>
              <a:ext cx="1271732" cy="1287155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0B5D2BB-C317-44F1-A62A-BF7E0370B969}"/>
                </a:ext>
              </a:extLst>
            </p:cNvPr>
            <p:cNvSpPr txBox="1"/>
            <p:nvPr/>
          </p:nvSpPr>
          <p:spPr>
            <a:xfrm>
              <a:off x="1824215" y="3963867"/>
              <a:ext cx="3872768" cy="12926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l"/>
              <a:endPara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6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  <p:bldP spid="31" grpId="0"/>
      <p:bldP spid="32" grpId="0" animBg="1"/>
      <p:bldP spid="34" grpId="0" animBg="1"/>
      <p:bldP spid="35" grpId="0"/>
      <p:bldP spid="14" grpId="0" animBg="1"/>
      <p:bldP spid="24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PPT7 11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1099</TotalTime>
  <Words>2019</Words>
  <Application>Microsoft Office PowerPoint</Application>
  <PresentationFormat>Widescreen</PresentationFormat>
  <Paragraphs>328</Paragraphs>
  <Slides>26</Slides>
  <Notes>2</Notes>
  <HiddenSlides>0</HiddenSlides>
  <MMClips>5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.VnTime</vt:lpstr>
      <vt:lpstr>A3.OpenSansBold-San</vt:lpstr>
      <vt:lpstr>A3.OpenSans-San</vt:lpstr>
      <vt:lpstr>Arial</vt:lpstr>
      <vt:lpstr>Calibri</vt:lpstr>
      <vt:lpstr>Calibri Light</vt:lpstr>
      <vt:lpstr>Times New Roman</vt:lpstr>
      <vt:lpstr>UTM Alberta Heavy</vt:lpstr>
      <vt:lpstr>UTM Futura Extra</vt:lpstr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1. KHÁI NIỆM HÀM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Ngọc Bảo Trân</dc:creator>
  <cp:lastModifiedBy>Admin</cp:lastModifiedBy>
  <cp:revision>86</cp:revision>
  <dcterms:created xsi:type="dcterms:W3CDTF">2021-08-12T00:09:30Z</dcterms:created>
  <dcterms:modified xsi:type="dcterms:W3CDTF">2022-11-21T15:18:18Z</dcterms:modified>
</cp:coreProperties>
</file>