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479" r:id="rId3"/>
    <p:sldId id="258" r:id="rId4"/>
    <p:sldId id="522" r:id="rId5"/>
    <p:sldId id="523" r:id="rId6"/>
    <p:sldId id="525" r:id="rId7"/>
    <p:sldId id="455" r:id="rId8"/>
    <p:sldId id="527" r:id="rId9"/>
    <p:sldId id="530" r:id="rId10"/>
    <p:sldId id="531" r:id="rId11"/>
    <p:sldId id="532" r:id="rId12"/>
    <p:sldId id="535" r:id="rId13"/>
    <p:sldId id="536" r:id="rId14"/>
    <p:sldId id="537" r:id="rId15"/>
    <p:sldId id="538" r:id="rId16"/>
    <p:sldId id="539" r:id="rId17"/>
    <p:sldId id="494" r:id="rId18"/>
    <p:sldId id="520" r:id="rId19"/>
    <p:sldId id="52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1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4"/>
  </p:normalViewPr>
  <p:slideViewPr>
    <p:cSldViewPr snapToGrid="0" snapToObjects="1">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1A39F-C03F-45CD-89EF-958857CB2B3C}" type="datetimeFigureOut">
              <a:rPr lang="en-US" smtClean="0"/>
              <a:t>9/16/2022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ACF50-EDFC-416D-98D9-E393C6A0FE64}" type="slidenum">
              <a:rPr lang="en-US" smtClean="0"/>
              <a:t>‹#›</a:t>
            </a:fld>
            <a:endParaRPr lang="en-US"/>
          </a:p>
        </p:txBody>
      </p:sp>
    </p:spTree>
    <p:extLst>
      <p:ext uri="{BB962C8B-B14F-4D97-AF65-F5344CB8AC3E}">
        <p14:creationId xmlns:p14="http://schemas.microsoft.com/office/powerpoint/2010/main" val="1253378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ACF50-EDFC-416D-98D9-E393C6A0FE64}" type="slidenum">
              <a:rPr lang="en-US" smtClean="0"/>
              <a:t>9</a:t>
            </a:fld>
            <a:endParaRPr lang="en-US"/>
          </a:p>
        </p:txBody>
      </p:sp>
    </p:spTree>
    <p:extLst>
      <p:ext uri="{BB962C8B-B14F-4D97-AF65-F5344CB8AC3E}">
        <p14:creationId xmlns:p14="http://schemas.microsoft.com/office/powerpoint/2010/main" val="322534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ACF50-EDFC-416D-98D9-E393C6A0FE64}" type="slidenum">
              <a:rPr lang="en-US" smtClean="0"/>
              <a:t>10</a:t>
            </a:fld>
            <a:endParaRPr lang="en-US"/>
          </a:p>
        </p:txBody>
      </p:sp>
    </p:spTree>
    <p:extLst>
      <p:ext uri="{BB962C8B-B14F-4D97-AF65-F5344CB8AC3E}">
        <p14:creationId xmlns:p14="http://schemas.microsoft.com/office/powerpoint/2010/main" val="4038040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401688-A1D4-1145-AB82-E45CE746F8E4}" type="datetimeFigureOut">
              <a:rPr lang="x-none" smtClean="0"/>
              <a:t>9/16/2022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2522790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x-none" smtClean="0"/>
              <a:t>9/16/2022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311130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x-none" smtClean="0"/>
              <a:t>9/16/2022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256374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x-none" smtClean="0"/>
              <a:t>9/16/2022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66056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01688-A1D4-1145-AB82-E45CE746F8E4}" type="datetimeFigureOut">
              <a:rPr lang="x-none" smtClean="0"/>
              <a:t>9/16/2022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854608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401688-A1D4-1145-AB82-E45CE746F8E4}" type="datetimeFigureOut">
              <a:rPr lang="x-none" smtClean="0"/>
              <a:t>9/16/2022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155694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401688-A1D4-1145-AB82-E45CE746F8E4}" type="datetimeFigureOut">
              <a:rPr lang="x-none" smtClean="0"/>
              <a:t>9/16/2022</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3241135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401688-A1D4-1145-AB82-E45CE746F8E4}" type="datetimeFigureOut">
              <a:rPr lang="x-none" smtClean="0"/>
              <a:t>9/16/2022</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375126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1688-A1D4-1145-AB82-E45CE746F8E4}" type="datetimeFigureOut">
              <a:rPr lang="x-none" smtClean="0"/>
              <a:t>9/16/2022</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2921255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01688-A1D4-1145-AB82-E45CE746F8E4}" type="datetimeFigureOut">
              <a:rPr lang="x-none" smtClean="0"/>
              <a:t>9/16/2022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84489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01688-A1D4-1145-AB82-E45CE746F8E4}" type="datetimeFigureOut">
              <a:rPr lang="x-none" smtClean="0"/>
              <a:t>9/16/2022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2808266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1688-A1D4-1145-AB82-E45CE746F8E4}" type="datetimeFigureOut">
              <a:rPr lang="x-none" smtClean="0"/>
              <a:t>9/16/2022</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860B0-CABD-B441-BCD2-65985B96B1D2}" type="slidenum">
              <a:rPr lang="x-none" smtClean="0"/>
              <a:t>‹#›</a:t>
            </a:fld>
            <a:endParaRPr lang="x-none"/>
          </a:p>
        </p:txBody>
      </p:sp>
    </p:spTree>
    <p:extLst>
      <p:ext uri="{BB962C8B-B14F-4D97-AF65-F5344CB8AC3E}">
        <p14:creationId xmlns:p14="http://schemas.microsoft.com/office/powerpoint/2010/main" val="1314877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25340" y="40522"/>
            <a:ext cx="1209675" cy="121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8">
            <a:extLst>
              <a:ext uri="{FF2B5EF4-FFF2-40B4-BE49-F238E27FC236}">
                <a16:creationId xmlns:a16="http://schemas.microsoft.com/office/drawing/2014/main" id="{C92734FC-9656-A345-BC7D-581EADDB7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109331" y="85369"/>
            <a:ext cx="1210866"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a:extLst>
              <a:ext uri="{FF2B5EF4-FFF2-40B4-BE49-F238E27FC236}">
                <a16:creationId xmlns:a16="http://schemas.microsoft.com/office/drawing/2014/main" id="{87C9579E-4A9F-E042-8628-EF0393B3FE7E}"/>
              </a:ext>
            </a:extLst>
          </p:cNvPr>
          <p:cNvSpPr/>
          <p:nvPr/>
        </p:nvSpPr>
        <p:spPr>
          <a:xfrm>
            <a:off x="-60767" y="1614488"/>
            <a:ext cx="9204767" cy="49754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x-none" sz="1350" dirty="0">
              <a:solidFill>
                <a:schemeClr val="tx1"/>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312FC9BA-8C8E-264E-995F-9A9B284DA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430668" y="3719087"/>
            <a:ext cx="4381037" cy="76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E6D023BD-1063-C64B-A2B8-C193C2D557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35025" y="1392238"/>
            <a:ext cx="7734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7B412AA-4260-C944-A875-DCFB9B6A0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470726" y="3800455"/>
            <a:ext cx="4273399"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19555AA0-7E1B-F846-B4DA-D9E114BE0A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38" y="6084888"/>
            <a:ext cx="77327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6">
            <a:extLst>
              <a:ext uri="{FF2B5EF4-FFF2-40B4-BE49-F238E27FC236}">
                <a16:creationId xmlns:a16="http://schemas.microsoft.com/office/drawing/2014/main" id="{A34EEF55-29CB-40A4-B306-34E06BA21A02}"/>
              </a:ext>
            </a:extLst>
          </p:cNvPr>
          <p:cNvSpPr/>
          <p:nvPr/>
        </p:nvSpPr>
        <p:spPr>
          <a:xfrm>
            <a:off x="1040361" y="191070"/>
            <a:ext cx="7146318" cy="936666"/>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4000" b="1" dirty="0">
                <a:ln>
                  <a:solidFill>
                    <a:schemeClr val="tx1"/>
                  </a:solidFill>
                </a:ln>
                <a:solidFill>
                  <a:srgbClr val="FF0000"/>
                </a:solidFill>
                <a:latin typeface="Times New Roman" pitchFamily="18" charset="0"/>
                <a:cs typeface="Times New Roman" pitchFamily="18" charset="0"/>
              </a:rPr>
              <a:t>THEO DÒNG HỒI TƯỞNG</a:t>
            </a:r>
          </a:p>
        </p:txBody>
      </p:sp>
      <p:sp>
        <p:nvSpPr>
          <p:cNvPr id="14" name="Rounded Rectangle 6">
            <a:extLst>
              <a:ext uri="{FF2B5EF4-FFF2-40B4-BE49-F238E27FC236}">
                <a16:creationId xmlns:a16="http://schemas.microsoft.com/office/drawing/2014/main" id="{B0DEA0DF-6C0C-4C96-B6CE-9EECFBA34801}"/>
              </a:ext>
            </a:extLst>
          </p:cNvPr>
          <p:cNvSpPr/>
          <p:nvPr/>
        </p:nvSpPr>
        <p:spPr>
          <a:xfrm>
            <a:off x="997527" y="2080316"/>
            <a:ext cx="7460673" cy="1828793"/>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r>
              <a:rPr lang="ru-RU" sz="2400" b="1">
                <a:solidFill>
                  <a:srgbClr val="FF0000"/>
                </a:solidFill>
                <a:latin typeface="Times New Roman" panose="02020603050405020304" pitchFamily="18" charset="0"/>
                <a:cs typeface="Times New Roman" panose="02020603050405020304" pitchFamily="18" charset="0"/>
              </a:rPr>
              <a:t>1. Hãy ghi lại một số từ miêu tả cảm xúc của em khi nghĩ về một người bạn thân.</a:t>
            </a:r>
            <a:r>
              <a:rPr lang="en-US" sz="2400" b="1">
                <a:solidFill>
                  <a:srgbClr val="FF0000"/>
                </a:solidFill>
                <a:latin typeface="Times New Roman" panose="02020603050405020304" pitchFamily="18" charset="0"/>
                <a:cs typeface="Times New Roman" panose="02020603050405020304" pitchFamily="18" charset="0"/>
              </a:rPr>
              <a:t> </a:t>
            </a:r>
            <a:r>
              <a:rPr lang="ru-RU" sz="2400" b="1">
                <a:solidFill>
                  <a:srgbClr val="FF0000"/>
                </a:solidFill>
                <a:latin typeface="Times New Roman" panose="02020603050405020304" pitchFamily="18" charset="0"/>
                <a:cs typeface="Times New Roman" panose="02020603050405020304" pitchFamily="18" charset="0"/>
              </a:rPr>
              <a:t>Đi</a:t>
            </a:r>
            <a:r>
              <a:rPr lang="en-US" sz="2400" b="1">
                <a:solidFill>
                  <a:srgbClr val="FF0000"/>
                </a:solidFill>
                <a:latin typeface="Times New Roman" panose="02020603050405020304" pitchFamily="18" charset="0"/>
                <a:cs typeface="Times New Roman" panose="02020603050405020304" pitchFamily="18" charset="0"/>
              </a:rPr>
              <a:t>ề</a:t>
            </a:r>
            <a:r>
              <a:rPr lang="ru-RU" sz="2400" b="1">
                <a:solidFill>
                  <a:srgbClr val="FF0000"/>
                </a:solidFill>
                <a:latin typeface="Times New Roman" panose="02020603050405020304" pitchFamily="18" charset="0"/>
                <a:cs typeface="Times New Roman" panose="02020603050405020304" pitchFamily="18" charset="0"/>
              </a:rPr>
              <a:t>u gì khi</a:t>
            </a:r>
            <a:r>
              <a:rPr lang="en-US" sz="2400" b="1">
                <a:solidFill>
                  <a:srgbClr val="FF0000"/>
                </a:solidFill>
                <a:latin typeface="Times New Roman" panose="02020603050405020304" pitchFamily="18" charset="0"/>
                <a:cs typeface="Times New Roman" panose="02020603050405020304" pitchFamily="18" charset="0"/>
              </a:rPr>
              <a:t>ế</a:t>
            </a:r>
            <a:r>
              <a:rPr lang="ru-RU" sz="2400" b="1">
                <a:solidFill>
                  <a:srgbClr val="FF0000"/>
                </a:solidFill>
                <a:latin typeface="Times New Roman" panose="02020603050405020304" pitchFamily="18" charset="0"/>
                <a:cs typeface="Times New Roman" panose="02020603050405020304" pitchFamily="18" charset="0"/>
              </a:rPr>
              <a:t>n các em trở thành đôi bạn thân?</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5" name="Rounded Rectangle 6">
            <a:extLst>
              <a:ext uri="{FF2B5EF4-FFF2-40B4-BE49-F238E27FC236}">
                <a16:creationId xmlns:a16="http://schemas.microsoft.com/office/drawing/2014/main" id="{E9017C7E-38FE-486B-8A13-81A5E8524D96}"/>
              </a:ext>
            </a:extLst>
          </p:cNvPr>
          <p:cNvSpPr/>
          <p:nvPr/>
        </p:nvSpPr>
        <p:spPr>
          <a:xfrm>
            <a:off x="1009251" y="4038061"/>
            <a:ext cx="7460673" cy="984746"/>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r>
              <a:rPr lang="ru-RU" sz="2400" b="1">
                <a:solidFill>
                  <a:srgbClr val="FF0000"/>
                </a:solidFill>
                <a:latin typeface="Times New Roman" panose="02020603050405020304" pitchFamily="18" charset="0"/>
                <a:cs typeface="Times New Roman" panose="02020603050405020304" pitchFamily="18" charset="0"/>
              </a:rPr>
              <a:t>2. Em và người bạn thân ấy đã làm quen với nhau như thế nào? </a:t>
            </a:r>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225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3"/>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273310" y="81161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ECBBAAE9-118C-4173-8208-9F4328B8C364}"/>
              </a:ext>
            </a:extLst>
          </p:cNvPr>
          <p:cNvSpPr/>
          <p:nvPr/>
        </p:nvSpPr>
        <p:spPr>
          <a:xfrm>
            <a:off x="332515" y="1191480"/>
            <a:ext cx="8531266" cy="830997"/>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Cuộc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trò</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a:t>
            </a:r>
          </a:p>
          <a:p>
            <a:r>
              <a:rPr lang="en-US" sz="2400" b="1" i="1" dirty="0">
                <a:latin typeface="Times New Roman" panose="02020603050405020304" pitchFamily="18" charset="0"/>
                <a:cs typeface="Times New Roman" panose="02020603050405020304" pitchFamily="18" charset="0"/>
              </a:rPr>
              <a:t> a. </a:t>
            </a:r>
            <a:r>
              <a:rPr lang="en-US" sz="2400" b="1" i="1" dirty="0" err="1">
                <a:latin typeface="Times New Roman" panose="02020603050405020304" pitchFamily="18" charset="0"/>
                <a:cs typeface="Times New Roman" panose="02020603050405020304" pitchFamily="18" charset="0"/>
              </a:rPr>
              <a:t>Kết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bạn</a:t>
            </a:r>
            <a:endParaRPr lang="en-US" sz="2400" i="1" dirty="0">
              <a:latin typeface="Times New Roman" panose="02020603050405020304" pitchFamily="18"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id="{793BDCA2-51A4-4EC9-9C82-A9042FA1724E}"/>
              </a:ext>
            </a:extLst>
          </p:cNvPr>
          <p:cNvGraphicFramePr>
            <a:graphicFrameLocks noGrp="1"/>
          </p:cNvGraphicFramePr>
          <p:nvPr>
            <p:extLst>
              <p:ext uri="{D42A27DB-BD31-4B8C-83A1-F6EECF244321}">
                <p14:modId xmlns:p14="http://schemas.microsoft.com/office/powerpoint/2010/main" val="1857029382"/>
              </p:ext>
            </p:extLst>
          </p:nvPr>
        </p:nvGraphicFramePr>
        <p:xfrm>
          <a:off x="96097" y="2189278"/>
          <a:ext cx="8923214" cy="4129598"/>
        </p:xfrm>
        <a:graphic>
          <a:graphicData uri="http://schemas.openxmlformats.org/drawingml/2006/table">
            <a:tbl>
              <a:tblPr firstRow="1" firstCol="1" bandRow="1">
                <a:tableStyleId>{5C22544A-7EE6-4342-B048-85BDC9FD1C3A}</a:tableStyleId>
              </a:tblPr>
              <a:tblGrid>
                <a:gridCol w="3486672">
                  <a:extLst>
                    <a:ext uri="{9D8B030D-6E8A-4147-A177-3AD203B41FA5}">
                      <a16:colId xmlns:a16="http://schemas.microsoft.com/office/drawing/2014/main" val="999954573"/>
                    </a:ext>
                  </a:extLst>
                </a:gridCol>
                <a:gridCol w="5436542">
                  <a:extLst>
                    <a:ext uri="{9D8B030D-6E8A-4147-A177-3AD203B41FA5}">
                      <a16:colId xmlns:a16="http://schemas.microsoft.com/office/drawing/2014/main" val="2819196108"/>
                    </a:ext>
                  </a:extLst>
                </a:gridCol>
              </a:tblGrid>
              <a:tr h="0">
                <a:tc>
                  <a:txBody>
                    <a:bodyPr/>
                    <a:lstStyle/>
                    <a:p>
                      <a:pPr marL="0" marR="0" algn="ctr">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Lời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nghị</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cáo</a:t>
                      </a:r>
                      <a:r>
                        <a:rPr lang="en-US" sz="20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gn="ctr">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Được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hóa</a:t>
                      </a: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841578535"/>
                  </a:ext>
                </a:extLst>
              </a:tr>
              <a:tr h="0">
                <a:tc>
                  <a:txBody>
                    <a:bodyPr/>
                    <a:lstStyle/>
                    <a:p>
                      <a:pPr marL="0" marR="0" algn="just">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Từ</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hóa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xuất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số</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lần</a:t>
                      </a:r>
                      <a:r>
                        <a:rPr lang="en-US" sz="20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gn="just">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Từ</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hóa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xuất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hiện</a:t>
                      </a:r>
                      <a:r>
                        <a:rPr lang="en-US" sz="2000" dirty="0">
                          <a:solidFill>
                            <a:schemeClr val="tx1"/>
                          </a:solidFill>
                          <a:effectLst/>
                          <a:latin typeface="Times New Roman" panose="02020603050405020304" pitchFamily="18" charset="0"/>
                          <a:cs typeface="Times New Roman" panose="02020603050405020304" pitchFamily="18" charset="0"/>
                        </a:rPr>
                        <a:t> 16 </a:t>
                      </a:r>
                      <a:r>
                        <a:rPr lang="en-US" sz="2000" dirty="0" err="1">
                          <a:solidFill>
                            <a:schemeClr val="tx1"/>
                          </a:solidFill>
                          <a:effectLst/>
                          <a:latin typeface="Times New Roman" panose="02020603050405020304" pitchFamily="18" charset="0"/>
                          <a:cs typeface="Times New Roman" panose="02020603050405020304" pitchFamily="18" charset="0"/>
                        </a:rPr>
                        <a:t>lần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418570049"/>
                  </a:ext>
                </a:extLst>
              </a:tr>
              <a:tr h="0">
                <a:tc>
                  <a:txBody>
                    <a:bodyPr/>
                    <a:lstStyle/>
                    <a:p>
                      <a:pPr marL="0" marR="0" algn="just">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hóa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là</a:t>
                      </a:r>
                      <a:r>
                        <a:rPr lang="en-US" sz="2000" dirty="0">
                          <a:solidFill>
                            <a:schemeClr val="tx1"/>
                          </a:solidFill>
                          <a:effectLst/>
                          <a:latin typeface="Times New Roman" panose="02020603050405020304" pitchFamily="18" charset="0"/>
                          <a:cs typeface="Times New Roman" panose="02020603050405020304" pitchFamily="18" charset="0"/>
                        </a:rPr>
                        <a:t>: </a:t>
                      </a:r>
                    </a:p>
                    <a:p>
                      <a:pPr marL="0" marR="0" algn="just">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gn="just">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hóa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gắn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với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nhau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làm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gũi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nhau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hơn</a:t>
                      </a:r>
                      <a:r>
                        <a:rPr lang="en-US" sz="20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398166507"/>
                  </a:ext>
                </a:extLst>
              </a:tr>
              <a:tr h="0">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Mong muốn của cáo với ở hoàng tử bé: </a:t>
                      </a:r>
                    </a:p>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gn="just">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Cáo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mong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được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với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bé</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mong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được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quan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tâm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gắn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bó</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được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đón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nhận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trọng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đánh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thức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những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điều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đẹp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đẽ</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xóa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bỏ</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khoảng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cách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định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kiến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trở</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thành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bè</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thâu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hiểu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yêu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thương</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606665654"/>
                  </a:ext>
                </a:extLst>
              </a:tr>
              <a:tr h="0">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Điều gì ở hoàng tử bé khiến cáo thiết tha mong được kết bạn với cậu: </a:t>
                      </a:r>
                    </a:p>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gn="just">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Ấn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tượng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bé</a:t>
                      </a:r>
                      <a:r>
                        <a:rPr lang="en-US" sz="2000" dirty="0">
                          <a:solidFill>
                            <a:schemeClr val="tx1"/>
                          </a:solidFill>
                          <a:effectLst/>
                          <a:latin typeface="Times New Roman" panose="02020603050405020304" pitchFamily="18" charset="0"/>
                          <a:cs typeface="Times New Roman" panose="02020603050405020304" pitchFamily="18" charset="0"/>
                        </a:rPr>
                        <a:t>:</a:t>
                      </a:r>
                    </a:p>
                    <a:p>
                      <a:pPr marL="0" marR="0" algn="just">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khen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dễ</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thương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quá</a:t>
                      </a:r>
                      <a:r>
                        <a:rPr lang="en-US" sz="2000" dirty="0">
                          <a:solidFill>
                            <a:schemeClr val="tx1"/>
                          </a:solidFill>
                          <a:effectLst/>
                          <a:latin typeface="Times New Roman" panose="02020603050405020304" pitchFamily="18" charset="0"/>
                          <a:cs typeface="Times New Roman" panose="02020603050405020304" pitchFamily="18" charset="0"/>
                        </a:rPr>
                        <a:t>”</a:t>
                      </a:r>
                    </a:p>
                    <a:p>
                      <a:pPr marL="0" marR="0" algn="just">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-&gt;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lịch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sự</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không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bị</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giới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bởi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định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kiến</a:t>
                      </a: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2164977479"/>
                  </a:ext>
                </a:extLst>
              </a:tr>
            </a:tbl>
          </a:graphicData>
        </a:graphic>
      </p:graphicFrame>
      <p:sp>
        <p:nvSpPr>
          <p:cNvPr id="18" name="Rectangle 17">
            <a:extLst>
              <a:ext uri="{FF2B5EF4-FFF2-40B4-BE49-F238E27FC236}">
                <a16:creationId xmlns:a16="http://schemas.microsoft.com/office/drawing/2014/main" id="{3E0951F6-0982-4268-A140-58B8AAC3F6E7}"/>
              </a:ext>
            </a:extLst>
          </p:cNvPr>
          <p:cNvSpPr/>
          <p:nvPr/>
        </p:nvSpPr>
        <p:spPr>
          <a:xfrm>
            <a:off x="2466122" y="1745667"/>
            <a:ext cx="354675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PHIẾU HỌC TẬP SỐ 1</a:t>
            </a:r>
            <a:endParaRPr lang="en-US" sz="24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486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737E9C51-B8E3-4715-8581-16C9B35283D3}"/>
              </a:ext>
            </a:extLst>
          </p:cNvPr>
          <p:cNvGraphicFramePr>
            <a:graphicFrameLocks noGrp="1"/>
          </p:cNvGraphicFramePr>
          <p:nvPr>
            <p:extLst>
              <p:ext uri="{D42A27DB-BD31-4B8C-83A1-F6EECF244321}">
                <p14:modId xmlns:p14="http://schemas.microsoft.com/office/powerpoint/2010/main" val="407752767"/>
              </p:ext>
            </p:extLst>
          </p:nvPr>
        </p:nvGraphicFramePr>
        <p:xfrm>
          <a:off x="406618" y="1764731"/>
          <a:ext cx="8427663" cy="3674614"/>
        </p:xfrm>
        <a:graphic>
          <a:graphicData uri="http://schemas.openxmlformats.org/drawingml/2006/table">
            <a:tbl>
              <a:tblPr firstRow="1" firstCol="1" bandRow="1"/>
              <a:tblGrid>
                <a:gridCol w="2494676">
                  <a:extLst>
                    <a:ext uri="{9D8B030D-6E8A-4147-A177-3AD203B41FA5}">
                      <a16:colId xmlns:a16="http://schemas.microsoft.com/office/drawing/2014/main" val="3970590739"/>
                    </a:ext>
                  </a:extLst>
                </a:gridCol>
                <a:gridCol w="2880071">
                  <a:extLst>
                    <a:ext uri="{9D8B030D-6E8A-4147-A177-3AD203B41FA5}">
                      <a16:colId xmlns:a16="http://schemas.microsoft.com/office/drawing/2014/main" val="398842279"/>
                    </a:ext>
                  </a:extLst>
                </a:gridCol>
                <a:gridCol w="3052916">
                  <a:extLst>
                    <a:ext uri="{9D8B030D-6E8A-4147-A177-3AD203B41FA5}">
                      <a16:colId xmlns:a16="http://schemas.microsoft.com/office/drawing/2014/main" val="3446715277"/>
                    </a:ext>
                  </a:extLst>
                </a:gridCol>
              </a:tblGrid>
              <a:tr h="1088652">
                <a:tc>
                  <a:txBody>
                    <a:bodyPr/>
                    <a:lstStyle/>
                    <a:p>
                      <a:pPr marL="0" marR="0" algn="ctr" fontAlgn="t">
                        <a:lnSpc>
                          <a:spcPct val="107000"/>
                        </a:lnSpc>
                        <a:spcBef>
                          <a:spcPts val="0"/>
                        </a:spcBef>
                        <a:spcAft>
                          <a:spcPts val="0"/>
                        </a:spcAft>
                      </a:pPr>
                      <a:r>
                        <a:rPr lang="en-US" sz="22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dirty="0">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vi-VN"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Cuộc sống của cáo trước khi cảm hóa</a:t>
                      </a:r>
                      <a:endParaRPr lang="vi-VN"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Cuộc sống của cáo sau khi cảm hóa</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861996"/>
                  </a:ext>
                </a:extLst>
              </a:tr>
              <a:tr h="748655">
                <a:tc>
                  <a:txBody>
                    <a:bodyPr/>
                    <a:lstStyle/>
                    <a:p>
                      <a:pPr marL="0" marR="0" algn="l" fontAlgn="t">
                        <a:lnSpc>
                          <a:spcPct val="107000"/>
                        </a:lnSpc>
                        <a:spcBef>
                          <a:spcPts val="0"/>
                        </a:spcBef>
                        <a:spcAft>
                          <a:spcPts val="0"/>
                        </a:spcAft>
                      </a:pPr>
                      <a:r>
                        <a:rPr lang="vi-VN"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Cảm nhận của cáo về bước chân</a:t>
                      </a:r>
                      <a:endParaRPr lang="vi-VN"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503956"/>
                  </a:ext>
                </a:extLst>
              </a:tr>
              <a:tr h="748655">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Cảm nhận của cáo về đồng lúa mì</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37543"/>
                  </a:ext>
                </a:extLst>
              </a:tr>
              <a:tr h="1088652">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Nhận định của cáo về cuộc sống</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dirty="0">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196966"/>
                  </a:ext>
                </a:extLst>
              </a:tr>
            </a:tbl>
          </a:graphicData>
        </a:graphic>
      </p:graphicFrame>
      <p:sp>
        <p:nvSpPr>
          <p:cNvPr id="10" name="Rectangle 9">
            <a:extLst>
              <a:ext uri="{FF2B5EF4-FFF2-40B4-BE49-F238E27FC236}">
                <a16:creationId xmlns:a16="http://schemas.microsoft.com/office/drawing/2014/main" id="{CBAADFBC-0B0B-46A7-917A-83C06C05119E}"/>
              </a:ext>
            </a:extLst>
          </p:cNvPr>
          <p:cNvSpPr/>
          <p:nvPr/>
        </p:nvSpPr>
        <p:spPr>
          <a:xfrm>
            <a:off x="417426" y="1205786"/>
            <a:ext cx="5839989" cy="461665"/>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b. </a:t>
            </a:r>
            <a:r>
              <a:rPr lang="en-US" sz="2400" b="1" i="1" dirty="0" err="1">
                <a:latin typeface="Times New Roman" panose="02020603050405020304" pitchFamily="18" charset="0"/>
                <a:cs typeface="Times New Roman" panose="02020603050405020304" pitchFamily="18" charset="0"/>
              </a:rPr>
              <a:t>Cảm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hóa</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168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70A2992-6375-4625-875C-EA3BAC917A5C}"/>
              </a:ext>
            </a:extLst>
          </p:cNvPr>
          <p:cNvSpPr/>
          <p:nvPr/>
        </p:nvSpPr>
        <p:spPr>
          <a:xfrm>
            <a:off x="318659" y="1025226"/>
            <a:ext cx="8049487"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Cuộc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trò</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40B47413-D69A-4A89-8272-D840D2A14614}"/>
              </a:ext>
            </a:extLst>
          </p:cNvPr>
          <p:cNvSpPr txBox="1">
            <a:spLocks noChangeArrowheads="1"/>
          </p:cNvSpPr>
          <p:nvPr/>
        </p:nvSpPr>
        <p:spPr bwMode="auto">
          <a:xfrm>
            <a:off x="-26873" y="671745"/>
            <a:ext cx="388507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CBAADFBC-0B0B-46A7-917A-83C06C05119E}"/>
              </a:ext>
            </a:extLst>
          </p:cNvPr>
          <p:cNvSpPr/>
          <p:nvPr/>
        </p:nvSpPr>
        <p:spPr>
          <a:xfrm>
            <a:off x="712386" y="1427006"/>
            <a:ext cx="5839989" cy="461665"/>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b. </a:t>
            </a:r>
            <a:r>
              <a:rPr lang="en-US" sz="2400" b="1" i="1" dirty="0" err="1">
                <a:latin typeface="Times New Roman" panose="02020603050405020304" pitchFamily="18" charset="0"/>
                <a:cs typeface="Times New Roman" panose="02020603050405020304" pitchFamily="18" charset="0"/>
              </a:rPr>
              <a:t>Cảm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hóa</a:t>
            </a:r>
            <a:endParaRPr lang="en-US" sz="2400" i="1" dirty="0">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FAE8EAC1-91CA-4125-AE01-255A7F94762E}"/>
              </a:ext>
            </a:extLst>
          </p:cNvPr>
          <p:cNvGraphicFramePr>
            <a:graphicFrameLocks noGrp="1"/>
          </p:cNvGraphicFramePr>
          <p:nvPr>
            <p:extLst>
              <p:ext uri="{D42A27DB-BD31-4B8C-83A1-F6EECF244321}">
                <p14:modId xmlns:p14="http://schemas.microsoft.com/office/powerpoint/2010/main" val="2652197298"/>
              </p:ext>
            </p:extLst>
          </p:nvPr>
        </p:nvGraphicFramePr>
        <p:xfrm>
          <a:off x="69271" y="1909876"/>
          <a:ext cx="9013194" cy="4544599"/>
        </p:xfrm>
        <a:graphic>
          <a:graphicData uri="http://schemas.openxmlformats.org/drawingml/2006/table">
            <a:tbl>
              <a:tblPr firstRow="1" firstCol="1" bandRow="1">
                <a:tableStyleId>{5C22544A-7EE6-4342-B048-85BDC9FD1C3A}</a:tableStyleId>
              </a:tblPr>
              <a:tblGrid>
                <a:gridCol w="2472011">
                  <a:extLst>
                    <a:ext uri="{9D8B030D-6E8A-4147-A177-3AD203B41FA5}">
                      <a16:colId xmlns:a16="http://schemas.microsoft.com/office/drawing/2014/main" val="3615169160"/>
                    </a:ext>
                  </a:extLst>
                </a:gridCol>
                <a:gridCol w="2985256">
                  <a:extLst>
                    <a:ext uri="{9D8B030D-6E8A-4147-A177-3AD203B41FA5}">
                      <a16:colId xmlns:a16="http://schemas.microsoft.com/office/drawing/2014/main" val="3238161419"/>
                    </a:ext>
                  </a:extLst>
                </a:gridCol>
                <a:gridCol w="3555927">
                  <a:extLst>
                    <a:ext uri="{9D8B030D-6E8A-4147-A177-3AD203B41FA5}">
                      <a16:colId xmlns:a16="http://schemas.microsoft.com/office/drawing/2014/main" val="238306053"/>
                    </a:ext>
                  </a:extLst>
                </a:gridCol>
              </a:tblGrid>
              <a:tr h="637999">
                <a:tc>
                  <a:txBody>
                    <a:bodyPr/>
                    <a:lstStyle/>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Cuộc sống của cáo trước khi cảm hóa</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Cuộc sống của cáo sau khi cảm hóa</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7129731"/>
                  </a:ext>
                </a:extLst>
              </a:tr>
              <a:tr h="1298304">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Cảm nhận của cáo về bước chân</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Những bước chân khách chỉ khiến mình trốn vào lòng đất</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Nó sợ hãi và chạy trốn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Bước chân của bạn khác hẳn mọi bước chân khác, sẽ gọi mình ra khỏi hang như tiếng nhạc</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Vui thích, chủ động tìm đến.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39972943"/>
                  </a:ext>
                </a:extLst>
              </a:tr>
              <a:tr h="1309992">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Cảm nhận của cáo về đồng lúa mì</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Đồng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lúa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mì</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chẳng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gợi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nhớ</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gì</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a:t>
                      </a:r>
                      <a:endParaRPr lang="en-US" sz="2000" dirty="0">
                        <a:solidFill>
                          <a:schemeClr val="tx1"/>
                        </a:solidFill>
                        <a:effectLs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=&gt; </a:t>
                      </a:r>
                      <a:r>
                        <a:rPr lang="en-US" sz="2000" dirty="0" err="1">
                          <a:solidFill>
                            <a:schemeClr val="tx1"/>
                          </a:solidFill>
                          <a:effectLst/>
                          <a:latin typeface="Times New Roman" panose="02020603050405020304" pitchFamily="18" charset="0"/>
                          <a:cs typeface="Times New Roman" panose="02020603050405020304" pitchFamily="18" charset="0"/>
                        </a:rPr>
                        <a:t>Không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thấy</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có</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ích</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Lúa mì vàng óng sẽ làm mình nhớ đên bạn và mình sẽ thích gió trên đồng lúa mì.</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Thân thương, ấm 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08698596"/>
                  </a:ext>
                </a:extLst>
              </a:tr>
              <a:tr h="1298304">
                <a:tc>
                  <a:txBody>
                    <a:bodyPr/>
                    <a:lstStyle/>
                    <a:p>
                      <a:pPr marL="0" marR="0">
                        <a:lnSpc>
                          <a:spcPct val="107000"/>
                        </a:lnSpc>
                        <a:spcBef>
                          <a:spcPts val="0"/>
                        </a:spcBef>
                        <a:spcAft>
                          <a:spcPts val="0"/>
                        </a:spcAft>
                      </a:pPr>
                      <a:r>
                        <a:rPr lang="en-US" sz="2000" dirty="0" err="1">
                          <a:solidFill>
                            <a:srgbClr val="FF0000"/>
                          </a:solidFill>
                          <a:effectLst/>
                          <a:latin typeface="Times New Roman" panose="02020603050405020304" pitchFamily="18" charset="0"/>
                          <a:cs typeface="Times New Roman" panose="02020603050405020304" pitchFamily="18" charset="0"/>
                        </a:rPr>
                        <a:t>Nhận</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định</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của</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cáo</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về</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cuộc</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sống</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Mình săn gà, con người thì săn mình. Mọi con gà đều giống nhau, mọi con người đều giống nhau</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Như thể được mặt trời chiếu sáng…</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74237212"/>
                  </a:ext>
                </a:extLst>
              </a:tr>
            </a:tbl>
          </a:graphicData>
        </a:graphic>
      </p:graphicFrame>
    </p:spTree>
    <p:extLst>
      <p:ext uri="{BB962C8B-B14F-4D97-AF65-F5344CB8AC3E}">
        <p14:creationId xmlns:p14="http://schemas.microsoft.com/office/powerpoint/2010/main" val="57770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70A2992-6375-4625-875C-EA3BAC917A5C}"/>
              </a:ext>
            </a:extLst>
          </p:cNvPr>
          <p:cNvSpPr/>
          <p:nvPr/>
        </p:nvSpPr>
        <p:spPr>
          <a:xfrm>
            <a:off x="318660" y="1025226"/>
            <a:ext cx="8139540"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Cuộc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trò</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40B47413-D69A-4A89-8272-D840D2A14614}"/>
              </a:ext>
            </a:extLst>
          </p:cNvPr>
          <p:cNvSpPr txBox="1">
            <a:spLocks noChangeArrowheads="1"/>
          </p:cNvSpPr>
          <p:nvPr/>
        </p:nvSpPr>
        <p:spPr bwMode="auto">
          <a:xfrm>
            <a:off x="-26873" y="671745"/>
            <a:ext cx="388507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CBAADFBC-0B0B-46A7-917A-83C06C05119E}"/>
              </a:ext>
            </a:extLst>
          </p:cNvPr>
          <p:cNvSpPr/>
          <p:nvPr/>
        </p:nvSpPr>
        <p:spPr>
          <a:xfrm>
            <a:off x="387930" y="1427006"/>
            <a:ext cx="5839989" cy="461665"/>
          </a:xfrm>
          <a:prstGeom prst="rect">
            <a:avLst/>
          </a:prstGeom>
        </p:spPr>
        <p:txBody>
          <a:bodyPr wrap="square">
            <a:spAutoFit/>
          </a:bodyPr>
          <a:lstStyle/>
          <a:p>
            <a:r>
              <a:rPr lang="en-US" sz="2400" b="1" i="1">
                <a:latin typeface="Times New Roman" panose="02020603050405020304" pitchFamily="18" charset="0"/>
                <a:cs typeface="Times New Roman" panose="02020603050405020304" pitchFamily="18" charset="0"/>
              </a:rPr>
              <a:t>b. Cảm hóa</a:t>
            </a:r>
            <a:endParaRPr lang="en-US" sz="2400" i="1">
              <a:latin typeface="Times New Roman" panose="02020603050405020304" pitchFamily="18" charset="0"/>
              <a:cs typeface="Times New Roman" panose="02020603050405020304" pitchFamily="18" charset="0"/>
            </a:endParaRPr>
          </a:p>
        </p:txBody>
      </p:sp>
      <p:pic>
        <p:nvPicPr>
          <p:cNvPr id="15" name="图片 24">
            <a:extLst>
              <a:ext uri="{FF2B5EF4-FFF2-40B4-BE49-F238E27FC236}">
                <a16:creationId xmlns:a16="http://schemas.microsoft.com/office/drawing/2014/main" id="{3881E11D-F680-4038-8D94-3250CCD672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0628" y="637305"/>
            <a:ext cx="2183260" cy="1307089"/>
          </a:xfrm>
          <a:prstGeom prst="rect">
            <a:avLst/>
          </a:prstGeom>
          <a:noFill/>
          <a:ln w="9525">
            <a:noFill/>
          </a:ln>
        </p:spPr>
      </p:pic>
      <p:sp>
        <p:nvSpPr>
          <p:cNvPr id="16" name="Rectangle 15">
            <a:extLst>
              <a:ext uri="{FF2B5EF4-FFF2-40B4-BE49-F238E27FC236}">
                <a16:creationId xmlns:a16="http://schemas.microsoft.com/office/drawing/2014/main" id="{BD8E3F9A-B664-4F6A-86DF-DA63985ED737}"/>
              </a:ext>
            </a:extLst>
          </p:cNvPr>
          <p:cNvSpPr/>
          <p:nvPr/>
        </p:nvSpPr>
        <p:spPr>
          <a:xfrm>
            <a:off x="263240" y="2180295"/>
            <a:ext cx="8853050" cy="2119106"/>
          </a:xfrm>
          <a:prstGeom prst="rect">
            <a:avLst/>
          </a:prstGeom>
        </p:spPr>
        <p:txBody>
          <a:bodyPr wrap="square">
            <a:spAutoFit/>
          </a:bodyPr>
          <a:lstStyle/>
          <a:p>
            <a:pPr algn="just">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rPr>
              <a:t>- Con </a:t>
            </a:r>
            <a:r>
              <a:rPr lang="en-US" sz="2400" dirty="0" err="1">
                <a:latin typeface="Times New Roman" panose="02020603050405020304" pitchFamily="18" charset="0"/>
                <a:ea typeface="Calibri" panose="020F0502020204030204" pitchFamily="34" charset="0"/>
              </a:rPr>
              <a:t>cáo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sẽ</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rất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vui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thích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được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kết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bạn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với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hoàng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tử</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bé</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nhận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được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trị</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tình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bạn</a:t>
            </a:r>
            <a:r>
              <a:rPr lang="en-US" sz="2400" dirty="0">
                <a:latin typeface="Times New Roman" panose="02020603050405020304" pitchFamily="18" charset="0"/>
                <a:ea typeface="Calibri" panose="020F0502020204030204" pitchFamily="34" charset="0"/>
              </a:rPr>
              <a:t>.</a:t>
            </a:r>
            <a:endParaRPr lang="en-US" sz="2400" dirty="0"/>
          </a:p>
        </p:txBody>
      </p:sp>
    </p:spTree>
    <p:extLst>
      <p:ext uri="{BB962C8B-B14F-4D97-AF65-F5344CB8AC3E}">
        <p14:creationId xmlns:p14="http://schemas.microsoft.com/office/powerpoint/2010/main" val="237040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8890ADE-1DD5-47F6-A993-F00BADBAE097}"/>
              </a:ext>
            </a:extLst>
          </p:cNvPr>
          <p:cNvSpPr/>
          <p:nvPr/>
        </p:nvSpPr>
        <p:spPr>
          <a:xfrm>
            <a:off x="249386" y="1773375"/>
            <a:ext cx="8511156"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Cuộc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trò</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E66C4538-46C6-48E9-9EBA-BBA7FAE09753}"/>
              </a:ext>
            </a:extLst>
          </p:cNvPr>
          <p:cNvSpPr txBox="1">
            <a:spLocks noChangeArrowheads="1"/>
          </p:cNvSpPr>
          <p:nvPr/>
        </p:nvSpPr>
        <p:spPr bwMode="auto">
          <a:xfrm>
            <a:off x="-96148"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559E5633-D9B0-449A-B4D1-CBEEBB6A8E95}"/>
              </a:ext>
            </a:extLst>
          </p:cNvPr>
          <p:cNvSpPr/>
          <p:nvPr/>
        </p:nvSpPr>
        <p:spPr>
          <a:xfrm>
            <a:off x="216342" y="1222893"/>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68B2CB5E-B627-4C1C-BF17-A6B7CCA6A9A2}"/>
              </a:ext>
            </a:extLst>
          </p:cNvPr>
          <p:cNvSpPr/>
          <p:nvPr/>
        </p:nvSpPr>
        <p:spPr>
          <a:xfrm>
            <a:off x="263236" y="227213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sp>
        <p:nvSpPr>
          <p:cNvPr id="15" name="Cloud 14">
            <a:extLst>
              <a:ext uri="{FF2B5EF4-FFF2-40B4-BE49-F238E27FC236}">
                <a16:creationId xmlns:a16="http://schemas.microsoft.com/office/drawing/2014/main" id="{4190077C-6CF0-47B8-A2C9-DADCFD9DD075}"/>
              </a:ext>
            </a:extLst>
          </p:cNvPr>
          <p:cNvSpPr/>
          <p:nvPr/>
        </p:nvSpPr>
        <p:spPr>
          <a:xfrm>
            <a:off x="3223210" y="2211388"/>
            <a:ext cx="5907364"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Khi chia tay hoàng tử bé, cáo đã có những cảm xúc gì? Những cảm xúc ấy có khiến cáo hối tiếc về việc kết bạn với hoàng thử bé không?</a:t>
            </a:r>
          </a:p>
        </p:txBody>
      </p:sp>
      <p:sp>
        <p:nvSpPr>
          <p:cNvPr id="16" name="Rectangle 15">
            <a:extLst>
              <a:ext uri="{FF2B5EF4-FFF2-40B4-BE49-F238E27FC236}">
                <a16:creationId xmlns:a16="http://schemas.microsoft.com/office/drawing/2014/main" id="{6E07D80D-52C5-4D76-A0DF-28D9FE7259A6}"/>
              </a:ext>
            </a:extLst>
          </p:cNvPr>
          <p:cNvSpPr/>
          <p:nvPr/>
        </p:nvSpPr>
        <p:spPr>
          <a:xfrm>
            <a:off x="318662" y="2776657"/>
            <a:ext cx="8617520" cy="2349361"/>
          </a:xfrm>
          <a:prstGeom prst="rect">
            <a:avLst/>
          </a:prstGeom>
        </p:spPr>
        <p:txBody>
          <a:bodyPr wrap="square">
            <a:spAutoFit/>
          </a:bodyPr>
          <a:lstStyle/>
          <a:p>
            <a:pPr>
              <a:lnSpc>
                <a:spcPct val="107000"/>
              </a:lnSpc>
              <a:spcAft>
                <a:spcPts val="800"/>
              </a:spcAft>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Cáo</a:t>
            </a:r>
            <a:endPar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Cảm xúc: “Mình sẽ khóc mất”.</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=&gt; Buồn nhưng không hối tiếc vì màu lúa mì làm cáo nhớ hoàng tử.</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Suy nghĩ: Cuộc sống không buồn tẻ, sợ hãi mà sẽ tốt đẹp hơn và hạnh phúc hơn.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图片 8" descr="6fc417983c9675ce1b60e983870aeb8a">
            <a:extLst>
              <a:ext uri="{FF2B5EF4-FFF2-40B4-BE49-F238E27FC236}">
                <a16:creationId xmlns:a16="http://schemas.microsoft.com/office/drawing/2014/main" id="{3A220559-616A-48B6-AA88-A90982210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027" y="4950690"/>
            <a:ext cx="2230630" cy="174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04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5" grpId="1"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8890ADE-1DD5-47F6-A993-F00BADBAE097}"/>
              </a:ext>
            </a:extLst>
          </p:cNvPr>
          <p:cNvSpPr/>
          <p:nvPr/>
        </p:nvSpPr>
        <p:spPr>
          <a:xfrm>
            <a:off x="249385" y="1773375"/>
            <a:ext cx="8701473"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Cuộc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trò</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E66C4538-46C6-48E9-9EBA-BBA7FAE09753}"/>
              </a:ext>
            </a:extLst>
          </p:cNvPr>
          <p:cNvSpPr txBox="1">
            <a:spLocks noChangeArrowheads="1"/>
          </p:cNvSpPr>
          <p:nvPr/>
        </p:nvSpPr>
        <p:spPr bwMode="auto">
          <a:xfrm>
            <a:off x="-96148"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559E5633-D9B0-449A-B4D1-CBEEBB6A8E95}"/>
              </a:ext>
            </a:extLst>
          </p:cNvPr>
          <p:cNvSpPr/>
          <p:nvPr/>
        </p:nvSpPr>
        <p:spPr>
          <a:xfrm>
            <a:off x="216342" y="1222893"/>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68B2CB5E-B627-4C1C-BF17-A6B7CCA6A9A2}"/>
              </a:ext>
            </a:extLst>
          </p:cNvPr>
          <p:cNvSpPr/>
          <p:nvPr/>
        </p:nvSpPr>
        <p:spPr>
          <a:xfrm>
            <a:off x="263236" y="227213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pic>
        <p:nvPicPr>
          <p:cNvPr id="17" name="图片 8" descr="6fc417983c9675ce1b60e983870aeb8a">
            <a:extLst>
              <a:ext uri="{FF2B5EF4-FFF2-40B4-BE49-F238E27FC236}">
                <a16:creationId xmlns:a16="http://schemas.microsoft.com/office/drawing/2014/main" id="{3A220559-616A-48B6-AA88-A90982210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0229" y="628067"/>
            <a:ext cx="2230630" cy="174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loud 17">
            <a:extLst>
              <a:ext uri="{FF2B5EF4-FFF2-40B4-BE49-F238E27FC236}">
                <a16:creationId xmlns:a16="http://schemas.microsoft.com/office/drawing/2014/main" id="{765A521D-40EA-49F2-AFF1-FA5392D535EE}"/>
              </a:ext>
            </a:extLst>
          </p:cNvPr>
          <p:cNvSpPr/>
          <p:nvPr/>
        </p:nvSpPr>
        <p:spPr>
          <a:xfrm>
            <a:off x="3278629" y="2225247"/>
            <a:ext cx="5907364"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Hoàng tử bé đã nhắc lại những lời nào của cáo để cho nhớ? Nêu cảm nhận của em về ý nghĩa của một trong những lời nói đó?</a:t>
            </a:r>
          </a:p>
        </p:txBody>
      </p:sp>
      <p:sp>
        <p:nvSpPr>
          <p:cNvPr id="19" name="Rectangle 18">
            <a:extLst>
              <a:ext uri="{FF2B5EF4-FFF2-40B4-BE49-F238E27FC236}">
                <a16:creationId xmlns:a16="http://schemas.microsoft.com/office/drawing/2014/main" id="{DB55E645-9629-4964-930A-09B15572F0B3}"/>
              </a:ext>
            </a:extLst>
          </p:cNvPr>
          <p:cNvSpPr/>
          <p:nvPr/>
        </p:nvSpPr>
        <p:spPr>
          <a:xfrm>
            <a:off x="235525" y="2797655"/>
            <a:ext cx="8839199" cy="3242298"/>
          </a:xfrm>
          <a:prstGeom prst="rect">
            <a:avLst/>
          </a:prstGeom>
        </p:spPr>
        <p:txBody>
          <a:bodyPr wrap="square">
            <a:spAutoFit/>
          </a:bodyPr>
          <a:lstStyle/>
          <a:p>
            <a:pPr>
              <a:lnSpc>
                <a:spcPct val="107000"/>
              </a:lnSpc>
              <a:spcAft>
                <a:spcPts val="800"/>
              </a:spcAft>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Hoàng tử bé</a:t>
            </a:r>
            <a:endPar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Nhắc lại lời nói của cáo để cho nhớ: </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Người ta chỉ thấy rõ với trái tim. Điều cốt lõi vô hình trong mắt trần.</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Chính thời gian mà bạn bỏ ra cho bông hoa hồng của bạn đã khiến nông hồng của bạn trở nên quan trọng đến thế</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Bạn có trách nhiệm mãi mãi với những gì bạn cảm hóa. Bạn có trách nhiệm với bông hồng của bạn.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536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par>
                                <p:cTn id="20" presetID="6" presetClass="entr" presetSubtype="16" fill="hold" nodeType="with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circle(in)">
                                      <p:cBhvr>
                                        <p:cTn id="22" dur="2000"/>
                                        <p:tgtEl>
                                          <p:spTgt spid="19">
                                            <p:txEl>
                                              <p:pRg st="0" end="0"/>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Effect transition="in" filter="circle(in)">
                                      <p:cBhvr>
                                        <p:cTn id="25" dur="2000"/>
                                        <p:tgtEl>
                                          <p:spTgt spid="1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
                                            <p:txEl>
                                              <p:pRg st="2" end="2"/>
                                            </p:txEl>
                                          </p:spTgt>
                                        </p:tgtEl>
                                        <p:attrNameLst>
                                          <p:attrName>style.visibility</p:attrName>
                                        </p:attrNameLst>
                                      </p:cBhvr>
                                      <p:to>
                                        <p:strVal val="visible"/>
                                      </p:to>
                                    </p:set>
                                    <p:anim calcmode="lin" valueType="num">
                                      <p:cBhvr additive="base">
                                        <p:cTn id="30"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9">
                                            <p:txEl>
                                              <p:pRg st="3" end="3"/>
                                            </p:txEl>
                                          </p:spTgt>
                                        </p:tgtEl>
                                        <p:attrNameLst>
                                          <p:attrName>style.visibility</p:attrName>
                                        </p:attrNameLst>
                                      </p:cBhvr>
                                      <p:to>
                                        <p:strVal val="visible"/>
                                      </p:to>
                                    </p:set>
                                    <p:anim calcmode="lin" valueType="num">
                                      <p:cBhvr additive="base">
                                        <p:cTn id="36"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
                                            <p:txEl>
                                              <p:pRg st="4" end="4"/>
                                            </p:txEl>
                                          </p:spTgt>
                                        </p:tgtEl>
                                        <p:attrNameLst>
                                          <p:attrName>style.visibility</p:attrName>
                                        </p:attrNameLst>
                                      </p:cBhvr>
                                      <p:to>
                                        <p:strVal val="visible"/>
                                      </p:to>
                                    </p:set>
                                    <p:anim calcmode="lin" valueType="num">
                                      <p:cBhvr additive="base">
                                        <p:cTn id="42"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A9AD5CB-1791-4C4D-9F51-9AECC896519C}"/>
              </a:ext>
            </a:extLst>
          </p:cNvPr>
          <p:cNvSpPr/>
          <p:nvPr/>
        </p:nvSpPr>
        <p:spPr>
          <a:xfrm>
            <a:off x="290950" y="1773375"/>
            <a:ext cx="8603670"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Cuộc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trò</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E5EE161F-B94D-4048-9109-92F0EBCAFEC8}"/>
              </a:ext>
            </a:extLst>
          </p:cNvPr>
          <p:cNvSpPr txBox="1">
            <a:spLocks noChangeArrowheads="1"/>
          </p:cNvSpPr>
          <p:nvPr/>
        </p:nvSpPr>
        <p:spPr bwMode="auto">
          <a:xfrm>
            <a:off x="-54584"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D3944D11-ED12-438B-AD80-5D7EDAD6B3BE}"/>
              </a:ext>
            </a:extLst>
          </p:cNvPr>
          <p:cNvSpPr/>
          <p:nvPr/>
        </p:nvSpPr>
        <p:spPr>
          <a:xfrm>
            <a:off x="257906" y="1222893"/>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E850315A-0DB1-4C7E-85EE-3A6DC408EB9D}"/>
              </a:ext>
            </a:extLst>
          </p:cNvPr>
          <p:cNvSpPr/>
          <p:nvPr/>
        </p:nvSpPr>
        <p:spPr>
          <a:xfrm>
            <a:off x="304800" y="227213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sp>
        <p:nvSpPr>
          <p:cNvPr id="15" name="Cloud 14">
            <a:extLst>
              <a:ext uri="{FF2B5EF4-FFF2-40B4-BE49-F238E27FC236}">
                <a16:creationId xmlns:a16="http://schemas.microsoft.com/office/drawing/2014/main" id="{13188E63-8465-4E1F-B1BF-E546D09AC132}"/>
              </a:ext>
            </a:extLst>
          </p:cNvPr>
          <p:cNvSpPr/>
          <p:nvPr/>
        </p:nvSpPr>
        <p:spPr>
          <a:xfrm>
            <a:off x="4100945" y="2848702"/>
            <a:ext cx="5001495"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Cáo đã chia sẻ với hoàng tử nhiều bài học về tình bạn. Em thấy bài học nào ý nghĩa, gần gũi với mình?</a:t>
            </a:r>
          </a:p>
        </p:txBody>
      </p:sp>
      <p:sp>
        <p:nvSpPr>
          <p:cNvPr id="16" name="Rectangle 15">
            <a:extLst>
              <a:ext uri="{FF2B5EF4-FFF2-40B4-BE49-F238E27FC236}">
                <a16:creationId xmlns:a16="http://schemas.microsoft.com/office/drawing/2014/main" id="{EC62566E-E485-427C-BB7B-23FA30632F2E}"/>
              </a:ext>
            </a:extLst>
          </p:cNvPr>
          <p:cNvSpPr/>
          <p:nvPr/>
        </p:nvSpPr>
        <p:spPr>
          <a:xfrm>
            <a:off x="313326" y="2747754"/>
            <a:ext cx="8581294" cy="3146887"/>
          </a:xfrm>
          <a:prstGeom prst="rect">
            <a:avLst/>
          </a:prstGeom>
        </p:spPr>
        <p:txBody>
          <a:bodyPr wrap="square">
            <a:spAutoFit/>
          </a:bodyPr>
          <a:lstStyle/>
          <a:p>
            <a:pPr>
              <a:lnSpc>
                <a:spcPct val="107000"/>
              </a:lnSpc>
              <a:spcAft>
                <a:spcPts val="8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Món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quà</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Cáo</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dành</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tặng</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Hoàng</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nhẫn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mang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vui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phú</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đẹp</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bè</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sẻ</a:t>
            </a:r>
            <a:r>
              <a:rPr lang="en-US" sz="2400" dirty="0">
                <a:latin typeface="Times New Roman" panose="02020603050405020304" pitchFamily="18" charset="0"/>
                <a:ea typeface="Calibri" panose="020F0502020204030204" pitchFamily="34" charset="0"/>
                <a:cs typeface="Times New Roman" panose="02020603050405020304" pitchFamily="18" charset="0"/>
              </a:rPr>
              <a:t> chia,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vệ</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215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 calcmode="lin" valueType="num">
                                      <p:cBhvr additive="base">
                                        <p:cTn id="1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fade">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fade">
                                      <p:cBhvr>
                                        <p:cTn id="33" dur="500"/>
                                        <p:tgtEl>
                                          <p:spTgt spid="1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xEl>
                                              <p:pRg st="3" end="3"/>
                                            </p:txEl>
                                          </p:spTgt>
                                        </p:tgtEl>
                                        <p:attrNameLst>
                                          <p:attrName>style.visibility</p:attrName>
                                        </p:attrNameLst>
                                      </p:cBhvr>
                                      <p:to>
                                        <p:strVal val="visible"/>
                                      </p:to>
                                    </p:set>
                                    <p:animEffect transition="in" filter="fade">
                                      <p:cBhvr>
                                        <p:cTn id="38"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F4F2A-41DA-7C4C-96B5-DE954AE3E1A8}"/>
              </a:ext>
            </a:extLst>
          </p:cNvPr>
          <p:cNvSpPr>
            <a:spLocks noGrp="1" noChangeArrowheads="1"/>
          </p:cNvSpPr>
          <p:nvPr>
            <p:ph type="title"/>
          </p:nvPr>
        </p:nvSpPr>
        <p:spPr/>
        <p:txBody>
          <a:bodyPr/>
          <a:lstStyle/>
          <a:p>
            <a:endParaRPr lang="x-none" altLang="x-none"/>
          </a:p>
        </p:txBody>
      </p:sp>
      <p:sp>
        <p:nvSpPr>
          <p:cNvPr id="57346" name="Content Placeholder 2">
            <a:extLst>
              <a:ext uri="{FF2B5EF4-FFF2-40B4-BE49-F238E27FC236}">
                <a16:creationId xmlns:a16="http://schemas.microsoft.com/office/drawing/2014/main" id="{02DEFA64-5028-2D4A-8867-ABAB1EEF7B99}"/>
              </a:ext>
            </a:extLst>
          </p:cNvPr>
          <p:cNvSpPr>
            <a:spLocks noGrp="1" noChangeArrowheads="1"/>
          </p:cNvSpPr>
          <p:nvPr>
            <p:ph idx="1"/>
          </p:nvPr>
        </p:nvSpPr>
        <p:spPr/>
        <p:txBody>
          <a:bodyPr/>
          <a:lstStyle/>
          <a:p>
            <a:endParaRPr lang="x-none" altLang="x-none"/>
          </a:p>
        </p:txBody>
      </p:sp>
      <p:pic>
        <p:nvPicPr>
          <p:cNvPr id="57347" name="Picture 3">
            <a:extLst>
              <a:ext uri="{FF2B5EF4-FFF2-40B4-BE49-F238E27FC236}">
                <a16:creationId xmlns:a16="http://schemas.microsoft.com/office/drawing/2014/main"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6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7">
            <a:extLst>
              <a:ext uri="{FF2B5EF4-FFF2-40B4-BE49-F238E27FC236}">
                <a16:creationId xmlns:a16="http://schemas.microsoft.com/office/drawing/2014/main" id="{1504B1A1-819B-F648-8661-9E09DBA11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413" y="390527"/>
            <a:ext cx="882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loud 16">
            <a:extLst>
              <a:ext uri="{FF2B5EF4-FFF2-40B4-BE49-F238E27FC236}">
                <a16:creationId xmlns:a16="http://schemas.microsoft.com/office/drawing/2014/main" id="{8A0C7CE6-92C4-AF42-BC70-E74C7204B06C}"/>
              </a:ext>
            </a:extLst>
          </p:cNvPr>
          <p:cNvSpPr/>
          <p:nvPr/>
        </p:nvSpPr>
        <p:spPr>
          <a:xfrm>
            <a:off x="2682877" y="880192"/>
            <a:ext cx="5962359" cy="2255539"/>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Theo em, nhân vật cáo có phải là nhân vật của truyện đồng thoại không? Vì sao</a:t>
            </a:r>
          </a:p>
        </p:txBody>
      </p:sp>
      <p:sp>
        <p:nvSpPr>
          <p:cNvPr id="18" name="Rounded Rectangle 4">
            <a:extLst>
              <a:ext uri="{FF2B5EF4-FFF2-40B4-BE49-F238E27FC236}">
                <a16:creationId xmlns:a16="http://schemas.microsoft.com/office/drawing/2014/main" id="{1BFEDB4F-7B03-44D0-8059-2D27E9C43F47}"/>
              </a:ext>
            </a:extLst>
          </p:cNvPr>
          <p:cNvSpPr/>
          <p:nvPr/>
        </p:nvSpPr>
        <p:spPr>
          <a:xfrm>
            <a:off x="734292" y="3205598"/>
            <a:ext cx="7751622" cy="2644814"/>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lvl="0"/>
            <a:r>
              <a:rPr lang="en-US" sz="2400">
                <a:latin typeface="Times New Roman" panose="02020603050405020304" pitchFamily="18" charset="0"/>
                <a:ea typeface="Calibri" panose="020F0502020204030204" pitchFamily="34" charset="0"/>
              </a:rPr>
              <a:t>Nhân vật cáo là nhân vật của truyện đồng thoại vì là con vật được nhân hóa, biết nói chuyện. Nó vẫn mang đặc tính của loài cáo: săn gà và bị người săn bắt, nhưng bên cạnh đó, nó mang đặc điểm của con người: có khát khao được kết bạn, được trân trọng và đón nhận những điều tốt đẹp của bản thân.</a:t>
            </a:r>
            <a:endParaRPr lang="en-US" sz="2400">
              <a:latin typeface="Times New Roman" panose="02020603050405020304" pitchFamily="18" charset="0"/>
              <a:cs typeface="Times New Roman" panose="02020603050405020304" pitchFamily="18" charset="0"/>
            </a:endParaRPr>
          </a:p>
        </p:txBody>
      </p:sp>
      <p:pic>
        <p:nvPicPr>
          <p:cNvPr id="19" name="图片 8" descr="6fc417983c9675ce1b60e983870aeb8a">
            <a:extLst>
              <a:ext uri="{FF2B5EF4-FFF2-40B4-BE49-F238E27FC236}">
                <a16:creationId xmlns:a16="http://schemas.microsoft.com/office/drawing/2014/main" id="{9EDB8F36-7E14-433C-80E8-8A2A221C74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3" y="1089861"/>
            <a:ext cx="2446578"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3"/>
                                        </p:tgtEl>
                                        <p:attrNameLst>
                                          <p:attrName>r</p:attrName>
                                        </p:attrNameLst>
                                      </p:cBhvr>
                                    </p:animRot>
                                  </p:childTnLst>
                                </p:cTn>
                              </p:par>
                              <p:par>
                                <p:cTn id="11" presetID="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8" presetClass="emph" presetSubtype="0" fill="hold" nodeType="withEffect">
                                  <p:stCondLst>
                                    <p:cond delay="0"/>
                                  </p:stCondLst>
                                  <p:childTnLst>
                                    <p:animRot by="21600000">
                                      <p:cBhvr>
                                        <p:cTn id="16" dur="2000" fill="hold"/>
                                        <p:tgtEl>
                                          <p:spTgt spid="14"/>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ppt_x</p:attrName>
                                        </p:attrNameLst>
                                      </p:cBhvr>
                                      <p:tavLst>
                                        <p:tav tm="0">
                                          <p:val>
                                            <p:strVal val="#ppt_x-.2"/>
                                          </p:val>
                                        </p:tav>
                                        <p:tav tm="100000">
                                          <p:val>
                                            <p:strVal val="#ppt_x"/>
                                          </p:val>
                                        </p:tav>
                                      </p:tavLst>
                                    </p:anim>
                                    <p:anim calcmode="lin" valueType="num">
                                      <p:cBhvr>
                                        <p:cTn id="22"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grpId="1" nodeType="clickEffect">
                                  <p:stCondLst>
                                    <p:cond delay="0"/>
                                  </p:stCondLst>
                                  <p:childTnLst>
                                    <p:animEffect transition="out" filter="blinds(horizontal)">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F4F2A-41DA-7C4C-96B5-DE954AE3E1A8}"/>
              </a:ext>
            </a:extLst>
          </p:cNvPr>
          <p:cNvSpPr>
            <a:spLocks noGrp="1" noChangeArrowheads="1"/>
          </p:cNvSpPr>
          <p:nvPr>
            <p:ph type="title"/>
          </p:nvPr>
        </p:nvSpPr>
        <p:spPr/>
        <p:txBody>
          <a:bodyPr/>
          <a:lstStyle/>
          <a:p>
            <a:endParaRPr lang="x-none" altLang="x-none"/>
          </a:p>
        </p:txBody>
      </p:sp>
      <p:sp>
        <p:nvSpPr>
          <p:cNvPr id="57346" name="Content Placeholder 2">
            <a:extLst>
              <a:ext uri="{FF2B5EF4-FFF2-40B4-BE49-F238E27FC236}">
                <a16:creationId xmlns:a16="http://schemas.microsoft.com/office/drawing/2014/main" id="{02DEFA64-5028-2D4A-8867-ABAB1EEF7B99}"/>
              </a:ext>
            </a:extLst>
          </p:cNvPr>
          <p:cNvSpPr>
            <a:spLocks noGrp="1" noChangeArrowheads="1"/>
          </p:cNvSpPr>
          <p:nvPr>
            <p:ph idx="1"/>
          </p:nvPr>
        </p:nvSpPr>
        <p:spPr/>
        <p:txBody>
          <a:bodyPr/>
          <a:lstStyle/>
          <a:p>
            <a:endParaRPr lang="x-none" altLang="x-none"/>
          </a:p>
        </p:txBody>
      </p:sp>
      <p:pic>
        <p:nvPicPr>
          <p:cNvPr id="57347" name="Picture 3">
            <a:extLst>
              <a:ext uri="{FF2B5EF4-FFF2-40B4-BE49-F238E27FC236}">
                <a16:creationId xmlns:a16="http://schemas.microsoft.com/office/drawing/2014/main"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6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7">
            <a:extLst>
              <a:ext uri="{FF2B5EF4-FFF2-40B4-BE49-F238E27FC236}">
                <a16:creationId xmlns:a16="http://schemas.microsoft.com/office/drawing/2014/main" id="{1504B1A1-819B-F648-8661-9E09DBA11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413" y="390527"/>
            <a:ext cx="882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loud 16">
            <a:extLst>
              <a:ext uri="{FF2B5EF4-FFF2-40B4-BE49-F238E27FC236}">
                <a16:creationId xmlns:a16="http://schemas.microsoft.com/office/drawing/2014/main" id="{8A0C7CE6-92C4-AF42-BC70-E74C7204B06C}"/>
              </a:ext>
            </a:extLst>
          </p:cNvPr>
          <p:cNvSpPr/>
          <p:nvPr/>
        </p:nvSpPr>
        <p:spPr>
          <a:xfrm>
            <a:off x="2405784" y="490918"/>
            <a:ext cx="6769963" cy="2644813"/>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vi-VN" sz="2400">
                <a:solidFill>
                  <a:srgbClr val="FF0000"/>
                </a:solidFill>
                <a:latin typeface="Times New Roman" panose="02020603050405020304" pitchFamily="18" charset="0"/>
                <a:cs typeface="Times New Roman" panose="02020603050405020304" pitchFamily="18" charset="0"/>
              </a:rPr>
              <a:t>? Nêu những biện pháp nghệ thuật được sử dụng trong văn bản?</a:t>
            </a:r>
            <a:endParaRPr lang="en-US"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 Nội dung chính của văn bản ?</a:t>
            </a:r>
            <a:endParaRPr lang="en-US"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 Ý nghĩa của văn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8" name="Rounded Rectangle 4">
            <a:extLst>
              <a:ext uri="{FF2B5EF4-FFF2-40B4-BE49-F238E27FC236}">
                <a16:creationId xmlns:a16="http://schemas.microsoft.com/office/drawing/2014/main" id="{1BFEDB4F-7B03-44D0-8059-2D27E9C43F47}"/>
              </a:ext>
            </a:extLst>
          </p:cNvPr>
          <p:cNvSpPr/>
          <p:nvPr/>
        </p:nvSpPr>
        <p:spPr>
          <a:xfrm>
            <a:off x="443346" y="2807703"/>
            <a:ext cx="8160326" cy="1878915"/>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1</a:t>
            </a:r>
            <a:r>
              <a:rPr lang="vi-VN" sz="2400" b="1">
                <a:latin typeface="Times New Roman" panose="02020603050405020304" pitchFamily="18" charset="0"/>
                <a:cs typeface="Times New Roman" panose="02020603050405020304" pitchFamily="18" charset="0"/>
              </a:rPr>
              <a:t>. N</a:t>
            </a:r>
            <a:r>
              <a:rPr lang="en-US" sz="2400" b="1">
                <a:latin typeface="Times New Roman" panose="02020603050405020304" pitchFamily="18" charset="0"/>
                <a:cs typeface="Times New Roman" panose="02020603050405020304" pitchFamily="18" charset="0"/>
              </a:rPr>
              <a:t>ghệ thuật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K</a:t>
            </a:r>
            <a:r>
              <a:rPr lang="vi-VN" sz="2400">
                <a:latin typeface="Times New Roman" panose="02020603050405020304" pitchFamily="18" charset="0"/>
                <a:cs typeface="Times New Roman" panose="02020603050405020304" pitchFamily="18" charset="0"/>
              </a:rPr>
              <a:t>ể kết hợp với mi</a:t>
            </a:r>
            <a:r>
              <a:rPr lang="en-US" sz="2400">
                <a:latin typeface="Times New Roman" panose="02020603050405020304" pitchFamily="18" charset="0"/>
                <a:cs typeface="Times New Roman" panose="02020603050405020304" pitchFamily="18" charset="0"/>
              </a:rPr>
              <a:t>êu t</a:t>
            </a:r>
            <a:r>
              <a:rPr lang="vi-VN" sz="2400">
                <a:latin typeface="Times New Roman" panose="02020603050405020304" pitchFamily="18" charset="0"/>
                <a:cs typeface="Times New Roman" panose="02020603050405020304" pitchFamily="18" charset="0"/>
              </a:rPr>
              <a:t>ả, biểu cảm</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Xây d</a:t>
            </a:r>
            <a:r>
              <a:rPr lang="vi-VN" sz="2400">
                <a:latin typeface="Times New Roman" panose="02020603050405020304" pitchFamily="18" charset="0"/>
                <a:cs typeface="Times New Roman" panose="02020603050405020304" pitchFamily="18" charset="0"/>
              </a:rPr>
              <a:t>ựng h</a:t>
            </a:r>
            <a:r>
              <a:rPr lang="en-US" sz="2400">
                <a:latin typeface="Times New Roman" panose="02020603050405020304" pitchFamily="18" charset="0"/>
                <a:cs typeface="Times New Roman" panose="02020603050405020304" pitchFamily="18" charset="0"/>
              </a:rPr>
              <a:t>ình tư</a:t>
            </a:r>
            <a:r>
              <a:rPr lang="vi-VN" sz="2400">
                <a:latin typeface="Times New Roman" panose="02020603050405020304" pitchFamily="18" charset="0"/>
                <a:cs typeface="Times New Roman" panose="02020603050405020304" pitchFamily="18" charset="0"/>
              </a:rPr>
              <a:t>ợng nh</a:t>
            </a:r>
            <a:r>
              <a:rPr lang="en-US" sz="2400">
                <a:latin typeface="Times New Roman" panose="02020603050405020304" pitchFamily="18" charset="0"/>
                <a:cs typeface="Times New Roman" panose="02020603050405020304" pitchFamily="18" charset="0"/>
              </a:rPr>
              <a:t>ân v</a:t>
            </a:r>
            <a:r>
              <a:rPr lang="vi-VN" sz="2400">
                <a:latin typeface="Times New Roman" panose="02020603050405020304" pitchFamily="18" charset="0"/>
                <a:cs typeface="Times New Roman" panose="02020603050405020304" pitchFamily="18" charset="0"/>
              </a:rPr>
              <a:t>ật ph</a:t>
            </a:r>
            <a:r>
              <a:rPr lang="en-US" sz="2400">
                <a:latin typeface="Times New Roman" panose="02020603050405020304" pitchFamily="18" charset="0"/>
                <a:cs typeface="Times New Roman" panose="02020603050405020304" pitchFamily="18" charset="0"/>
              </a:rPr>
              <a:t>ù h</a:t>
            </a:r>
            <a:r>
              <a:rPr lang="vi-VN" sz="2400">
                <a:latin typeface="Times New Roman" panose="02020603050405020304" pitchFamily="18" charset="0"/>
                <a:cs typeface="Times New Roman" panose="02020603050405020304" pitchFamily="18" charset="0"/>
              </a:rPr>
              <a:t>ợp với t</a:t>
            </a:r>
            <a:r>
              <a:rPr lang="en-US" sz="2400">
                <a:latin typeface="Times New Roman" panose="02020603050405020304" pitchFamily="18" charset="0"/>
                <a:cs typeface="Times New Roman" panose="02020603050405020304" pitchFamily="18" charset="0"/>
              </a:rPr>
              <a:t>âm lí, suy nghĩ c</a:t>
            </a:r>
            <a:r>
              <a:rPr lang="vi-VN" sz="2400">
                <a:latin typeface="Times New Roman" panose="02020603050405020304" pitchFamily="18" charset="0"/>
                <a:cs typeface="Times New Roman" panose="02020603050405020304" pitchFamily="18" charset="0"/>
              </a:rPr>
              <a:t>ủa trẻ thơ.</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Ngh</a:t>
            </a:r>
            <a:r>
              <a:rPr lang="vi-VN" sz="2400">
                <a:latin typeface="Times New Roman" panose="02020603050405020304" pitchFamily="18" charset="0"/>
                <a:cs typeface="Times New Roman" panose="02020603050405020304" pitchFamily="18" charset="0"/>
              </a:rPr>
              <a:t>ệ thuật nh</a:t>
            </a:r>
            <a:r>
              <a:rPr lang="en-US" sz="2400">
                <a:latin typeface="Times New Roman" panose="02020603050405020304" pitchFamily="18" charset="0"/>
                <a:cs typeface="Times New Roman" panose="02020603050405020304" pitchFamily="18" charset="0"/>
              </a:rPr>
              <a:t>ân hoá đ</a:t>
            </a:r>
            <a:r>
              <a:rPr lang="vi-VN" sz="2400">
                <a:latin typeface="Times New Roman" panose="02020603050405020304" pitchFamily="18" charset="0"/>
                <a:cs typeface="Times New Roman" panose="02020603050405020304" pitchFamily="18" charset="0"/>
              </a:rPr>
              <a:t>ặc sắc.</a:t>
            </a:r>
            <a:endParaRPr lang="en-US" sz="2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D0CB837-D0C0-4783-901B-2CF71A0A926D}"/>
              </a:ext>
            </a:extLst>
          </p:cNvPr>
          <p:cNvSpPr txBox="1">
            <a:spLocks noChangeArrowheads="1"/>
          </p:cNvSpPr>
          <p:nvPr/>
        </p:nvSpPr>
        <p:spPr bwMode="auto">
          <a:xfrm>
            <a:off x="1039930" y="393332"/>
            <a:ext cx="279778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III. TỔNG KẾT</a:t>
            </a:r>
          </a:p>
        </p:txBody>
      </p:sp>
      <p:pic>
        <p:nvPicPr>
          <p:cNvPr id="20" name="图片 24">
            <a:extLst>
              <a:ext uri="{FF2B5EF4-FFF2-40B4-BE49-F238E27FC236}">
                <a16:creationId xmlns:a16="http://schemas.microsoft.com/office/drawing/2014/main" id="{5BFB25A8-A89D-4B63-AF27-8761E7FD0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76" y="810055"/>
            <a:ext cx="2797785" cy="2021030"/>
          </a:xfrm>
          <a:prstGeom prst="rect">
            <a:avLst/>
          </a:prstGeom>
          <a:noFill/>
          <a:ln w="9525">
            <a:noFill/>
          </a:ln>
        </p:spPr>
      </p:pic>
      <p:sp>
        <p:nvSpPr>
          <p:cNvPr id="21" name="Rounded Rectangle 4">
            <a:extLst>
              <a:ext uri="{FF2B5EF4-FFF2-40B4-BE49-F238E27FC236}">
                <a16:creationId xmlns:a16="http://schemas.microsoft.com/office/drawing/2014/main" id="{1363BF9D-4466-4B54-A8BE-DFD03535F722}"/>
              </a:ext>
            </a:extLst>
          </p:cNvPr>
          <p:cNvSpPr/>
          <p:nvPr/>
        </p:nvSpPr>
        <p:spPr>
          <a:xfrm>
            <a:off x="484907" y="4761197"/>
            <a:ext cx="8160326" cy="1878915"/>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2</a:t>
            </a:r>
            <a:r>
              <a:rPr lang="vi-VN" sz="2400" b="1">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Nội dung</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K</a:t>
            </a:r>
            <a:r>
              <a:rPr lang="ru-RU" sz="2400">
                <a:latin typeface="Times New Roman" panose="02020603050405020304" pitchFamily="18" charset="0"/>
                <a:cs typeface="Times New Roman" panose="02020603050405020304" pitchFamily="18" charset="0"/>
              </a:rPr>
              <a:t>ể về cuộc gặp gỡ bắt ngờ giữa hoàng tử bé và một con cáo trên Tr</a:t>
            </a:r>
            <a:r>
              <a:rPr lang="en-US" sz="2400">
                <a:latin typeface="Times New Roman" panose="02020603050405020304" pitchFamily="18" charset="0"/>
                <a:cs typeface="Times New Roman" panose="02020603050405020304" pitchFamily="18" charset="0"/>
              </a:rPr>
              <a:t>á</a:t>
            </a:r>
            <a:r>
              <a:rPr lang="ru-RU" sz="2400">
                <a:latin typeface="Times New Roman" panose="02020603050405020304" pitchFamily="18" charset="0"/>
                <a:cs typeface="Times New Roman" panose="02020603050405020304" pitchFamily="18" charset="0"/>
              </a:rPr>
              <a:t>i Đ</a:t>
            </a:r>
            <a:r>
              <a:rPr lang="en-US" sz="2400">
                <a:latin typeface="Times New Roman" panose="02020603050405020304" pitchFamily="18" charset="0"/>
                <a:cs typeface="Times New Roman" panose="02020603050405020304" pitchFamily="18" charset="0"/>
              </a:rPr>
              <a:t>ấ</a:t>
            </a:r>
            <a:r>
              <a:rPr lang="ru-RU" sz="2400">
                <a:latin typeface="Times New Roman" panose="02020603050405020304" pitchFamily="18" charset="0"/>
                <a:cs typeface="Times New Roman" panose="02020603050405020304" pitchFamily="18" charset="0"/>
              </a:rPr>
              <a:t>t. Cuộc gặp gỡ này đã mang đến cho cả hai những món quà quý giá.</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102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ppt_x</p:attrName>
                                        </p:attrNameLst>
                                      </p:cBhvr>
                                      <p:tavLst>
                                        <p:tav tm="0">
                                          <p:val>
                                            <p:strVal val="#ppt_x-.2"/>
                                          </p:val>
                                        </p:tav>
                                        <p:tav tm="100000">
                                          <p:val>
                                            <p:strVal val="#ppt_x"/>
                                          </p:val>
                                        </p:tav>
                                      </p:tavLst>
                                    </p:anim>
                                    <p:anim calcmode="lin" valueType="num">
                                      <p:cBhvr>
                                        <p:cTn id="1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F4F2A-41DA-7C4C-96B5-DE954AE3E1A8}"/>
              </a:ext>
            </a:extLst>
          </p:cNvPr>
          <p:cNvSpPr>
            <a:spLocks noGrp="1" noChangeArrowheads="1"/>
          </p:cNvSpPr>
          <p:nvPr>
            <p:ph type="title"/>
          </p:nvPr>
        </p:nvSpPr>
        <p:spPr/>
        <p:txBody>
          <a:bodyPr/>
          <a:lstStyle/>
          <a:p>
            <a:endParaRPr lang="x-none" altLang="x-none"/>
          </a:p>
        </p:txBody>
      </p:sp>
      <p:sp>
        <p:nvSpPr>
          <p:cNvPr id="57346" name="Content Placeholder 2">
            <a:extLst>
              <a:ext uri="{FF2B5EF4-FFF2-40B4-BE49-F238E27FC236}">
                <a16:creationId xmlns:a16="http://schemas.microsoft.com/office/drawing/2014/main" id="{02DEFA64-5028-2D4A-8867-ABAB1EEF7B99}"/>
              </a:ext>
            </a:extLst>
          </p:cNvPr>
          <p:cNvSpPr>
            <a:spLocks noGrp="1" noChangeArrowheads="1"/>
          </p:cNvSpPr>
          <p:nvPr>
            <p:ph idx="1"/>
          </p:nvPr>
        </p:nvSpPr>
        <p:spPr/>
        <p:txBody>
          <a:bodyPr/>
          <a:lstStyle/>
          <a:p>
            <a:endParaRPr lang="x-none" altLang="x-none"/>
          </a:p>
        </p:txBody>
      </p:sp>
      <p:pic>
        <p:nvPicPr>
          <p:cNvPr id="57347" name="Picture 3">
            <a:extLst>
              <a:ext uri="{FF2B5EF4-FFF2-40B4-BE49-F238E27FC236}">
                <a16:creationId xmlns:a16="http://schemas.microsoft.com/office/drawing/2014/main"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6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9D0CB837-D0C0-4783-901B-2CF71A0A926D}"/>
              </a:ext>
            </a:extLst>
          </p:cNvPr>
          <p:cNvSpPr txBox="1">
            <a:spLocks noChangeArrowheads="1"/>
          </p:cNvSpPr>
          <p:nvPr/>
        </p:nvSpPr>
        <p:spPr bwMode="auto">
          <a:xfrm>
            <a:off x="1039930" y="490315"/>
            <a:ext cx="279778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III. TỔNG KẾT</a:t>
            </a:r>
          </a:p>
        </p:txBody>
      </p:sp>
      <p:pic>
        <p:nvPicPr>
          <p:cNvPr id="20" name="图片 24">
            <a:extLst>
              <a:ext uri="{FF2B5EF4-FFF2-40B4-BE49-F238E27FC236}">
                <a16:creationId xmlns:a16="http://schemas.microsoft.com/office/drawing/2014/main" id="{5BFB25A8-A89D-4B63-AF27-8761E7FD0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5001" y="172743"/>
            <a:ext cx="2404094" cy="2021030"/>
          </a:xfrm>
          <a:prstGeom prst="rect">
            <a:avLst/>
          </a:prstGeom>
          <a:noFill/>
          <a:ln w="9525">
            <a:noFill/>
          </a:ln>
        </p:spPr>
      </p:pic>
      <p:sp>
        <p:nvSpPr>
          <p:cNvPr id="15" name="Rounded Rectangle 4">
            <a:extLst>
              <a:ext uri="{FF2B5EF4-FFF2-40B4-BE49-F238E27FC236}">
                <a16:creationId xmlns:a16="http://schemas.microsoft.com/office/drawing/2014/main" id="{3C4E6090-97C2-44D3-A3D9-4DFA4EF9977D}"/>
              </a:ext>
            </a:extLst>
          </p:cNvPr>
          <p:cNvSpPr/>
          <p:nvPr/>
        </p:nvSpPr>
        <p:spPr>
          <a:xfrm>
            <a:off x="554182" y="2065662"/>
            <a:ext cx="8160326" cy="173182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Ý nghĩa:</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h</a:t>
            </a:r>
            <a:r>
              <a:rPr lang="vi-VN" sz="2400" dirty="0">
                <a:latin typeface="Times New Roman" panose="02020603050405020304" pitchFamily="18" charset="0"/>
                <a:cs typeface="Times New Roman" panose="02020603050405020304" pitchFamily="18" charset="0"/>
              </a:rPr>
              <a:t>ọc về c</a:t>
            </a:r>
            <a:r>
              <a:rPr lang="en-US" sz="2400" dirty="0" err="1">
                <a:latin typeface="Times New Roman" panose="02020603050405020304" pitchFamily="18" charset="0"/>
                <a:cs typeface="Times New Roman" panose="02020603050405020304" pitchFamily="18" charset="0"/>
              </a:rPr>
              <a:t>ách</a:t>
            </a:r>
            <a:r>
              <a:rPr lang="en-US" sz="2400" dirty="0">
                <a:latin typeface="Times New Roman" panose="02020603050405020304" pitchFamily="18" charset="0"/>
                <a:cs typeface="Times New Roman" panose="02020603050405020304" pitchFamily="18" charset="0"/>
              </a:rPr>
              <a:t> k</a:t>
            </a:r>
            <a:r>
              <a:rPr lang="vi-VN" sz="2400" dirty="0">
                <a:latin typeface="Times New Roman" panose="02020603050405020304" pitchFamily="18" charset="0"/>
                <a:cs typeface="Times New Roman" panose="02020603050405020304" pitchFamily="18" charset="0"/>
              </a:rPr>
              <a:t>ết bạn cần ki</a:t>
            </a:r>
            <a:r>
              <a:rPr lang="en-US" sz="2400" dirty="0" err="1">
                <a:latin typeface="Times New Roman" panose="02020603050405020304" pitchFamily="18" charset="0"/>
                <a:cs typeface="Times New Roman" panose="02020603050405020304" pitchFamily="18" charset="0"/>
              </a:rPr>
              <a: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t>
            </a:r>
            <a:r>
              <a:rPr lang="vi-VN" sz="2400" dirty="0">
                <a:latin typeface="Times New Roman" panose="02020603050405020304" pitchFamily="18" charset="0"/>
                <a:cs typeface="Times New Roman" panose="02020603050405020304" pitchFamily="18" charset="0"/>
              </a:rPr>
              <a:t>ời gian cho nhau; về c</a:t>
            </a:r>
            <a:r>
              <a:rPr lang="en-US" sz="2400" dirty="0" err="1">
                <a:latin typeface="Times New Roman" panose="02020603050405020304" pitchFamily="18" charset="0"/>
                <a:cs typeface="Times New Roman" panose="02020603050405020304" pitchFamily="18" charset="0"/>
              </a:rPr>
              <a:t>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t>
            </a:r>
            <a:r>
              <a:rPr lang="vi-VN" sz="2400" dirty="0">
                <a:latin typeface="Times New Roman" panose="02020603050405020304" pitchFamily="18" charset="0"/>
                <a:cs typeface="Times New Roman" panose="02020603050405020304" pitchFamily="18" charset="0"/>
              </a:rPr>
              <a:t>ận, đ</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a:t>
            </a:r>
            <a:r>
              <a:rPr lang="vi-VN" sz="2400" dirty="0">
                <a:latin typeface="Times New Roman" panose="02020603050405020304" pitchFamily="18" charset="0"/>
                <a:cs typeface="Times New Roman" panose="02020603050405020304" pitchFamily="18" charset="0"/>
              </a:rPr>
              <a:t>ệm với bạn b</a:t>
            </a:r>
            <a:r>
              <a:rPr lang="en-US" sz="2400" dirty="0">
                <a:latin typeface="Times New Roman" panose="02020603050405020304" pitchFamily="18" charset="0"/>
                <a:cs typeface="Times New Roman" panose="02020603050405020304" pitchFamily="18" charset="0"/>
              </a:rPr>
              <a:t>è.</a:t>
            </a:r>
          </a:p>
        </p:txBody>
      </p:sp>
    </p:spTree>
    <p:extLst>
      <p:ext uri="{BB962C8B-B14F-4D97-AF65-F5344CB8AC3E}">
        <p14:creationId xmlns:p14="http://schemas.microsoft.com/office/powerpoint/2010/main" val="1698594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90851641-E289-2849-99FF-97CF4B48C398}"/>
              </a:ext>
            </a:extLst>
          </p:cNvPr>
          <p:cNvSpPr>
            <a:spLocks noGrp="1" noChangeArrowheads="1"/>
          </p:cNvSpPr>
          <p:nvPr>
            <p:ph type="title"/>
          </p:nvPr>
        </p:nvSpPr>
        <p:spPr/>
        <p:txBody>
          <a:bodyPr/>
          <a:lstStyle/>
          <a:p>
            <a:endParaRPr lang="x-none" altLang="x-none"/>
          </a:p>
        </p:txBody>
      </p:sp>
      <p:sp>
        <p:nvSpPr>
          <p:cNvPr id="52226" name="Content Placeholder 2">
            <a:extLst>
              <a:ext uri="{FF2B5EF4-FFF2-40B4-BE49-F238E27FC236}">
                <a16:creationId xmlns:a16="http://schemas.microsoft.com/office/drawing/2014/main" id="{C785A24D-E4D4-6941-8C69-47B5E645903F}"/>
              </a:ext>
            </a:extLst>
          </p:cNvPr>
          <p:cNvSpPr>
            <a:spLocks noGrp="1" noChangeArrowheads="1"/>
          </p:cNvSpPr>
          <p:nvPr>
            <p:ph idx="1"/>
          </p:nvPr>
        </p:nvSpPr>
        <p:spPr/>
        <p:txBody>
          <a:bodyPr/>
          <a:lstStyle/>
          <a:p>
            <a:endParaRPr lang="x-none" altLang="x-none"/>
          </a:p>
        </p:txBody>
      </p:sp>
      <p:pic>
        <p:nvPicPr>
          <p:cNvPr id="52227" name="Picture 3">
            <a:extLst>
              <a:ext uri="{FF2B5EF4-FFF2-40B4-BE49-F238E27FC236}">
                <a16:creationId xmlns:a16="http://schemas.microsoft.com/office/drawing/2014/main" id="{BE88C162-F94A-F64B-8406-3CF7B50FF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图片 8" descr="6e3e461d6fe4261ffac34bab182ac1ed">
            <a:extLst>
              <a:ext uri="{FF2B5EF4-FFF2-40B4-BE49-F238E27FC236}">
                <a16:creationId xmlns:a16="http://schemas.microsoft.com/office/drawing/2014/main" id="{8430632B-EA8A-CA45-A61B-B49C059F5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220663"/>
            <a:ext cx="8089900"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C255E92-2751-924D-9E77-D00ED2B804F8}"/>
              </a:ext>
            </a:extLst>
          </p:cNvPr>
          <p:cNvSpPr txBox="1"/>
          <p:nvPr/>
        </p:nvSpPr>
        <p:spPr>
          <a:xfrm>
            <a:off x="1512276" y="826277"/>
            <a:ext cx="6547522" cy="1268289"/>
          </a:xfrm>
          <a:prstGeom prst="rect">
            <a:avLst/>
          </a:prstGeom>
          <a:noFill/>
        </p:spPr>
        <p:txBody>
          <a:bodyPr spcFirstLastPara="1" wrap="none">
            <a:prstTxWarp prst="textArchUp">
              <a:avLst>
                <a:gd name="adj" fmla="val 10800000"/>
              </a:avLst>
            </a:prstTxWarp>
            <a:spAutoFit/>
          </a:bodyPr>
          <a:lstStyle/>
          <a:p>
            <a:pPr algn="ctr">
              <a:defRPr/>
            </a:pPr>
            <a:endParaRPr lang="en-US" sz="8800" b="1" dirty="0">
              <a:ln>
                <a:solidFill>
                  <a:srgbClr val="FFC000"/>
                </a:solidFill>
              </a:ln>
              <a:solidFill>
                <a:srgbClr val="FF0000"/>
              </a:solidFill>
              <a:latin typeface="Times New Roman" pitchFamily="18" charset="0"/>
              <a:cs typeface="Times New Roman" pitchFamily="18" charset="0"/>
            </a:endParaRPr>
          </a:p>
          <a:p>
            <a:pPr algn="ctr">
              <a:defRPr/>
            </a:pPr>
            <a:endParaRPr lang="en-US" sz="8800" b="1" dirty="0">
              <a:ln>
                <a:solidFill>
                  <a:srgbClr val="FFC000"/>
                </a:solidFill>
              </a:ln>
              <a:solidFill>
                <a:srgbClr val="FF0000"/>
              </a:solidFill>
              <a:latin typeface="Times New Roman" pitchFamily="18" charset="0"/>
              <a:cs typeface="Times New Roman" pitchFamily="18" charset="0"/>
            </a:endParaRPr>
          </a:p>
          <a:p>
            <a:pPr algn="ctr">
              <a:defRPr/>
            </a:pPr>
            <a:endParaRPr lang="en-US" sz="8800" b="1" dirty="0">
              <a:ln>
                <a:solidFill>
                  <a:srgbClr val="FFC000"/>
                </a:solidFill>
              </a:ln>
              <a:solidFill>
                <a:srgbClr val="FF0000"/>
              </a:solidFill>
              <a:latin typeface="Times New Roman" pitchFamily="18" charset="0"/>
              <a:cs typeface="Times New Roman" pitchFamily="18" charset="0"/>
            </a:endParaRPr>
          </a:p>
          <a:p>
            <a:pPr algn="ctr">
              <a:defRPr/>
            </a:pPr>
            <a:endParaRPr lang="en-US" sz="8800" b="1" dirty="0">
              <a:ln>
                <a:solidFill>
                  <a:srgbClr val="FFC000"/>
                </a:solidFill>
              </a:ln>
              <a:solidFill>
                <a:srgbClr val="FF0000"/>
              </a:solidFill>
              <a:latin typeface="Times New Roman" pitchFamily="18" charset="0"/>
              <a:cs typeface="Times New Roman" pitchFamily="18" charset="0"/>
            </a:endParaRPr>
          </a:p>
          <a:p>
            <a:pPr algn="ctr">
              <a:defRPr/>
            </a:pPr>
            <a:endParaRPr lang="en-US" sz="8800" b="1" dirty="0">
              <a:ln>
                <a:solidFill>
                  <a:srgbClr val="FFC000"/>
                </a:solidFill>
              </a:ln>
              <a:solidFill>
                <a:srgbClr val="FF0000"/>
              </a:solidFill>
              <a:latin typeface="Times New Roman" pitchFamily="18" charset="0"/>
              <a:cs typeface="Times New Roman" pitchFamily="18" charset="0"/>
            </a:endParaRPr>
          </a:p>
          <a:p>
            <a:pPr algn="ctr">
              <a:defRPr/>
            </a:pPr>
            <a:endParaRPr lang="en-US" sz="8800" b="1" dirty="0">
              <a:ln>
                <a:solidFill>
                  <a:srgbClr val="FFC000"/>
                </a:solidFill>
              </a:ln>
              <a:solidFill>
                <a:srgbClr val="FF0000"/>
              </a:solidFill>
              <a:latin typeface="Times New Roman" pitchFamily="18" charset="0"/>
              <a:cs typeface="Times New Roman" pitchFamily="18" charset="0"/>
            </a:endParaRPr>
          </a:p>
          <a:p>
            <a:pPr algn="ctr">
              <a:defRPr/>
            </a:pPr>
            <a:endParaRPr lang="en-US" sz="8800" b="1" dirty="0">
              <a:ln>
                <a:solidFill>
                  <a:srgbClr val="FFC000"/>
                </a:solidFill>
              </a:ln>
              <a:solidFill>
                <a:srgbClr val="FF0000"/>
              </a:solidFill>
              <a:latin typeface="Times New Roman" pitchFamily="18" charset="0"/>
              <a:cs typeface="Times New Roman" pitchFamily="18" charset="0"/>
            </a:endParaRPr>
          </a:p>
          <a:p>
            <a:pPr algn="ctr">
              <a:defRPr/>
            </a:pPr>
            <a:endParaRPr lang="en-US" sz="8800" b="1" dirty="0">
              <a:ln>
                <a:solidFill>
                  <a:srgbClr val="FFC000"/>
                </a:solidFill>
              </a:ln>
              <a:solidFill>
                <a:srgbClr val="FF0000"/>
              </a:solidFill>
              <a:latin typeface="Times New Roman" pitchFamily="18" charset="0"/>
              <a:cs typeface="Times New Roman" pitchFamily="18" charset="0"/>
            </a:endParaRPr>
          </a:p>
          <a:p>
            <a:pPr algn="ctr">
              <a:defRPr/>
            </a:pPr>
            <a:endParaRPr lang="en-US" sz="8800" b="1" dirty="0">
              <a:ln>
                <a:solidFill>
                  <a:srgbClr val="FFC000"/>
                </a:solidFill>
              </a:ln>
              <a:solidFill>
                <a:srgbClr val="FF0000"/>
              </a:solidFill>
              <a:latin typeface="Times New Roman" pitchFamily="18" charset="0"/>
              <a:cs typeface="Times New Roman" pitchFamily="18" charset="0"/>
            </a:endParaRPr>
          </a:p>
          <a:p>
            <a:pPr algn="ctr">
              <a:defRPr/>
            </a:pPr>
            <a:endParaRPr lang="en-US" sz="8800" b="1" dirty="0">
              <a:ln>
                <a:solidFill>
                  <a:srgbClr val="FFC000"/>
                </a:solidFill>
              </a:ln>
              <a:solidFill>
                <a:srgbClr val="FF0000"/>
              </a:solidFill>
              <a:latin typeface="Times New Roman" pitchFamily="18" charset="0"/>
              <a:cs typeface="Times New Roman" pitchFamily="18" charset="0"/>
            </a:endParaRPr>
          </a:p>
          <a:p>
            <a:pPr algn="ctr">
              <a:defRPr/>
            </a:pPr>
            <a:endParaRPr lang="en-US" sz="8800" b="1" dirty="0">
              <a:ln>
                <a:solidFill>
                  <a:srgbClr val="FFC000"/>
                </a:solidFill>
              </a:ln>
              <a:solidFill>
                <a:srgbClr val="FF0000"/>
              </a:solidFill>
              <a:latin typeface="Times New Roman" pitchFamily="18" charset="0"/>
              <a:cs typeface="Times New Roman" pitchFamily="18" charset="0"/>
            </a:endParaRPr>
          </a:p>
          <a:p>
            <a:pPr algn="ctr">
              <a:defRPr/>
            </a:pPr>
            <a:r>
              <a:rPr lang="en-US" sz="8800" b="1" dirty="0">
                <a:ln>
                  <a:solidFill>
                    <a:srgbClr val="FFC000"/>
                  </a:solidFill>
                </a:ln>
                <a:solidFill>
                  <a:srgbClr val="FF0000"/>
                </a:solidFill>
                <a:latin typeface="Times New Roman" pitchFamily="18" charset="0"/>
                <a:cs typeface="Times New Roman" pitchFamily="18" charset="0"/>
              </a:rPr>
              <a:t>TIẾT 6, 7: </a:t>
            </a:r>
          </a:p>
          <a:p>
            <a:pPr algn="ctr">
              <a:defRPr/>
            </a:pPr>
            <a:r>
              <a:rPr lang="en-US" sz="8800" b="1" dirty="0">
                <a:ln>
                  <a:solidFill>
                    <a:srgbClr val="FFC000"/>
                  </a:solidFill>
                </a:ln>
                <a:solidFill>
                  <a:srgbClr val="FF0000"/>
                </a:solidFill>
                <a:latin typeface="Times New Roman" pitchFamily="18" charset="0"/>
                <a:cs typeface="Times New Roman" pitchFamily="18" charset="0"/>
              </a:rPr>
              <a:t>NẾU CẬU MUỐN CÓ MỘT NGƯỜI BẠN</a:t>
            </a:r>
          </a:p>
        </p:txBody>
      </p:sp>
      <p:sp>
        <p:nvSpPr>
          <p:cNvPr id="7" name="Rounded Rectangle 6">
            <a:extLst>
              <a:ext uri="{FF2B5EF4-FFF2-40B4-BE49-F238E27FC236}">
                <a16:creationId xmlns:a16="http://schemas.microsoft.com/office/drawing/2014/main" id="{4F8A66F9-7FD3-9543-94E7-4C537CCFD582}"/>
              </a:ext>
            </a:extLst>
          </p:cNvPr>
          <p:cNvSpPr/>
          <p:nvPr/>
        </p:nvSpPr>
        <p:spPr>
          <a:xfrm>
            <a:off x="6032666" y="1899640"/>
            <a:ext cx="3111335" cy="819398"/>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dirty="0">
                <a:ln>
                  <a:solidFill>
                    <a:schemeClr val="tx1"/>
                  </a:solidFill>
                </a:ln>
                <a:solidFill>
                  <a:srgbClr val="FF0000"/>
                </a:solidFill>
                <a:latin typeface="Times New Roman" pitchFamily="18" charset="0"/>
                <a:cs typeface="Times New Roman" pitchFamily="18" charset="0"/>
              </a:rPr>
              <a:t>ĂNG-TOAN-ĐƠXANH-TƠ Ê-XU-PE-RI</a:t>
            </a:r>
          </a:p>
        </p:txBody>
      </p:sp>
      <p:sp>
        <p:nvSpPr>
          <p:cNvPr id="8" name="Rounded Rectangle 6">
            <a:extLst>
              <a:ext uri="{FF2B5EF4-FFF2-40B4-BE49-F238E27FC236}">
                <a16:creationId xmlns:a16="http://schemas.microsoft.com/office/drawing/2014/main" id="{23E3BC8D-94AF-49A1-BDB3-0A72D541239B}"/>
              </a:ext>
            </a:extLst>
          </p:cNvPr>
          <p:cNvSpPr/>
          <p:nvPr/>
        </p:nvSpPr>
        <p:spPr>
          <a:xfrm>
            <a:off x="3229175" y="1107085"/>
            <a:ext cx="3517988" cy="467709"/>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dirty="0">
                <a:ln>
                  <a:solidFill>
                    <a:schemeClr val="tx1"/>
                  </a:solidFill>
                </a:ln>
                <a:solidFill>
                  <a:srgbClr val="FF0000"/>
                </a:solidFill>
                <a:latin typeface="Times New Roman" pitchFamily="18" charset="0"/>
                <a:cs typeface="Times New Roman" pitchFamily="18" charset="0"/>
              </a:rPr>
              <a:t>TRÍCH: “ HOÀNG TỬ BÉ ”</a:t>
            </a:r>
          </a:p>
        </p:txBody>
      </p:sp>
    </p:spTree>
    <p:extLst>
      <p:ext uri="{BB962C8B-B14F-4D97-AF65-F5344CB8AC3E}">
        <p14:creationId xmlns:p14="http://schemas.microsoft.com/office/powerpoint/2010/main" val="1911273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 calcmode="lin" valueType="num">
                                      <p:cBhvr>
                                        <p:cTn id="17" dur="500" fill="hold"/>
                                        <p:tgtEl>
                                          <p:spTgt spid="8"/>
                                        </p:tgtEl>
                                        <p:attrNameLst>
                                          <p:attrName>style.rotation</p:attrName>
                                        </p:attrNameLst>
                                      </p:cBhvr>
                                      <p:tavLst>
                                        <p:tav tm="0">
                                          <p:val>
                                            <p:fltVal val="360"/>
                                          </p:val>
                                        </p:tav>
                                        <p:tav tm="100000">
                                          <p:val>
                                            <p:fltVal val="0"/>
                                          </p:val>
                                        </p:tav>
                                      </p:tavLst>
                                    </p:anim>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style.rotation</p:attrName>
                                        </p:attrNameLst>
                                      </p:cBhvr>
                                      <p:tavLst>
                                        <p:tav tm="0">
                                          <p:val>
                                            <p:fltVal val="360"/>
                                          </p:val>
                                        </p:tav>
                                        <p:tav tm="100000">
                                          <p:val>
                                            <p:fltVal val="0"/>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0" name="Rounded Rectangle 4">
            <a:extLst>
              <a:ext uri="{FF2B5EF4-FFF2-40B4-BE49-F238E27FC236}">
                <a16:creationId xmlns:a16="http://schemas.microsoft.com/office/drawing/2014/main" id="{471F2F86-2D2A-476D-8A77-581C2D115828}"/>
              </a:ext>
            </a:extLst>
          </p:cNvPr>
          <p:cNvSpPr/>
          <p:nvPr/>
        </p:nvSpPr>
        <p:spPr>
          <a:xfrm>
            <a:off x="364489" y="1304222"/>
            <a:ext cx="2039812"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endParaRPr lang="en-US" sz="2800" b="1" dirty="0">
              <a:solidFill>
                <a:srgbClr val="FF0000"/>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18F0A80F-2142-41B4-903F-B79DE1C379C5}"/>
              </a:ext>
            </a:extLst>
          </p:cNvPr>
          <p:cNvSpPr/>
          <p:nvPr/>
        </p:nvSpPr>
        <p:spPr>
          <a:xfrm>
            <a:off x="5723164" y="3692198"/>
            <a:ext cx="3420814" cy="369332"/>
          </a:xfrm>
          <a:prstGeom prst="rect">
            <a:avLst/>
          </a:prstGeom>
          <a:solidFill>
            <a:srgbClr val="FFC000"/>
          </a:solidFill>
        </p:spPr>
        <p:txBody>
          <a:bodyPr wrap="square">
            <a:spAutoFit/>
          </a:bodyPr>
          <a:lstStyle/>
          <a:p>
            <a:pPr defTabSz="914400"/>
            <a:r>
              <a:rPr lang="en-US" b="1" dirty="0" err="1">
                <a:solidFill>
                  <a:srgbClr val="0000FF"/>
                </a:solidFill>
                <a:latin typeface="Times New Roman" pitchFamily="18" charset="0"/>
                <a:cs typeface="Times New Roman" pitchFamily="18" charset="0"/>
              </a:rPr>
              <a:t>Ăng-toan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Xanh-tơ</a:t>
            </a:r>
            <a:r>
              <a:rPr lang="en-US" b="1" dirty="0">
                <a:solidFill>
                  <a:srgbClr val="0000FF"/>
                </a:solidFill>
                <a:latin typeface="Times New Roman" pitchFamily="18" charset="0"/>
                <a:cs typeface="Times New Roman" pitchFamily="18" charset="0"/>
              </a:rPr>
              <a:t> Ê-</a:t>
            </a:r>
            <a:r>
              <a:rPr lang="en-US" b="1" dirty="0" err="1">
                <a:solidFill>
                  <a:srgbClr val="0000FF"/>
                </a:solidFill>
                <a:latin typeface="Times New Roman" pitchFamily="18" charset="0"/>
                <a:cs typeface="Times New Roman" pitchFamily="18" charset="0"/>
              </a:rPr>
              <a:t>xu</a:t>
            </a:r>
            <a:r>
              <a:rPr lang="en-US" b="1" dirty="0">
                <a:solidFill>
                  <a:srgbClr val="0000FF"/>
                </a:solidFill>
                <a:latin typeface="Times New Roman" pitchFamily="18" charset="0"/>
                <a:cs typeface="Times New Roman" pitchFamily="18" charset="0"/>
              </a:rPr>
              <a:t>-</a:t>
            </a:r>
            <a:r>
              <a:rPr lang="en-US" b="1" dirty="0" err="1">
                <a:solidFill>
                  <a:srgbClr val="0000FF"/>
                </a:solidFill>
                <a:latin typeface="Times New Roman" pitchFamily="18" charset="0"/>
                <a:cs typeface="Times New Roman" pitchFamily="18" charset="0"/>
              </a:rPr>
              <a:t>pe-ri</a:t>
            </a:r>
            <a:endParaRPr lang="en-US" b="1" kern="0" dirty="0">
              <a:solidFill>
                <a:srgbClr val="1D9BB8">
                  <a:lumMod val="50000"/>
                </a:srgbClr>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59B16580-70C7-4670-BBB0-444BF08D65DC}"/>
              </a:ext>
            </a:extLst>
          </p:cNvPr>
          <p:cNvPicPr>
            <a:picLocks noChangeAspect="1"/>
          </p:cNvPicPr>
          <p:nvPr/>
        </p:nvPicPr>
        <p:blipFill>
          <a:blip r:embed="rId4"/>
          <a:stretch>
            <a:fillRect/>
          </a:stretch>
        </p:blipFill>
        <p:spPr>
          <a:xfrm>
            <a:off x="6179128" y="696734"/>
            <a:ext cx="2936717" cy="2948545"/>
          </a:xfrm>
          <a:prstGeom prst="rect">
            <a:avLst/>
          </a:prstGeom>
        </p:spPr>
      </p:pic>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32AC3CF-5F6C-480E-B2F9-4C7C56E01F31}"/>
              </a:ext>
            </a:extLst>
          </p:cNvPr>
          <p:cNvSpPr txBox="1">
            <a:spLocks noChangeArrowheads="1"/>
          </p:cNvSpPr>
          <p:nvPr/>
        </p:nvSpPr>
        <p:spPr bwMode="auto">
          <a:xfrm>
            <a:off x="79344" y="797758"/>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dirty="0">
                <a:solidFill>
                  <a:srgbClr val="4118A8"/>
                </a:solidFill>
                <a:latin typeface="Times New Roman" panose="02020603050405020304" pitchFamily="18" charset="0"/>
                <a:cs typeface="Times New Roman" panose="02020603050405020304" pitchFamily="18" charset="0"/>
              </a:rPr>
              <a:t>I. TÌM HIỂU CHUNG</a:t>
            </a:r>
          </a:p>
        </p:txBody>
      </p:sp>
      <p:sp>
        <p:nvSpPr>
          <p:cNvPr id="15" name="TextBox 14">
            <a:extLst>
              <a:ext uri="{FF2B5EF4-FFF2-40B4-BE49-F238E27FC236}">
                <a16:creationId xmlns:a16="http://schemas.microsoft.com/office/drawing/2014/main" id="{54FAC76D-4E10-4F51-88C9-20032168978E}"/>
              </a:ext>
            </a:extLst>
          </p:cNvPr>
          <p:cNvSpPr txBox="1">
            <a:spLocks noChangeArrowheads="1"/>
          </p:cNvSpPr>
          <p:nvPr/>
        </p:nvSpPr>
        <p:spPr bwMode="auto">
          <a:xfrm>
            <a:off x="201826" y="3550691"/>
            <a:ext cx="55074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x-none" altLang="x-none" sz="2400" b="1">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Đề</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tài</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sáng</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tác</a:t>
            </a:r>
            <a:r>
              <a:rPr lang="en-US" altLang="x-none" sz="2400" b="1"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Hầu</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hết</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các</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tác</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phẩm</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của</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ông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lấy</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cảm</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hứng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từ</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những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chuyến</a:t>
            </a:r>
            <a:r>
              <a:rPr lang="en-US" altLang="x-none" sz="2400" dirty="0">
                <a:latin typeface="Times New Roman" panose="02020603050405020304" pitchFamily="18" charset="0"/>
                <a:cs typeface="Times New Roman" panose="02020603050405020304" pitchFamily="18" charset="0"/>
              </a:rPr>
              <a:t> bay </a:t>
            </a:r>
            <a:r>
              <a:rPr lang="en-US" altLang="x-none" sz="2400" dirty="0" err="1">
                <a:latin typeface="Times New Roman" panose="02020603050405020304" pitchFamily="18" charset="0"/>
                <a:cs typeface="Times New Roman" panose="02020603050405020304" pitchFamily="18" charset="0"/>
              </a:rPr>
              <a:t>và</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cuộc</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sống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của</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người</a:t>
            </a:r>
            <a:r>
              <a:rPr lang="en-US" altLang="x-none" sz="2400" dirty="0">
                <a:latin typeface="Times New Roman" panose="02020603050405020304" pitchFamily="18" charset="0"/>
                <a:cs typeface="Times New Roman" panose="02020603050405020304" pitchFamily="18" charset="0"/>
              </a:rPr>
              <a:t> phi </a:t>
            </a:r>
            <a:r>
              <a:rPr lang="en-US" altLang="x-none" sz="2400" dirty="0" err="1">
                <a:latin typeface="Times New Roman" panose="02020603050405020304" pitchFamily="18" charset="0"/>
                <a:cs typeface="Times New Roman" panose="02020603050405020304" pitchFamily="18" charset="0"/>
              </a:rPr>
              <a:t>công</a:t>
            </a:r>
            <a:r>
              <a:rPr lang="en-US" altLang="x-none" sz="2400" dirty="0">
                <a:latin typeface="Times New Roman" panose="02020603050405020304" pitchFamily="18" charset="0"/>
                <a:cs typeface="Times New Roman" panose="02020603050405020304" pitchFamily="18" charset="0"/>
              </a:rPr>
              <a:t>.</a:t>
            </a:r>
            <a:endParaRPr lang="x-none" altLang="x-none" sz="240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B8EDA3F-C5CD-41B4-A52B-B21E6DFB6304}"/>
              </a:ext>
            </a:extLst>
          </p:cNvPr>
          <p:cNvSpPr/>
          <p:nvPr/>
        </p:nvSpPr>
        <p:spPr>
          <a:xfrm>
            <a:off x="188635" y="1885277"/>
            <a:ext cx="5884985" cy="1689501"/>
          </a:xfrm>
          <a:prstGeom prst="rect">
            <a:avLst/>
          </a:prstGeom>
        </p:spPr>
        <p:txBody>
          <a:bodyPr wrap="square">
            <a:spAutoFit/>
          </a:bodyPr>
          <a:lstStyle/>
          <a:p>
            <a:pPr algn="just">
              <a:lnSpc>
                <a:spcPct val="11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a:latin typeface="Times New Roman" panose="02020603050405020304" pitchFamily="18" charset="0"/>
                <a:ea typeface="Calibri" panose="020F0502020204030204" pitchFamily="34" charset="0"/>
                <a:cs typeface="Times New Roman" panose="02020603050405020304" pitchFamily="18" charset="0"/>
              </a:rPr>
              <a:t>Ăng-toan đơ Xanh-tơ Ê-xu-pe-ri (1900-1944)</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1000"/>
              </a:spcAft>
              <a:tabLst>
                <a:tab pos="2085975"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Quê</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Lyons,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1000"/>
              </a:spcAft>
              <a:tabLst>
                <a:tab pos="2085975" algn="l"/>
              </a:tabLst>
            </a:pP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Vị</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trí</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a:latin typeface="Times New Roman" panose="02020603050405020304" pitchFamily="18" charset="0"/>
                <a:ea typeface="Calibri" panose="020F0502020204030204" pitchFamily="34" charset="0"/>
                <a:cs typeface="Times New Roman" panose="02020603050405020304" pitchFamily="18" charset="0"/>
              </a:rPr>
              <a:t>lớn người Pháp</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267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7" name="Rounded Rectangle 4">
            <a:extLst>
              <a:ext uri="{FF2B5EF4-FFF2-40B4-BE49-F238E27FC236}">
                <a16:creationId xmlns:a16="http://schemas.microsoft.com/office/drawing/2014/main" id="{296FF8EB-6E39-4B4A-8B07-7530C4499EE1}"/>
              </a:ext>
            </a:extLst>
          </p:cNvPr>
          <p:cNvSpPr/>
          <p:nvPr/>
        </p:nvSpPr>
        <p:spPr>
          <a:xfrm>
            <a:off x="322921" y="1179530"/>
            <a:ext cx="2039812"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endParaRPr lang="en-US" sz="2800" b="1" dirty="0">
              <a:solidFill>
                <a:srgbClr val="FF0000"/>
              </a:solidFill>
              <a:latin typeface="Times New Roman" pitchFamily="18" charset="0"/>
              <a:cs typeface="Times New Roman" pitchFamily="18" charset="0"/>
            </a:endParaRPr>
          </a:p>
        </p:txBody>
      </p:sp>
      <p:sp>
        <p:nvSpPr>
          <p:cNvPr id="18" name="Rectangle 17">
            <a:extLst>
              <a:ext uri="{FF2B5EF4-FFF2-40B4-BE49-F238E27FC236}">
                <a16:creationId xmlns:a16="http://schemas.microsoft.com/office/drawing/2014/main" id="{6B82984C-C411-4F68-8EF6-0F8A94A7B984}"/>
              </a:ext>
            </a:extLst>
          </p:cNvPr>
          <p:cNvSpPr/>
          <p:nvPr/>
        </p:nvSpPr>
        <p:spPr>
          <a:xfrm>
            <a:off x="5691187" y="3911743"/>
            <a:ext cx="3420814" cy="369332"/>
          </a:xfrm>
          <a:prstGeom prst="rect">
            <a:avLst/>
          </a:prstGeom>
          <a:solidFill>
            <a:srgbClr val="FFC000"/>
          </a:solidFill>
        </p:spPr>
        <p:txBody>
          <a:bodyPr wrap="square">
            <a:spAutoFit/>
          </a:bodyPr>
          <a:lstStyle/>
          <a:p>
            <a:pPr defTabSz="914400"/>
            <a:r>
              <a:rPr lang="en-US" b="1" dirty="0" err="1">
                <a:solidFill>
                  <a:srgbClr val="0000FF"/>
                </a:solidFill>
                <a:latin typeface="Times New Roman" pitchFamily="18" charset="0"/>
                <a:cs typeface="Times New Roman" pitchFamily="18" charset="0"/>
              </a:rPr>
              <a:t>Ăng-toan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Xanh-tơ</a:t>
            </a:r>
            <a:r>
              <a:rPr lang="en-US" b="1" dirty="0">
                <a:solidFill>
                  <a:srgbClr val="0000FF"/>
                </a:solidFill>
                <a:latin typeface="Times New Roman" pitchFamily="18" charset="0"/>
                <a:cs typeface="Times New Roman" pitchFamily="18" charset="0"/>
              </a:rPr>
              <a:t> Ê-</a:t>
            </a:r>
            <a:r>
              <a:rPr lang="en-US" b="1" dirty="0" err="1">
                <a:solidFill>
                  <a:srgbClr val="0000FF"/>
                </a:solidFill>
                <a:latin typeface="Times New Roman" pitchFamily="18" charset="0"/>
                <a:cs typeface="Times New Roman" pitchFamily="18" charset="0"/>
              </a:rPr>
              <a:t>xu</a:t>
            </a:r>
            <a:r>
              <a:rPr lang="en-US" b="1" dirty="0">
                <a:solidFill>
                  <a:srgbClr val="0000FF"/>
                </a:solidFill>
                <a:latin typeface="Times New Roman" pitchFamily="18" charset="0"/>
                <a:cs typeface="Times New Roman" pitchFamily="18" charset="0"/>
              </a:rPr>
              <a:t>-</a:t>
            </a:r>
            <a:r>
              <a:rPr lang="en-US" b="1" dirty="0" err="1">
                <a:solidFill>
                  <a:srgbClr val="0000FF"/>
                </a:solidFill>
                <a:latin typeface="Times New Roman" pitchFamily="18" charset="0"/>
                <a:cs typeface="Times New Roman" pitchFamily="18" charset="0"/>
              </a:rPr>
              <a:t>pe-ri</a:t>
            </a:r>
            <a:endParaRPr lang="en-US" b="1" kern="0" dirty="0">
              <a:solidFill>
                <a:srgbClr val="1D9BB8">
                  <a:lumMod val="50000"/>
                </a:srgbClr>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2D084EA-E300-44F5-9030-06591CB5B800}"/>
              </a:ext>
            </a:extLst>
          </p:cNvPr>
          <p:cNvSpPr txBox="1">
            <a:spLocks noChangeArrowheads="1"/>
          </p:cNvSpPr>
          <p:nvPr/>
        </p:nvSpPr>
        <p:spPr bwMode="auto">
          <a:xfrm>
            <a:off x="37776" y="742341"/>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 TÌM HIỂU CHUNG</a:t>
            </a:r>
          </a:p>
        </p:txBody>
      </p:sp>
      <p:pic>
        <p:nvPicPr>
          <p:cNvPr id="20" name="Picture 19">
            <a:extLst>
              <a:ext uri="{FF2B5EF4-FFF2-40B4-BE49-F238E27FC236}">
                <a16:creationId xmlns:a16="http://schemas.microsoft.com/office/drawing/2014/main" id="{B949720B-A039-42C3-96B1-9154329DD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112" t="20541" r="24013" b="19482"/>
          <a:stretch>
            <a:fillRect/>
          </a:stretch>
        </p:blipFill>
        <p:spPr bwMode="auto">
          <a:xfrm>
            <a:off x="6236597" y="884118"/>
            <a:ext cx="284199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7B2E1CC3-C485-4999-BD47-904DB61A716B}"/>
              </a:ext>
            </a:extLst>
          </p:cNvPr>
          <p:cNvSpPr/>
          <p:nvPr/>
        </p:nvSpPr>
        <p:spPr>
          <a:xfrm>
            <a:off x="231650" y="3075929"/>
            <a:ext cx="5522916" cy="2210862"/>
          </a:xfrm>
          <a:prstGeom prst="rect">
            <a:avLst/>
          </a:prstGeom>
        </p:spPr>
        <p:txBody>
          <a:bodyPr wrap="square">
            <a:spAutoFit/>
          </a:bodyPr>
          <a:lstStyle/>
          <a:p>
            <a:pPr>
              <a:lnSpc>
                <a:spcPts val="2000"/>
              </a:lnSpc>
              <a:spcAft>
                <a:spcPts val="1000"/>
              </a:spcAft>
              <a:tabLst>
                <a:tab pos="2085975"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bé</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a:latin typeface="Times New Roman" panose="02020603050405020304" pitchFamily="18" charset="0"/>
                <a:ea typeface="Calibri" panose="020F0502020204030204" pitchFamily="34" charset="0"/>
                <a:cs typeface="Times New Roman" panose="02020603050405020304" pitchFamily="18" charset="0"/>
              </a:rPr>
              <a:t>Bay đêm, Cõi người ta, Phi công thời chi</a:t>
            </a:r>
            <a:r>
              <a:rPr lang="en-US" sz="2400" dirty="0">
                <a:latin typeface="Times New Roman" panose="02020603050405020304" pitchFamily="18" charset="0"/>
                <a:ea typeface="Calibri" panose="020F0502020204030204" pitchFamily="34" charset="0"/>
                <a:cs typeface="Times New Roman" panose="02020603050405020304" pitchFamily="18" charset="0"/>
              </a:rPr>
              <a:t>ế</a:t>
            </a:r>
            <a:r>
              <a:rPr lang="ru-RU" sz="2400"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Giải</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thưởng</a:t>
            </a:r>
            <a:r>
              <a:rPr lang="en-US" sz="2400" b="1" dirty="0">
                <a:latin typeface="Times New Roman" panose="02020603050405020304" pitchFamily="18" charset="0"/>
                <a:ea typeface="Calibri" panose="020F0502020204030204" pitchFamily="34" charset="0"/>
              </a:rPr>
              <a: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Huân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chương</a:t>
            </a:r>
            <a:r>
              <a:rPr lang="en-US" sz="2400" dirty="0">
                <a:latin typeface="Times New Roman" panose="02020603050405020304" pitchFamily="18" charset="0"/>
                <a:ea typeface="Calibri" panose="020F0502020204030204" pitchFamily="34" charset="0"/>
              </a:rPr>
              <a:t> Croix de Guerre (</a:t>
            </a:r>
            <a:r>
              <a:rPr lang="en-US" sz="2400" dirty="0" err="1">
                <a:latin typeface="Times New Roman" panose="02020603050405020304" pitchFamily="18" charset="0"/>
                <a:ea typeface="Calibri" panose="020F0502020204030204" pitchFamily="34" charset="0"/>
              </a:rPr>
              <a:t>huân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chương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được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nước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Pháp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trao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tặng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nhân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hoặc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đơn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vị</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thành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tích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trong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Chiến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tranh</a:t>
            </a:r>
            <a:r>
              <a:rPr lang="en-US" sz="2400" dirty="0">
                <a:latin typeface="Times New Roman" panose="02020603050405020304" pitchFamily="18" charset="0"/>
                <a:ea typeface="Calibri" panose="020F0502020204030204" pitchFamily="34" charset="0"/>
              </a:rPr>
              <a:t> TG </a:t>
            </a:r>
            <a:r>
              <a:rPr lang="en-US" sz="2400" dirty="0" err="1">
                <a:latin typeface="Times New Roman" panose="02020603050405020304" pitchFamily="18" charset="0"/>
                <a:ea typeface="Calibri" panose="020F0502020204030204" pitchFamily="34" charset="0"/>
              </a:rPr>
              <a:t>lần</a:t>
            </a:r>
            <a:r>
              <a:rPr lang="en-US" sz="2400" dirty="0">
                <a:latin typeface="Times New Roman" panose="02020603050405020304" pitchFamily="18" charset="0"/>
                <a:ea typeface="Calibri" panose="020F0502020204030204" pitchFamily="34" charset="0"/>
              </a:rPr>
              <a:t> II)</a:t>
            </a:r>
            <a:endParaRPr lang="en-US" sz="2400" dirty="0"/>
          </a:p>
        </p:txBody>
      </p:sp>
      <p:sp>
        <p:nvSpPr>
          <p:cNvPr id="15" name="TextBox 14">
            <a:extLst>
              <a:ext uri="{FF2B5EF4-FFF2-40B4-BE49-F238E27FC236}">
                <a16:creationId xmlns:a16="http://schemas.microsoft.com/office/drawing/2014/main" id="{D5D30C5B-1D99-423D-AE6D-5D508A509717}"/>
              </a:ext>
            </a:extLst>
          </p:cNvPr>
          <p:cNvSpPr txBox="1">
            <a:spLocks noChangeArrowheads="1"/>
          </p:cNvSpPr>
          <p:nvPr/>
        </p:nvSpPr>
        <p:spPr bwMode="auto">
          <a:xfrm>
            <a:off x="171385" y="1770655"/>
            <a:ext cx="61682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400"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Phong</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cách</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sáng</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tác</a:t>
            </a:r>
            <a:r>
              <a:rPr lang="en-US" altLang="x-none" sz="2400" b="1"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Ngòi</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bút</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của</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Xanh-tơ</a:t>
            </a:r>
            <a:r>
              <a:rPr lang="en-US" altLang="x-none" sz="2400" dirty="0">
                <a:latin typeface="Times New Roman" panose="02020603050405020304" pitchFamily="18" charset="0"/>
                <a:cs typeface="Times New Roman" panose="02020603050405020304" pitchFamily="18" charset="0"/>
              </a:rPr>
              <a:t> E- </a:t>
            </a:r>
            <a:r>
              <a:rPr lang="en-US" altLang="x-none" sz="2400" dirty="0" err="1">
                <a:latin typeface="Times New Roman" panose="02020603050405020304" pitchFamily="18" charset="0"/>
                <a:cs typeface="Times New Roman" panose="02020603050405020304" pitchFamily="18" charset="0"/>
              </a:rPr>
              <a:t>xu-pe-ri</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đậm</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chất</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trữ</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tình</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trong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treo</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giàu</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cảm</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hứng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lãng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mạn</a:t>
            </a:r>
            <a:r>
              <a:rPr lang="en-US" altLang="x-none" sz="2400" dirty="0">
                <a:latin typeface="Times New Roman" panose="02020603050405020304" pitchFamily="18" charset="0"/>
                <a:cs typeface="Times New Roman" panose="02020603050405020304" pitchFamily="18" charset="0"/>
              </a:rPr>
              <a:t>.</a:t>
            </a:r>
            <a:endParaRPr lang="x-none" altLang="x-none"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63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9" name="Picture 6" descr="Hoàng Tử Bé (Tái Bản 2019) | Nhà sách Fahasa | Tiki">
            <a:extLst>
              <a:ext uri="{FF2B5EF4-FFF2-40B4-BE49-F238E27FC236}">
                <a16:creationId xmlns:a16="http://schemas.microsoft.com/office/drawing/2014/main" id="{EBAD3188-C261-4958-853B-FCC45BB1A4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695" t="2448" r="13290"/>
          <a:stretch>
            <a:fillRect/>
          </a:stretch>
        </p:blipFill>
        <p:spPr bwMode="auto">
          <a:xfrm>
            <a:off x="6848003" y="2841627"/>
            <a:ext cx="2282142"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F5E893F-683D-4D85-8D75-5F644310E9A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576962" y="1568542"/>
            <a:ext cx="2282142" cy="3134088"/>
          </a:xfrm>
          <a:prstGeom prst="rect">
            <a:avLst/>
          </a:prstGeom>
          <a:noFill/>
        </p:spPr>
      </p:pic>
      <p:pic>
        <p:nvPicPr>
          <p:cNvPr id="11" name="Picture 10">
            <a:extLst>
              <a:ext uri="{FF2B5EF4-FFF2-40B4-BE49-F238E27FC236}">
                <a16:creationId xmlns:a16="http://schemas.microsoft.com/office/drawing/2014/main" id="{C3A30A90-1D5C-4CA8-8354-30E2FFCFD0C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424534" y="2670627"/>
            <a:ext cx="2017487" cy="3025775"/>
          </a:xfrm>
          <a:prstGeom prst="rect">
            <a:avLst/>
          </a:prstGeom>
          <a:noFill/>
        </p:spPr>
      </p:pic>
      <p:pic>
        <p:nvPicPr>
          <p:cNvPr id="12" name="Picture 11">
            <a:extLst>
              <a:ext uri="{FF2B5EF4-FFF2-40B4-BE49-F238E27FC236}">
                <a16:creationId xmlns:a16="http://schemas.microsoft.com/office/drawing/2014/main" id="{142F1534-30EF-42DB-8B04-9D2B24AF597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03862" y="1727200"/>
            <a:ext cx="2017487" cy="2902538"/>
          </a:xfrm>
          <a:prstGeom prst="rect">
            <a:avLst/>
          </a:prstGeom>
          <a:noFill/>
        </p:spPr>
      </p:pic>
      <p:sp>
        <p:nvSpPr>
          <p:cNvPr id="13" name="Rounded Rectangle 4">
            <a:extLst>
              <a:ext uri="{FF2B5EF4-FFF2-40B4-BE49-F238E27FC236}">
                <a16:creationId xmlns:a16="http://schemas.microsoft.com/office/drawing/2014/main" id="{613A2719-B8A9-494D-9352-20C1B22DE241}"/>
              </a:ext>
            </a:extLst>
          </p:cNvPr>
          <p:cNvSpPr/>
          <p:nvPr/>
        </p:nvSpPr>
        <p:spPr>
          <a:xfrm>
            <a:off x="1945574" y="609602"/>
            <a:ext cx="5297713" cy="734123"/>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MỘT SỐ TÁC PHẨM CHÍNH</a:t>
            </a:r>
          </a:p>
        </p:txBody>
      </p:sp>
    </p:spTree>
    <p:extLst>
      <p:ext uri="{BB962C8B-B14F-4D97-AF65-F5344CB8AC3E}">
        <p14:creationId xmlns:p14="http://schemas.microsoft.com/office/powerpoint/2010/main" val="35374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3785"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 TÌM HIỂU CHUNG</a:t>
            </a:r>
          </a:p>
        </p:txBody>
      </p:sp>
      <p:sp>
        <p:nvSpPr>
          <p:cNvPr id="23" name="Rounded Rectangle 4">
            <a:extLst>
              <a:ext uri="{FF2B5EF4-FFF2-40B4-BE49-F238E27FC236}">
                <a16:creationId xmlns:a16="http://schemas.microsoft.com/office/drawing/2014/main" id="{AF66CEBF-C21D-4249-9E79-C914B9C4E766}"/>
              </a:ext>
            </a:extLst>
          </p:cNvPr>
          <p:cNvSpPr/>
          <p:nvPr/>
        </p:nvSpPr>
        <p:spPr>
          <a:xfrm>
            <a:off x="274105" y="1476409"/>
            <a:ext cx="2425551"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phẩm</a:t>
            </a:r>
            <a:endParaRPr lang="en-US" sz="2800" b="1" dirty="0">
              <a:solidFill>
                <a:srgbClr val="FF0000"/>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8D8FDA72-95DF-4F2F-9A6A-9C8AC5033985}"/>
              </a:ext>
            </a:extLst>
          </p:cNvPr>
          <p:cNvSpPr txBox="1">
            <a:spLocks noChangeArrowheads="1"/>
          </p:cNvSpPr>
          <p:nvPr/>
        </p:nvSpPr>
        <p:spPr bwMode="auto">
          <a:xfrm>
            <a:off x="593952" y="2092965"/>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400" b="1" i="1" dirty="0">
                <a:latin typeface="Times New Roman" panose="02020603050405020304" pitchFamily="18" charset="0"/>
                <a:cs typeface="Times New Roman" panose="02020603050405020304" pitchFamily="18" charset="0"/>
              </a:rPr>
              <a:t>a. </a:t>
            </a:r>
            <a:r>
              <a:rPr lang="en-US" altLang="x-none" sz="2400" b="1" i="1" dirty="0" err="1">
                <a:latin typeface="Times New Roman" panose="02020603050405020304" pitchFamily="18" charset="0"/>
                <a:cs typeface="Times New Roman" panose="02020603050405020304" pitchFamily="18" charset="0"/>
              </a:rPr>
              <a:t>Đọc</a:t>
            </a:r>
            <a:r>
              <a:rPr lang="en-US" altLang="x-none" sz="2400" b="1" i="1" dirty="0">
                <a:latin typeface="Times New Roman" panose="02020603050405020304" pitchFamily="18" charset="0"/>
                <a:cs typeface="Times New Roman" panose="02020603050405020304" pitchFamily="18" charset="0"/>
              </a:rPr>
              <a:t> </a:t>
            </a:r>
            <a:r>
              <a:rPr lang="en-US" altLang="x-none" sz="2400" b="1" i="1" dirty="0" err="1">
                <a:latin typeface="Times New Roman" panose="02020603050405020304" pitchFamily="18" charset="0"/>
                <a:cs typeface="Times New Roman" panose="02020603050405020304" pitchFamily="18" charset="0"/>
              </a:rPr>
              <a:t>văn</a:t>
            </a:r>
            <a:r>
              <a:rPr lang="en-US" altLang="x-none" sz="2400" b="1" i="1" dirty="0">
                <a:latin typeface="Times New Roman" panose="02020603050405020304" pitchFamily="18" charset="0"/>
                <a:cs typeface="Times New Roman" panose="02020603050405020304" pitchFamily="18" charset="0"/>
              </a:rPr>
              <a:t> </a:t>
            </a:r>
            <a:r>
              <a:rPr lang="en-US" altLang="x-none" sz="2400" b="1" i="1" dirty="0" err="1">
                <a:latin typeface="Times New Roman" panose="02020603050405020304" pitchFamily="18" charset="0"/>
                <a:cs typeface="Times New Roman" panose="02020603050405020304" pitchFamily="18" charset="0"/>
              </a:rPr>
              <a:t>bản</a:t>
            </a:r>
            <a:endParaRPr lang="x-none" altLang="x-none" sz="2400" b="1" i="1" dirty="0">
              <a:latin typeface="Times New Roman" panose="02020603050405020304" pitchFamily="18" charset="0"/>
              <a:cs typeface="Times New Roman" panose="02020603050405020304" pitchFamily="18" charset="0"/>
            </a:endParaRPr>
          </a:p>
        </p:txBody>
      </p:sp>
      <p:pic>
        <p:nvPicPr>
          <p:cNvPr id="14" name="Picture 2">
            <a:extLst>
              <a:ext uri="{FF2B5EF4-FFF2-40B4-BE49-F238E27FC236}">
                <a16:creationId xmlns:a16="http://schemas.microsoft.com/office/drawing/2014/main" id="{83CBDD6E-237A-4917-BCD6-DEE137B12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364" y="682876"/>
            <a:ext cx="4197922" cy="269199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FB2AF39-33A7-42D3-B054-62AEC04636E5}"/>
              </a:ext>
            </a:extLst>
          </p:cNvPr>
          <p:cNvSpPr txBox="1">
            <a:spLocks noChangeArrowheads="1"/>
          </p:cNvSpPr>
          <p:nvPr/>
        </p:nvSpPr>
        <p:spPr bwMode="auto">
          <a:xfrm>
            <a:off x="586698" y="2704551"/>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400" b="1" i="1">
                <a:latin typeface="Times New Roman" panose="02020603050405020304" pitchFamily="18" charset="0"/>
                <a:cs typeface="Times New Roman" panose="02020603050405020304" pitchFamily="18" charset="0"/>
              </a:rPr>
              <a:t>b. Tác phẩm</a:t>
            </a:r>
            <a:endParaRPr lang="x-none" altLang="x-none" sz="2400" b="1" i="1">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DD163C4-DB67-406B-AEA8-0EAC3B58A481}"/>
              </a:ext>
            </a:extLst>
          </p:cNvPr>
          <p:cNvSpPr/>
          <p:nvPr/>
        </p:nvSpPr>
        <p:spPr>
          <a:xfrm>
            <a:off x="675144" y="4662329"/>
            <a:ext cx="6524171" cy="364010"/>
          </a:xfrm>
          <a:prstGeom prst="rect">
            <a:avLst/>
          </a:prstGeom>
        </p:spPr>
        <p:txBody>
          <a:bodyPr wrap="square">
            <a:spAutoFit/>
          </a:bodyPr>
          <a:lstStyle/>
          <a:p>
            <a:pPr algn="just">
              <a:lnSpc>
                <a:spcPts val="2000"/>
              </a:lnSpc>
              <a:spcAft>
                <a:spcPts val="800"/>
              </a:spcAft>
            </a:pP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Ngôi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kể</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3490707E-FC42-4976-A266-F05D91DDC62E}"/>
              </a:ext>
            </a:extLst>
          </p:cNvPr>
          <p:cNvSpPr txBox="1">
            <a:spLocks noChangeArrowheads="1"/>
          </p:cNvSpPr>
          <p:nvPr/>
        </p:nvSpPr>
        <p:spPr bwMode="auto">
          <a:xfrm>
            <a:off x="724583" y="3395958"/>
            <a:ext cx="79483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x-none" sz="2400"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Xuất</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xứ</a:t>
            </a:r>
            <a:r>
              <a:rPr lang="en-US" altLang="x-none" sz="2400" dirty="0">
                <a:latin typeface="Times New Roman" panose="02020603050405020304" pitchFamily="18" charset="0"/>
                <a:cs typeface="Times New Roman" panose="02020603050405020304" pitchFamily="18" charset="0"/>
              </a:rPr>
              <a:t>:</a:t>
            </a:r>
            <a:endParaRPr lang="x-none" altLang="x-none" sz="2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C17B0C46-DAF8-4794-AC4A-8F705FA4454A}"/>
              </a:ext>
            </a:extLst>
          </p:cNvPr>
          <p:cNvSpPr txBox="1">
            <a:spLocks noChangeArrowheads="1"/>
          </p:cNvSpPr>
          <p:nvPr/>
        </p:nvSpPr>
        <p:spPr bwMode="auto">
          <a:xfrm>
            <a:off x="669601" y="5045070"/>
            <a:ext cx="622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x-none"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C1226BEE-1BFB-4D1E-8458-1199B532872C}"/>
              </a:ext>
            </a:extLst>
          </p:cNvPr>
          <p:cNvSpPr/>
          <p:nvPr/>
        </p:nvSpPr>
        <p:spPr>
          <a:xfrm>
            <a:off x="677983" y="5574449"/>
            <a:ext cx="6524171" cy="364010"/>
          </a:xfrm>
          <a:prstGeom prst="rect">
            <a:avLst/>
          </a:prstGeom>
        </p:spPr>
        <p:txBody>
          <a:bodyPr wrap="square">
            <a:spAutoFit/>
          </a:bodyPr>
          <a:lstStyle/>
          <a:p>
            <a:pPr algn="just">
              <a:lnSpc>
                <a:spcPts val="2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Nhân vật chính: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15E8A23-B9F9-9C72-EFE5-B78D9ADF4D69}"/>
              </a:ext>
            </a:extLst>
          </p:cNvPr>
          <p:cNvSpPr txBox="1"/>
          <p:nvPr/>
        </p:nvSpPr>
        <p:spPr>
          <a:xfrm>
            <a:off x="2086011" y="3419099"/>
            <a:ext cx="7005349" cy="1200329"/>
          </a:xfrm>
          <a:prstGeom prst="rect">
            <a:avLst/>
          </a:prstGeom>
          <a:noFill/>
        </p:spPr>
        <p:txBody>
          <a:bodyPr wrap="square" rtlCol="0">
            <a:spAutoFit/>
          </a:bodyPr>
          <a:lstStyle/>
          <a:p>
            <a:r>
              <a:rPr lang="en-US" altLang="x-none" sz="2400" dirty="0" err="1">
                <a:latin typeface="Times New Roman" panose="02020603050405020304" pitchFamily="18" charset="0"/>
                <a:cs typeface="Times New Roman" panose="02020603050405020304" pitchFamily="18" charset="0"/>
              </a:rPr>
              <a:t>Đoạn</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trích</a:t>
            </a:r>
            <a:r>
              <a:rPr lang="en-US" altLang="x-none" sz="2400" dirty="0">
                <a:latin typeface="Times New Roman" panose="02020603050405020304" pitchFamily="18" charset="0"/>
                <a:cs typeface="Times New Roman" panose="02020603050405020304" pitchFamily="18" charset="0"/>
              </a:rPr>
              <a:t> “ </a:t>
            </a:r>
            <a:r>
              <a:rPr lang="en-US" altLang="x-none" sz="2400" dirty="0" err="1">
                <a:latin typeface="Times New Roman" panose="02020603050405020304" pitchFamily="18" charset="0"/>
                <a:cs typeface="Times New Roman" panose="02020603050405020304" pitchFamily="18" charset="0"/>
              </a:rPr>
              <a:t>Nếu</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cậu</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muốn</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có</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một</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người</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bạn</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chương</a:t>
            </a:r>
            <a:r>
              <a:rPr lang="en-US" altLang="x-none" sz="2400" dirty="0">
                <a:latin typeface="Times New Roman" panose="02020603050405020304" pitchFamily="18" charset="0"/>
                <a:cs typeface="Times New Roman" panose="02020603050405020304" pitchFamily="18" charset="0"/>
              </a:rPr>
              <a:t> XXI) </a:t>
            </a:r>
            <a:r>
              <a:rPr lang="en-US" altLang="x-none" sz="2400" dirty="0" err="1">
                <a:latin typeface="Times New Roman" panose="02020603050405020304" pitchFamily="18" charset="0"/>
                <a:cs typeface="Times New Roman" panose="02020603050405020304" pitchFamily="18" charset="0"/>
              </a:rPr>
              <a:t>của</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tác</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phẩm</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Hoàng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tử</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bé</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tên</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tiếng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Pháp</a:t>
            </a:r>
            <a:r>
              <a:rPr lang="en-US" altLang="x-none"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Le Petit Prince).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400" dirty="0">
                <a:latin typeface="Times New Roman" panose="02020603050405020304" pitchFamily="18" charset="0"/>
                <a:ea typeface="Calibri" panose="020F0502020204030204" pitchFamily="34" charset="0"/>
                <a:cs typeface="Times New Roman" panose="02020603050405020304" pitchFamily="18" charset="0"/>
              </a:rPr>
              <a:t> 1943</a:t>
            </a:r>
            <a:endParaRPr lang="en-US" sz="2400" dirty="0"/>
          </a:p>
        </p:txBody>
      </p:sp>
      <p:sp>
        <p:nvSpPr>
          <p:cNvPr id="7" name="TextBox 6">
            <a:extLst>
              <a:ext uri="{FF2B5EF4-FFF2-40B4-BE49-F238E27FC236}">
                <a16:creationId xmlns:a16="http://schemas.microsoft.com/office/drawing/2014/main" id="{E4C8A98D-4C8B-16FC-AF3F-553198A596E4}"/>
              </a:ext>
            </a:extLst>
          </p:cNvPr>
          <p:cNvSpPr txBox="1"/>
          <p:nvPr/>
        </p:nvSpPr>
        <p:spPr>
          <a:xfrm>
            <a:off x="2033086" y="4562131"/>
            <a:ext cx="2046652" cy="461665"/>
          </a:xfrm>
          <a:prstGeom prst="rect">
            <a:avLst/>
          </a:prstGeom>
          <a:noFill/>
        </p:spPr>
        <p:txBody>
          <a:bodyPr wrap="square" rtlCol="0">
            <a:spAutoFit/>
          </a:bodyPr>
          <a:lstStyle/>
          <a:p>
            <a:r>
              <a:rPr lang="en-US" sz="2400" dirty="0" err="1">
                <a:latin typeface="Times New Roman" panose="02020603050405020304" pitchFamily="18" charset="0"/>
                <a:ea typeface="Calibri" panose="020F0502020204030204" pitchFamily="34" charset="0"/>
                <a:cs typeface="Times New Roman" panose="02020603050405020304" pitchFamily="18" charset="0"/>
              </a:rPr>
              <a:t>Ngôi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ba</a:t>
            </a:r>
            <a:endParaRPr lang="en-US" sz="2400" dirty="0"/>
          </a:p>
        </p:txBody>
      </p:sp>
      <p:sp>
        <p:nvSpPr>
          <p:cNvPr id="9" name="TextBox 8">
            <a:extLst>
              <a:ext uri="{FF2B5EF4-FFF2-40B4-BE49-F238E27FC236}">
                <a16:creationId xmlns:a16="http://schemas.microsoft.com/office/drawing/2014/main" id="{946D20EB-0377-BD96-027E-437E42561E81}"/>
              </a:ext>
            </a:extLst>
          </p:cNvPr>
          <p:cNvSpPr txBox="1"/>
          <p:nvPr/>
        </p:nvSpPr>
        <p:spPr>
          <a:xfrm>
            <a:off x="2073990" y="5026339"/>
            <a:ext cx="3065626" cy="461665"/>
          </a:xfrm>
          <a:prstGeom prst="rect">
            <a:avLst/>
          </a:prstGeom>
          <a:noFill/>
        </p:spPr>
        <p:txBody>
          <a:bodyPr wrap="square" rtlCol="0">
            <a:spAutoFit/>
          </a:bodyPr>
          <a:lstStyle/>
          <a:p>
            <a:r>
              <a:rPr lang="pt-BR" sz="2400" dirty="0">
                <a:latin typeface="Times New Roman" panose="02020603050405020304" pitchFamily="18" charset="0"/>
                <a:cs typeface="Times New Roman" panose="02020603050405020304" pitchFamily="18" charset="0"/>
              </a:rPr>
              <a:t>Truyện đồng thoại</a:t>
            </a:r>
            <a:endParaRPr lang="en-US" sz="2400" dirty="0"/>
          </a:p>
        </p:txBody>
      </p:sp>
      <p:sp>
        <p:nvSpPr>
          <p:cNvPr id="10" name="TextBox 9">
            <a:extLst>
              <a:ext uri="{FF2B5EF4-FFF2-40B4-BE49-F238E27FC236}">
                <a16:creationId xmlns:a16="http://schemas.microsoft.com/office/drawing/2014/main" id="{1E741AF8-D7A9-9480-4139-BF87FCDCAF5E}"/>
              </a:ext>
            </a:extLst>
          </p:cNvPr>
          <p:cNvSpPr txBox="1"/>
          <p:nvPr/>
        </p:nvSpPr>
        <p:spPr>
          <a:xfrm>
            <a:off x="3084365" y="5493924"/>
            <a:ext cx="3065626"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Hoàng tử bé và Cáo</a:t>
            </a:r>
            <a:endParaRPr lang="en-US" sz="2400" dirty="0"/>
          </a:p>
        </p:txBody>
      </p:sp>
    </p:spTree>
    <p:extLst>
      <p:ext uri="{BB962C8B-B14F-4D97-AF65-F5344CB8AC3E}">
        <p14:creationId xmlns:p14="http://schemas.microsoft.com/office/powerpoint/2010/main" val="21014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arn(inVertical)">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ppt_x"/>
                                          </p:val>
                                        </p:tav>
                                        <p:tav tm="100000">
                                          <p:val>
                                            <p:strVal val="#ppt_x"/>
                                          </p:val>
                                        </p:tav>
                                      </p:tavLst>
                                    </p:anim>
                                    <p:anim calcmode="lin" valueType="num">
                                      <p:cBhvr additive="base">
                                        <p:cTn id="5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arn(inVertical)">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16" grpId="0"/>
      <p:bldP spid="17" grpId="0"/>
      <p:bldP spid="18" grpId="0"/>
      <p:bldP spid="19" grpId="0"/>
      <p:bldP spid="20" grpId="0"/>
      <p:bldP spid="6" grpId="0"/>
      <p:bldP spid="7"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0">
            <a:extLst>
              <a:ext uri="{FF2B5EF4-FFF2-40B4-BE49-F238E27FC236}">
                <a16:creationId xmlns:a16="http://schemas.microsoft.com/office/drawing/2014/main" id="{4C1DB616-DA59-4B09-A6AC-2F864CB37685}"/>
              </a:ext>
            </a:extLst>
          </p:cNvPr>
          <p:cNvSpPr>
            <a:spLocks noChangeArrowheads="1"/>
          </p:cNvSpPr>
          <p:nvPr/>
        </p:nvSpPr>
        <p:spPr bwMode="gray">
          <a:xfrm rot="5400000">
            <a:off x="-1236157" y="1216094"/>
            <a:ext cx="4275137" cy="3212523"/>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00CCFF"/>
              </a:gs>
              <a:gs pos="50000">
                <a:schemeClr val="bg1">
                  <a:alpha val="0"/>
                </a:schemeClr>
              </a:gs>
              <a:gs pos="100000">
                <a:srgbClr val="00CCFF"/>
              </a:gs>
            </a:gsLst>
            <a:lin ang="5400000" scaled="1"/>
          </a:gradFill>
          <a:ln w="9525" algn="ctr">
            <a:noFill/>
            <a:miter lim="800000"/>
            <a:headEnd/>
            <a:tailEnd/>
          </a:ln>
          <a:effectLst/>
        </p:spPr>
        <p:txBody>
          <a:bodyPr wrap="none" anchor="ctr"/>
          <a:lstStyle/>
          <a:p>
            <a:pPr algn="ctr">
              <a:defRPr/>
            </a:pPr>
            <a:endParaRPr lang="en-US"/>
          </a:p>
        </p:txBody>
      </p:sp>
      <p:grpSp>
        <p:nvGrpSpPr>
          <p:cNvPr id="23557" name="Group 3">
            <a:extLst>
              <a:ext uri="{FF2B5EF4-FFF2-40B4-BE49-F238E27FC236}">
                <a16:creationId xmlns:a16="http://schemas.microsoft.com/office/drawing/2014/main" id="{07C569CB-4AEC-41CD-89E3-23127F2FCB30}"/>
              </a:ext>
            </a:extLst>
          </p:cNvPr>
          <p:cNvGrpSpPr>
            <a:grpSpLocks/>
          </p:cNvGrpSpPr>
          <p:nvPr/>
        </p:nvGrpSpPr>
        <p:grpSpPr bwMode="auto">
          <a:xfrm>
            <a:off x="1524000" y="1087583"/>
            <a:ext cx="869950" cy="665163"/>
            <a:chOff x="1110" y="2656"/>
            <a:chExt cx="1549" cy="1351"/>
          </a:xfrm>
        </p:grpSpPr>
        <p:sp>
          <p:nvSpPr>
            <p:cNvPr id="11286" name="AutoShape 4">
              <a:extLst>
                <a:ext uri="{FF2B5EF4-FFF2-40B4-BE49-F238E27FC236}">
                  <a16:creationId xmlns:a16="http://schemas.microsoft.com/office/drawing/2014/main" id="{715CBA7A-5288-479F-8345-26A018D898FC}"/>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7" name="AutoShape 5">
              <a:extLst>
                <a:ext uri="{FF2B5EF4-FFF2-40B4-BE49-F238E27FC236}">
                  <a16:creationId xmlns:a16="http://schemas.microsoft.com/office/drawing/2014/main" id="{3AFFD96F-8845-42A7-9A00-EAA32F7E7D0E}"/>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8" name="AutoShape 6">
              <a:extLst>
                <a:ext uri="{FF2B5EF4-FFF2-40B4-BE49-F238E27FC236}">
                  <a16:creationId xmlns:a16="http://schemas.microsoft.com/office/drawing/2014/main" id="{90861772-8834-449F-8558-19D8D42A32B3}"/>
                </a:ext>
              </a:extLst>
            </p:cNvPr>
            <p:cNvSpPr>
              <a:spLocks noChangeArrowheads="1"/>
            </p:cNvSpPr>
            <p:nvPr/>
          </p:nvSpPr>
          <p:spPr bwMode="gray">
            <a:xfrm>
              <a:off x="1198" y="2737"/>
              <a:ext cx="1351"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0" name="Text Box 13">
            <a:extLst>
              <a:ext uri="{FF2B5EF4-FFF2-40B4-BE49-F238E27FC236}">
                <a16:creationId xmlns:a16="http://schemas.microsoft.com/office/drawing/2014/main" id="{5892A374-7DEE-43F8-99F3-46670FF12155}"/>
              </a:ext>
            </a:extLst>
          </p:cNvPr>
          <p:cNvSpPr txBox="1">
            <a:spLocks noChangeArrowheads="1"/>
          </p:cNvSpPr>
          <p:nvPr/>
        </p:nvSpPr>
        <p:spPr bwMode="gray">
          <a:xfrm>
            <a:off x="1657350" y="1191486"/>
            <a:ext cx="62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P1</a:t>
            </a:r>
          </a:p>
        </p:txBody>
      </p:sp>
      <p:grpSp>
        <p:nvGrpSpPr>
          <p:cNvPr id="23559" name="Group 7">
            <a:extLst>
              <a:ext uri="{FF2B5EF4-FFF2-40B4-BE49-F238E27FC236}">
                <a16:creationId xmlns:a16="http://schemas.microsoft.com/office/drawing/2014/main" id="{17B2F7C7-7C71-4DF4-89C4-2E0A62236355}"/>
              </a:ext>
            </a:extLst>
          </p:cNvPr>
          <p:cNvGrpSpPr>
            <a:grpSpLocks/>
          </p:cNvGrpSpPr>
          <p:nvPr/>
        </p:nvGrpSpPr>
        <p:grpSpPr bwMode="auto">
          <a:xfrm>
            <a:off x="2027238" y="2542307"/>
            <a:ext cx="762000" cy="665163"/>
            <a:chOff x="3174" y="2656"/>
            <a:chExt cx="1549" cy="1351"/>
          </a:xfrm>
        </p:grpSpPr>
        <p:sp>
          <p:nvSpPr>
            <p:cNvPr id="11283" name="AutoShape 8">
              <a:extLst>
                <a:ext uri="{FF2B5EF4-FFF2-40B4-BE49-F238E27FC236}">
                  <a16:creationId xmlns:a16="http://schemas.microsoft.com/office/drawing/2014/main" id="{828DD86A-440D-40CA-B1C7-967EBC1AA2D7}"/>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4" name="AutoShape 9">
              <a:extLst>
                <a:ext uri="{FF2B5EF4-FFF2-40B4-BE49-F238E27FC236}">
                  <a16:creationId xmlns:a16="http://schemas.microsoft.com/office/drawing/2014/main" id="{BB015B0E-BFDB-4020-8F2A-A99257A9264B}"/>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3" name="AutoShape 10">
              <a:extLst>
                <a:ext uri="{FF2B5EF4-FFF2-40B4-BE49-F238E27FC236}">
                  <a16:creationId xmlns:a16="http://schemas.microsoft.com/office/drawing/2014/main" id="{29D53927-BA74-49EA-9E97-068FEA981DBC}"/>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2" name="Text Box 16">
            <a:extLst>
              <a:ext uri="{FF2B5EF4-FFF2-40B4-BE49-F238E27FC236}">
                <a16:creationId xmlns:a16="http://schemas.microsoft.com/office/drawing/2014/main" id="{EA9E7924-CC94-4350-8A80-B5C9EFCCF441}"/>
              </a:ext>
            </a:extLst>
          </p:cNvPr>
          <p:cNvSpPr txBox="1">
            <a:spLocks noChangeArrowheads="1"/>
          </p:cNvSpPr>
          <p:nvPr/>
        </p:nvSpPr>
        <p:spPr bwMode="gray">
          <a:xfrm>
            <a:off x="2132999" y="2570161"/>
            <a:ext cx="583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P2</a:t>
            </a:r>
          </a:p>
        </p:txBody>
      </p:sp>
      <p:grpSp>
        <p:nvGrpSpPr>
          <p:cNvPr id="2" name="Group 1">
            <a:extLst>
              <a:ext uri="{FF2B5EF4-FFF2-40B4-BE49-F238E27FC236}">
                <a16:creationId xmlns:a16="http://schemas.microsoft.com/office/drawing/2014/main" id="{4754E04D-12BB-4B31-8034-DE1409015BC7}"/>
              </a:ext>
            </a:extLst>
          </p:cNvPr>
          <p:cNvGrpSpPr>
            <a:grpSpLocks/>
          </p:cNvGrpSpPr>
          <p:nvPr/>
        </p:nvGrpSpPr>
        <p:grpSpPr bwMode="auto">
          <a:xfrm>
            <a:off x="1866900" y="3726600"/>
            <a:ext cx="838200" cy="665162"/>
            <a:chOff x="1676400" y="4821238"/>
            <a:chExt cx="838200" cy="665162"/>
          </a:xfrm>
        </p:grpSpPr>
        <p:grpSp>
          <p:nvGrpSpPr>
            <p:cNvPr id="11278" name="Group 17">
              <a:extLst>
                <a:ext uri="{FF2B5EF4-FFF2-40B4-BE49-F238E27FC236}">
                  <a16:creationId xmlns:a16="http://schemas.microsoft.com/office/drawing/2014/main" id="{1AF752D1-9B19-4D30-A0F3-9BC26605C39A}"/>
                </a:ext>
              </a:extLst>
            </p:cNvPr>
            <p:cNvGrpSpPr>
              <a:grpSpLocks/>
            </p:cNvGrpSpPr>
            <p:nvPr/>
          </p:nvGrpSpPr>
          <p:grpSpPr bwMode="auto">
            <a:xfrm>
              <a:off x="1676400" y="4821238"/>
              <a:ext cx="762000" cy="665162"/>
              <a:chOff x="1110" y="2656"/>
              <a:chExt cx="1549" cy="1351"/>
            </a:xfrm>
          </p:grpSpPr>
          <p:sp>
            <p:nvSpPr>
              <p:cNvPr id="11280" name="AutoShape 18">
                <a:extLst>
                  <a:ext uri="{FF2B5EF4-FFF2-40B4-BE49-F238E27FC236}">
                    <a16:creationId xmlns:a16="http://schemas.microsoft.com/office/drawing/2014/main" id="{9A7B2A08-737D-42CB-A7C6-2C899FD1B1C9}"/>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1" name="AutoShape 19">
                <a:extLst>
                  <a:ext uri="{FF2B5EF4-FFF2-40B4-BE49-F238E27FC236}">
                    <a16:creationId xmlns:a16="http://schemas.microsoft.com/office/drawing/2014/main" id="{1186FA0D-1EC0-437F-B5A8-49FC7F9466F1}"/>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8" name="AutoShape 20">
                <a:extLst>
                  <a:ext uri="{FF2B5EF4-FFF2-40B4-BE49-F238E27FC236}">
                    <a16:creationId xmlns:a16="http://schemas.microsoft.com/office/drawing/2014/main" id="{03CF9E90-619C-46CA-802F-0919CA12F6E3}"/>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9" name="Text Box 23">
              <a:extLst>
                <a:ext uri="{FF2B5EF4-FFF2-40B4-BE49-F238E27FC236}">
                  <a16:creationId xmlns:a16="http://schemas.microsoft.com/office/drawing/2014/main" id="{89E51117-C76F-4281-A16A-E6F87E796C28}"/>
                </a:ext>
              </a:extLst>
            </p:cNvPr>
            <p:cNvSpPr txBox="1">
              <a:spLocks noChangeArrowheads="1"/>
            </p:cNvSpPr>
            <p:nvPr/>
          </p:nvSpPr>
          <p:spPr bwMode="gray">
            <a:xfrm>
              <a:off x="1682795" y="4862946"/>
              <a:ext cx="831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P3</a:t>
              </a:r>
            </a:p>
          </p:txBody>
        </p:sp>
      </p:grpSp>
      <p:sp>
        <p:nvSpPr>
          <p:cNvPr id="20" name="Oval 19">
            <a:extLst>
              <a:ext uri="{FF2B5EF4-FFF2-40B4-BE49-F238E27FC236}">
                <a16:creationId xmlns:a16="http://schemas.microsoft.com/office/drawing/2014/main" id="{7C8A8056-2C69-486F-8784-E7CB50C275EE}"/>
              </a:ext>
            </a:extLst>
          </p:cNvPr>
          <p:cNvSpPr/>
          <p:nvPr/>
        </p:nvSpPr>
        <p:spPr bwMode="auto">
          <a:xfrm>
            <a:off x="304800" y="2429545"/>
            <a:ext cx="1667012" cy="1076639"/>
          </a:xfrm>
          <a:prstGeom prst="ellipse">
            <a:avLst/>
          </a:prstGeom>
          <a:solidFill>
            <a:schemeClr val="bg1"/>
          </a:solidFill>
          <a:ln w="38100">
            <a:solidFill>
              <a:srgbClr val="FF000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wrap="none"/>
          <a:lstStyle/>
          <a:p>
            <a:pPr algn="ctr" fontAlgn="auto">
              <a:spcAft>
                <a:spcPts val="0"/>
              </a:spcAft>
              <a:defRPr/>
            </a:pPr>
            <a:r>
              <a:rPr lang="en-US" sz="2800" b="1">
                <a:solidFill>
                  <a:schemeClr val="tx1"/>
                </a:solidFill>
                <a:latin typeface="Times New Roman" pitchFamily="18" charset="0"/>
                <a:cs typeface="Times New Roman" pitchFamily="18" charset="0"/>
              </a:rPr>
              <a:t>BỐ CỤC</a:t>
            </a:r>
          </a:p>
          <a:p>
            <a:pPr algn="ctr" eaLnBrk="1" hangingPunct="1">
              <a:defRPr/>
            </a:pP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Text Box 12">
            <a:extLst>
              <a:ext uri="{FF2B5EF4-FFF2-40B4-BE49-F238E27FC236}">
                <a16:creationId xmlns:a16="http://schemas.microsoft.com/office/drawing/2014/main" id="{DAF36C60-DDEA-4E5B-830D-47294CFC3640}"/>
              </a:ext>
            </a:extLst>
          </p:cNvPr>
          <p:cNvSpPr txBox="1">
            <a:spLocks noChangeArrowheads="1"/>
          </p:cNvSpPr>
          <p:nvPr/>
        </p:nvSpPr>
        <p:spPr bwMode="auto">
          <a:xfrm>
            <a:off x="2512333" y="1065437"/>
            <a:ext cx="6530067" cy="830997"/>
          </a:xfrm>
          <a:prstGeom prst="rect">
            <a:avLst/>
          </a:prstGeom>
          <a:solidFill>
            <a:srgbClr val="FA8A36"/>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nl-NL"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Từ đầu… </a:t>
            </a:r>
            <a:r>
              <a:rPr lang="en-US" sz="2400" i="1">
                <a:solidFill>
                  <a:schemeClr val="tx1"/>
                </a:solidFill>
                <a:latin typeface="Times New Roman" panose="02020603050405020304" pitchFamily="18" charset="0"/>
                <a:cs typeface="Times New Roman" panose="02020603050405020304" pitchFamily="18" charset="0"/>
              </a:rPr>
              <a:t>mình chưa được cảm hóa</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Bối cảnh cuộc gặp gỡ giữa cậu bé và con cáo</a:t>
            </a:r>
            <a:r>
              <a:rPr lang="en-US" sz="2400">
                <a:solidFill>
                  <a:schemeClr val="tx1"/>
                </a:solidFill>
                <a:latin typeface="Times New Roman" panose="02020603050405020304" pitchFamily="18" charset="0"/>
                <a:cs typeface="Times New Roman" panose="02020603050405020304" pitchFamily="18" charset="0"/>
              </a:rPr>
              <a:t>.</a:t>
            </a:r>
          </a:p>
        </p:txBody>
      </p:sp>
      <p:sp>
        <p:nvSpPr>
          <p:cNvPr id="22" name="Text Box 15">
            <a:extLst>
              <a:ext uri="{FF2B5EF4-FFF2-40B4-BE49-F238E27FC236}">
                <a16:creationId xmlns:a16="http://schemas.microsoft.com/office/drawing/2014/main" id="{0BA822C0-F63B-4570-B74A-CD6B712BD14D}"/>
              </a:ext>
            </a:extLst>
          </p:cNvPr>
          <p:cNvSpPr txBox="1">
            <a:spLocks noChangeArrowheads="1"/>
          </p:cNvSpPr>
          <p:nvPr/>
        </p:nvSpPr>
        <p:spPr bwMode="auto">
          <a:xfrm>
            <a:off x="2808515" y="2211737"/>
            <a:ext cx="6146800" cy="1200329"/>
          </a:xfrm>
          <a:prstGeom prst="rect">
            <a:avLst/>
          </a:prstGeom>
          <a:solidFill>
            <a:srgbClr val="FFFF66"/>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en-US" sz="2400" i="1" dirty="0" err="1">
                <a:solidFill>
                  <a:schemeClr val="tx1"/>
                </a:solidFill>
                <a:latin typeface="Times New Roman" panose="02020603050405020304" pitchFamily="18" charset="0"/>
                <a:cs typeface="Times New Roman" panose="02020603050405020304" pitchFamily="18" charset="0"/>
              </a:rPr>
              <a:t>Tiếp</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theo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duy</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nhất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trên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đời</a:t>
            </a:r>
            <a:r>
              <a:rPr lang="en-US" sz="2400" i="1" dirty="0">
                <a:solidFill>
                  <a:schemeClr val="tx1"/>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a:t>
            </a:r>
          </a:p>
          <a:p>
            <a:r>
              <a:rPr lang="en-US" sz="2400" dirty="0">
                <a:solidFill>
                  <a:srgbClr val="4118A8"/>
                </a:solidFill>
                <a:latin typeface="Times New Roman" panose="02020603050405020304" pitchFamily="18" charset="0"/>
                <a:cs typeface="Times New Roman" panose="02020603050405020304" pitchFamily="18" charset="0"/>
              </a:rPr>
              <a:t>=&gt; </a:t>
            </a:r>
            <a:r>
              <a:rPr lang="en-US" sz="2400" dirty="0" err="1">
                <a:solidFill>
                  <a:srgbClr val="4118A8"/>
                </a:solidFill>
                <a:latin typeface="Times New Roman" panose="02020603050405020304" pitchFamily="18" charset="0"/>
                <a:cs typeface="Times New Roman" panose="02020603050405020304" pitchFamily="18" charset="0"/>
              </a:rPr>
              <a:t>Cuộc</a:t>
            </a:r>
            <a:r>
              <a:rPr lang="en-US" sz="2400" dirty="0">
                <a:solidFill>
                  <a:srgbClr val="4118A8"/>
                </a:solidFill>
                <a:latin typeface="Times New Roman" panose="02020603050405020304" pitchFamily="18" charset="0"/>
                <a:cs typeface="Times New Roman" panose="02020603050405020304" pitchFamily="18" charset="0"/>
              </a:rPr>
              <a:t> </a:t>
            </a:r>
            <a:r>
              <a:rPr lang="en-US" sz="2400" dirty="0" err="1">
                <a:solidFill>
                  <a:srgbClr val="4118A8"/>
                </a:solidFill>
                <a:latin typeface="Times New Roman" panose="02020603050405020304" pitchFamily="18" charset="0"/>
                <a:cs typeface="Times New Roman" panose="02020603050405020304" pitchFamily="18" charset="0"/>
              </a:rPr>
              <a:t>trò</a:t>
            </a:r>
            <a:r>
              <a:rPr lang="en-US" sz="2400" dirty="0">
                <a:solidFill>
                  <a:srgbClr val="4118A8"/>
                </a:solidFill>
                <a:latin typeface="Times New Roman" panose="02020603050405020304" pitchFamily="18" charset="0"/>
                <a:cs typeface="Times New Roman" panose="02020603050405020304" pitchFamily="18" charset="0"/>
              </a:rPr>
              <a:t> </a:t>
            </a:r>
            <a:r>
              <a:rPr lang="en-US" sz="2400" dirty="0" err="1">
                <a:solidFill>
                  <a:srgbClr val="4118A8"/>
                </a:solidFill>
                <a:latin typeface="Times New Roman" panose="02020603050405020304" pitchFamily="18" charset="0"/>
                <a:cs typeface="Times New Roman" panose="02020603050405020304" pitchFamily="18" charset="0"/>
              </a:rPr>
              <a:t>chuyện</a:t>
            </a:r>
            <a:r>
              <a:rPr lang="en-US" sz="2400" dirty="0">
                <a:solidFill>
                  <a:srgbClr val="4118A8"/>
                </a:solidFill>
                <a:latin typeface="Times New Roman" panose="02020603050405020304" pitchFamily="18" charset="0"/>
                <a:cs typeface="Times New Roman" panose="02020603050405020304" pitchFamily="18" charset="0"/>
              </a:rPr>
              <a:t> </a:t>
            </a:r>
            <a:r>
              <a:rPr lang="en-US" sz="2400" dirty="0" err="1">
                <a:solidFill>
                  <a:srgbClr val="4118A8"/>
                </a:solidFill>
                <a:latin typeface="Times New Roman" panose="02020603050405020304" pitchFamily="18" charset="0"/>
                <a:cs typeface="Times New Roman" panose="02020603050405020304" pitchFamily="18" charset="0"/>
              </a:rPr>
              <a:t>và</a:t>
            </a:r>
            <a:r>
              <a:rPr lang="en-US" sz="2400" dirty="0">
                <a:solidFill>
                  <a:srgbClr val="4118A8"/>
                </a:solidFill>
                <a:latin typeface="Times New Roman" panose="02020603050405020304" pitchFamily="18" charset="0"/>
                <a:cs typeface="Times New Roman" panose="02020603050405020304" pitchFamily="18" charset="0"/>
              </a:rPr>
              <a:t> </a:t>
            </a:r>
            <a:r>
              <a:rPr lang="en-US" sz="2400" dirty="0" err="1">
                <a:solidFill>
                  <a:srgbClr val="4118A8"/>
                </a:solidFill>
                <a:latin typeface="Times New Roman" panose="02020603050405020304" pitchFamily="18" charset="0"/>
                <a:cs typeface="Times New Roman" panose="02020603050405020304" pitchFamily="18" charset="0"/>
              </a:rPr>
              <a:t>sự</a:t>
            </a:r>
            <a:r>
              <a:rPr lang="en-US" sz="2400" dirty="0">
                <a:solidFill>
                  <a:srgbClr val="4118A8"/>
                </a:solidFill>
                <a:latin typeface="Times New Roman" panose="02020603050405020304" pitchFamily="18" charset="0"/>
                <a:cs typeface="Times New Roman" panose="02020603050405020304" pitchFamily="18" charset="0"/>
              </a:rPr>
              <a:t> </a:t>
            </a:r>
            <a:r>
              <a:rPr lang="en-US" sz="2400" dirty="0" err="1">
                <a:solidFill>
                  <a:srgbClr val="4118A8"/>
                </a:solidFill>
                <a:latin typeface="Times New Roman" panose="02020603050405020304" pitchFamily="18" charset="0"/>
                <a:cs typeface="Times New Roman" panose="02020603050405020304" pitchFamily="18" charset="0"/>
              </a:rPr>
              <a:t>cảm</a:t>
            </a:r>
            <a:r>
              <a:rPr lang="en-US" sz="2400" dirty="0">
                <a:solidFill>
                  <a:srgbClr val="4118A8"/>
                </a:solidFill>
                <a:latin typeface="Times New Roman" panose="02020603050405020304" pitchFamily="18" charset="0"/>
                <a:cs typeface="Times New Roman" panose="02020603050405020304" pitchFamily="18" charset="0"/>
              </a:rPr>
              <a:t> </a:t>
            </a:r>
            <a:r>
              <a:rPr lang="en-US" sz="2400" dirty="0" err="1">
                <a:solidFill>
                  <a:srgbClr val="4118A8"/>
                </a:solidFill>
                <a:latin typeface="Times New Roman" panose="02020603050405020304" pitchFamily="18" charset="0"/>
                <a:cs typeface="Times New Roman" panose="02020603050405020304" pitchFamily="18" charset="0"/>
              </a:rPr>
              <a:t>hóa</a:t>
            </a:r>
            <a:r>
              <a:rPr lang="en-US" sz="2400" dirty="0">
                <a:solidFill>
                  <a:srgbClr val="4118A8"/>
                </a:solidFill>
                <a:latin typeface="Times New Roman" panose="02020603050405020304" pitchFamily="18" charset="0"/>
                <a:cs typeface="Times New Roman" panose="02020603050405020304" pitchFamily="18" charset="0"/>
              </a:rPr>
              <a:t> </a:t>
            </a:r>
            <a:r>
              <a:rPr lang="en-US" sz="2400" dirty="0" err="1">
                <a:solidFill>
                  <a:srgbClr val="4118A8"/>
                </a:solidFill>
                <a:latin typeface="Times New Roman" panose="02020603050405020304" pitchFamily="18" charset="0"/>
                <a:cs typeface="Times New Roman" panose="02020603050405020304" pitchFamily="18" charset="0"/>
              </a:rPr>
              <a:t>của</a:t>
            </a:r>
            <a:r>
              <a:rPr lang="en-US" sz="2400" dirty="0">
                <a:solidFill>
                  <a:srgbClr val="4118A8"/>
                </a:solidFill>
                <a:latin typeface="Times New Roman" panose="02020603050405020304" pitchFamily="18" charset="0"/>
                <a:cs typeface="Times New Roman" panose="02020603050405020304" pitchFamily="18" charset="0"/>
              </a:rPr>
              <a:t> </a:t>
            </a:r>
            <a:r>
              <a:rPr lang="en-US" sz="2400" dirty="0" err="1">
                <a:solidFill>
                  <a:srgbClr val="4118A8"/>
                </a:solidFill>
                <a:latin typeface="Times New Roman" panose="02020603050405020304" pitchFamily="18" charset="0"/>
                <a:cs typeface="Times New Roman" panose="02020603050405020304" pitchFamily="18" charset="0"/>
              </a:rPr>
              <a:t>cậu</a:t>
            </a:r>
            <a:r>
              <a:rPr lang="en-US" sz="2400" dirty="0">
                <a:solidFill>
                  <a:srgbClr val="4118A8"/>
                </a:solidFill>
                <a:latin typeface="Times New Roman" panose="02020603050405020304" pitchFamily="18" charset="0"/>
                <a:cs typeface="Times New Roman" panose="02020603050405020304" pitchFamily="18" charset="0"/>
              </a:rPr>
              <a:t> </a:t>
            </a:r>
            <a:r>
              <a:rPr lang="en-US" sz="2400" dirty="0" err="1">
                <a:solidFill>
                  <a:srgbClr val="4118A8"/>
                </a:solidFill>
                <a:latin typeface="Times New Roman" panose="02020603050405020304" pitchFamily="18" charset="0"/>
                <a:cs typeface="Times New Roman" panose="02020603050405020304" pitchFamily="18" charset="0"/>
              </a:rPr>
              <a:t>bé</a:t>
            </a:r>
            <a:r>
              <a:rPr lang="en-US" sz="2400" dirty="0">
                <a:solidFill>
                  <a:srgbClr val="4118A8"/>
                </a:solidFill>
                <a:latin typeface="Times New Roman" panose="02020603050405020304" pitchFamily="18" charset="0"/>
                <a:cs typeface="Times New Roman" panose="02020603050405020304" pitchFamily="18" charset="0"/>
              </a:rPr>
              <a:t> </a:t>
            </a:r>
            <a:r>
              <a:rPr lang="en-US" sz="2400" dirty="0" err="1">
                <a:solidFill>
                  <a:srgbClr val="4118A8"/>
                </a:solidFill>
                <a:latin typeface="Times New Roman" panose="02020603050405020304" pitchFamily="18" charset="0"/>
                <a:cs typeface="Times New Roman" panose="02020603050405020304" pitchFamily="18" charset="0"/>
              </a:rPr>
              <a:t>dành</a:t>
            </a:r>
            <a:r>
              <a:rPr lang="en-US" sz="2400" dirty="0">
                <a:solidFill>
                  <a:srgbClr val="4118A8"/>
                </a:solidFill>
                <a:latin typeface="Times New Roman" panose="02020603050405020304" pitchFamily="18" charset="0"/>
                <a:cs typeface="Times New Roman" panose="02020603050405020304" pitchFamily="18" charset="0"/>
              </a:rPr>
              <a:t> </a:t>
            </a:r>
            <a:r>
              <a:rPr lang="en-US" sz="2400" dirty="0" err="1">
                <a:solidFill>
                  <a:srgbClr val="4118A8"/>
                </a:solidFill>
                <a:latin typeface="Times New Roman" panose="02020603050405020304" pitchFamily="18" charset="0"/>
                <a:cs typeface="Times New Roman" panose="02020603050405020304" pitchFamily="18" charset="0"/>
              </a:rPr>
              <a:t>cho</a:t>
            </a:r>
            <a:r>
              <a:rPr lang="en-US" sz="2400" dirty="0">
                <a:solidFill>
                  <a:srgbClr val="4118A8"/>
                </a:solidFill>
                <a:latin typeface="Times New Roman" panose="02020603050405020304" pitchFamily="18" charset="0"/>
                <a:cs typeface="Times New Roman" panose="02020603050405020304" pitchFamily="18" charset="0"/>
              </a:rPr>
              <a:t> </a:t>
            </a:r>
            <a:r>
              <a:rPr lang="en-US" sz="2400" dirty="0" err="1">
                <a:solidFill>
                  <a:srgbClr val="4118A8"/>
                </a:solidFill>
                <a:latin typeface="Times New Roman" panose="02020603050405020304" pitchFamily="18" charset="0"/>
                <a:cs typeface="Times New Roman" panose="02020603050405020304" pitchFamily="18" charset="0"/>
              </a:rPr>
              <a:t>cáo</a:t>
            </a:r>
            <a:r>
              <a:rPr lang="en-US" sz="2400" dirty="0">
                <a:solidFill>
                  <a:srgbClr val="4118A8"/>
                </a:solidFill>
                <a:latin typeface="Times New Roman" panose="02020603050405020304" pitchFamily="18" charset="0"/>
                <a:cs typeface="Times New Roman" panose="02020603050405020304" pitchFamily="18" charset="0"/>
              </a:rPr>
              <a:t>.</a:t>
            </a:r>
          </a:p>
        </p:txBody>
      </p:sp>
      <p:sp>
        <p:nvSpPr>
          <p:cNvPr id="23" name="Text Box 22">
            <a:extLst>
              <a:ext uri="{FF2B5EF4-FFF2-40B4-BE49-F238E27FC236}">
                <a16:creationId xmlns:a16="http://schemas.microsoft.com/office/drawing/2014/main" id="{3251DFDB-BD81-487F-BE1B-353EFFC16FF9}"/>
              </a:ext>
            </a:extLst>
          </p:cNvPr>
          <p:cNvSpPr txBox="1">
            <a:spLocks noChangeArrowheads="1"/>
          </p:cNvSpPr>
          <p:nvPr/>
        </p:nvSpPr>
        <p:spPr bwMode="auto">
          <a:xfrm>
            <a:off x="2630717" y="3675406"/>
            <a:ext cx="6146800" cy="830997"/>
          </a:xfrm>
          <a:prstGeom prst="rect">
            <a:avLst/>
          </a:prstGeom>
          <a:solidFill>
            <a:schemeClr val="accent2">
              <a:lumMod val="60000"/>
              <a:lumOff val="40000"/>
            </a:schemeClr>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en-US" sz="2400" i="1">
                <a:solidFill>
                  <a:schemeClr val="tx1"/>
                </a:solidFill>
                <a:latin typeface="Times New Roman" panose="02020603050405020304" pitchFamily="18" charset="0"/>
                <a:cs typeface="Times New Roman" panose="02020603050405020304" pitchFamily="18" charset="0"/>
              </a:rPr>
              <a:t>Phần còn lại</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Chia tay và những bài học về tình bạn</a:t>
            </a:r>
          </a:p>
        </p:txBody>
      </p:sp>
      <p:sp>
        <p:nvSpPr>
          <p:cNvPr id="24" name="Rounded Rectangle 6">
            <a:extLst>
              <a:ext uri="{FF2B5EF4-FFF2-40B4-BE49-F238E27FC236}">
                <a16:creationId xmlns:a16="http://schemas.microsoft.com/office/drawing/2014/main" id="{5EBF8117-5A2E-4EC2-B34D-E2773F1CD479}"/>
              </a:ext>
            </a:extLst>
          </p:cNvPr>
          <p:cNvSpPr/>
          <p:nvPr/>
        </p:nvSpPr>
        <p:spPr>
          <a:xfrm>
            <a:off x="26822" y="38834"/>
            <a:ext cx="9117178"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34" name="Picture 33" descr="Sách - Hoàng Tử Bé (Bìa Cứng) - Đông A | Shopee Việt Nam">
            <a:extLst>
              <a:ext uri="{FF2B5EF4-FFF2-40B4-BE49-F238E27FC236}">
                <a16:creationId xmlns:a16="http://schemas.microsoft.com/office/drawing/2014/main" id="{24E85809-CDB1-4ADB-84EE-184A84D6CCC6}"/>
              </a:ext>
            </a:extLst>
          </p:cNvPr>
          <p:cNvPicPr/>
          <p:nvPr/>
        </p:nvPicPr>
        <p:blipFill rotWithShape="1">
          <a:blip r:embed="rId2" cstate="print">
            <a:extLst>
              <a:ext uri="{28A0092B-C50C-407E-A947-70E740481C1C}">
                <a14:useLocalDpi xmlns:a14="http://schemas.microsoft.com/office/drawing/2010/main" val="0"/>
              </a:ext>
            </a:extLst>
          </a:blip>
          <a:srcRect l="21177" r="26095" b="1"/>
          <a:stretch/>
        </p:blipFill>
        <p:spPr bwMode="auto">
          <a:xfrm>
            <a:off x="6564003" y="4520258"/>
            <a:ext cx="1500780" cy="2279685"/>
          </a:xfrm>
          <a:prstGeom prst="rect">
            <a:avLst/>
          </a:prstGeom>
          <a:noFill/>
          <a:extLst>
            <a:ext uri="{53640926-AAD7-44D8-BBD7-CCE9431645EC}">
              <a14:shadowObscured xmlns:a14="http://schemas.microsoft.com/office/drawing/2010/main"/>
            </a:ext>
          </a:extLst>
        </p:spPr>
      </p:pic>
      <p:pic>
        <p:nvPicPr>
          <p:cNvPr id="35" name="Picture 34" descr="Hoàng tử bé&quot;-trích dẫn hay | Hình ảnh, Prince, Truyền cảm hứng">
            <a:extLst>
              <a:ext uri="{FF2B5EF4-FFF2-40B4-BE49-F238E27FC236}">
                <a16:creationId xmlns:a16="http://schemas.microsoft.com/office/drawing/2014/main" id="{FF66F2D3-29E3-4CF6-BCE2-A24108CC9103}"/>
              </a:ext>
            </a:extLst>
          </p:cNvPr>
          <p:cNvPicPr/>
          <p:nvPr/>
        </p:nvPicPr>
        <p:blipFill rotWithShape="1">
          <a:blip r:embed="rId3" cstate="print">
            <a:extLst>
              <a:ext uri="{28A0092B-C50C-407E-A947-70E740481C1C}">
                <a14:useLocalDpi xmlns:a14="http://schemas.microsoft.com/office/drawing/2010/main" val="0"/>
              </a:ext>
            </a:extLst>
          </a:blip>
          <a:srcRect l="7216" r="19952" b="1"/>
          <a:stretch/>
        </p:blipFill>
        <p:spPr bwMode="auto">
          <a:xfrm>
            <a:off x="1186613" y="4658905"/>
            <a:ext cx="1462241" cy="2141038"/>
          </a:xfrm>
          <a:prstGeom prst="rect">
            <a:avLst/>
          </a:prstGeom>
          <a:noFill/>
        </p:spPr>
      </p:pic>
      <p:pic>
        <p:nvPicPr>
          <p:cNvPr id="36" name="Picture 35" descr="Hoàng Tử Bé (Tái Bản 2019) | Nhà sách Fahasa | Tiki">
            <a:extLst>
              <a:ext uri="{FF2B5EF4-FFF2-40B4-BE49-F238E27FC236}">
                <a16:creationId xmlns:a16="http://schemas.microsoft.com/office/drawing/2014/main" id="{89650F01-46F4-42B9-8679-8E9A3B747D1C}"/>
              </a:ext>
            </a:extLst>
          </p:cNvPr>
          <p:cNvPicPr/>
          <p:nvPr/>
        </p:nvPicPr>
        <p:blipFill rotWithShape="1">
          <a:blip r:embed="rId4" cstate="print">
            <a:extLst>
              <a:ext uri="{28A0092B-C50C-407E-A947-70E740481C1C}">
                <a14:useLocalDpi xmlns:a14="http://schemas.microsoft.com/office/drawing/2010/main" val="0"/>
              </a:ext>
            </a:extLst>
          </a:blip>
          <a:srcRect l="26286" r="26860"/>
          <a:stretch/>
        </p:blipFill>
        <p:spPr bwMode="auto">
          <a:xfrm>
            <a:off x="3999484" y="4520258"/>
            <a:ext cx="1500780" cy="2281784"/>
          </a:xfrm>
          <a:prstGeom prst="rect">
            <a:avLst/>
          </a:prstGeom>
          <a:noFill/>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557"/>
                                        </p:tgtEl>
                                        <p:attrNameLst>
                                          <p:attrName>style.visibility</p:attrName>
                                        </p:attrNameLst>
                                      </p:cBhvr>
                                      <p:to>
                                        <p:strVal val="visible"/>
                                      </p:to>
                                    </p:set>
                                    <p:animEffect transition="in" filter="fade">
                                      <p:cBhvr>
                                        <p:cTn id="19" dur="1000"/>
                                        <p:tgtEl>
                                          <p:spTgt spid="23557"/>
                                        </p:tgtEl>
                                      </p:cBhvr>
                                    </p:animEffect>
                                    <p:anim calcmode="lin" valueType="num">
                                      <p:cBhvr>
                                        <p:cTn id="20" dur="1000" fill="hold"/>
                                        <p:tgtEl>
                                          <p:spTgt spid="23557"/>
                                        </p:tgtEl>
                                        <p:attrNameLst>
                                          <p:attrName>ppt_x</p:attrName>
                                        </p:attrNameLst>
                                      </p:cBhvr>
                                      <p:tavLst>
                                        <p:tav tm="0">
                                          <p:val>
                                            <p:strVal val="#ppt_x"/>
                                          </p:val>
                                        </p:tav>
                                        <p:tav tm="100000">
                                          <p:val>
                                            <p:strVal val="#ppt_x"/>
                                          </p:val>
                                        </p:tav>
                                      </p:tavLst>
                                    </p:anim>
                                    <p:anim calcmode="lin" valueType="num">
                                      <p:cBhvr>
                                        <p:cTn id="21" dur="1000" fill="hold"/>
                                        <p:tgtEl>
                                          <p:spTgt spid="2355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270"/>
                                        </p:tgtEl>
                                        <p:attrNameLst>
                                          <p:attrName>style.visibility</p:attrName>
                                        </p:attrNameLst>
                                      </p:cBhvr>
                                      <p:to>
                                        <p:strVal val="visible"/>
                                      </p:to>
                                    </p:set>
                                    <p:animEffect transition="in" filter="fade">
                                      <p:cBhvr>
                                        <p:cTn id="29" dur="1000"/>
                                        <p:tgtEl>
                                          <p:spTgt spid="11270"/>
                                        </p:tgtEl>
                                      </p:cBhvr>
                                    </p:animEffect>
                                    <p:anim calcmode="lin" valueType="num">
                                      <p:cBhvr>
                                        <p:cTn id="30" dur="1000" fill="hold"/>
                                        <p:tgtEl>
                                          <p:spTgt spid="11270"/>
                                        </p:tgtEl>
                                        <p:attrNameLst>
                                          <p:attrName>ppt_x</p:attrName>
                                        </p:attrNameLst>
                                      </p:cBhvr>
                                      <p:tavLst>
                                        <p:tav tm="0">
                                          <p:val>
                                            <p:strVal val="#ppt_x"/>
                                          </p:val>
                                        </p:tav>
                                        <p:tav tm="100000">
                                          <p:val>
                                            <p:strVal val="#ppt_x"/>
                                          </p:val>
                                        </p:tav>
                                      </p:tavLst>
                                    </p:anim>
                                    <p:anim calcmode="lin" valueType="num">
                                      <p:cBhvr>
                                        <p:cTn id="31" dur="1000" fill="hold"/>
                                        <p:tgtEl>
                                          <p:spTgt spid="1127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272"/>
                                        </p:tgtEl>
                                        <p:attrNameLst>
                                          <p:attrName>style.visibility</p:attrName>
                                        </p:attrNameLst>
                                      </p:cBhvr>
                                      <p:to>
                                        <p:strVal val="visible"/>
                                      </p:to>
                                    </p:set>
                                    <p:animEffect transition="in" filter="fade">
                                      <p:cBhvr>
                                        <p:cTn id="43" dur="1000"/>
                                        <p:tgtEl>
                                          <p:spTgt spid="11272"/>
                                        </p:tgtEl>
                                      </p:cBhvr>
                                    </p:animEffect>
                                    <p:anim calcmode="lin" valueType="num">
                                      <p:cBhvr>
                                        <p:cTn id="44" dur="1000" fill="hold"/>
                                        <p:tgtEl>
                                          <p:spTgt spid="11272"/>
                                        </p:tgtEl>
                                        <p:attrNameLst>
                                          <p:attrName>ppt_x</p:attrName>
                                        </p:attrNameLst>
                                      </p:cBhvr>
                                      <p:tavLst>
                                        <p:tav tm="0">
                                          <p:val>
                                            <p:strVal val="#ppt_x"/>
                                          </p:val>
                                        </p:tav>
                                        <p:tav tm="100000">
                                          <p:val>
                                            <p:strVal val="#ppt_x"/>
                                          </p:val>
                                        </p:tav>
                                      </p:tavLst>
                                    </p:anim>
                                    <p:anim calcmode="lin" valueType="num">
                                      <p:cBhvr>
                                        <p:cTn id="45" dur="1000" fill="hold"/>
                                        <p:tgtEl>
                                          <p:spTgt spid="1127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559"/>
                                        </p:tgtEl>
                                        <p:attrNameLst>
                                          <p:attrName>style.visibility</p:attrName>
                                        </p:attrNameLst>
                                      </p:cBhvr>
                                      <p:to>
                                        <p:strVal val="visible"/>
                                      </p:to>
                                    </p:set>
                                    <p:animEffect transition="in" filter="fade">
                                      <p:cBhvr>
                                        <p:cTn id="48" dur="1000"/>
                                        <p:tgtEl>
                                          <p:spTgt spid="23559"/>
                                        </p:tgtEl>
                                      </p:cBhvr>
                                    </p:animEffect>
                                    <p:anim calcmode="lin" valueType="num">
                                      <p:cBhvr>
                                        <p:cTn id="49" dur="1000" fill="hold"/>
                                        <p:tgtEl>
                                          <p:spTgt spid="23559"/>
                                        </p:tgtEl>
                                        <p:attrNameLst>
                                          <p:attrName>ppt_x</p:attrName>
                                        </p:attrNameLst>
                                      </p:cBhvr>
                                      <p:tavLst>
                                        <p:tav tm="0">
                                          <p:val>
                                            <p:strVal val="#ppt_x"/>
                                          </p:val>
                                        </p:tav>
                                        <p:tav tm="100000">
                                          <p:val>
                                            <p:strVal val="#ppt_x"/>
                                          </p:val>
                                        </p:tav>
                                      </p:tavLst>
                                    </p:anim>
                                    <p:anim calcmode="lin" valueType="num">
                                      <p:cBhvr>
                                        <p:cTn id="50" dur="1000" fill="hold"/>
                                        <p:tgtEl>
                                          <p:spTgt spid="2355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ppt_x"/>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270" grpId="0"/>
      <p:bldP spid="11272" grpId="0"/>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2D084EA-E300-44F5-9030-06591CB5B800}"/>
              </a:ext>
            </a:extLst>
          </p:cNvPr>
          <p:cNvSpPr txBox="1">
            <a:spLocks noChangeArrowheads="1"/>
          </p:cNvSpPr>
          <p:nvPr/>
        </p:nvSpPr>
        <p:spPr bwMode="auto">
          <a:xfrm>
            <a:off x="37776" y="742341"/>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 TÌM HIỂU CHUNG</a:t>
            </a:r>
          </a:p>
        </p:txBody>
      </p:sp>
      <p:sp>
        <p:nvSpPr>
          <p:cNvPr id="14" name="Rectangle 13">
            <a:extLst>
              <a:ext uri="{FF2B5EF4-FFF2-40B4-BE49-F238E27FC236}">
                <a16:creationId xmlns:a16="http://schemas.microsoft.com/office/drawing/2014/main" id="{DC434E22-B356-499F-8CA3-83BFEFE08710}"/>
              </a:ext>
            </a:extLst>
          </p:cNvPr>
          <p:cNvSpPr/>
          <p:nvPr/>
        </p:nvSpPr>
        <p:spPr>
          <a:xfrm>
            <a:off x="457208" y="2285998"/>
            <a:ext cx="5907364" cy="1200329"/>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Hoàng tử bé:</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Đến từ một hành tinh nhỏ bé và kì lạ</a:t>
            </a:r>
          </a:p>
          <a:p>
            <a:r>
              <a:rPr lang="en-US" sz="2400">
                <a:latin typeface="Times New Roman" panose="02020603050405020304" pitchFamily="18" charset="0"/>
                <a:cs typeface="Times New Roman" panose="02020603050405020304" pitchFamily="18" charset="0"/>
              </a:rPr>
              <a:t>+ Tâm trạng: Buồn bã và chán nản</a:t>
            </a:r>
          </a:p>
        </p:txBody>
      </p:sp>
      <p:sp>
        <p:nvSpPr>
          <p:cNvPr id="15" name="TextBox 14">
            <a:extLst>
              <a:ext uri="{FF2B5EF4-FFF2-40B4-BE49-F238E27FC236}">
                <a16:creationId xmlns:a16="http://schemas.microsoft.com/office/drawing/2014/main" id="{3611533F-7ED5-441A-B69F-D760221EEC83}"/>
              </a:ext>
            </a:extLst>
          </p:cNvPr>
          <p:cNvSpPr txBox="1">
            <a:spLocks noChangeArrowheads="1"/>
          </p:cNvSpPr>
          <p:nvPr/>
        </p:nvSpPr>
        <p:spPr bwMode="auto">
          <a:xfrm>
            <a:off x="-54584" y="1239788"/>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6" name="Rectangle 15">
            <a:extLst>
              <a:ext uri="{FF2B5EF4-FFF2-40B4-BE49-F238E27FC236}">
                <a16:creationId xmlns:a16="http://schemas.microsoft.com/office/drawing/2014/main" id="{4D7C40A6-3DD3-4BF0-B999-66862D64F10F}"/>
              </a:ext>
            </a:extLst>
          </p:cNvPr>
          <p:cNvSpPr/>
          <p:nvPr/>
        </p:nvSpPr>
        <p:spPr>
          <a:xfrm>
            <a:off x="257906" y="1735516"/>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23" name="Cloud 22">
            <a:extLst>
              <a:ext uri="{FF2B5EF4-FFF2-40B4-BE49-F238E27FC236}">
                <a16:creationId xmlns:a16="http://schemas.microsoft.com/office/drawing/2014/main" id="{BF5A50F7-B3DE-47A1-BFA0-42DD9F4837AD}"/>
              </a:ext>
            </a:extLst>
          </p:cNvPr>
          <p:cNvSpPr/>
          <p:nvPr/>
        </p:nvSpPr>
        <p:spPr>
          <a:xfrm>
            <a:off x="4580945" y="1174630"/>
            <a:ext cx="4466068"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800" b="1" dirty="0" err="1">
                <a:solidFill>
                  <a:srgbClr val="FF0000"/>
                </a:solidFill>
                <a:latin typeface="Times New Roman" pitchFamily="18" charset="0"/>
                <a:cs typeface="Times New Roman" pitchFamily="18" charset="0"/>
              </a:rPr>
              <a:t>Hoàng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gặp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hoàn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a:t>
            </a:r>
          </a:p>
        </p:txBody>
      </p:sp>
      <p:sp>
        <p:nvSpPr>
          <p:cNvPr id="24" name="Cloud 23">
            <a:extLst>
              <a:ext uri="{FF2B5EF4-FFF2-40B4-BE49-F238E27FC236}">
                <a16:creationId xmlns:a16="http://schemas.microsoft.com/office/drawing/2014/main" id="{A6B9C72B-3349-4F50-BEB1-A0276E46F70F}"/>
              </a:ext>
            </a:extLst>
          </p:cNvPr>
          <p:cNvSpPr/>
          <p:nvPr/>
        </p:nvSpPr>
        <p:spPr>
          <a:xfrm>
            <a:off x="4650215" y="2505953"/>
            <a:ext cx="4466068" cy="2207484"/>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b="1">
                <a:solidFill>
                  <a:srgbClr val="FF0000"/>
                </a:solidFill>
                <a:latin typeface="Times New Roman" panose="02020603050405020304" pitchFamily="18" charset="0"/>
                <a:cs typeface="Times New Roman" panose="02020603050405020304" pitchFamily="18" charset="0"/>
              </a:rPr>
              <a:t>? Cáo gặp hoàng tử bé trong khi nó đang cảm nhận như thế nào về cuộc sống?</a:t>
            </a:r>
          </a:p>
        </p:txBody>
      </p:sp>
      <p:sp>
        <p:nvSpPr>
          <p:cNvPr id="25" name="Rectangle 24">
            <a:extLst>
              <a:ext uri="{FF2B5EF4-FFF2-40B4-BE49-F238E27FC236}">
                <a16:creationId xmlns:a16="http://schemas.microsoft.com/office/drawing/2014/main" id="{997BFC36-16E2-48C2-B5AD-525B0FEC01BB}"/>
              </a:ext>
            </a:extLst>
          </p:cNvPr>
          <p:cNvSpPr/>
          <p:nvPr/>
        </p:nvSpPr>
        <p:spPr>
          <a:xfrm>
            <a:off x="484913" y="3532903"/>
            <a:ext cx="5907364" cy="1200329"/>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Cáo:</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Bị coi là tinh ranh và gian xảo</a:t>
            </a:r>
          </a:p>
          <a:p>
            <a:r>
              <a:rPr lang="en-US" sz="2400">
                <a:latin typeface="Times New Roman" panose="02020603050405020304" pitchFamily="18" charset="0"/>
                <a:cs typeface="Times New Roman" panose="02020603050405020304" pitchFamily="18" charset="0"/>
              </a:rPr>
              <a:t>+ Tâm trạng: Cô đơn và buồn chán.</a:t>
            </a:r>
          </a:p>
        </p:txBody>
      </p:sp>
      <p:pic>
        <p:nvPicPr>
          <p:cNvPr id="26" name="图片 3">
            <a:extLst>
              <a:ext uri="{FF2B5EF4-FFF2-40B4-BE49-F238E27FC236}">
                <a16:creationId xmlns:a16="http://schemas.microsoft.com/office/drawing/2014/main" id="{783E9C48-D9E5-451A-BFA6-737B057ED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312" y="4858375"/>
            <a:ext cx="2194350" cy="2134126"/>
          </a:xfrm>
          <a:prstGeom prst="rect">
            <a:avLst/>
          </a:prstGeom>
        </p:spPr>
      </p:pic>
      <p:pic>
        <p:nvPicPr>
          <p:cNvPr id="27" name="Picture 2" descr="F:\360安全浏览器下载\六一\Nipic_2531170_b95b5e79d8a6cffe\未标题-1.png">
            <a:extLst>
              <a:ext uri="{FF2B5EF4-FFF2-40B4-BE49-F238E27FC236}">
                <a16:creationId xmlns:a16="http://schemas.microsoft.com/office/drawing/2014/main" id="{AA475811-B77E-45B3-B5D0-77AEE505E1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6696" y="644769"/>
            <a:ext cx="1374176" cy="1761672"/>
          </a:xfrm>
          <a:prstGeom prst="rect">
            <a:avLst/>
          </a:prstGeom>
          <a:noFill/>
          <a:extLst>
            <a:ext uri="{909E8E84-426E-40DD-AFC4-6F175D3DCCD1}">
              <a14:hiddenFill xmlns:a14="http://schemas.microsoft.com/office/drawing/2010/main">
                <a:solidFill>
                  <a:srgbClr val="FFFFFF"/>
                </a:solidFill>
              </a14:hiddenFill>
            </a:ext>
          </a:extLst>
        </p:spPr>
      </p:pic>
      <p:sp>
        <p:nvSpPr>
          <p:cNvPr id="17" name="Cloud 16">
            <a:extLst>
              <a:ext uri="{FF2B5EF4-FFF2-40B4-BE49-F238E27FC236}">
                <a16:creationId xmlns:a16="http://schemas.microsoft.com/office/drawing/2014/main" id="{98DF5913-92D8-4D80-9888-3996BE28A8DB}"/>
              </a:ext>
            </a:extLst>
          </p:cNvPr>
          <p:cNvSpPr/>
          <p:nvPr/>
        </p:nvSpPr>
        <p:spPr>
          <a:xfrm>
            <a:off x="4909441" y="4249757"/>
            <a:ext cx="3787196" cy="2110505"/>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Cả</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hai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đều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mang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tâm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gì</a:t>
            </a:r>
            <a:r>
              <a:rPr lang="en-US" sz="2400" b="1" dirty="0">
                <a:solidFill>
                  <a:srgbClr val="FF0000"/>
                </a:solidFill>
                <a:latin typeface="Times New Roman" pitchFamily="18" charset="0"/>
                <a:cs typeface="Times New Roman" pitchFamily="18" charset="0"/>
              </a:rPr>
              <a:t> ?</a:t>
            </a:r>
          </a:p>
        </p:txBody>
      </p:sp>
      <p:sp>
        <p:nvSpPr>
          <p:cNvPr id="18" name="Rounded Rectangle 4">
            <a:extLst>
              <a:ext uri="{FF2B5EF4-FFF2-40B4-BE49-F238E27FC236}">
                <a16:creationId xmlns:a16="http://schemas.microsoft.com/office/drawing/2014/main" id="{B26B26C4-B752-410F-8F4C-CC3692EC94EA}"/>
              </a:ext>
            </a:extLst>
          </p:cNvPr>
          <p:cNvSpPr/>
          <p:nvPr/>
        </p:nvSpPr>
        <p:spPr>
          <a:xfrm>
            <a:off x="527950" y="4774856"/>
            <a:ext cx="7221205" cy="447132"/>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lvl="0"/>
            <a:r>
              <a:rPr lang="en-US" sz="2400" b="1" dirty="0">
                <a:latin typeface="Times New Roman" panose="02020603050405020304" pitchFamily="18" charset="0"/>
                <a:cs typeface="Times New Roman" panose="02020603050405020304" pitchFamily="18" charset="0"/>
              </a:rPr>
              <a:t>=&gt; </a:t>
            </a:r>
            <a:r>
              <a:rPr lang="en-US" sz="2400" b="1" dirty="0" err="1">
                <a:latin typeface="Times New Roman" panose="02020603050405020304" pitchFamily="18" charset="0"/>
                <a:cs typeface="Times New Roman" panose="02020603050405020304" pitchFamily="18" charset="0"/>
              </a:rPr>
              <a:t>Cả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buồn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bã</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288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23"/>
                                        </p:tgtEl>
                                      </p:cBhvr>
                                    </p:animEffect>
                                    <p:set>
                                      <p:cBhvr>
                                        <p:cTn id="23" dur="1" fill="hold">
                                          <p:stCondLst>
                                            <p:cond delay="499"/>
                                          </p:stCondLst>
                                        </p:cTn>
                                        <p:tgtEl>
                                          <p:spTgt spid="2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grpId="1" nodeType="clickEffect">
                                  <p:stCondLst>
                                    <p:cond delay="0"/>
                                  </p:stCondLst>
                                  <p:childTnLst>
                                    <p:animEffect transition="out" filter="blinds(horizontal)">
                                      <p:cBhvr>
                                        <p:cTn id="40" dur="500"/>
                                        <p:tgtEl>
                                          <p:spTgt spid="24"/>
                                        </p:tgtEl>
                                      </p:cBhvr>
                                    </p:animEffect>
                                    <p:set>
                                      <p:cBhvr>
                                        <p:cTn id="41" dur="1" fill="hold">
                                          <p:stCondLst>
                                            <p:cond delay="499"/>
                                          </p:stCondLst>
                                        </p:cTn>
                                        <p:tgtEl>
                                          <p:spTgt spid="2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1" nodeType="clickEffect">
                                  <p:stCondLst>
                                    <p:cond delay="0"/>
                                  </p:stCondLst>
                                  <p:childTnLst>
                                    <p:animEffect transition="out" filter="blinds(horizontal)">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down)">
                                      <p:cBhvr>
                                        <p:cTn id="6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3" grpId="0" animBg="1"/>
      <p:bldP spid="23" grpId="1" animBg="1"/>
      <p:bldP spid="24" grpId="0" animBg="1"/>
      <p:bldP spid="24" grpId="1" animBg="1"/>
      <p:bldP spid="25" grpId="0"/>
      <p:bldP spid="17" grpId="0" animBg="1"/>
      <p:bldP spid="17" grpId="1"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3"/>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273310" y="81161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1" name="Rectangle 10">
            <a:extLst>
              <a:ext uri="{FF2B5EF4-FFF2-40B4-BE49-F238E27FC236}">
                <a16:creationId xmlns:a16="http://schemas.microsoft.com/office/drawing/2014/main" id="{D70FC712-7771-40A5-81B3-F0FADD2E9499}"/>
              </a:ext>
            </a:extLst>
          </p:cNvPr>
          <p:cNvSpPr/>
          <p:nvPr/>
        </p:nvSpPr>
        <p:spPr>
          <a:xfrm>
            <a:off x="327181" y="1236748"/>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ECBBAAE9-118C-4173-8208-9F4328B8C364}"/>
              </a:ext>
            </a:extLst>
          </p:cNvPr>
          <p:cNvSpPr/>
          <p:nvPr/>
        </p:nvSpPr>
        <p:spPr>
          <a:xfrm>
            <a:off x="332515" y="1745665"/>
            <a:ext cx="8642552" cy="830997"/>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Cuộc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trò</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a:t>
            </a:r>
          </a:p>
          <a:p>
            <a:r>
              <a:rPr lang="en-US" sz="2400" b="1" i="1" dirty="0">
                <a:latin typeface="Times New Roman" panose="02020603050405020304" pitchFamily="18" charset="0"/>
                <a:cs typeface="Times New Roman" panose="02020603050405020304" pitchFamily="18" charset="0"/>
              </a:rPr>
              <a:t>     a. </a:t>
            </a:r>
            <a:r>
              <a:rPr lang="en-US" sz="2400" b="1" i="1" dirty="0" err="1">
                <a:latin typeface="Times New Roman" panose="02020603050405020304" pitchFamily="18" charset="0"/>
                <a:cs typeface="Times New Roman" panose="02020603050405020304" pitchFamily="18" charset="0"/>
              </a:rPr>
              <a:t>Kết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bạn</a:t>
            </a:r>
            <a:endParaRPr lang="en-US" sz="2400" i="1"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CA7ED2DC-CC9E-4B97-8E11-67363EB87E6A}"/>
              </a:ext>
            </a:extLst>
          </p:cNvPr>
          <p:cNvSpPr/>
          <p:nvPr/>
        </p:nvSpPr>
        <p:spPr>
          <a:xfrm>
            <a:off x="2299864" y="2535374"/>
            <a:ext cx="5907363"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HOÀN THÀNH PHIẾU HỌC TẬP SỐ 1</a:t>
            </a:r>
            <a:endParaRPr lang="en-US" sz="2400" i="1">
              <a:solidFill>
                <a:srgbClr val="FF0000"/>
              </a:solidFill>
              <a:latin typeface="Times New Roman" panose="02020603050405020304" pitchFamily="18"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id="{793BDCA2-51A4-4EC9-9C82-A9042FA1724E}"/>
              </a:ext>
            </a:extLst>
          </p:cNvPr>
          <p:cNvGraphicFramePr>
            <a:graphicFrameLocks noGrp="1"/>
          </p:cNvGraphicFramePr>
          <p:nvPr>
            <p:extLst>
              <p:ext uri="{D42A27DB-BD31-4B8C-83A1-F6EECF244321}">
                <p14:modId xmlns:p14="http://schemas.microsoft.com/office/powerpoint/2010/main" val="4172196329"/>
              </p:ext>
            </p:extLst>
          </p:nvPr>
        </p:nvGraphicFramePr>
        <p:xfrm>
          <a:off x="51853" y="3221638"/>
          <a:ext cx="8923214" cy="3040850"/>
        </p:xfrm>
        <a:graphic>
          <a:graphicData uri="http://schemas.openxmlformats.org/drawingml/2006/table">
            <a:tbl>
              <a:tblPr firstRow="1" firstCol="1" bandRow="1">
                <a:tableStyleId>{5C22544A-7EE6-4342-B048-85BDC9FD1C3A}</a:tableStyleId>
              </a:tblPr>
              <a:tblGrid>
                <a:gridCol w="3486672">
                  <a:extLst>
                    <a:ext uri="{9D8B030D-6E8A-4147-A177-3AD203B41FA5}">
                      <a16:colId xmlns:a16="http://schemas.microsoft.com/office/drawing/2014/main" val="999954573"/>
                    </a:ext>
                  </a:extLst>
                </a:gridCol>
                <a:gridCol w="5436542">
                  <a:extLst>
                    <a:ext uri="{9D8B030D-6E8A-4147-A177-3AD203B41FA5}">
                      <a16:colId xmlns:a16="http://schemas.microsoft.com/office/drawing/2014/main" val="2819196108"/>
                    </a:ext>
                  </a:extLst>
                </a:gridCol>
              </a:tblGrid>
              <a:tr h="293109">
                <a:tc>
                  <a:txBody>
                    <a:bodyPr/>
                    <a:lstStyle/>
                    <a:p>
                      <a:pPr marL="0" marR="0" algn="ctr">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Lời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nghị</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cáo</a:t>
                      </a:r>
                      <a:r>
                        <a:rPr lang="en-US" sz="20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gn="ctr">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Được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hóa</a:t>
                      </a: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841578535"/>
                  </a:ext>
                </a:extLst>
              </a:tr>
              <a:tr h="607456">
                <a:tc>
                  <a:txBody>
                    <a:bodyPr/>
                    <a:lstStyle/>
                    <a:p>
                      <a:pPr marL="0" marR="0" algn="just">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Từ</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hóa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xuất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số</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lần</a:t>
                      </a:r>
                      <a:r>
                        <a:rPr lang="en-US" sz="20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gn="just">
                        <a:lnSpc>
                          <a:spcPct val="107000"/>
                        </a:lnSpc>
                        <a:spcBef>
                          <a:spcPts val="0"/>
                        </a:spcBef>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418570049"/>
                  </a:ext>
                </a:extLst>
              </a:tr>
              <a:tr h="357014">
                <a:tc>
                  <a:txBody>
                    <a:bodyPr/>
                    <a:lstStyle/>
                    <a:p>
                      <a:pPr marL="0" marR="0" algn="just">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hóa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là</a:t>
                      </a:r>
                      <a:r>
                        <a:rPr lang="en-US" sz="2000" dirty="0">
                          <a:solidFill>
                            <a:schemeClr val="tx1"/>
                          </a:solidFill>
                          <a:effectLst/>
                          <a:latin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gn="just">
                        <a:lnSpc>
                          <a:spcPct val="107000"/>
                        </a:lnSpc>
                        <a:spcBef>
                          <a:spcPts val="0"/>
                        </a:spcBef>
                        <a:spcAft>
                          <a:spcPts val="0"/>
                        </a:spcAft>
                      </a:pPr>
                      <a:endParaRPr lang="en-US" sz="20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398166507"/>
                  </a:ext>
                </a:extLst>
              </a:tr>
              <a:tr h="634461">
                <a:tc>
                  <a:txBody>
                    <a:bodyPr/>
                    <a:lstStyle/>
                    <a:p>
                      <a:pPr marL="0" marR="0" algn="just">
                        <a:lnSpc>
                          <a:spcPct val="105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Mong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muốn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với</a:t>
                      </a:r>
                      <a:r>
                        <a:rPr lang="en-US" sz="2000" dirty="0">
                          <a:solidFill>
                            <a:schemeClr val="tx1"/>
                          </a:solidFill>
                          <a:effectLst/>
                          <a:latin typeface="Times New Roman" panose="02020603050405020304" pitchFamily="18" charset="0"/>
                          <a:cs typeface="Times New Roman" panose="02020603050405020304" pitchFamily="18" charset="0"/>
                        </a:rPr>
                        <a:t> ở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bé</a:t>
                      </a:r>
                      <a:r>
                        <a:rPr lang="en-US" sz="2000" dirty="0">
                          <a:solidFill>
                            <a:schemeClr val="tx1"/>
                          </a:solidFill>
                          <a:effectLst/>
                          <a:latin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gn="just">
                        <a:lnSpc>
                          <a:spcPct val="107000"/>
                        </a:lnSpc>
                        <a:spcBef>
                          <a:spcPts val="0"/>
                        </a:spcBef>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606665654"/>
                  </a:ext>
                </a:extLst>
              </a:tr>
              <a:tr h="1115035">
                <a:tc>
                  <a:txBody>
                    <a:bodyPr/>
                    <a:lstStyle/>
                    <a:p>
                      <a:pPr marL="0" marR="0" algn="just">
                        <a:lnSpc>
                          <a:spcPct val="105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Điều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gì</a:t>
                      </a:r>
                      <a:r>
                        <a:rPr lang="en-US" sz="2000" dirty="0">
                          <a:solidFill>
                            <a:schemeClr val="tx1"/>
                          </a:solidFill>
                          <a:effectLst/>
                          <a:latin typeface="Times New Roman" panose="02020603050405020304" pitchFamily="18" charset="0"/>
                          <a:cs typeface="Times New Roman" panose="02020603050405020304" pitchFamily="18" charset="0"/>
                        </a:rPr>
                        <a:t> ở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bé</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khiến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mong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được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với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cậu</a:t>
                      </a:r>
                      <a:r>
                        <a:rPr lang="en-US" sz="2000" dirty="0">
                          <a:solidFill>
                            <a:schemeClr val="tx1"/>
                          </a:solidFill>
                          <a:effectLst/>
                          <a:latin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gn="just">
                        <a:lnSpc>
                          <a:spcPct val="107000"/>
                        </a:lnSpc>
                        <a:spcBef>
                          <a:spcPts val="0"/>
                        </a:spcBef>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2164977479"/>
                  </a:ext>
                </a:extLst>
              </a:tr>
            </a:tbl>
          </a:graphicData>
        </a:graphic>
      </p:graphicFrame>
    </p:spTree>
    <p:extLst>
      <p:ext uri="{BB962C8B-B14F-4D97-AF65-F5344CB8AC3E}">
        <p14:creationId xmlns:p14="http://schemas.microsoft.com/office/powerpoint/2010/main" val="316619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ircle(in)">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TotalTime>
  <Words>1980</Words>
  <Application>Microsoft Office PowerPoint</Application>
  <PresentationFormat>On-screen Show (4:3)</PresentationFormat>
  <Paragraphs>194</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Admin</cp:lastModifiedBy>
  <cp:revision>90</cp:revision>
  <dcterms:created xsi:type="dcterms:W3CDTF">2021-06-07T09:05:04Z</dcterms:created>
  <dcterms:modified xsi:type="dcterms:W3CDTF">2022-09-16T03:06:49Z</dcterms:modified>
</cp:coreProperties>
</file>