
<file path=[Content_Types].xml><?xml version="1.0" encoding="utf-8"?>
<Types xmlns="http://schemas.openxmlformats.org/package/2006/content-types">
  <Default Extension="png" ContentType="image/png"/>
  <Default Extension="mp3" ContentType="audio/unknown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5">
  <p:sldMasterIdLst>
    <p:sldMasterId id="2147483648" r:id="rId1"/>
  </p:sldMasterIdLst>
  <p:notesMasterIdLst>
    <p:notesMasterId r:id="rId16"/>
  </p:notesMasterIdLst>
  <p:sldIdLst>
    <p:sldId id="313" r:id="rId2"/>
    <p:sldId id="257" r:id="rId3"/>
    <p:sldId id="332" r:id="rId4"/>
    <p:sldId id="318" r:id="rId5"/>
    <p:sldId id="331" r:id="rId6"/>
    <p:sldId id="333" r:id="rId7"/>
    <p:sldId id="334" r:id="rId8"/>
    <p:sldId id="335" r:id="rId9"/>
    <p:sldId id="322" r:id="rId10"/>
    <p:sldId id="323" r:id="rId11"/>
    <p:sldId id="324" r:id="rId12"/>
    <p:sldId id="325" r:id="rId13"/>
    <p:sldId id="326" r:id="rId14"/>
    <p:sldId id="304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E8B1032C-EA38-4F05-BA0D-38AFFFC7BED3}" styleName="Light Style 3 - Accent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294" autoAdjust="0"/>
    <p:restoredTop sz="99457" autoAdjust="0"/>
  </p:normalViewPr>
  <p:slideViewPr>
    <p:cSldViewPr>
      <p:cViewPr>
        <p:scale>
          <a:sx n="96" d="100"/>
          <a:sy n="96" d="100"/>
        </p:scale>
        <p:origin x="-648" y="-12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CDBD532-B2E0-437B-9004-125957C3FA17}" type="datetimeFigureOut">
              <a:rPr lang="en-US" smtClean="0"/>
              <a:pPr/>
              <a:t>11/13/2020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A85848C-981C-415A-ACA9-F109B163209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27929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BCB0C2-5B51-45F5-A960-563D50C573B4}" type="datetimeFigureOut">
              <a:rPr lang="en-US" smtClean="0"/>
              <a:pPr/>
              <a:t>11/13/2020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82C63D-C944-432A-AAB3-0BC4DD08080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99660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BCB0C2-5B51-45F5-A960-563D50C573B4}" type="datetimeFigureOut">
              <a:rPr lang="en-US" smtClean="0"/>
              <a:pPr/>
              <a:t>11/13/2020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82C63D-C944-432A-AAB3-0BC4DD08080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14712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BCB0C2-5B51-45F5-A960-563D50C573B4}" type="datetimeFigureOut">
              <a:rPr lang="en-US" smtClean="0"/>
              <a:pPr/>
              <a:t>11/13/2020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82C63D-C944-432A-AAB3-0BC4DD08080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82304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BCB0C2-5B51-45F5-A960-563D50C573B4}" type="datetimeFigureOut">
              <a:rPr lang="en-US" smtClean="0"/>
              <a:pPr/>
              <a:t>11/13/2020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82C63D-C944-432A-AAB3-0BC4DD08080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42521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BCB0C2-5B51-45F5-A960-563D50C573B4}" type="datetimeFigureOut">
              <a:rPr lang="en-US" smtClean="0"/>
              <a:pPr/>
              <a:t>11/13/2020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82C63D-C944-432A-AAB3-0BC4DD08080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53885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BCB0C2-5B51-45F5-A960-563D50C573B4}" type="datetimeFigureOut">
              <a:rPr lang="en-US" smtClean="0"/>
              <a:pPr/>
              <a:t>11/13/2020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82C63D-C944-432A-AAB3-0BC4DD08080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09926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BCB0C2-5B51-45F5-A960-563D50C573B4}" type="datetimeFigureOut">
              <a:rPr lang="en-US" smtClean="0"/>
              <a:pPr/>
              <a:t>11/13/2020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82C63D-C944-432A-AAB3-0BC4DD08080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38003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BCB0C2-5B51-45F5-A960-563D50C573B4}" type="datetimeFigureOut">
              <a:rPr lang="en-US" smtClean="0"/>
              <a:pPr/>
              <a:t>11/13/2020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82C63D-C944-432A-AAB3-0BC4DD08080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0986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BCB0C2-5B51-45F5-A960-563D50C573B4}" type="datetimeFigureOut">
              <a:rPr lang="en-US" smtClean="0"/>
              <a:pPr/>
              <a:t>11/13/2020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82C63D-C944-432A-AAB3-0BC4DD08080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984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BCB0C2-5B51-45F5-A960-563D50C573B4}" type="datetimeFigureOut">
              <a:rPr lang="en-US" smtClean="0"/>
              <a:pPr/>
              <a:t>11/13/2020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82C63D-C944-432A-AAB3-0BC4DD08080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12666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BCB0C2-5B51-45F5-A960-563D50C573B4}" type="datetimeFigureOut">
              <a:rPr lang="en-US" smtClean="0"/>
              <a:pPr/>
              <a:t>11/13/2020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82C63D-C944-432A-AAB3-0BC4DD08080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72055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BCB0C2-5B51-45F5-A960-563D50C573B4}" type="datetimeFigureOut">
              <a:rPr lang="en-US" smtClean="0"/>
              <a:pPr/>
              <a:t>11/13/2020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82C63D-C944-432A-AAB3-0BC4DD08080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8688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gif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8.jpe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audio" Target="../media/audio3.wav"/><Relationship Id="rId9" Type="http://schemas.openxmlformats.org/officeDocument/2006/relationships/image" Target="../media/image1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5" Type="http://schemas.openxmlformats.org/officeDocument/2006/relationships/image" Target="../media/image11.png"/><Relationship Id="rId4" Type="http://schemas.openxmlformats.org/officeDocument/2006/relationships/audio" Target="../media/audio3.wav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 rot="5400000">
            <a:off x="76200" y="76200"/>
            <a:ext cx="2362200" cy="2362200"/>
            <a:chOff x="48" y="1632"/>
            <a:chExt cx="3072" cy="2640"/>
          </a:xfrm>
        </p:grpSpPr>
        <p:pic>
          <p:nvPicPr>
            <p:cNvPr id="5" name="Picture 2" descr="Frames PPT 007"/>
            <p:cNvPicPr>
              <a:picLocks noChangeAspect="1" noChangeArrowheads="1"/>
            </p:cNvPicPr>
            <p:nvPr/>
          </p:nvPicPr>
          <p:blipFill>
            <a:blip r:embed="rId3"/>
            <a:srcRect t="85001" r="80000"/>
            <a:stretch>
              <a:fillRect/>
            </a:stretch>
          </p:blipFill>
          <p:spPr bwMode="auto">
            <a:xfrm>
              <a:off x="48" y="3792"/>
              <a:ext cx="480" cy="4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6" name="Line 4"/>
            <p:cNvSpPr>
              <a:spLocks noChangeShapeType="1"/>
            </p:cNvSpPr>
            <p:nvPr/>
          </p:nvSpPr>
          <p:spPr bwMode="auto">
            <a:xfrm>
              <a:off x="144" y="2496"/>
              <a:ext cx="0" cy="1344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7" name="Line 5"/>
            <p:cNvSpPr>
              <a:spLocks noChangeShapeType="1"/>
            </p:cNvSpPr>
            <p:nvPr/>
          </p:nvSpPr>
          <p:spPr bwMode="auto">
            <a:xfrm>
              <a:off x="96" y="1632"/>
              <a:ext cx="0" cy="235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8" name="Line 6"/>
            <p:cNvSpPr>
              <a:spLocks noChangeShapeType="1"/>
            </p:cNvSpPr>
            <p:nvPr/>
          </p:nvSpPr>
          <p:spPr bwMode="auto">
            <a:xfrm>
              <a:off x="480" y="4176"/>
              <a:ext cx="1728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9" name="Line 7"/>
            <p:cNvSpPr>
              <a:spLocks noChangeShapeType="1"/>
            </p:cNvSpPr>
            <p:nvPr/>
          </p:nvSpPr>
          <p:spPr bwMode="auto">
            <a:xfrm>
              <a:off x="336" y="4224"/>
              <a:ext cx="2784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3" name="Group 2"/>
          <p:cNvGrpSpPr>
            <a:grpSpLocks/>
          </p:cNvGrpSpPr>
          <p:nvPr/>
        </p:nvGrpSpPr>
        <p:grpSpPr bwMode="auto">
          <a:xfrm rot="10800000">
            <a:off x="6172200" y="152400"/>
            <a:ext cx="2858804" cy="2193120"/>
            <a:chOff x="48" y="1632"/>
            <a:chExt cx="3072" cy="2640"/>
          </a:xfrm>
        </p:grpSpPr>
        <p:pic>
          <p:nvPicPr>
            <p:cNvPr id="11" name="Picture 2" descr="Frames PPT 007"/>
            <p:cNvPicPr>
              <a:picLocks noChangeAspect="1" noChangeArrowheads="1"/>
            </p:cNvPicPr>
            <p:nvPr/>
          </p:nvPicPr>
          <p:blipFill>
            <a:blip r:embed="rId3"/>
            <a:srcRect t="85001" r="80000"/>
            <a:stretch>
              <a:fillRect/>
            </a:stretch>
          </p:blipFill>
          <p:spPr bwMode="auto">
            <a:xfrm>
              <a:off x="48" y="3792"/>
              <a:ext cx="480" cy="4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2" name="Line 4"/>
            <p:cNvSpPr>
              <a:spLocks noChangeShapeType="1"/>
            </p:cNvSpPr>
            <p:nvPr/>
          </p:nvSpPr>
          <p:spPr bwMode="auto">
            <a:xfrm>
              <a:off x="144" y="2496"/>
              <a:ext cx="0" cy="1344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3" name="Line 5"/>
            <p:cNvSpPr>
              <a:spLocks noChangeShapeType="1"/>
            </p:cNvSpPr>
            <p:nvPr/>
          </p:nvSpPr>
          <p:spPr bwMode="auto">
            <a:xfrm>
              <a:off x="96" y="1632"/>
              <a:ext cx="0" cy="235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4" name="Line 6"/>
            <p:cNvSpPr>
              <a:spLocks noChangeShapeType="1"/>
            </p:cNvSpPr>
            <p:nvPr/>
          </p:nvSpPr>
          <p:spPr bwMode="auto">
            <a:xfrm>
              <a:off x="480" y="4176"/>
              <a:ext cx="1728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5" name="Line 7"/>
            <p:cNvSpPr>
              <a:spLocks noChangeShapeType="1"/>
            </p:cNvSpPr>
            <p:nvPr/>
          </p:nvSpPr>
          <p:spPr bwMode="auto">
            <a:xfrm>
              <a:off x="336" y="4224"/>
              <a:ext cx="2784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7" name="Rectangle 26"/>
          <p:cNvSpPr/>
          <p:nvPr/>
        </p:nvSpPr>
        <p:spPr>
          <a:xfrm>
            <a:off x="228600" y="228600"/>
            <a:ext cx="8915400" cy="5414141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UpPour">
              <a:avLst>
                <a:gd name="adj1" fmla="val 9037428"/>
                <a:gd name="adj2" fmla="val 36712"/>
              </a:avLst>
            </a:prstTxWarp>
            <a:spAutoFit/>
          </a:bodyPr>
          <a:lstStyle/>
          <a:p>
            <a:pPr algn="ctr"/>
            <a:r>
              <a:rPr lang="en-US" sz="5400" b="1" dirty="0">
                <a:ln w="11430"/>
                <a:solidFill>
                  <a:srgbClr val="FF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Welcome to </a:t>
            </a:r>
            <a:r>
              <a:rPr lang="en-US" sz="5400" b="1" dirty="0" smtClean="0">
                <a:ln w="11430"/>
                <a:solidFill>
                  <a:srgbClr val="FF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English Class7</a:t>
            </a:r>
          </a:p>
          <a:p>
            <a:pPr algn="ctr"/>
            <a:endParaRPr lang="en-US" sz="5400" dirty="0">
              <a:solidFill>
                <a:srgbClr val="FF0000"/>
              </a:solidFill>
            </a:endParaRPr>
          </a:p>
        </p:txBody>
      </p:sp>
      <p:pic>
        <p:nvPicPr>
          <p:cNvPr id="28" name="Picture 27" descr="http://kenhtuyensinh.vn/images/2013/Hoc-tieng-anh-giao-tiep.jpg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600" y="1219200"/>
            <a:ext cx="3657600" cy="23622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29" name="Picture 28" descr="https://encrypted-tbn2.gstatic.com/images?q=tbn:ANd9GcQongWViEbyQJxN3XvuAs_9QTa6Zk_AME-p8RkYClltpKUlvg7D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0" y="5181600"/>
            <a:ext cx="2381250" cy="1332230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</p:pic>
      <p:sp>
        <p:nvSpPr>
          <p:cNvPr id="30" name="Cloud Callout 29"/>
          <p:cNvSpPr/>
          <p:nvPr/>
        </p:nvSpPr>
        <p:spPr>
          <a:xfrm>
            <a:off x="1447800" y="4572000"/>
            <a:ext cx="4204855" cy="1393875"/>
          </a:xfrm>
          <a:prstGeom prst="cloudCallout">
            <a:avLst>
              <a:gd name="adj1" fmla="val 58762"/>
              <a:gd name="adj2" fmla="val 36245"/>
            </a:avLst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rgbClr val="002060"/>
                </a:solidFill>
              </a:rPr>
              <a:t>Let’s learn English !</a:t>
            </a:r>
            <a:endParaRPr lang="en-US" sz="3200" b="1" dirty="0">
              <a:solidFill>
                <a:srgbClr val="002060"/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1676400" y="3581400"/>
            <a:ext cx="63246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FF0000"/>
                </a:solidFill>
              </a:rPr>
              <a:t>Unit 4: OUR CUSTOMS AND TRADITIONS</a:t>
            </a:r>
          </a:p>
          <a:p>
            <a:pPr algn="ctr"/>
            <a:r>
              <a:rPr lang="en-US" sz="2800" b="1" dirty="0" smtClean="0">
                <a:solidFill>
                  <a:srgbClr val="0070C0"/>
                </a:solidFill>
              </a:rPr>
              <a:t>(A CLOSER LOOK1)</a:t>
            </a:r>
            <a:endParaRPr lang="en-US" sz="2800" b="1" dirty="0">
              <a:solidFill>
                <a:srgbClr val="0070C0"/>
              </a:solidFill>
            </a:endParaRPr>
          </a:p>
        </p:txBody>
      </p:sp>
      <p:pic>
        <p:nvPicPr>
          <p:cNvPr id="32" name="Picture 14" descr="Picture Sao bay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 rot="3847082">
            <a:off x="7424482" y="3619540"/>
            <a:ext cx="389859" cy="487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" name="Picture 14" descr="Picture Sao bay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 rot="3847082">
            <a:off x="8620099" y="324466"/>
            <a:ext cx="386561" cy="5474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" name="Picture 14" descr="Picture Sao bay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 rot="3847082">
            <a:off x="865816" y="330220"/>
            <a:ext cx="370357" cy="4627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" name="Picture 14" descr="Picture Sao bay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 rot="3847082">
            <a:off x="1281485" y="4798690"/>
            <a:ext cx="524192" cy="6549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" name="Picture 14" descr="Picture Sao bay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 rot="3847082">
            <a:off x="1752525" y="2804592"/>
            <a:ext cx="590502" cy="7377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  <p:bldP spid="30" grpId="0" animBg="1"/>
      <p:bldP spid="31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533400"/>
            <a:ext cx="91440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200" dirty="0" smtClean="0">
                <a:solidFill>
                  <a:srgbClr val="000000"/>
                </a:solidFill>
                <a:latin typeface="Times New Roman" pitchFamily="18" charset="0"/>
                <a:ea typeface="Courier New" pitchFamily="49" charset="0"/>
                <a:cs typeface="Times New Roman" pitchFamily="18" charset="0"/>
              </a:rPr>
              <a:t>3.Make sentences to say if you have these in your province or area, using the expressions in 2. </a:t>
            </a:r>
            <a:endParaRPr lang="en-US" sz="16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097" name="Rectangle 1"/>
          <p:cNvSpPr>
            <a:spLocks noChangeArrowheads="1"/>
          </p:cNvSpPr>
          <p:nvPr/>
        </p:nvSpPr>
        <p:spPr bwMode="auto">
          <a:xfrm>
            <a:off x="304800" y="5638800"/>
            <a:ext cx="223138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65113" algn="l"/>
              </a:tabLst>
            </a:pP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ourier New" pitchFamily="49" charset="0"/>
                <a:cs typeface="Times New Roman" pitchFamily="18" charset="0"/>
              </a:rPr>
              <a:t>.</a:t>
            </a:r>
            <a:endParaRPr kumimoji="0" lang="en-US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65113" algn="l"/>
              </a:tabLst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Rounded Rectangular Callout 5"/>
          <p:cNvSpPr/>
          <p:nvPr/>
        </p:nvSpPr>
        <p:spPr>
          <a:xfrm>
            <a:off x="5486400" y="5116286"/>
            <a:ext cx="3810000" cy="1524000"/>
          </a:xfrm>
          <a:prstGeom prst="wedgeRoundRectCallou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tabLst>
                <a:tab pos="265113" algn="l"/>
              </a:tabLst>
            </a:pP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My family has the custom of waiting until the guests finish eating before leaving the dinner table.</a:t>
            </a:r>
          </a:p>
        </p:txBody>
      </p:sp>
      <p:sp>
        <p:nvSpPr>
          <p:cNvPr id="8" name="Rounded Rectangular Callout 7"/>
          <p:cNvSpPr/>
          <p:nvPr/>
        </p:nvSpPr>
        <p:spPr>
          <a:xfrm>
            <a:off x="0" y="5116286"/>
            <a:ext cx="5486400" cy="1371600"/>
          </a:xfrm>
          <a:prstGeom prst="wedgeRoundRectCallou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tabLst>
                <a:tab pos="265113" algn="l"/>
              </a:tabLst>
            </a:pPr>
            <a:r>
              <a:rPr lang="en-US" sz="3200" dirty="0" smtClean="0">
                <a:solidFill>
                  <a:srgbClr val="0070C0"/>
                </a:solidFill>
                <a:latin typeface="Times New Roman" pitchFamily="18" charset="0"/>
                <a:ea typeface="Courier New" pitchFamily="49" charset="0"/>
                <a:cs typeface="Times New Roman" pitchFamily="18" charset="0"/>
              </a:rPr>
              <a:t>1.According </a:t>
            </a:r>
            <a:r>
              <a:rPr lang="en-US" sz="3200" dirty="0">
                <a:solidFill>
                  <a:srgbClr val="0070C0"/>
                </a:solidFill>
                <a:latin typeface="Times New Roman" pitchFamily="18" charset="0"/>
                <a:ea typeface="Courier New" pitchFamily="49" charset="0"/>
                <a:cs typeface="Times New Roman" pitchFamily="18" charset="0"/>
              </a:rPr>
              <a:t>to tradition, we have fireworks on New Year's Eve.</a:t>
            </a:r>
            <a:endParaRPr lang="en-US" sz="1600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067800" cy="523220"/>
          </a:xfrm>
          <a:prstGeom prst="rect">
            <a:avLst/>
          </a:prstGeom>
          <a:solidFill>
            <a:srgbClr val="00B050"/>
          </a:solidFill>
          <a:ln>
            <a:solidFill>
              <a:srgbClr val="FF0000"/>
            </a:solidFill>
          </a:ln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2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Unit 4: OUR CUSTOMS AND TRADITIONS – </a:t>
            </a:r>
            <a:r>
              <a:rPr lang="en-US" sz="2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A Close look 1</a:t>
            </a:r>
            <a:endParaRPr lang="en-US" sz="2800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533400" y="2514600"/>
            <a:ext cx="2667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u="sng" dirty="0" smtClean="0">
                <a:solidFill>
                  <a:srgbClr val="FF0000"/>
                </a:solidFill>
              </a:rPr>
              <a:t>Example</a:t>
            </a:r>
            <a:endParaRPr lang="en-US" sz="3200" u="sng" dirty="0">
              <a:solidFill>
                <a:srgbClr val="FF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95300" y="1760547"/>
            <a:ext cx="8077200" cy="2677656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sz="2800" dirty="0" smtClean="0"/>
              <a:t>Having firework on New Year’s Eve</a:t>
            </a:r>
          </a:p>
          <a:p>
            <a:pPr marL="342900" indent="-342900">
              <a:buAutoNum type="arabicPeriod"/>
            </a:pPr>
            <a:r>
              <a:rPr lang="en-US" sz="2800" dirty="0" smtClean="0"/>
              <a:t>Waiting until the guests finish eating before leaving the dinner table.</a:t>
            </a:r>
          </a:p>
          <a:p>
            <a:pPr marL="342900" indent="-342900">
              <a:buAutoNum type="arabicPeriod"/>
            </a:pPr>
            <a:r>
              <a:rPr lang="en-US" sz="2800" dirty="0" smtClean="0"/>
              <a:t>Smiling to accept a compliment</a:t>
            </a:r>
          </a:p>
          <a:p>
            <a:pPr marL="342900" indent="-342900">
              <a:buAutoNum type="arabicPeriod"/>
            </a:pPr>
            <a:r>
              <a:rPr lang="en-US" sz="2800" dirty="0" smtClean="0"/>
              <a:t>Women shaking stranger’s hand</a:t>
            </a:r>
          </a:p>
          <a:p>
            <a:pPr marL="342900" indent="-342900">
              <a:buAutoNum type="arabicPeriod"/>
            </a:pPr>
            <a:r>
              <a:rPr lang="en-US" sz="2800" dirty="0" smtClean="0"/>
              <a:t>Decorating the house on special occasion.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8583666" y="1760547"/>
            <a:ext cx="36260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rgbClr val="0070C0"/>
                </a:solidFill>
              </a:rPr>
              <a:t>T</a:t>
            </a:r>
            <a:endParaRPr lang="en-US" sz="2800" b="1" dirty="0">
              <a:solidFill>
                <a:srgbClr val="0070C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8583560" y="2252990"/>
            <a:ext cx="37542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</a:rPr>
              <a:t>C</a:t>
            </a:r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8595534" y="2891543"/>
            <a:ext cx="37542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</a:rPr>
              <a:t>C</a:t>
            </a:r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8559611" y="3414763"/>
            <a:ext cx="36260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rgbClr val="0070C0"/>
                </a:solidFill>
              </a:rPr>
              <a:t>T</a:t>
            </a:r>
            <a:endParaRPr lang="en-US" sz="2800" b="1" dirty="0">
              <a:solidFill>
                <a:srgbClr val="0070C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8595534" y="3914983"/>
            <a:ext cx="36260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rgbClr val="0070C0"/>
                </a:solidFill>
              </a:rPr>
              <a:t>T</a:t>
            </a:r>
            <a:endParaRPr lang="en-US" sz="2800" b="1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  <p:bldP spid="2" grpId="0"/>
      <p:bldP spid="13" grpId="0"/>
      <p:bldP spid="14" grpId="0"/>
      <p:bldP spid="15" grpId="0"/>
      <p:bldP spid="1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Rectangle 1"/>
          <p:cNvSpPr>
            <a:spLocks noChangeArrowheads="1"/>
          </p:cNvSpPr>
          <p:nvPr/>
        </p:nvSpPr>
        <p:spPr bwMode="auto">
          <a:xfrm>
            <a:off x="0" y="0"/>
            <a:ext cx="223138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ourier New" pitchFamily="49" charset="0"/>
                <a:cs typeface="Times New Roman" pitchFamily="18" charset="0"/>
              </a:rPr>
              <a:t>.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13211" y="685800"/>
            <a:ext cx="91440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smtClean="0">
                <a:solidFill>
                  <a:srgbClr val="C00000"/>
                </a:solidFill>
                <a:latin typeface="Times New Roman" pitchFamily="18" charset="0"/>
                <a:ea typeface="Courier New" pitchFamily="49" charset="0"/>
                <a:cs typeface="Times New Roman" pitchFamily="18" charset="0"/>
              </a:rPr>
              <a:t>4. </a:t>
            </a:r>
            <a:r>
              <a:rPr lang="en-US" sz="2800" u="sng" dirty="0" smtClean="0">
                <a:solidFill>
                  <a:srgbClr val="C00000"/>
                </a:solidFill>
                <a:latin typeface="Times New Roman" pitchFamily="18" charset="0"/>
                <a:ea typeface="Courier New" pitchFamily="49" charset="0"/>
                <a:cs typeface="Times New Roman" pitchFamily="18" charset="0"/>
              </a:rPr>
              <a:t>Now complete the following sentences with your own ideas</a:t>
            </a:r>
            <a:endParaRPr lang="en-US" sz="2800" u="sng" dirty="0">
              <a:solidFill>
                <a:srgbClr val="C0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069" y="1370886"/>
            <a:ext cx="8839200" cy="255454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sz="3200" dirty="0" smtClean="0"/>
              <a:t>It’s the custom in my country that...</a:t>
            </a:r>
          </a:p>
          <a:p>
            <a:pPr marL="342900" indent="-342900">
              <a:buAutoNum type="arabicPeriod"/>
            </a:pPr>
            <a:r>
              <a:rPr lang="en-US" sz="3200" dirty="0" smtClean="0"/>
              <a:t>We broke with tradition by ...</a:t>
            </a:r>
          </a:p>
          <a:p>
            <a:pPr marL="342900" indent="-342900">
              <a:buAutoNum type="arabicPeriod"/>
            </a:pPr>
            <a:r>
              <a:rPr lang="en-US" sz="3200" dirty="0" smtClean="0"/>
              <a:t>There is a tradition in my family that ...</a:t>
            </a:r>
          </a:p>
          <a:p>
            <a:pPr marL="342900" indent="-342900">
              <a:buAutoNum type="arabicPeriod"/>
            </a:pPr>
            <a:r>
              <a:rPr lang="en-US" sz="3200" dirty="0" smtClean="0"/>
              <a:t>We have a custom of ...</a:t>
            </a:r>
          </a:p>
          <a:p>
            <a:pPr marL="342900" indent="-342900">
              <a:buAutoNum type="arabicPeriod"/>
            </a:pPr>
            <a:r>
              <a:rPr lang="en-US" sz="3200" dirty="0" smtClean="0"/>
              <a:t>According to tradition, ....</a:t>
            </a:r>
            <a:endParaRPr lang="en-US" sz="3200" dirty="0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067800" cy="523220"/>
          </a:xfrm>
          <a:prstGeom prst="rect">
            <a:avLst/>
          </a:prstGeom>
          <a:solidFill>
            <a:srgbClr val="00B050"/>
          </a:solidFill>
          <a:ln>
            <a:solidFill>
              <a:srgbClr val="FF0000"/>
            </a:solidFill>
          </a:ln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2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Unit 4: OUR CUSTOMS AND TRADITIONS – </a:t>
            </a:r>
            <a:r>
              <a:rPr lang="en-US" sz="2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A Close look 1</a:t>
            </a:r>
            <a:endParaRPr lang="en-US" sz="2800" b="1" dirty="0"/>
          </a:p>
        </p:txBody>
      </p:sp>
      <p:sp>
        <p:nvSpPr>
          <p:cNvPr id="2" name="TextBox 1"/>
          <p:cNvSpPr txBox="1"/>
          <p:nvPr/>
        </p:nvSpPr>
        <p:spPr>
          <a:xfrm>
            <a:off x="1600200" y="4267200"/>
            <a:ext cx="259269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>
                <a:solidFill>
                  <a:srgbClr val="FF0000"/>
                </a:solidFill>
              </a:rPr>
              <a:t>(Homework)</a:t>
            </a:r>
            <a:endParaRPr lang="en-US" sz="36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152400" y="533400"/>
            <a:ext cx="27432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PRONUCIATION</a:t>
            </a:r>
            <a:endParaRPr lang="en-US" sz="2400" b="1" dirty="0">
              <a:solidFill>
                <a:srgbClr val="C00000"/>
              </a:solidFill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52400" y="1676400"/>
            <a:ext cx="2286000" cy="4191001"/>
          </a:xfrm>
          <a:prstGeom prst="rect">
            <a:avLst/>
          </a:prstGeom>
          <a:noFill/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352800" y="1676400"/>
            <a:ext cx="2362200" cy="2819400"/>
          </a:xfrm>
          <a:prstGeom prst="rect">
            <a:avLst/>
          </a:prstGeom>
          <a:noFill/>
        </p:spPr>
      </p:pic>
      <p:pic>
        <p:nvPicPr>
          <p:cNvPr id="2049" name="Picture 1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248400" y="1676401"/>
            <a:ext cx="2381250" cy="2667000"/>
          </a:xfrm>
          <a:prstGeom prst="rect">
            <a:avLst/>
          </a:prstGeom>
          <a:noFill/>
        </p:spPr>
      </p:pic>
      <p:sp>
        <p:nvSpPr>
          <p:cNvPr id="2052" name="Rectangle 4"/>
          <p:cNvSpPr>
            <a:spLocks noChangeArrowheads="1"/>
          </p:cNvSpPr>
          <p:nvPr/>
        </p:nvSpPr>
        <p:spPr bwMode="auto">
          <a:xfrm>
            <a:off x="0" y="1905000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838200"/>
            <a:ext cx="91440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>
                <a:solidFill>
                  <a:srgbClr val="C00000"/>
                </a:solidFill>
                <a:latin typeface="Times New Roman" pitchFamily="18" charset="0"/>
                <a:ea typeface="Courier New" pitchFamily="49" charset="0"/>
                <a:cs typeface="Times New Roman" pitchFamily="18" charset="0"/>
              </a:rPr>
              <a:t>5.Complete the words under the pictures with </a:t>
            </a:r>
            <a:r>
              <a:rPr lang="en-US" sz="2400" dirty="0" err="1" smtClean="0">
                <a:solidFill>
                  <a:srgbClr val="C00000"/>
                </a:solidFill>
                <a:latin typeface="Times New Roman" pitchFamily="18" charset="0"/>
                <a:ea typeface="Courier New" pitchFamily="49" charset="0"/>
                <a:cs typeface="Times New Roman" pitchFamily="18" charset="0"/>
              </a:rPr>
              <a:t>spr</a:t>
            </a:r>
            <a:r>
              <a:rPr lang="en-US" sz="2400" dirty="0" smtClean="0">
                <a:solidFill>
                  <a:srgbClr val="C00000"/>
                </a:solidFill>
                <a:latin typeface="Times New Roman" pitchFamily="18" charset="0"/>
                <a:ea typeface="Courier New" pitchFamily="49" charset="0"/>
                <a:cs typeface="Times New Roman" pitchFamily="18" charset="0"/>
              </a:rPr>
              <a:t> or str. Then listen and repeat.</a:t>
            </a:r>
            <a:endParaRPr lang="en-US" sz="2400" dirty="0">
              <a:solidFill>
                <a:srgbClr val="C00000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895600" y="533400"/>
            <a:ext cx="3810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Cluster:</a:t>
            </a:r>
            <a:r>
              <a:rPr lang="en-US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/</a:t>
            </a:r>
            <a:r>
              <a:rPr lang="en-US" sz="24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spr</a:t>
            </a:r>
            <a:r>
              <a:rPr lang="en-US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/ and / </a:t>
            </a:r>
            <a:r>
              <a:rPr lang="en-US" sz="24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str</a:t>
            </a:r>
            <a:r>
              <a:rPr lang="en-US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/</a:t>
            </a:r>
            <a:endParaRPr lang="en-US" sz="2400" b="1" dirty="0">
              <a:solidFill>
                <a:srgbClr val="C0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810000" y="6233271"/>
            <a:ext cx="1752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C00000"/>
                </a:solidFill>
              </a:rPr>
              <a:t>e</a:t>
            </a:r>
            <a:r>
              <a:rPr lang="en-US" sz="2400" u="sng" dirty="0" smtClean="0">
                <a:solidFill>
                  <a:srgbClr val="C00000"/>
                </a:solidFill>
              </a:rPr>
              <a:t>spr</a:t>
            </a:r>
            <a:r>
              <a:rPr lang="en-US" sz="2400" dirty="0" smtClean="0">
                <a:solidFill>
                  <a:srgbClr val="C00000"/>
                </a:solidFill>
              </a:rPr>
              <a:t>esso</a:t>
            </a:r>
            <a:endParaRPr lang="en-US" sz="2400" dirty="0">
              <a:solidFill>
                <a:srgbClr val="C000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09600" y="2662535"/>
            <a:ext cx="1447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solidFill>
                  <a:srgbClr val="C00000"/>
                </a:solidFill>
              </a:rPr>
              <a:t>str</a:t>
            </a:r>
            <a:endParaRPr lang="en-US" sz="2400" dirty="0">
              <a:solidFill>
                <a:srgbClr val="C000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61704" y="4140926"/>
            <a:ext cx="1447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solidFill>
                  <a:srgbClr val="C00000"/>
                </a:solidFill>
              </a:rPr>
              <a:t>spr</a:t>
            </a:r>
            <a:endParaRPr lang="en-US" sz="2400" dirty="0">
              <a:solidFill>
                <a:srgbClr val="C0000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28600" y="5791200"/>
            <a:ext cx="1981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C00000"/>
                </a:solidFill>
              </a:rPr>
              <a:t>astronaut</a:t>
            </a:r>
            <a:endParaRPr lang="en-US" sz="2400" dirty="0">
              <a:solidFill>
                <a:srgbClr val="C0000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395652" y="2394746"/>
            <a:ext cx="1447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solidFill>
                  <a:srgbClr val="C00000"/>
                </a:solidFill>
              </a:rPr>
              <a:t>str</a:t>
            </a:r>
            <a:endParaRPr lang="en-US" sz="2400" dirty="0">
              <a:solidFill>
                <a:srgbClr val="C0000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267200" y="4201180"/>
            <a:ext cx="1447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C00000"/>
                </a:solidFill>
              </a:rPr>
              <a:t>spray</a:t>
            </a:r>
            <a:endParaRPr lang="en-US" sz="2400" dirty="0">
              <a:solidFill>
                <a:srgbClr val="C00000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7543800" y="2647890"/>
            <a:ext cx="1447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smtClean="0">
                <a:solidFill>
                  <a:srgbClr val="C00000"/>
                </a:solidFill>
              </a:rPr>
              <a:t>spr</a:t>
            </a:r>
            <a:endParaRPr lang="en-US" sz="2000" dirty="0">
              <a:solidFill>
                <a:srgbClr val="C00000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7733211" y="3982479"/>
            <a:ext cx="762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 smtClean="0">
                <a:solidFill>
                  <a:srgbClr val="C00000"/>
                </a:solidFill>
              </a:rPr>
              <a:t>spr</a:t>
            </a:r>
            <a:endParaRPr lang="en-US" sz="2000" dirty="0">
              <a:solidFill>
                <a:srgbClr val="C00000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0" y="0"/>
            <a:ext cx="9067800" cy="523220"/>
          </a:xfrm>
          <a:prstGeom prst="rect">
            <a:avLst/>
          </a:prstGeom>
          <a:solidFill>
            <a:srgbClr val="00B050"/>
          </a:solidFill>
          <a:ln>
            <a:solidFill>
              <a:srgbClr val="FF0000"/>
            </a:solidFill>
          </a:ln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2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Unit 4: OUR CUSTOMS AND TRADITIONS – </a:t>
            </a:r>
            <a:r>
              <a:rPr lang="en-US" sz="2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A Close look 1</a:t>
            </a:r>
            <a:endParaRPr lang="en-US" sz="2800" b="1" dirty="0"/>
          </a:p>
        </p:txBody>
      </p:sp>
      <p:pic>
        <p:nvPicPr>
          <p:cNvPr id="1026" name="Picture 2" descr="https://s.sachmem.vn/public/images/TA8T1SHS/U4-L2-5-7-beqxmalyzhpidnvu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1029" y="4699856"/>
            <a:ext cx="3300276" cy="15932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-58478" y="4633555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00B0F0"/>
                </a:solidFill>
              </a:rPr>
              <a:t>5</a:t>
            </a:r>
            <a:endParaRPr lang="en-US" b="1" dirty="0">
              <a:solidFill>
                <a:srgbClr val="00B0F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331029" y="4818221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00B0F0"/>
                </a:solidFill>
              </a:rPr>
              <a:t>7</a:t>
            </a:r>
            <a:endParaRPr lang="en-US" b="1" dirty="0">
              <a:solidFill>
                <a:srgbClr val="00B0F0"/>
              </a:solidFill>
            </a:endParaRPr>
          </a:p>
        </p:txBody>
      </p:sp>
      <p:pic>
        <p:nvPicPr>
          <p:cNvPr id="4" name="27 Track 27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8107680" y="5913286"/>
            <a:ext cx="609600" cy="60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51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" fill="hold">
                      <p:stCondLst>
                        <p:cond delay="0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5" dur="8392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5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304800" y="381000"/>
            <a:ext cx="88392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smtClean="0">
                <a:solidFill>
                  <a:srgbClr val="C00000"/>
                </a:solidFill>
                <a:latin typeface="Times New Roman" pitchFamily="18" charset="0"/>
                <a:ea typeface="Courier New" pitchFamily="49" charset="0"/>
                <a:cs typeface="Times New Roman" pitchFamily="18" charset="0"/>
              </a:rPr>
              <a:t>6. Listen and circle the words with /</a:t>
            </a:r>
            <a:r>
              <a:rPr lang="en-US" sz="2800" dirty="0" err="1" smtClean="0">
                <a:solidFill>
                  <a:srgbClr val="C00000"/>
                </a:solidFill>
                <a:latin typeface="Times New Roman" pitchFamily="18" charset="0"/>
                <a:ea typeface="Courier New" pitchFamily="49" charset="0"/>
                <a:cs typeface="Times New Roman" pitchFamily="18" charset="0"/>
              </a:rPr>
              <a:t>spr</a:t>
            </a:r>
            <a:r>
              <a:rPr lang="en-US" sz="2800" dirty="0" smtClean="0">
                <a:solidFill>
                  <a:srgbClr val="C00000"/>
                </a:solidFill>
                <a:latin typeface="Times New Roman" pitchFamily="18" charset="0"/>
                <a:ea typeface="Courier New" pitchFamily="49" charset="0"/>
                <a:cs typeface="Times New Roman" pitchFamily="18" charset="0"/>
              </a:rPr>
              <a:t>/ and underline the words with /</a:t>
            </a:r>
            <a:r>
              <a:rPr lang="en-US" sz="2800" dirty="0" err="1" smtClean="0">
                <a:solidFill>
                  <a:srgbClr val="C00000"/>
                </a:solidFill>
                <a:latin typeface="Times New Roman" pitchFamily="18" charset="0"/>
                <a:ea typeface="Courier New" pitchFamily="49" charset="0"/>
                <a:cs typeface="Times New Roman" pitchFamily="18" charset="0"/>
              </a:rPr>
              <a:t>str</a:t>
            </a:r>
            <a:r>
              <a:rPr lang="en-US" sz="2800" dirty="0" smtClean="0">
                <a:solidFill>
                  <a:srgbClr val="C00000"/>
                </a:solidFill>
                <a:latin typeface="Times New Roman" pitchFamily="18" charset="0"/>
                <a:ea typeface="Courier New" pitchFamily="49" charset="0"/>
                <a:cs typeface="Times New Roman" pitchFamily="18" charset="0"/>
              </a:rPr>
              <a:t>/. Then say the sentences.</a:t>
            </a:r>
            <a:endParaRPr lang="en-US" sz="1400" dirty="0" smtClean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228600" y="1447800"/>
            <a:ext cx="8763000" cy="5016758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77813" algn="l"/>
              </a:tabLst>
            </a:pP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ourier New" pitchFamily="49" charset="0"/>
                <a:cs typeface="Times New Roman" pitchFamily="18" charset="0"/>
              </a:rPr>
              <a:t>1.In my family, all the traditions of our ancestors are strictly followed.</a:t>
            </a:r>
            <a:endParaRPr kumimoji="0" lang="en-US" sz="16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77813" algn="l"/>
              </a:tabLst>
            </a:pP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ourier New" pitchFamily="49" charset="0"/>
                <a:cs typeface="Times New Roman" pitchFamily="18" charset="0"/>
              </a:rPr>
              <a:t>2.The custom of saying hello to strangers has spread through our community.</a:t>
            </a:r>
            <a:endParaRPr kumimoji="0" lang="en-US" sz="16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77813" algn="l"/>
              </a:tabLst>
            </a:pP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ourier New" pitchFamily="49" charset="0"/>
                <a:cs typeface="Times New Roman" pitchFamily="18" charset="0"/>
              </a:rPr>
              <a:t>3.In our district, it's the custom for residents to sweep the streets on Saturday mornings.</a:t>
            </a:r>
            <a:endParaRPr kumimoji="0" lang="en-US" sz="16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77813" algn="l"/>
              </a:tabLst>
            </a:pP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ourier New" pitchFamily="49" charset="0"/>
                <a:cs typeface="Times New Roman" pitchFamily="18" charset="0"/>
              </a:rPr>
              <a:t>4.That filmstrip really highlighted our customs and traditions.</a:t>
            </a:r>
            <a:endParaRPr kumimoji="0" lang="en-US" sz="16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77813" algn="l"/>
              </a:tabLst>
            </a:pP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ourier New" pitchFamily="49" charset="0"/>
                <a:cs typeface="Times New Roman" pitchFamily="18" charset="0"/>
              </a:rPr>
              <a:t>5.Parents usually want their offspring to follow the family traditions.</a:t>
            </a:r>
            <a:endParaRPr kumimoji="0" lang="en-US" sz="44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Minus 4"/>
          <p:cNvSpPr/>
          <p:nvPr/>
        </p:nvSpPr>
        <p:spPr>
          <a:xfrm>
            <a:off x="228600" y="2362200"/>
            <a:ext cx="609600" cy="228600"/>
          </a:xfrm>
          <a:prstGeom prst="mathMinus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/>
          </a:p>
        </p:txBody>
      </p:sp>
      <p:sp>
        <p:nvSpPr>
          <p:cNvPr id="6" name="Minus 5"/>
          <p:cNvSpPr/>
          <p:nvPr/>
        </p:nvSpPr>
        <p:spPr>
          <a:xfrm>
            <a:off x="5486400" y="2819400"/>
            <a:ext cx="609600" cy="228600"/>
          </a:xfrm>
          <a:prstGeom prst="mathMinus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/>
          </a:p>
        </p:txBody>
      </p:sp>
      <p:sp>
        <p:nvSpPr>
          <p:cNvPr id="7" name="Minus 6"/>
          <p:cNvSpPr/>
          <p:nvPr/>
        </p:nvSpPr>
        <p:spPr>
          <a:xfrm>
            <a:off x="1905000" y="4267200"/>
            <a:ext cx="609600" cy="228600"/>
          </a:xfrm>
          <a:prstGeom prst="mathMinus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/>
          </a:p>
        </p:txBody>
      </p:sp>
      <p:sp>
        <p:nvSpPr>
          <p:cNvPr id="8" name="Minus 7"/>
          <p:cNvSpPr/>
          <p:nvPr/>
        </p:nvSpPr>
        <p:spPr>
          <a:xfrm>
            <a:off x="2057400" y="4876800"/>
            <a:ext cx="609600" cy="228600"/>
          </a:xfrm>
          <a:prstGeom prst="mathMinus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/>
          </a:p>
        </p:txBody>
      </p:sp>
      <p:sp>
        <p:nvSpPr>
          <p:cNvPr id="13" name="Minus 12"/>
          <p:cNvSpPr/>
          <p:nvPr/>
        </p:nvSpPr>
        <p:spPr>
          <a:xfrm>
            <a:off x="7620000" y="2895600"/>
            <a:ext cx="1219200" cy="228600"/>
          </a:xfrm>
          <a:prstGeom prst="mathMinus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>
              <a:solidFill>
                <a:srgbClr val="FF0000"/>
              </a:solidFill>
            </a:endParaRPr>
          </a:p>
        </p:txBody>
      </p:sp>
      <p:sp>
        <p:nvSpPr>
          <p:cNvPr id="14" name="Minus 13"/>
          <p:cNvSpPr/>
          <p:nvPr/>
        </p:nvSpPr>
        <p:spPr>
          <a:xfrm>
            <a:off x="5029200" y="5791200"/>
            <a:ext cx="1371600" cy="152400"/>
          </a:xfrm>
          <a:prstGeom prst="mathMinus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/>
          </a:p>
        </p:txBody>
      </p:sp>
      <p:sp>
        <p:nvSpPr>
          <p:cNvPr id="15" name="Rectangle 14"/>
          <p:cNvSpPr/>
          <p:nvPr/>
        </p:nvSpPr>
        <p:spPr>
          <a:xfrm>
            <a:off x="0" y="0"/>
            <a:ext cx="9067800" cy="523220"/>
          </a:xfrm>
          <a:prstGeom prst="rect">
            <a:avLst/>
          </a:prstGeom>
          <a:solidFill>
            <a:srgbClr val="00B050"/>
          </a:solidFill>
          <a:ln>
            <a:solidFill>
              <a:srgbClr val="FF0000"/>
            </a:solidFill>
          </a:ln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2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Unit 4: OUR CUSTOMS AND TRADITIONS – </a:t>
            </a:r>
            <a:r>
              <a:rPr lang="en-US" sz="2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A Close look 1</a:t>
            </a:r>
            <a:endParaRPr lang="en-US" sz="2800" b="1" dirty="0"/>
          </a:p>
        </p:txBody>
      </p:sp>
      <p:sp>
        <p:nvSpPr>
          <p:cNvPr id="17" name="Minus 16"/>
          <p:cNvSpPr/>
          <p:nvPr/>
        </p:nvSpPr>
        <p:spPr>
          <a:xfrm>
            <a:off x="7639594" y="3009900"/>
            <a:ext cx="1219200" cy="228600"/>
          </a:xfrm>
          <a:prstGeom prst="mathMinus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>
              <a:solidFill>
                <a:srgbClr val="FF0000"/>
              </a:solidFill>
            </a:endParaRPr>
          </a:p>
        </p:txBody>
      </p:sp>
      <p:sp>
        <p:nvSpPr>
          <p:cNvPr id="18" name="Minus 17"/>
          <p:cNvSpPr/>
          <p:nvPr/>
        </p:nvSpPr>
        <p:spPr>
          <a:xfrm>
            <a:off x="5074920" y="5924550"/>
            <a:ext cx="1295400" cy="114300"/>
          </a:xfrm>
          <a:prstGeom prst="mathMinus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>
              <a:solidFill>
                <a:srgbClr val="FF0000"/>
              </a:solidFill>
            </a:endParaRPr>
          </a:p>
        </p:txBody>
      </p:sp>
      <p:pic>
        <p:nvPicPr>
          <p:cNvPr id="3" name="28 Track 28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7830094" y="792480"/>
            <a:ext cx="838200" cy="60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1" dur="94449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5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13" grpId="0" animBg="1"/>
      <p:bldP spid="14" grpId="0" animBg="1"/>
      <p:bldP spid="17" grpId="0" animBg="1"/>
      <p:bldP spid="18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609600" y="1143000"/>
            <a:ext cx="57150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0070C0"/>
                </a:solidFill>
              </a:rPr>
              <a:t>* </a:t>
            </a:r>
            <a:r>
              <a:rPr lang="en-US" sz="2800" b="1" u="sng" dirty="0" smtClean="0">
                <a:solidFill>
                  <a:srgbClr val="0070C0"/>
                </a:solidFill>
              </a:rPr>
              <a:t>Homework:</a:t>
            </a:r>
            <a:endParaRPr lang="en-US" sz="2800" dirty="0" smtClean="0">
              <a:solidFill>
                <a:srgbClr val="0070C0"/>
              </a:solidFill>
            </a:endParaRPr>
          </a:p>
          <a:p>
            <a:r>
              <a:rPr lang="en-US" sz="2800" dirty="0" smtClean="0">
                <a:solidFill>
                  <a:srgbClr val="0070C0"/>
                </a:solidFill>
              </a:rPr>
              <a:t>- Learn vocabulary by heart and rewrite them in sentences.</a:t>
            </a:r>
          </a:p>
          <a:p>
            <a:r>
              <a:rPr lang="en-US" sz="2800" dirty="0" smtClean="0">
                <a:solidFill>
                  <a:srgbClr val="0070C0"/>
                </a:solidFill>
              </a:rPr>
              <a:t>- Redo the exercise in your notebook.</a:t>
            </a:r>
          </a:p>
          <a:p>
            <a:r>
              <a:rPr lang="en-US" sz="2800" dirty="0" smtClean="0">
                <a:solidFill>
                  <a:srgbClr val="0070C0"/>
                </a:solidFill>
              </a:rPr>
              <a:t>- Prepare for a closer look 2</a:t>
            </a:r>
          </a:p>
          <a:p>
            <a:endParaRPr lang="en-US" sz="2800" dirty="0">
              <a:solidFill>
                <a:srgbClr val="0070C0"/>
              </a:solidFill>
            </a:endParaRPr>
          </a:p>
        </p:txBody>
      </p:sp>
      <p:sp>
        <p:nvSpPr>
          <p:cNvPr id="4" name="Rectangle 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0" y="0"/>
            <a:ext cx="9067800" cy="523220"/>
          </a:xfrm>
          <a:prstGeom prst="rect">
            <a:avLst/>
          </a:prstGeom>
          <a:solidFill>
            <a:srgbClr val="00B050"/>
          </a:solidFill>
          <a:ln>
            <a:solidFill>
              <a:srgbClr val="FF0000"/>
            </a:solidFill>
          </a:ln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2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Unit 4: OUR CUSTOMS AND TRADITIONS – </a:t>
            </a:r>
            <a:r>
              <a:rPr lang="en-US" sz="2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A Close look 1</a:t>
            </a:r>
            <a:endParaRPr lang="en-US" sz="28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4578" name="Picture 2" descr="https://encrypted-tbn2.gstatic.com/images?q=tbn:ANd9GcQqhKlsl9IG6vD1kjr0O_1fuxbs9d3Bv4AI0xOJ-_qFhjfSwwWW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28600"/>
            <a:ext cx="9561917" cy="6705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4114800" y="1219200"/>
            <a:ext cx="1905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u="sng" dirty="0" smtClean="0">
                <a:solidFill>
                  <a:srgbClr val="FFFF00"/>
                </a:solidFill>
              </a:rPr>
              <a:t>Unit 4:</a:t>
            </a:r>
            <a:endParaRPr lang="en-US" sz="4800" b="1" u="sng" dirty="0">
              <a:solidFill>
                <a:srgbClr val="FFFF00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828800" y="2057400"/>
            <a:ext cx="6823670" cy="193899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6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OUR CUSTOMS AND TRADITIONS</a:t>
            </a:r>
            <a:endParaRPr lang="en-US" sz="6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845904" y="3994954"/>
            <a:ext cx="5029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smtClean="0">
                <a:solidFill>
                  <a:schemeClr val="bg1"/>
                </a:solidFill>
              </a:rPr>
              <a:t>A Closer look 1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048000" y="609600"/>
            <a:ext cx="5867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</a:rPr>
              <a:t>Saturday, November 14</a:t>
            </a:r>
            <a:r>
              <a:rPr lang="en-US" sz="2800" baseline="30000" dirty="0" smtClean="0">
                <a:solidFill>
                  <a:schemeClr val="bg1"/>
                </a:solidFill>
              </a:rPr>
              <a:t>th</a:t>
            </a:r>
            <a:r>
              <a:rPr lang="en-US" sz="2800" dirty="0" smtClean="0">
                <a:solidFill>
                  <a:schemeClr val="bg1"/>
                </a:solidFill>
              </a:rPr>
              <a:t>, </a:t>
            </a:r>
            <a:r>
              <a:rPr lang="en-US" sz="2800" dirty="0" smtClean="0">
                <a:solidFill>
                  <a:schemeClr val="bg1"/>
                </a:solidFill>
              </a:rPr>
              <a:t>2020</a:t>
            </a:r>
            <a:endParaRPr lang="en-US" sz="2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32035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" presetID="21" presetClass="entr" presetSubtype="1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1" presetClass="entr" presetSubtype="1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9067800" cy="523220"/>
          </a:xfrm>
          <a:prstGeom prst="rect">
            <a:avLst/>
          </a:prstGeom>
          <a:solidFill>
            <a:srgbClr val="00B050"/>
          </a:solidFill>
          <a:ln>
            <a:solidFill>
              <a:srgbClr val="FF0000"/>
            </a:solidFill>
          </a:ln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2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Unit 4: OUR CUSTOMS AND TRADITIONS – </a:t>
            </a:r>
            <a:r>
              <a:rPr lang="en-US" sz="2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A Close look 1</a:t>
            </a:r>
            <a:endParaRPr lang="en-US" sz="2800" b="1" dirty="0"/>
          </a:p>
        </p:txBody>
      </p:sp>
      <p:sp>
        <p:nvSpPr>
          <p:cNvPr id="3073" name="Rectangle 1"/>
          <p:cNvSpPr>
            <a:spLocks noChangeArrowheads="1"/>
          </p:cNvSpPr>
          <p:nvPr/>
        </p:nvSpPr>
        <p:spPr bwMode="auto">
          <a:xfrm>
            <a:off x="0" y="0"/>
            <a:ext cx="223138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ourier New" pitchFamily="49" charset="0"/>
                <a:cs typeface="Times New Roman" pitchFamily="18" charset="0"/>
              </a:rPr>
              <a:t>.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33400" y="838200"/>
            <a:ext cx="8229600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 smtClean="0">
                <a:solidFill>
                  <a:srgbClr val="C00000"/>
                </a:solidFill>
                <a:latin typeface="Times New Roman" pitchFamily="18" charset="0"/>
                <a:ea typeface="Courier New" pitchFamily="49" charset="0"/>
                <a:cs typeface="Times New Roman" pitchFamily="18" charset="0"/>
              </a:rPr>
              <a:t> </a:t>
            </a:r>
            <a:r>
              <a:rPr lang="en-US" sz="3200" dirty="0" smtClean="0">
                <a:solidFill>
                  <a:srgbClr val="FF0000"/>
                </a:solidFill>
              </a:rPr>
              <a:t>Watch out!</a:t>
            </a:r>
          </a:p>
          <a:p>
            <a:endParaRPr lang="en-US" sz="3200" dirty="0" smtClean="0"/>
          </a:p>
          <a:p>
            <a:r>
              <a:rPr lang="en-US" sz="3200" dirty="0" smtClean="0">
                <a:solidFill>
                  <a:srgbClr val="0070C0"/>
                </a:solidFill>
              </a:rPr>
              <a:t>The words ‘custom’ and ‘tradition” can be countable or uncountable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228600" y="457200"/>
            <a:ext cx="87630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en-US" sz="2800" dirty="0" smtClean="0">
                <a:solidFill>
                  <a:srgbClr val="000000"/>
                </a:solidFill>
                <a:latin typeface="Times New Roman" pitchFamily="18" charset="0"/>
                <a:ea typeface="Courier New" pitchFamily="49" charset="0"/>
                <a:cs typeface="Times New Roman" pitchFamily="18" charset="0"/>
              </a:rPr>
              <a:t>1 . </a:t>
            </a:r>
            <a:r>
              <a:rPr lang="en-US" sz="2800" u="sng" dirty="0" smtClean="0">
                <a:solidFill>
                  <a:srgbClr val="000000"/>
                </a:solidFill>
                <a:latin typeface="Times New Roman" pitchFamily="18" charset="0"/>
                <a:ea typeface="Courier New" pitchFamily="49" charset="0"/>
                <a:cs typeface="Times New Roman" pitchFamily="18" charset="0"/>
              </a:rPr>
              <a:t>Match the first halves of the sentences (A) with the second halves (B).</a:t>
            </a:r>
            <a:endParaRPr lang="en-US" sz="1400" u="sng" dirty="0" smtClean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13" name="Table 12"/>
          <p:cNvGraphicFramePr>
            <a:graphicFrameLocks noGrp="1"/>
          </p:cNvGraphicFramePr>
          <p:nvPr/>
        </p:nvGraphicFramePr>
        <p:xfrm>
          <a:off x="152400" y="1645920"/>
          <a:ext cx="8915400" cy="5120640"/>
        </p:xfrm>
        <a:graphic>
          <a:graphicData uri="http://schemas.openxmlformats.org/drawingml/2006/table">
            <a:tbl>
              <a:tblPr/>
              <a:tblGrid>
                <a:gridCol w="3657600"/>
                <a:gridCol w="5257800"/>
              </a:tblGrid>
              <a:tr h="484505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rgbClr val="FF0000"/>
                          </a:solidFill>
                          <a:latin typeface="Times New Roman"/>
                          <a:ea typeface="Courier New"/>
                          <a:cs typeface="Times New Roman"/>
                        </a:rPr>
                        <a:t>1. Although they are not Christian,</a:t>
                      </a:r>
                      <a:endParaRPr lang="en-US" sz="2400" dirty="0">
                        <a:solidFill>
                          <a:srgbClr val="FF0000"/>
                        </a:solidFill>
                        <a:latin typeface="Courier New"/>
                        <a:ea typeface="Courier New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rgbClr val="0070C0"/>
                          </a:solidFill>
                          <a:latin typeface="Times New Roman"/>
                          <a:ea typeface="Courier New"/>
                          <a:cs typeface="Times New Roman"/>
                        </a:rPr>
                        <a:t>a. the first person to step into your house in the new year should be a man.</a:t>
                      </a:r>
                      <a:endParaRPr lang="en-US" sz="2400" dirty="0">
                        <a:solidFill>
                          <a:srgbClr val="0070C0"/>
                        </a:solidFill>
                        <a:latin typeface="Courier New"/>
                        <a:ea typeface="Courier New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441960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rgbClr val="FF0000"/>
                          </a:solidFill>
                          <a:latin typeface="Times New Roman"/>
                          <a:ea typeface="Courier New"/>
                          <a:cs typeface="Times New Roman"/>
                        </a:rPr>
                        <a:t>2. It's the custom</a:t>
                      </a:r>
                      <a:endParaRPr lang="en-US" sz="2400" dirty="0">
                        <a:solidFill>
                          <a:srgbClr val="FF0000"/>
                        </a:solidFill>
                        <a:latin typeface="Courier New"/>
                        <a:ea typeface="Courier New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rgbClr val="0070C0"/>
                          </a:solidFill>
                          <a:latin typeface="Times New Roman"/>
                          <a:ea typeface="Courier New"/>
                          <a:cs typeface="Times New Roman"/>
                        </a:rPr>
                        <a:t>b. making sponge cakes for the Mid-Autumn Festival instead of </a:t>
                      </a:r>
                      <a:r>
                        <a:rPr lang="en-US" sz="2400" dirty="0" err="1">
                          <a:solidFill>
                            <a:srgbClr val="0070C0"/>
                          </a:solidFill>
                          <a:latin typeface="Times New Roman"/>
                          <a:ea typeface="Courier New"/>
                          <a:cs typeface="Times New Roman"/>
                        </a:rPr>
                        <a:t>mooncakes</a:t>
                      </a:r>
                      <a:r>
                        <a:rPr lang="en-US" sz="2400" dirty="0">
                          <a:solidFill>
                            <a:srgbClr val="0070C0"/>
                          </a:solidFill>
                          <a:latin typeface="Times New Roman"/>
                          <a:ea typeface="Courier New"/>
                          <a:cs typeface="Times New Roman"/>
                        </a:rPr>
                        <a:t>.</a:t>
                      </a:r>
                      <a:endParaRPr lang="en-US" sz="2400" dirty="0">
                        <a:solidFill>
                          <a:srgbClr val="0070C0"/>
                        </a:solidFill>
                        <a:latin typeface="Courier New"/>
                        <a:ea typeface="Courier New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04800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solidFill>
                            <a:srgbClr val="FF0000"/>
                          </a:solidFill>
                          <a:latin typeface="Times New Roman"/>
                          <a:ea typeface="Courier New"/>
                          <a:cs typeface="Times New Roman"/>
                        </a:rPr>
                        <a:t>3. According to tradition,</a:t>
                      </a:r>
                      <a:endParaRPr lang="en-US" sz="2400">
                        <a:solidFill>
                          <a:srgbClr val="FF0000"/>
                        </a:solidFill>
                        <a:latin typeface="Courier New"/>
                        <a:ea typeface="Courier New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rgbClr val="0070C0"/>
                          </a:solidFill>
                          <a:latin typeface="Times New Roman"/>
                          <a:ea typeface="Courier New"/>
                          <a:cs typeface="Times New Roman"/>
                        </a:rPr>
                        <a:t>c. the tradition of living with their parents</a:t>
                      </a:r>
                      <a:r>
                        <a:rPr lang="en-US" sz="2400" dirty="0" smtClean="0">
                          <a:solidFill>
                            <a:srgbClr val="0070C0"/>
                          </a:solidFill>
                          <a:latin typeface="Times New Roman"/>
                          <a:ea typeface="Courier New"/>
                          <a:cs typeface="Times New Roman"/>
                        </a:rPr>
                        <a:t>.</a:t>
                      </a:r>
                    </a:p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400" dirty="0">
                        <a:solidFill>
                          <a:srgbClr val="0070C0"/>
                        </a:solidFill>
                        <a:latin typeface="Courier New"/>
                        <a:ea typeface="Courier New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438785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solidFill>
                            <a:srgbClr val="FF0000"/>
                          </a:solidFill>
                          <a:latin typeface="Times New Roman"/>
                          <a:ea typeface="Courier New"/>
                          <a:cs typeface="Times New Roman"/>
                        </a:rPr>
                        <a:t>4. There is a tradition in our school that</a:t>
                      </a:r>
                      <a:endParaRPr lang="en-US" sz="2400">
                        <a:solidFill>
                          <a:srgbClr val="FF0000"/>
                        </a:solidFill>
                        <a:latin typeface="Courier New"/>
                        <a:ea typeface="Courier New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rgbClr val="0070C0"/>
                          </a:solidFill>
                          <a:latin typeface="Times New Roman"/>
                          <a:ea typeface="Courier New"/>
                          <a:cs typeface="Times New Roman"/>
                        </a:rPr>
                        <a:t>d. in that country for women to get married in white.</a:t>
                      </a:r>
                      <a:endParaRPr lang="en-US" sz="2400" dirty="0">
                        <a:solidFill>
                          <a:srgbClr val="0070C0"/>
                        </a:solidFill>
                        <a:latin typeface="Courier New"/>
                        <a:ea typeface="Courier New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441960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solidFill>
                            <a:srgbClr val="FF0000"/>
                          </a:solidFill>
                          <a:latin typeface="Times New Roman"/>
                          <a:ea typeface="Courier New"/>
                          <a:cs typeface="Times New Roman"/>
                        </a:rPr>
                        <a:t>5. They broke with tradition by</a:t>
                      </a:r>
                      <a:endParaRPr lang="en-US" sz="2400">
                        <a:solidFill>
                          <a:srgbClr val="FF0000"/>
                        </a:solidFill>
                        <a:latin typeface="Courier New"/>
                        <a:ea typeface="Courier New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rgbClr val="0070C0"/>
                          </a:solidFill>
                          <a:latin typeface="Times New Roman"/>
                          <a:ea typeface="Courier New"/>
                          <a:cs typeface="Times New Roman"/>
                        </a:rPr>
                        <a:t>e. the family has the custom of giving presents at Christmas.</a:t>
                      </a:r>
                      <a:endParaRPr lang="en-US" sz="2400" dirty="0">
                        <a:solidFill>
                          <a:srgbClr val="0070C0"/>
                        </a:solidFill>
                        <a:latin typeface="Courier New"/>
                        <a:ea typeface="Courier New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04800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solidFill>
                            <a:srgbClr val="FF0000"/>
                          </a:solidFill>
                          <a:latin typeface="Times New Roman"/>
                          <a:ea typeface="Courier New"/>
                          <a:cs typeface="Times New Roman"/>
                        </a:rPr>
                        <a:t>6. Many young</a:t>
                      </a:r>
                      <a:endParaRPr lang="en-US" sz="2400">
                        <a:solidFill>
                          <a:srgbClr val="FF0000"/>
                        </a:solidFill>
                        <a:latin typeface="Courier New"/>
                        <a:ea typeface="Courier New"/>
                        <a:cs typeface="Times New Roman"/>
                      </a:endParaRPr>
                    </a:p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solidFill>
                            <a:srgbClr val="FF0000"/>
                          </a:solidFill>
                          <a:latin typeface="Times New Roman"/>
                          <a:ea typeface="Courier New"/>
                          <a:cs typeface="Times New Roman"/>
                        </a:rPr>
                        <a:t>people do not follow</a:t>
                      </a:r>
                      <a:endParaRPr lang="en-US" sz="2400">
                        <a:solidFill>
                          <a:srgbClr val="FF0000"/>
                        </a:solidFill>
                        <a:latin typeface="Courier New"/>
                        <a:ea typeface="Courier New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rgbClr val="0070C0"/>
                          </a:solidFill>
                          <a:latin typeface="Times New Roman"/>
                          <a:ea typeface="Courier New"/>
                          <a:cs typeface="Times New Roman"/>
                        </a:rPr>
                        <a:t>f. morning exercise at 5 a.m.</a:t>
                      </a:r>
                      <a:endParaRPr lang="en-US" sz="2400" dirty="0">
                        <a:solidFill>
                          <a:srgbClr val="0070C0"/>
                        </a:solidFill>
                        <a:latin typeface="Courier New"/>
                        <a:ea typeface="Courier New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11150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rgbClr val="FF0000"/>
                          </a:solidFill>
                          <a:latin typeface="Times New Roman"/>
                          <a:ea typeface="Courier New"/>
                          <a:cs typeface="Times New Roman"/>
                        </a:rPr>
                        <a:t>7. In my family there is a custom of doing</a:t>
                      </a:r>
                      <a:endParaRPr lang="en-US" sz="2400" dirty="0">
                        <a:solidFill>
                          <a:srgbClr val="FF0000"/>
                        </a:solidFill>
                        <a:latin typeface="Courier New"/>
                        <a:ea typeface="Courier New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rgbClr val="0070C0"/>
                          </a:solidFill>
                          <a:latin typeface="Times New Roman"/>
                          <a:ea typeface="Courier New"/>
                          <a:cs typeface="Times New Roman"/>
                        </a:rPr>
                        <a:t>g. girls should wear </a:t>
                      </a:r>
                      <a:r>
                        <a:rPr lang="en-US" sz="2400" dirty="0" err="1">
                          <a:solidFill>
                            <a:srgbClr val="0070C0"/>
                          </a:solidFill>
                          <a:latin typeface="Times New Roman"/>
                          <a:ea typeface="Courier New"/>
                          <a:cs typeface="Times New Roman"/>
                        </a:rPr>
                        <a:t>ao</a:t>
                      </a:r>
                      <a:r>
                        <a:rPr lang="en-US" sz="2400" dirty="0">
                          <a:solidFill>
                            <a:srgbClr val="0070C0"/>
                          </a:solidFill>
                          <a:latin typeface="Times New Roman"/>
                          <a:ea typeface="Courier New"/>
                          <a:cs typeface="Times New Roman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70C0"/>
                          </a:solidFill>
                          <a:latin typeface="Times New Roman"/>
                          <a:ea typeface="Courier New"/>
                          <a:cs typeface="Times New Roman"/>
                        </a:rPr>
                        <a:t>dai</a:t>
                      </a:r>
                      <a:r>
                        <a:rPr lang="en-US" sz="2400" dirty="0">
                          <a:solidFill>
                            <a:srgbClr val="0070C0"/>
                          </a:solidFill>
                          <a:latin typeface="Times New Roman"/>
                          <a:ea typeface="Courier New"/>
                          <a:cs typeface="Times New Roman"/>
                        </a:rPr>
                        <a:t> on the first day of school.</a:t>
                      </a:r>
                      <a:endParaRPr lang="en-US" sz="2400" dirty="0">
                        <a:solidFill>
                          <a:srgbClr val="0070C0"/>
                        </a:solidFill>
                        <a:latin typeface="Courier New"/>
                        <a:ea typeface="Courier New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sp>
        <p:nvSpPr>
          <p:cNvPr id="7" name="Flowchart: Connector 6"/>
          <p:cNvSpPr/>
          <p:nvPr/>
        </p:nvSpPr>
        <p:spPr>
          <a:xfrm>
            <a:off x="3352800" y="1981200"/>
            <a:ext cx="457200" cy="457200"/>
          </a:xfrm>
          <a:prstGeom prst="flowChartConnector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rgbClr val="0070C0"/>
                </a:solidFill>
              </a:rPr>
              <a:t>e</a:t>
            </a:r>
            <a:endParaRPr lang="en-US" sz="2800" b="1" dirty="0">
              <a:solidFill>
                <a:srgbClr val="0070C0"/>
              </a:solidFill>
            </a:endParaRPr>
          </a:p>
        </p:txBody>
      </p:sp>
      <p:sp>
        <p:nvSpPr>
          <p:cNvPr id="8" name="Flowchart: Connector 7"/>
          <p:cNvSpPr/>
          <p:nvPr/>
        </p:nvSpPr>
        <p:spPr>
          <a:xfrm>
            <a:off x="3352800" y="2514600"/>
            <a:ext cx="457200" cy="457200"/>
          </a:xfrm>
          <a:prstGeom prst="flowChartConnector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rgbClr val="0070C0"/>
                </a:solidFill>
              </a:rPr>
              <a:t>d</a:t>
            </a:r>
            <a:endParaRPr lang="en-US" sz="2800" b="1" dirty="0">
              <a:solidFill>
                <a:srgbClr val="0070C0"/>
              </a:solidFill>
            </a:endParaRPr>
          </a:p>
        </p:txBody>
      </p:sp>
      <p:sp>
        <p:nvSpPr>
          <p:cNvPr id="9" name="Flowchart: Connector 8"/>
          <p:cNvSpPr/>
          <p:nvPr/>
        </p:nvSpPr>
        <p:spPr>
          <a:xfrm>
            <a:off x="3352800" y="3276600"/>
            <a:ext cx="457200" cy="457200"/>
          </a:xfrm>
          <a:prstGeom prst="flowChartConnector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rgbClr val="0070C0"/>
                </a:solidFill>
              </a:rPr>
              <a:t>a</a:t>
            </a:r>
            <a:endParaRPr lang="en-US" sz="2800" b="1" dirty="0">
              <a:solidFill>
                <a:srgbClr val="0070C0"/>
              </a:solidFill>
            </a:endParaRPr>
          </a:p>
        </p:txBody>
      </p:sp>
      <p:sp>
        <p:nvSpPr>
          <p:cNvPr id="12" name="Flowchart: Connector 11"/>
          <p:cNvSpPr/>
          <p:nvPr/>
        </p:nvSpPr>
        <p:spPr>
          <a:xfrm>
            <a:off x="3352800" y="4038600"/>
            <a:ext cx="457200" cy="457200"/>
          </a:xfrm>
          <a:prstGeom prst="flowChartConnector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rgbClr val="0070C0"/>
                </a:solidFill>
              </a:rPr>
              <a:t>g</a:t>
            </a:r>
            <a:endParaRPr lang="en-US" sz="2800" b="1" dirty="0">
              <a:solidFill>
                <a:srgbClr val="0070C0"/>
              </a:solidFill>
            </a:endParaRPr>
          </a:p>
        </p:txBody>
      </p:sp>
      <p:sp>
        <p:nvSpPr>
          <p:cNvPr id="14" name="Flowchart: Connector 13"/>
          <p:cNvSpPr/>
          <p:nvPr/>
        </p:nvSpPr>
        <p:spPr>
          <a:xfrm>
            <a:off x="3352800" y="4800600"/>
            <a:ext cx="457200" cy="457200"/>
          </a:xfrm>
          <a:prstGeom prst="flowChartConnector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rgbClr val="0070C0"/>
                </a:solidFill>
              </a:rPr>
              <a:t>b</a:t>
            </a:r>
            <a:endParaRPr lang="en-US" sz="2800" b="1" dirty="0">
              <a:solidFill>
                <a:srgbClr val="0070C0"/>
              </a:solidFill>
            </a:endParaRPr>
          </a:p>
        </p:txBody>
      </p:sp>
      <p:sp>
        <p:nvSpPr>
          <p:cNvPr id="15" name="Flowchart: Connector 14"/>
          <p:cNvSpPr/>
          <p:nvPr/>
        </p:nvSpPr>
        <p:spPr>
          <a:xfrm>
            <a:off x="3352800" y="5486400"/>
            <a:ext cx="457200" cy="457200"/>
          </a:xfrm>
          <a:prstGeom prst="flowChartConnector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rgbClr val="0070C0"/>
                </a:solidFill>
              </a:rPr>
              <a:t>c</a:t>
            </a:r>
            <a:endParaRPr lang="en-US" sz="2800" b="1" dirty="0">
              <a:solidFill>
                <a:srgbClr val="0070C0"/>
              </a:solidFill>
            </a:endParaRPr>
          </a:p>
        </p:txBody>
      </p:sp>
      <p:sp>
        <p:nvSpPr>
          <p:cNvPr id="16" name="Flowchart: Connector 15"/>
          <p:cNvSpPr/>
          <p:nvPr/>
        </p:nvSpPr>
        <p:spPr>
          <a:xfrm>
            <a:off x="3352800" y="6248400"/>
            <a:ext cx="381000" cy="381000"/>
          </a:xfrm>
          <a:prstGeom prst="flowChartConnector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rgbClr val="0070C0"/>
                </a:solidFill>
              </a:rPr>
              <a:t>f</a:t>
            </a:r>
            <a:endParaRPr lang="en-US" sz="2800" b="1" dirty="0">
              <a:solidFill>
                <a:srgbClr val="0070C0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0" y="0"/>
            <a:ext cx="9067800" cy="523220"/>
          </a:xfrm>
          <a:prstGeom prst="rect">
            <a:avLst/>
          </a:prstGeom>
          <a:solidFill>
            <a:srgbClr val="00B050"/>
          </a:solidFill>
          <a:ln>
            <a:solidFill>
              <a:srgbClr val="FF0000"/>
            </a:solidFill>
          </a:ln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2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Unit 4: OUR CUSTOMS AND TRADITIONS – </a:t>
            </a:r>
            <a:r>
              <a:rPr lang="en-US" sz="2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A Close look 1</a:t>
            </a:r>
            <a:endParaRPr lang="en-US" sz="28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2" grpId="0" animBg="1"/>
      <p:bldP spid="14" grpId="0" animBg="1"/>
      <p:bldP spid="15" grpId="0" animBg="1"/>
      <p:bldP spid="1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228600" y="457200"/>
            <a:ext cx="87630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en-US" sz="2800" dirty="0" smtClean="0">
                <a:solidFill>
                  <a:srgbClr val="000000"/>
                </a:solidFill>
                <a:latin typeface="Times New Roman" pitchFamily="18" charset="0"/>
                <a:ea typeface="Courier New" pitchFamily="49" charset="0"/>
                <a:cs typeface="Times New Roman" pitchFamily="18" charset="0"/>
              </a:rPr>
              <a:t> </a:t>
            </a:r>
            <a:r>
              <a:rPr lang="en-US" sz="2800" u="sng" dirty="0" smtClean="0">
                <a:solidFill>
                  <a:srgbClr val="000000"/>
                </a:solidFill>
                <a:latin typeface="Times New Roman" pitchFamily="18" charset="0"/>
                <a:ea typeface="Courier New" pitchFamily="49" charset="0"/>
                <a:cs typeface="Times New Roman" pitchFamily="18" charset="0"/>
              </a:rPr>
              <a:t>The “custom” or “tradition” could be  </a:t>
            </a:r>
            <a:r>
              <a:rPr lang="en-US" sz="2800" u="sng" dirty="0" smtClean="0">
                <a:solidFill>
                  <a:srgbClr val="FF0000"/>
                </a:solidFill>
                <a:latin typeface="Times New Roman" pitchFamily="18" charset="0"/>
                <a:ea typeface="Courier New" pitchFamily="49" charset="0"/>
                <a:cs typeface="Times New Roman" pitchFamily="18" charset="0"/>
              </a:rPr>
              <a:t>countable </a:t>
            </a:r>
            <a:r>
              <a:rPr lang="en-US" sz="2800" u="sng" dirty="0" smtClean="0">
                <a:solidFill>
                  <a:srgbClr val="000000"/>
                </a:solidFill>
                <a:latin typeface="Times New Roman" pitchFamily="18" charset="0"/>
                <a:ea typeface="Courier New" pitchFamily="49" charset="0"/>
                <a:cs typeface="Times New Roman" pitchFamily="18" charset="0"/>
              </a:rPr>
              <a:t>or </a:t>
            </a:r>
            <a:r>
              <a:rPr lang="en-US" sz="2800" u="sng" dirty="0" smtClean="0">
                <a:solidFill>
                  <a:srgbClr val="FF0000"/>
                </a:solidFill>
                <a:latin typeface="Times New Roman" pitchFamily="18" charset="0"/>
                <a:ea typeface="Courier New" pitchFamily="49" charset="0"/>
                <a:cs typeface="Times New Roman" pitchFamily="18" charset="0"/>
              </a:rPr>
              <a:t>uncountable</a:t>
            </a:r>
            <a:r>
              <a:rPr lang="en-US" sz="2800" u="sng" dirty="0" smtClean="0">
                <a:solidFill>
                  <a:srgbClr val="000000"/>
                </a:solidFill>
                <a:latin typeface="Times New Roman" pitchFamily="18" charset="0"/>
                <a:ea typeface="Courier New" pitchFamily="49" charset="0"/>
                <a:cs typeface="Times New Roman" pitchFamily="18" charset="0"/>
              </a:rPr>
              <a:t>.</a:t>
            </a:r>
            <a:endParaRPr lang="en-US" sz="1400" u="sng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52400" y="1371600"/>
            <a:ext cx="8458200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dirty="0" smtClean="0">
                <a:solidFill>
                  <a:srgbClr val="FF0000"/>
                </a:solidFill>
                <a:latin typeface="Times New Roman"/>
                <a:ea typeface="Courier New"/>
                <a:cs typeface="Times New Roman"/>
              </a:rPr>
              <a:t>1. Although they are not Christian,</a:t>
            </a:r>
            <a:r>
              <a:rPr lang="en-US" sz="2400" dirty="0" smtClean="0">
                <a:solidFill>
                  <a:srgbClr val="0070C0"/>
                </a:solidFill>
                <a:latin typeface="Times New Roman"/>
                <a:ea typeface="Courier New"/>
                <a:cs typeface="Times New Roman"/>
              </a:rPr>
              <a:t> the family has the custom of giving presents at Christmas.</a:t>
            </a:r>
          </a:p>
          <a:p>
            <a:pPr algn="just"/>
            <a:r>
              <a:rPr lang="en-US" sz="2400" dirty="0" smtClean="0">
                <a:solidFill>
                  <a:srgbClr val="FF0000"/>
                </a:solidFill>
                <a:latin typeface="Times New Roman"/>
                <a:ea typeface="Courier New"/>
                <a:cs typeface="Times New Roman"/>
              </a:rPr>
              <a:t>2. It's the custom </a:t>
            </a:r>
            <a:r>
              <a:rPr lang="en-US" sz="2400" dirty="0" smtClean="0">
                <a:solidFill>
                  <a:srgbClr val="0070C0"/>
                </a:solidFill>
                <a:latin typeface="Times New Roman"/>
                <a:ea typeface="Courier New"/>
                <a:cs typeface="Times New Roman"/>
              </a:rPr>
              <a:t>in that country for women to get married in white.</a:t>
            </a:r>
          </a:p>
          <a:p>
            <a:pPr algn="just"/>
            <a:r>
              <a:rPr lang="en-US" sz="2400" dirty="0" smtClean="0">
                <a:solidFill>
                  <a:srgbClr val="FF0000"/>
                </a:solidFill>
                <a:latin typeface="Times New Roman"/>
                <a:ea typeface="Courier New"/>
                <a:cs typeface="Times New Roman"/>
              </a:rPr>
              <a:t>3. According to tradition, </a:t>
            </a:r>
            <a:r>
              <a:rPr lang="en-US" sz="2400" dirty="0" smtClean="0">
                <a:solidFill>
                  <a:srgbClr val="0070C0"/>
                </a:solidFill>
                <a:latin typeface="Times New Roman"/>
                <a:ea typeface="Courier New"/>
                <a:cs typeface="Times New Roman"/>
              </a:rPr>
              <a:t>the first person to step into your house in the new year should be a man.</a:t>
            </a:r>
          </a:p>
          <a:p>
            <a:pPr algn="just"/>
            <a:r>
              <a:rPr lang="en-US" sz="2400" dirty="0" smtClean="0">
                <a:solidFill>
                  <a:srgbClr val="FF0000"/>
                </a:solidFill>
                <a:latin typeface="Times New Roman"/>
                <a:ea typeface="Courier New"/>
                <a:cs typeface="Times New Roman"/>
              </a:rPr>
              <a:t>4. There is a tradition in our school that </a:t>
            </a:r>
            <a:r>
              <a:rPr lang="en-US" sz="2400" dirty="0" smtClean="0">
                <a:solidFill>
                  <a:srgbClr val="0070C0"/>
                </a:solidFill>
                <a:latin typeface="Times New Roman"/>
                <a:ea typeface="Courier New"/>
                <a:cs typeface="Times New Roman"/>
              </a:rPr>
              <a:t>girls should wear </a:t>
            </a:r>
            <a:r>
              <a:rPr lang="en-US" sz="2400" dirty="0" err="1" smtClean="0">
                <a:solidFill>
                  <a:srgbClr val="0070C0"/>
                </a:solidFill>
                <a:latin typeface="Times New Roman"/>
                <a:ea typeface="Courier New"/>
                <a:cs typeface="Times New Roman"/>
              </a:rPr>
              <a:t>ao</a:t>
            </a:r>
            <a:r>
              <a:rPr lang="en-US" sz="2400" dirty="0" smtClean="0">
                <a:solidFill>
                  <a:srgbClr val="0070C0"/>
                </a:solidFill>
                <a:latin typeface="Times New Roman"/>
                <a:ea typeface="Courier New"/>
                <a:cs typeface="Times New Roman"/>
              </a:rPr>
              <a:t> </a:t>
            </a:r>
            <a:r>
              <a:rPr lang="en-US" sz="2400" dirty="0" err="1" smtClean="0">
                <a:solidFill>
                  <a:srgbClr val="0070C0"/>
                </a:solidFill>
                <a:latin typeface="Times New Roman"/>
                <a:ea typeface="Courier New"/>
                <a:cs typeface="Times New Roman"/>
              </a:rPr>
              <a:t>dai</a:t>
            </a:r>
            <a:r>
              <a:rPr lang="en-US" sz="2400" dirty="0" smtClean="0">
                <a:solidFill>
                  <a:srgbClr val="0070C0"/>
                </a:solidFill>
                <a:latin typeface="Times New Roman"/>
                <a:ea typeface="Courier New"/>
                <a:cs typeface="Times New Roman"/>
              </a:rPr>
              <a:t> on the first day of school.</a:t>
            </a:r>
          </a:p>
          <a:p>
            <a:pPr algn="just"/>
            <a:r>
              <a:rPr lang="en-US" sz="2400" dirty="0" smtClean="0">
                <a:solidFill>
                  <a:srgbClr val="FF0000"/>
                </a:solidFill>
                <a:latin typeface="Times New Roman"/>
                <a:ea typeface="Courier New"/>
                <a:cs typeface="Times New Roman"/>
              </a:rPr>
              <a:t>5. They broke with tradition by</a:t>
            </a:r>
            <a:r>
              <a:rPr lang="en-US" sz="2400" dirty="0" smtClean="0">
                <a:solidFill>
                  <a:srgbClr val="0070C0"/>
                </a:solidFill>
                <a:latin typeface="Times New Roman"/>
                <a:ea typeface="Courier New"/>
                <a:cs typeface="Times New Roman"/>
              </a:rPr>
              <a:t> making sponge cakes for the Mid-Autumn Festival instead of </a:t>
            </a:r>
            <a:r>
              <a:rPr lang="en-US" sz="2400" dirty="0" err="1" smtClean="0">
                <a:solidFill>
                  <a:srgbClr val="0070C0"/>
                </a:solidFill>
                <a:latin typeface="Times New Roman"/>
                <a:ea typeface="Courier New"/>
                <a:cs typeface="Times New Roman"/>
              </a:rPr>
              <a:t>mooncakes</a:t>
            </a:r>
            <a:endParaRPr lang="en-US" sz="2400" dirty="0" smtClean="0">
              <a:solidFill>
                <a:srgbClr val="0070C0"/>
              </a:solidFill>
              <a:latin typeface="Times New Roman"/>
              <a:ea typeface="Courier New"/>
              <a:cs typeface="Times New Roman"/>
            </a:endParaRPr>
          </a:p>
          <a:p>
            <a:pPr algn="just"/>
            <a:r>
              <a:rPr lang="en-US" sz="2400" dirty="0" smtClean="0">
                <a:solidFill>
                  <a:srgbClr val="FF0000"/>
                </a:solidFill>
                <a:latin typeface="Times New Roman"/>
                <a:ea typeface="Courier New"/>
                <a:cs typeface="Times New Roman"/>
              </a:rPr>
              <a:t>6. Many young</a:t>
            </a:r>
            <a:r>
              <a:rPr lang="en-US" sz="2400" dirty="0" smtClean="0">
                <a:solidFill>
                  <a:srgbClr val="FF0000"/>
                </a:solidFill>
                <a:latin typeface="Courier New"/>
                <a:ea typeface="Courier New"/>
                <a:cs typeface="Times New Roman"/>
              </a:rPr>
              <a:t> </a:t>
            </a:r>
            <a:r>
              <a:rPr lang="en-US" sz="2400" dirty="0" smtClean="0">
                <a:solidFill>
                  <a:srgbClr val="FF0000"/>
                </a:solidFill>
                <a:latin typeface="Times New Roman"/>
                <a:ea typeface="Courier New"/>
                <a:cs typeface="Times New Roman"/>
              </a:rPr>
              <a:t>people do not follow</a:t>
            </a:r>
            <a:r>
              <a:rPr lang="en-US" sz="2400" dirty="0" smtClean="0">
                <a:solidFill>
                  <a:srgbClr val="0070C0"/>
                </a:solidFill>
                <a:latin typeface="Times New Roman"/>
                <a:ea typeface="Courier New"/>
                <a:cs typeface="Times New Roman"/>
              </a:rPr>
              <a:t> </a:t>
            </a:r>
            <a:r>
              <a:rPr lang="en-US" sz="2400" dirty="0" smtClean="0">
                <a:solidFill>
                  <a:srgbClr val="FF0000"/>
                </a:solidFill>
                <a:latin typeface="Times New Roman"/>
                <a:ea typeface="Courier New"/>
                <a:cs typeface="Times New Roman"/>
              </a:rPr>
              <a:t>the tradition of </a:t>
            </a:r>
            <a:r>
              <a:rPr lang="en-US" sz="2400" dirty="0" smtClean="0">
                <a:solidFill>
                  <a:srgbClr val="0070C0"/>
                </a:solidFill>
                <a:latin typeface="Times New Roman"/>
                <a:ea typeface="Courier New"/>
                <a:cs typeface="Times New Roman"/>
              </a:rPr>
              <a:t>living with their parents</a:t>
            </a:r>
          </a:p>
          <a:p>
            <a:pPr algn="just"/>
            <a:r>
              <a:rPr lang="en-US" sz="2400" dirty="0" smtClean="0">
                <a:solidFill>
                  <a:srgbClr val="FF0000"/>
                </a:solidFill>
                <a:latin typeface="Times New Roman"/>
                <a:ea typeface="Courier New"/>
                <a:cs typeface="Times New Roman"/>
              </a:rPr>
              <a:t>7. In my family there is a custom of doing</a:t>
            </a:r>
            <a:r>
              <a:rPr lang="en-US" sz="2400" dirty="0" smtClean="0">
                <a:solidFill>
                  <a:srgbClr val="0070C0"/>
                </a:solidFill>
                <a:latin typeface="Times New Roman"/>
                <a:ea typeface="Courier New"/>
                <a:cs typeface="Times New Roman"/>
              </a:rPr>
              <a:t> morning exercise at 5 a.m.</a:t>
            </a:r>
            <a:endParaRPr lang="en-US" sz="2400" dirty="0"/>
          </a:p>
        </p:txBody>
      </p:sp>
      <p:sp>
        <p:nvSpPr>
          <p:cNvPr id="25" name="Rectangle 24"/>
          <p:cNvSpPr/>
          <p:nvPr/>
        </p:nvSpPr>
        <p:spPr>
          <a:xfrm>
            <a:off x="0" y="0"/>
            <a:ext cx="9067800" cy="523220"/>
          </a:xfrm>
          <a:prstGeom prst="rect">
            <a:avLst/>
          </a:prstGeom>
          <a:solidFill>
            <a:srgbClr val="00B050"/>
          </a:solidFill>
          <a:ln>
            <a:solidFill>
              <a:srgbClr val="FF0000"/>
            </a:solidFill>
          </a:ln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2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Unit 4: OUR CUSTOMS AND TRADITIONS – </a:t>
            </a:r>
            <a:r>
              <a:rPr lang="en-US" sz="2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A Close look 1</a:t>
            </a:r>
            <a:endParaRPr lang="en-US" sz="28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04800" y="1091386"/>
            <a:ext cx="84582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400" dirty="0">
                <a:solidFill>
                  <a:srgbClr val="FF0000"/>
                </a:solidFill>
                <a:latin typeface="Times New Roman"/>
                <a:ea typeface="Courier New"/>
                <a:cs typeface="Times New Roman"/>
              </a:rPr>
              <a:t>1. </a:t>
            </a:r>
            <a:r>
              <a:rPr lang="en-US" sz="2400" dirty="0">
                <a:solidFill>
                  <a:srgbClr val="0070C0"/>
                </a:solidFill>
                <a:latin typeface="Times New Roman"/>
                <a:ea typeface="Courier New"/>
                <a:cs typeface="Times New Roman"/>
              </a:rPr>
              <a:t>Although they are not Christian, </a:t>
            </a:r>
            <a:r>
              <a:rPr lang="en-US" sz="2400" dirty="0">
                <a:solidFill>
                  <a:srgbClr val="FF0000"/>
                </a:solidFill>
                <a:latin typeface="Times New Roman"/>
                <a:ea typeface="Courier New"/>
                <a:cs typeface="Times New Roman"/>
              </a:rPr>
              <a:t>the family has the custom of giving</a:t>
            </a:r>
            <a:r>
              <a:rPr lang="en-US" sz="2400" dirty="0">
                <a:solidFill>
                  <a:srgbClr val="0070C0"/>
                </a:solidFill>
                <a:latin typeface="Times New Roman"/>
                <a:ea typeface="Courier New"/>
                <a:cs typeface="Times New Roman"/>
              </a:rPr>
              <a:t> presents at Christmas.</a:t>
            </a:r>
          </a:p>
        </p:txBody>
      </p:sp>
      <p:sp>
        <p:nvSpPr>
          <p:cNvPr id="5" name="Rectangle 4"/>
          <p:cNvSpPr/>
          <p:nvPr/>
        </p:nvSpPr>
        <p:spPr>
          <a:xfrm>
            <a:off x="304800" y="2442290"/>
            <a:ext cx="83058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400" dirty="0">
                <a:solidFill>
                  <a:srgbClr val="FF0000"/>
                </a:solidFill>
                <a:latin typeface="Times New Roman"/>
                <a:ea typeface="Courier New"/>
                <a:cs typeface="Times New Roman"/>
              </a:rPr>
              <a:t>2. It's the custom </a:t>
            </a:r>
            <a:r>
              <a:rPr lang="en-US" sz="2400" dirty="0">
                <a:solidFill>
                  <a:srgbClr val="0070C0"/>
                </a:solidFill>
                <a:latin typeface="Times New Roman"/>
                <a:ea typeface="Courier New"/>
                <a:cs typeface="Times New Roman"/>
              </a:rPr>
              <a:t>in that country </a:t>
            </a:r>
            <a:r>
              <a:rPr lang="en-US" sz="2400" dirty="0">
                <a:solidFill>
                  <a:srgbClr val="FF0000"/>
                </a:solidFill>
                <a:latin typeface="Times New Roman"/>
                <a:ea typeface="Courier New"/>
                <a:cs typeface="Times New Roman"/>
              </a:rPr>
              <a:t>for women to get </a:t>
            </a:r>
            <a:r>
              <a:rPr lang="en-US" sz="2400" dirty="0">
                <a:solidFill>
                  <a:srgbClr val="0070C0"/>
                </a:solidFill>
                <a:latin typeface="Times New Roman"/>
                <a:ea typeface="Courier New"/>
                <a:cs typeface="Times New Roman"/>
              </a:rPr>
              <a:t>married in white.</a:t>
            </a:r>
          </a:p>
        </p:txBody>
      </p:sp>
      <p:sp>
        <p:nvSpPr>
          <p:cNvPr id="6" name="Rectangle 5"/>
          <p:cNvSpPr/>
          <p:nvPr/>
        </p:nvSpPr>
        <p:spPr>
          <a:xfrm>
            <a:off x="304800" y="3733800"/>
            <a:ext cx="847126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800" dirty="0" smtClean="0">
                <a:solidFill>
                  <a:srgbClr val="FF0000"/>
                </a:solidFill>
                <a:latin typeface="Times New Roman"/>
                <a:ea typeface="Courier New"/>
                <a:cs typeface="Times New Roman"/>
              </a:rPr>
              <a:t>3. In </a:t>
            </a:r>
            <a:r>
              <a:rPr lang="en-US" sz="2800" dirty="0">
                <a:solidFill>
                  <a:srgbClr val="FF0000"/>
                </a:solidFill>
                <a:latin typeface="Times New Roman"/>
                <a:ea typeface="Courier New"/>
                <a:cs typeface="Times New Roman"/>
              </a:rPr>
              <a:t>my family there is a custom of doing</a:t>
            </a:r>
            <a:r>
              <a:rPr lang="en-US" sz="2800" dirty="0">
                <a:solidFill>
                  <a:srgbClr val="0070C0"/>
                </a:solidFill>
                <a:latin typeface="Times New Roman"/>
                <a:ea typeface="Courier New"/>
                <a:cs typeface="Times New Roman"/>
              </a:rPr>
              <a:t> morning exercise at 5 a.m.</a:t>
            </a:r>
            <a:endParaRPr lang="en-US" sz="2800" dirty="0"/>
          </a:p>
        </p:txBody>
      </p:sp>
      <p:sp>
        <p:nvSpPr>
          <p:cNvPr id="7" name="TextBox 6"/>
          <p:cNvSpPr txBox="1"/>
          <p:nvPr/>
        </p:nvSpPr>
        <p:spPr>
          <a:xfrm>
            <a:off x="821443" y="1922383"/>
            <a:ext cx="4962192" cy="52322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C00000"/>
                </a:solidFill>
              </a:rPr>
              <a:t>S+ have/ has the custom of V-</a:t>
            </a:r>
            <a:r>
              <a:rPr lang="en-US" sz="2800" dirty="0" err="1" smtClean="0">
                <a:solidFill>
                  <a:srgbClr val="C00000"/>
                </a:solidFill>
              </a:rPr>
              <a:t>ing</a:t>
            </a:r>
            <a:endParaRPr lang="en-US" sz="2800" dirty="0" smtClean="0">
              <a:solidFill>
                <a:srgbClr val="C0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07908" y="3276600"/>
            <a:ext cx="6487995" cy="58477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rgbClr val="C00000"/>
                </a:solidFill>
              </a:rPr>
              <a:t>It’s the custom for </a:t>
            </a:r>
            <a:r>
              <a:rPr lang="en-US" sz="3200" i="1" dirty="0" smtClean="0">
                <a:solidFill>
                  <a:srgbClr val="C00000"/>
                </a:solidFill>
              </a:rPr>
              <a:t>somebody+</a:t>
            </a:r>
            <a:r>
              <a:rPr lang="en-US" sz="3200" dirty="0" smtClean="0">
                <a:solidFill>
                  <a:srgbClr val="C00000"/>
                </a:solidFill>
              </a:rPr>
              <a:t> to + Vo</a:t>
            </a:r>
            <a:endParaRPr lang="en-US" sz="3200" dirty="0">
              <a:solidFill>
                <a:srgbClr val="C0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07908" y="4742645"/>
            <a:ext cx="4792081" cy="58477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rgbClr val="C00000"/>
                </a:solidFill>
              </a:rPr>
              <a:t>There is a custom of V- </a:t>
            </a:r>
            <a:r>
              <a:rPr lang="en-US" sz="3200" dirty="0" err="1" smtClean="0">
                <a:solidFill>
                  <a:srgbClr val="C00000"/>
                </a:solidFill>
              </a:rPr>
              <a:t>ing</a:t>
            </a:r>
            <a:r>
              <a:rPr lang="en-US" sz="3200" dirty="0" smtClean="0">
                <a:solidFill>
                  <a:srgbClr val="C00000"/>
                </a:solidFill>
              </a:rPr>
              <a:t>..</a:t>
            </a:r>
            <a:endParaRPr lang="en-US" sz="3200" dirty="0">
              <a:solidFill>
                <a:srgbClr val="C0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833049" y="556591"/>
            <a:ext cx="2983637" cy="507831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2700" b="1" dirty="0" smtClean="0">
                <a:solidFill>
                  <a:srgbClr val="FF0000"/>
                </a:solidFill>
              </a:rPr>
              <a:t>Talk about custom: </a:t>
            </a:r>
            <a:endParaRPr lang="en-US" sz="27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31715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15913" y="660231"/>
            <a:ext cx="807829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800" dirty="0">
                <a:solidFill>
                  <a:srgbClr val="FF0000"/>
                </a:solidFill>
                <a:latin typeface="Times New Roman"/>
                <a:ea typeface="Courier New"/>
                <a:cs typeface="Times New Roman"/>
              </a:rPr>
              <a:t>3. According to tradition, </a:t>
            </a:r>
            <a:r>
              <a:rPr lang="en-US" sz="2800" dirty="0">
                <a:solidFill>
                  <a:srgbClr val="0070C0"/>
                </a:solidFill>
                <a:latin typeface="Times New Roman"/>
                <a:ea typeface="Courier New"/>
                <a:cs typeface="Times New Roman"/>
              </a:rPr>
              <a:t>the first person to step into your house in the new year should be a man</a:t>
            </a:r>
            <a:r>
              <a:rPr lang="en-US" sz="2800" dirty="0" smtClean="0">
                <a:solidFill>
                  <a:srgbClr val="0070C0"/>
                </a:solidFill>
                <a:latin typeface="Times New Roman"/>
                <a:ea typeface="Courier New"/>
                <a:cs typeface="Times New Roman"/>
              </a:rPr>
              <a:t>.</a:t>
            </a:r>
            <a:endParaRPr lang="en-US" sz="2800" dirty="0">
              <a:solidFill>
                <a:srgbClr val="0070C0"/>
              </a:solidFill>
              <a:latin typeface="Times New Roman"/>
              <a:ea typeface="Courier New"/>
              <a:cs typeface="Times New Roman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01613" y="2364532"/>
            <a:ext cx="830689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  <a:latin typeface="Times New Roman"/>
                <a:ea typeface="Courier New"/>
                <a:cs typeface="Times New Roman"/>
              </a:rPr>
              <a:t>4. </a:t>
            </a:r>
            <a:r>
              <a:rPr lang="en-US" sz="2400" dirty="0">
                <a:solidFill>
                  <a:srgbClr val="FF0000"/>
                </a:solidFill>
                <a:latin typeface="Times New Roman"/>
                <a:ea typeface="Courier New"/>
                <a:cs typeface="Times New Roman"/>
              </a:rPr>
              <a:t>There is a tradition in our school that </a:t>
            </a:r>
            <a:r>
              <a:rPr lang="en-US" sz="2400" dirty="0">
                <a:solidFill>
                  <a:srgbClr val="0070C0"/>
                </a:solidFill>
                <a:latin typeface="Times New Roman"/>
                <a:ea typeface="Courier New"/>
                <a:cs typeface="Times New Roman"/>
              </a:rPr>
              <a:t>girls should wear </a:t>
            </a:r>
            <a:r>
              <a:rPr lang="en-US" sz="2400" dirty="0" err="1">
                <a:solidFill>
                  <a:srgbClr val="0070C0"/>
                </a:solidFill>
                <a:latin typeface="Times New Roman"/>
                <a:ea typeface="Courier New"/>
                <a:cs typeface="Times New Roman"/>
              </a:rPr>
              <a:t>ao</a:t>
            </a:r>
            <a:r>
              <a:rPr lang="en-US" sz="2400" dirty="0">
                <a:solidFill>
                  <a:srgbClr val="0070C0"/>
                </a:solidFill>
                <a:latin typeface="Times New Roman"/>
                <a:ea typeface="Courier New"/>
                <a:cs typeface="Times New Roman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Times New Roman"/>
                <a:ea typeface="Courier New"/>
                <a:cs typeface="Times New Roman"/>
              </a:rPr>
              <a:t>dai</a:t>
            </a:r>
            <a:r>
              <a:rPr lang="en-US" sz="2400" dirty="0">
                <a:solidFill>
                  <a:srgbClr val="0070C0"/>
                </a:solidFill>
                <a:latin typeface="Times New Roman"/>
                <a:ea typeface="Courier New"/>
                <a:cs typeface="Times New Roman"/>
              </a:rPr>
              <a:t> on the first day of school</a:t>
            </a:r>
            <a:r>
              <a:rPr lang="en-US" sz="2400" dirty="0" smtClean="0">
                <a:solidFill>
                  <a:srgbClr val="0070C0"/>
                </a:solidFill>
                <a:latin typeface="Times New Roman"/>
                <a:ea typeface="Courier New"/>
                <a:cs typeface="Times New Roman"/>
              </a:rPr>
              <a:t>.</a:t>
            </a:r>
            <a:endParaRPr lang="en-US" sz="2400" dirty="0">
              <a:solidFill>
                <a:srgbClr val="0070C0"/>
              </a:solidFill>
              <a:latin typeface="Times New Roman"/>
              <a:ea typeface="Courier New"/>
              <a:cs typeface="Times New Roman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5615" y="3833312"/>
            <a:ext cx="8419228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  <a:latin typeface="Times New Roman"/>
                <a:ea typeface="Courier New"/>
                <a:cs typeface="Times New Roman"/>
              </a:rPr>
              <a:t>5</a:t>
            </a:r>
            <a:r>
              <a:rPr lang="en-US" sz="2800" dirty="0">
                <a:solidFill>
                  <a:srgbClr val="FF0000"/>
                </a:solidFill>
                <a:latin typeface="Times New Roman"/>
                <a:ea typeface="Courier New"/>
                <a:cs typeface="Times New Roman"/>
              </a:rPr>
              <a:t>. They broke with tradition by</a:t>
            </a:r>
            <a:r>
              <a:rPr lang="en-US" sz="2800" dirty="0">
                <a:solidFill>
                  <a:srgbClr val="0070C0"/>
                </a:solidFill>
                <a:latin typeface="Times New Roman"/>
                <a:ea typeface="Courier New"/>
                <a:cs typeface="Times New Roman"/>
              </a:rPr>
              <a:t> </a:t>
            </a:r>
            <a:r>
              <a:rPr lang="en-US" sz="2800" dirty="0">
                <a:solidFill>
                  <a:srgbClr val="FF0000"/>
                </a:solidFill>
                <a:latin typeface="Times New Roman"/>
                <a:ea typeface="Courier New"/>
                <a:cs typeface="Times New Roman"/>
              </a:rPr>
              <a:t>making</a:t>
            </a:r>
            <a:r>
              <a:rPr lang="en-US" sz="2800" dirty="0">
                <a:solidFill>
                  <a:srgbClr val="0070C0"/>
                </a:solidFill>
                <a:latin typeface="Times New Roman"/>
                <a:ea typeface="Courier New"/>
                <a:cs typeface="Times New Roman"/>
              </a:rPr>
              <a:t> sponge cakes for </a:t>
            </a:r>
            <a:endParaRPr lang="en-US" sz="2800" dirty="0" smtClean="0">
              <a:solidFill>
                <a:srgbClr val="0070C0"/>
              </a:solidFill>
              <a:latin typeface="Times New Roman"/>
              <a:ea typeface="Courier New"/>
              <a:cs typeface="Times New Roman"/>
            </a:endParaRPr>
          </a:p>
          <a:p>
            <a:r>
              <a:rPr lang="en-US" sz="2800" dirty="0" smtClean="0">
                <a:solidFill>
                  <a:srgbClr val="0070C0"/>
                </a:solidFill>
                <a:latin typeface="Times New Roman"/>
                <a:ea typeface="Courier New"/>
                <a:cs typeface="Times New Roman"/>
              </a:rPr>
              <a:t>the </a:t>
            </a:r>
            <a:r>
              <a:rPr lang="en-US" sz="2800" dirty="0">
                <a:solidFill>
                  <a:srgbClr val="0070C0"/>
                </a:solidFill>
                <a:latin typeface="Times New Roman"/>
                <a:ea typeface="Courier New"/>
                <a:cs typeface="Times New Roman"/>
              </a:rPr>
              <a:t>Mid-Autumn </a:t>
            </a:r>
            <a:r>
              <a:rPr lang="en-US" sz="2800" dirty="0" smtClean="0">
                <a:solidFill>
                  <a:srgbClr val="0070C0"/>
                </a:solidFill>
                <a:latin typeface="Times New Roman"/>
                <a:ea typeface="Courier New"/>
                <a:cs typeface="Times New Roman"/>
              </a:rPr>
              <a:t>Festival </a:t>
            </a:r>
            <a:r>
              <a:rPr lang="en-US" sz="2800" dirty="0">
                <a:solidFill>
                  <a:srgbClr val="0070C0"/>
                </a:solidFill>
                <a:latin typeface="Times New Roman"/>
                <a:ea typeface="Courier New"/>
                <a:cs typeface="Times New Roman"/>
              </a:rPr>
              <a:t>instead of </a:t>
            </a:r>
            <a:r>
              <a:rPr lang="en-US" sz="2800" dirty="0" err="1" smtClean="0">
                <a:solidFill>
                  <a:srgbClr val="0070C0"/>
                </a:solidFill>
                <a:latin typeface="Times New Roman"/>
                <a:ea typeface="Courier New"/>
                <a:cs typeface="Times New Roman"/>
              </a:rPr>
              <a:t>mooncakes</a:t>
            </a:r>
            <a:r>
              <a:rPr lang="en-US" sz="2800" dirty="0" smtClean="0">
                <a:solidFill>
                  <a:srgbClr val="0070C0"/>
                </a:solidFill>
                <a:latin typeface="Times New Roman"/>
                <a:ea typeface="Courier New"/>
                <a:cs typeface="Times New Roman"/>
              </a:rPr>
              <a:t>.</a:t>
            </a:r>
            <a:endParaRPr lang="en-US" sz="2800" dirty="0">
              <a:solidFill>
                <a:srgbClr val="0070C0"/>
              </a:solidFill>
              <a:latin typeface="Times New Roman"/>
              <a:ea typeface="Courier New"/>
              <a:cs typeface="Times New Roman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5937" y="5303497"/>
            <a:ext cx="7784503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  <a:latin typeface="Times New Roman"/>
                <a:ea typeface="Courier New"/>
                <a:cs typeface="Times New Roman"/>
              </a:rPr>
              <a:t>6</a:t>
            </a:r>
            <a:r>
              <a:rPr lang="en-US" sz="2800" dirty="0">
                <a:solidFill>
                  <a:srgbClr val="FF0000"/>
                </a:solidFill>
                <a:latin typeface="Times New Roman"/>
                <a:ea typeface="Courier New"/>
                <a:cs typeface="Times New Roman"/>
              </a:rPr>
              <a:t>. Many young</a:t>
            </a:r>
            <a:r>
              <a:rPr lang="en-US" sz="2800" dirty="0">
                <a:solidFill>
                  <a:srgbClr val="FF0000"/>
                </a:solidFill>
                <a:latin typeface="Courier New"/>
                <a:ea typeface="Courier New"/>
                <a:cs typeface="Times New Roman"/>
              </a:rPr>
              <a:t> </a:t>
            </a:r>
            <a:r>
              <a:rPr lang="en-US" sz="2800" dirty="0">
                <a:solidFill>
                  <a:srgbClr val="FF0000"/>
                </a:solidFill>
                <a:latin typeface="Times New Roman"/>
                <a:ea typeface="Courier New"/>
                <a:cs typeface="Times New Roman"/>
              </a:rPr>
              <a:t>people do not follow</a:t>
            </a:r>
            <a:r>
              <a:rPr lang="en-US" sz="2800" dirty="0">
                <a:solidFill>
                  <a:srgbClr val="0070C0"/>
                </a:solidFill>
                <a:latin typeface="Times New Roman"/>
                <a:ea typeface="Courier New"/>
                <a:cs typeface="Times New Roman"/>
              </a:rPr>
              <a:t> </a:t>
            </a:r>
            <a:r>
              <a:rPr lang="en-US" sz="2800" dirty="0">
                <a:solidFill>
                  <a:srgbClr val="FF0000"/>
                </a:solidFill>
                <a:latin typeface="Times New Roman"/>
                <a:ea typeface="Courier New"/>
                <a:cs typeface="Times New Roman"/>
              </a:rPr>
              <a:t>the tradition </a:t>
            </a:r>
            <a:r>
              <a:rPr lang="en-US" sz="2800" dirty="0" smtClean="0">
                <a:solidFill>
                  <a:srgbClr val="FF0000"/>
                </a:solidFill>
                <a:latin typeface="Times New Roman"/>
                <a:ea typeface="Courier New"/>
                <a:cs typeface="Times New Roman"/>
              </a:rPr>
              <a:t>of</a:t>
            </a:r>
          </a:p>
          <a:p>
            <a:r>
              <a:rPr lang="en-US" sz="2800" dirty="0" smtClean="0">
                <a:solidFill>
                  <a:srgbClr val="FF0000"/>
                </a:solidFill>
                <a:latin typeface="Times New Roman"/>
                <a:ea typeface="Courier New"/>
                <a:cs typeface="Times New Roman"/>
              </a:rPr>
              <a:t> </a:t>
            </a:r>
            <a:r>
              <a:rPr lang="en-US" sz="2800" dirty="0">
                <a:solidFill>
                  <a:srgbClr val="FF0000"/>
                </a:solidFill>
                <a:latin typeface="Times New Roman"/>
                <a:ea typeface="Courier New"/>
                <a:cs typeface="Times New Roman"/>
              </a:rPr>
              <a:t>living</a:t>
            </a:r>
            <a:r>
              <a:rPr lang="en-US" sz="2800" dirty="0">
                <a:solidFill>
                  <a:srgbClr val="0070C0"/>
                </a:solidFill>
                <a:latin typeface="Times New Roman"/>
                <a:ea typeface="Courier New"/>
                <a:cs typeface="Times New Roman"/>
              </a:rPr>
              <a:t> with their </a:t>
            </a:r>
            <a:r>
              <a:rPr lang="en-US" sz="2800" dirty="0" smtClean="0">
                <a:solidFill>
                  <a:srgbClr val="0070C0"/>
                </a:solidFill>
                <a:latin typeface="Times New Roman"/>
                <a:ea typeface="Courier New"/>
                <a:cs typeface="Times New Roman"/>
              </a:rPr>
              <a:t>parents</a:t>
            </a:r>
            <a:endParaRPr lang="en-US" sz="2800" dirty="0">
              <a:solidFill>
                <a:srgbClr val="0070C0"/>
              </a:solidFill>
              <a:latin typeface="Times New Roman"/>
              <a:ea typeface="Courier New"/>
              <a:cs typeface="Times New Roman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53240" y="1614338"/>
            <a:ext cx="8190411" cy="646331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C00000"/>
                </a:solidFill>
              </a:rPr>
              <a:t>According to tradition, Clause (S+ V)</a:t>
            </a:r>
            <a:endParaRPr lang="en-US" sz="3600" dirty="0">
              <a:solidFill>
                <a:srgbClr val="C0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53240" y="3215407"/>
            <a:ext cx="7688387" cy="584775"/>
          </a:xfrm>
          <a:prstGeom prst="rect">
            <a:avLst/>
          </a:prstGeom>
          <a:solidFill>
            <a:srgbClr val="FFC000"/>
          </a:solidFill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rgbClr val="C00000"/>
                </a:solidFill>
              </a:rPr>
              <a:t>There is a tradition (in….) that + Clause (S+ V)</a:t>
            </a:r>
            <a:endParaRPr lang="en-US" sz="3200" dirty="0">
              <a:solidFill>
                <a:srgbClr val="C0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838200" y="4787419"/>
            <a:ext cx="6143285" cy="584775"/>
          </a:xfrm>
          <a:prstGeom prst="rect">
            <a:avLst/>
          </a:prstGeom>
          <a:solidFill>
            <a:srgbClr val="FFC000"/>
          </a:solidFill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rgbClr val="C00000"/>
                </a:solidFill>
              </a:rPr>
              <a:t>S+ </a:t>
            </a:r>
            <a:r>
              <a:rPr lang="en-US" sz="3200" dirty="0" smtClean="0">
                <a:solidFill>
                  <a:srgbClr val="C00000"/>
                </a:solidFill>
              </a:rPr>
              <a:t>break(s) </a:t>
            </a:r>
            <a:r>
              <a:rPr lang="en-US" sz="3200" dirty="0" smtClean="0">
                <a:solidFill>
                  <a:srgbClr val="C00000"/>
                </a:solidFill>
              </a:rPr>
              <a:t>with tradition by + V-</a:t>
            </a:r>
            <a:r>
              <a:rPr lang="en-US" sz="3200" dirty="0" err="1" smtClean="0">
                <a:solidFill>
                  <a:srgbClr val="C00000"/>
                </a:solidFill>
              </a:rPr>
              <a:t>ing</a:t>
            </a:r>
            <a:endParaRPr lang="en-US" sz="3200" dirty="0">
              <a:solidFill>
                <a:srgbClr val="C0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38762" y="6231099"/>
            <a:ext cx="8317342" cy="584775"/>
          </a:xfrm>
          <a:prstGeom prst="rect">
            <a:avLst/>
          </a:prstGeom>
          <a:solidFill>
            <a:srgbClr val="FFC000"/>
          </a:solidFill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rgbClr val="C00000"/>
                </a:solidFill>
              </a:rPr>
              <a:t>S+ (</a:t>
            </a:r>
            <a:r>
              <a:rPr lang="en-US" sz="3200" dirty="0" smtClean="0">
                <a:solidFill>
                  <a:srgbClr val="C00000"/>
                </a:solidFill>
              </a:rPr>
              <a:t>don’t/ doesn’t) </a:t>
            </a:r>
            <a:r>
              <a:rPr lang="en-US" sz="3200" dirty="0" smtClean="0">
                <a:solidFill>
                  <a:srgbClr val="C00000"/>
                </a:solidFill>
              </a:rPr>
              <a:t>follow the tradition of + V-</a:t>
            </a:r>
            <a:r>
              <a:rPr lang="en-US" sz="3200" dirty="0" err="1" smtClean="0">
                <a:solidFill>
                  <a:srgbClr val="C00000"/>
                </a:solidFill>
              </a:rPr>
              <a:t>ing</a:t>
            </a:r>
            <a:endParaRPr lang="en-US" sz="3200" dirty="0">
              <a:solidFill>
                <a:srgbClr val="C000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743591" y="152400"/>
            <a:ext cx="3190104" cy="507831"/>
          </a:xfrm>
          <a:prstGeom prst="rect">
            <a:avLst/>
          </a:prstGeom>
          <a:solidFill>
            <a:srgbClr val="FFC000"/>
          </a:solidFill>
        </p:spPr>
        <p:txBody>
          <a:bodyPr wrap="none" rtlCol="0">
            <a:spAutoFit/>
          </a:bodyPr>
          <a:lstStyle/>
          <a:p>
            <a:r>
              <a:rPr lang="en-US" sz="2700" b="1" dirty="0" smtClean="0">
                <a:solidFill>
                  <a:srgbClr val="FF0000"/>
                </a:solidFill>
              </a:rPr>
              <a:t>Talk about tradition: </a:t>
            </a:r>
            <a:endParaRPr lang="en-US" sz="27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05093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97197725"/>
              </p:ext>
            </p:extLst>
          </p:nvPr>
        </p:nvGraphicFramePr>
        <p:xfrm>
          <a:off x="304800" y="304800"/>
          <a:ext cx="8686800" cy="60789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43400"/>
                <a:gridCol w="4343400"/>
              </a:tblGrid>
              <a:tr h="762000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>
                          <a:solidFill>
                            <a:srgbClr val="C00000"/>
                          </a:solidFill>
                        </a:rPr>
                        <a:t>Express</a:t>
                      </a:r>
                      <a:r>
                        <a:rPr lang="en-US" sz="3200" baseline="0" dirty="0" smtClean="0">
                          <a:solidFill>
                            <a:srgbClr val="C00000"/>
                          </a:solidFill>
                        </a:rPr>
                        <a:t> custom</a:t>
                      </a:r>
                      <a:endParaRPr lang="en-US" sz="3200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dirty="0" smtClean="0">
                          <a:solidFill>
                            <a:srgbClr val="C00000"/>
                          </a:solidFill>
                        </a:rPr>
                        <a:t>Express</a:t>
                      </a:r>
                      <a:r>
                        <a:rPr lang="en-US" sz="3200" baseline="0" dirty="0" smtClean="0">
                          <a:solidFill>
                            <a:srgbClr val="C00000"/>
                          </a:solidFill>
                        </a:rPr>
                        <a:t> tradition</a:t>
                      </a:r>
                      <a:endParaRPr lang="en-US" sz="3200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</a:tr>
              <a:tr h="1312419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1346071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dirty="0" smtClean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2.There is a tradition</a:t>
                      </a:r>
                      <a:r>
                        <a:rPr lang="en-US" sz="2800" baseline="0" dirty="0" smtClean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dirty="0" smtClean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(in….) that + Clause (S+ V)</a:t>
                      </a:r>
                    </a:p>
                    <a:p>
                      <a:endParaRPr lang="en-US" dirty="0"/>
                    </a:p>
                  </a:txBody>
                  <a:tcPr/>
                </a:tc>
              </a:tr>
              <a:tr h="1346071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dirty="0" smtClean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3.S+ break with tradition by + </a:t>
                      </a:r>
                      <a:r>
                        <a:rPr lang="en-US" sz="2800" dirty="0" smtClean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V-</a:t>
                      </a:r>
                      <a:r>
                        <a:rPr lang="en-US" sz="2800" dirty="0" err="1" smtClean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ing</a:t>
                      </a:r>
                      <a:r>
                        <a:rPr lang="en-US" sz="1800" dirty="0">
                          <a:solidFill>
                            <a:schemeClr val="dk1"/>
                          </a:solidFill>
                          <a:latin typeface="+mn-lt"/>
                          <a:cs typeface="+mn-cs"/>
                        </a:rPr>
                        <a:t>.</a:t>
                      </a:r>
                      <a:endParaRPr lang="en-US" sz="2800" dirty="0" smtClean="0">
                        <a:solidFill>
                          <a:srgbClr val="C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1312419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381000" y="1237496"/>
            <a:ext cx="38862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C00000"/>
                </a:solidFill>
              </a:rPr>
              <a:t>1.S+ have/ has the custom of V-</a:t>
            </a:r>
            <a:r>
              <a:rPr lang="en-US" sz="2800" dirty="0" err="1" smtClean="0">
                <a:solidFill>
                  <a:srgbClr val="C00000"/>
                </a:solidFill>
              </a:rPr>
              <a:t>ing</a:t>
            </a:r>
            <a:endParaRPr lang="en-US" sz="2800" dirty="0" smtClean="0">
              <a:solidFill>
                <a:srgbClr val="C0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50708" y="2438400"/>
            <a:ext cx="3620671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rgbClr val="C00000"/>
                </a:solidFill>
              </a:rPr>
              <a:t>2.It’s the custom for </a:t>
            </a:r>
          </a:p>
          <a:p>
            <a:r>
              <a:rPr lang="en-US" sz="3200" i="1" dirty="0" smtClean="0">
                <a:solidFill>
                  <a:srgbClr val="C00000"/>
                </a:solidFill>
              </a:rPr>
              <a:t>somebody</a:t>
            </a:r>
            <a:r>
              <a:rPr lang="en-US" sz="3200" dirty="0" smtClean="0">
                <a:solidFill>
                  <a:srgbClr val="C00000"/>
                </a:solidFill>
              </a:rPr>
              <a:t> + to + Vo</a:t>
            </a:r>
            <a:endParaRPr lang="en-US" sz="3200" dirty="0">
              <a:solidFill>
                <a:srgbClr val="C0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42188" y="3886200"/>
            <a:ext cx="3475823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rgbClr val="C00000"/>
                </a:solidFill>
              </a:rPr>
              <a:t>3.There is a custom </a:t>
            </a:r>
          </a:p>
          <a:p>
            <a:r>
              <a:rPr lang="en-US" sz="3200" dirty="0" smtClean="0">
                <a:solidFill>
                  <a:srgbClr val="C00000"/>
                </a:solidFill>
              </a:rPr>
              <a:t>of V- </a:t>
            </a:r>
            <a:r>
              <a:rPr lang="en-US" sz="3200" dirty="0" err="1" smtClean="0">
                <a:solidFill>
                  <a:srgbClr val="C00000"/>
                </a:solidFill>
              </a:rPr>
              <a:t>ing</a:t>
            </a:r>
            <a:r>
              <a:rPr lang="en-US" sz="3200" dirty="0" smtClean="0">
                <a:solidFill>
                  <a:srgbClr val="C00000"/>
                </a:solidFill>
              </a:rPr>
              <a:t>..</a:t>
            </a:r>
            <a:endParaRPr lang="en-US" sz="3200" dirty="0">
              <a:solidFill>
                <a:srgbClr val="C0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707835" y="1242490"/>
            <a:ext cx="819041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C00000"/>
                </a:solidFill>
              </a:rPr>
              <a:t>1. According to tradition, </a:t>
            </a:r>
          </a:p>
          <a:p>
            <a:r>
              <a:rPr lang="en-US" sz="2800" dirty="0" smtClean="0">
                <a:solidFill>
                  <a:srgbClr val="C00000"/>
                </a:solidFill>
              </a:rPr>
              <a:t>Clause (S+ V)</a:t>
            </a:r>
            <a:endParaRPr lang="en-US" sz="2800" dirty="0">
              <a:solidFill>
                <a:srgbClr val="C0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572000" y="5115818"/>
            <a:ext cx="4876800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900" dirty="0" smtClean="0">
                <a:solidFill>
                  <a:srgbClr val="C00000"/>
                </a:solidFill>
              </a:rPr>
              <a:t>4.S+ (</a:t>
            </a:r>
            <a:r>
              <a:rPr lang="en-US" sz="2900" dirty="0" smtClean="0">
                <a:solidFill>
                  <a:srgbClr val="C00000"/>
                </a:solidFill>
              </a:rPr>
              <a:t>don’t/ doesn’t) </a:t>
            </a:r>
          </a:p>
          <a:p>
            <a:r>
              <a:rPr lang="en-US" sz="2900" dirty="0" smtClean="0">
                <a:solidFill>
                  <a:srgbClr val="C00000"/>
                </a:solidFill>
              </a:rPr>
              <a:t>follow </a:t>
            </a:r>
            <a:r>
              <a:rPr lang="en-US" sz="2900" dirty="0" smtClean="0">
                <a:solidFill>
                  <a:srgbClr val="C00000"/>
                </a:solidFill>
              </a:rPr>
              <a:t>the </a:t>
            </a:r>
            <a:r>
              <a:rPr lang="en-US" sz="2900" dirty="0" smtClean="0">
                <a:solidFill>
                  <a:srgbClr val="C00000"/>
                </a:solidFill>
              </a:rPr>
              <a:t>tradition </a:t>
            </a:r>
            <a:r>
              <a:rPr lang="en-US" sz="2900" dirty="0" smtClean="0">
                <a:solidFill>
                  <a:srgbClr val="C00000"/>
                </a:solidFill>
              </a:rPr>
              <a:t>of + </a:t>
            </a:r>
            <a:r>
              <a:rPr lang="en-US" sz="2900" dirty="0" smtClean="0">
                <a:solidFill>
                  <a:srgbClr val="C00000"/>
                </a:solidFill>
              </a:rPr>
              <a:t>V-</a:t>
            </a:r>
            <a:r>
              <a:rPr lang="en-US" sz="2900" dirty="0" err="1" smtClean="0">
                <a:solidFill>
                  <a:srgbClr val="C00000"/>
                </a:solidFill>
              </a:rPr>
              <a:t>ing</a:t>
            </a:r>
            <a:endParaRPr lang="en-US" sz="29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27779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533400"/>
            <a:ext cx="91440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 smtClean="0">
                <a:solidFill>
                  <a:srgbClr val="C00000"/>
                </a:solidFill>
                <a:latin typeface="Times New Roman" pitchFamily="18" charset="0"/>
                <a:ea typeface="Courier New" pitchFamily="49" charset="0"/>
                <a:cs typeface="Times New Roman" pitchFamily="18" charset="0"/>
              </a:rPr>
              <a:t>2. </a:t>
            </a:r>
            <a:r>
              <a:rPr lang="en-US" sz="3200" u="sng" dirty="0" smtClean="0">
                <a:solidFill>
                  <a:srgbClr val="C00000"/>
                </a:solidFill>
                <a:latin typeface="Times New Roman" pitchFamily="18" charset="0"/>
                <a:ea typeface="Courier New" pitchFamily="49" charset="0"/>
                <a:cs typeface="Times New Roman" pitchFamily="18" charset="0"/>
              </a:rPr>
              <a:t>Read the full sentences in 1 again and complete the expressions below</a:t>
            </a:r>
            <a:r>
              <a:rPr lang="en-US" sz="3200" dirty="0" smtClean="0">
                <a:solidFill>
                  <a:srgbClr val="C00000"/>
                </a:solidFill>
                <a:latin typeface="Times New Roman" pitchFamily="18" charset="0"/>
                <a:ea typeface="Courier New" pitchFamily="49" charset="0"/>
                <a:cs typeface="Times New Roman" pitchFamily="18" charset="0"/>
              </a:rPr>
              <a:t>.</a:t>
            </a:r>
            <a:endParaRPr lang="en-US" sz="3200" dirty="0">
              <a:solidFill>
                <a:srgbClr val="C00000"/>
              </a:solidFill>
            </a:endParaRPr>
          </a:p>
        </p:txBody>
      </p:sp>
      <p:sp>
        <p:nvSpPr>
          <p:cNvPr id="10241" name="Rectangle 1"/>
          <p:cNvSpPr>
            <a:spLocks noChangeArrowheads="1"/>
          </p:cNvSpPr>
          <p:nvPr/>
        </p:nvSpPr>
        <p:spPr bwMode="auto">
          <a:xfrm>
            <a:off x="0" y="1647885"/>
            <a:ext cx="9144000" cy="4524315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58763" algn="l"/>
                <a:tab pos="2028825" algn="ctr"/>
              </a:tabLst>
            </a:pP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Courier New" pitchFamily="49" charset="0"/>
                <a:cs typeface="Times New Roman" pitchFamily="18" charset="0"/>
              </a:rPr>
              <a:t>1.</a:t>
            </a:r>
            <a:r>
              <a:rPr kumimoji="0" lang="en-US" sz="3600" b="0" i="0" u="none" strike="noStrike" cap="none" normalizeH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Courier New" pitchFamily="49" charset="0"/>
                <a:cs typeface="Times New Roman" pitchFamily="18" charset="0"/>
              </a:rPr>
              <a:t> i</a:t>
            </a: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Courier New" pitchFamily="49" charset="0"/>
                <a:cs typeface="Times New Roman" pitchFamily="18" charset="0"/>
              </a:rPr>
              <a:t>t's the ..........	for</a:t>
            </a:r>
            <a:r>
              <a:rPr kumimoji="0" lang="en-US" sz="3600" b="0" i="0" u="none" strike="noStrike" cap="none" normalizeH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Courier New" pitchFamily="49" charset="0"/>
                <a:cs typeface="Times New Roman" pitchFamily="18" charset="0"/>
              </a:rPr>
              <a:t> </a:t>
            </a: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Courier New" pitchFamily="49" charset="0"/>
                <a:cs typeface="Times New Roman" pitchFamily="18" charset="0"/>
              </a:rPr>
              <a:t>somebody</a:t>
            </a:r>
            <a:r>
              <a:rPr lang="en-US" sz="3600" dirty="0" smtClean="0">
                <a:solidFill>
                  <a:srgbClr val="0070C0"/>
                </a:solidFill>
                <a:latin typeface="Times New Roman" pitchFamily="18" charset="0"/>
                <a:ea typeface="Courier New" pitchFamily="49" charset="0"/>
                <a:cs typeface="Times New Roman" pitchFamily="18" charset="0"/>
              </a:rPr>
              <a:t> </a:t>
            </a: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Courier New" pitchFamily="49" charset="0"/>
                <a:cs typeface="Times New Roman" pitchFamily="18" charset="0"/>
              </a:rPr>
              <a:t>to</a:t>
            </a:r>
            <a:r>
              <a:rPr lang="en-US" sz="3600" dirty="0" smtClean="0">
                <a:solidFill>
                  <a:srgbClr val="0070C0"/>
                </a:solidFill>
                <a:latin typeface="Times New Roman" pitchFamily="18" charset="0"/>
                <a:ea typeface="Courier New" pitchFamily="49" charset="0"/>
                <a:cs typeface="Times New Roman" pitchFamily="18" charset="0"/>
              </a:rPr>
              <a:t> </a:t>
            </a: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Courier New" pitchFamily="49" charset="0"/>
                <a:cs typeface="Times New Roman" pitchFamily="18" charset="0"/>
              </a:rPr>
              <a:t>do</a:t>
            </a:r>
            <a:r>
              <a:rPr lang="en-US" sz="3600" dirty="0" smtClean="0">
                <a:solidFill>
                  <a:srgbClr val="0070C0"/>
                </a:solidFill>
                <a:latin typeface="Times New Roman" pitchFamily="18" charset="0"/>
                <a:ea typeface="Courier New" pitchFamily="49" charset="0"/>
                <a:cs typeface="Times New Roman" pitchFamily="18" charset="0"/>
              </a:rPr>
              <a:t> </a:t>
            </a: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Courier New" pitchFamily="49" charset="0"/>
                <a:cs typeface="Times New Roman" pitchFamily="18" charset="0"/>
              </a:rPr>
              <a:t>something.</a:t>
            </a:r>
            <a:endParaRPr kumimoji="0" lang="en-US" b="0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tabLst>
                <a:tab pos="258763" algn="l"/>
                <a:tab pos="2028825" algn="ctr"/>
              </a:tabLst>
            </a:pP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Courier New" pitchFamily="49" charset="0"/>
                <a:cs typeface="Times New Roman" pitchFamily="18" charset="0"/>
              </a:rPr>
              <a:t>2.</a:t>
            </a:r>
            <a:r>
              <a:rPr lang="en-US" sz="3600" dirty="0" smtClean="0">
                <a:solidFill>
                  <a:srgbClr val="0070C0"/>
                </a:solidFill>
                <a:latin typeface="Times New Roman" pitchFamily="18" charset="0"/>
                <a:ea typeface="Courier New" pitchFamily="49" charset="0"/>
                <a:cs typeface="Times New Roman" pitchFamily="18" charset="0"/>
              </a:rPr>
              <a:t> t</a:t>
            </a: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Courier New" pitchFamily="49" charset="0"/>
                <a:cs typeface="Times New Roman" pitchFamily="18" charset="0"/>
              </a:rPr>
              <a:t>here's </a:t>
            </a:r>
            <a:r>
              <a:rPr lang="en-US" sz="3600" dirty="0" smtClean="0">
                <a:solidFill>
                  <a:srgbClr val="0070C0"/>
                </a:solidFill>
                <a:latin typeface="Times New Roman" pitchFamily="18" charset="0"/>
                <a:ea typeface="Courier New" pitchFamily="49" charset="0"/>
                <a:cs typeface="Times New Roman" pitchFamily="18" charset="0"/>
              </a:rPr>
              <a:t>a ..................... </a:t>
            </a: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Courier New" pitchFamily="49" charset="0"/>
                <a:cs typeface="Times New Roman" pitchFamily="18" charset="0"/>
              </a:rPr>
              <a:t>that + clause</a:t>
            </a:r>
            <a:endParaRPr kumimoji="0" lang="en-US" b="0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58763" algn="l"/>
                <a:tab pos="2028825" algn="ctr"/>
              </a:tabLst>
            </a:pP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Courier New" pitchFamily="49" charset="0"/>
                <a:cs typeface="Times New Roman" pitchFamily="18" charset="0"/>
              </a:rPr>
              <a:t>3.	</a:t>
            </a:r>
            <a:r>
              <a:rPr kumimoji="0" lang="en-US" sz="3600" b="0" i="0" u="none" strike="noStrike" cap="none" normalizeH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Courier New" pitchFamily="49" charset="0"/>
                <a:cs typeface="Times New Roman" pitchFamily="18" charset="0"/>
              </a:rPr>
              <a:t> .............</a:t>
            </a: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Courier New" pitchFamily="49" charset="0"/>
                <a:cs typeface="Times New Roman" pitchFamily="18" charset="0"/>
              </a:rPr>
              <a:t> ...to tradition, + clause</a:t>
            </a:r>
            <a:endParaRPr kumimoji="0" lang="en-US" b="0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58763" algn="l"/>
                <a:tab pos="2028825" algn="ctr"/>
              </a:tabLst>
            </a:pP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Courier New" pitchFamily="49" charset="0"/>
                <a:cs typeface="Times New Roman" pitchFamily="18" charset="0"/>
              </a:rPr>
              <a:t>4. follow the .............. </a:t>
            </a:r>
            <a:r>
              <a:rPr lang="en-US" sz="3600" dirty="0" smtClean="0">
                <a:solidFill>
                  <a:srgbClr val="0070C0"/>
                </a:solidFill>
                <a:latin typeface="Times New Roman" pitchFamily="18" charset="0"/>
                <a:ea typeface="Courier New" pitchFamily="49" charset="0"/>
                <a:cs typeface="Times New Roman" pitchFamily="18" charset="0"/>
              </a:rPr>
              <a:t> o</a:t>
            </a: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Courier New" pitchFamily="49" charset="0"/>
                <a:cs typeface="Times New Roman" pitchFamily="18" charset="0"/>
              </a:rPr>
              <a:t>f</a:t>
            </a:r>
            <a:r>
              <a:rPr lang="en-US" sz="3600" dirty="0" smtClean="0">
                <a:solidFill>
                  <a:srgbClr val="0070C0"/>
                </a:solidFill>
                <a:latin typeface="Times New Roman" pitchFamily="18" charset="0"/>
                <a:ea typeface="Courier New" pitchFamily="49" charset="0"/>
                <a:cs typeface="Times New Roman" pitchFamily="18" charset="0"/>
              </a:rPr>
              <a:t> </a:t>
            </a: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Courier New" pitchFamily="49" charset="0"/>
                <a:cs typeface="Times New Roman" pitchFamily="18" charset="0"/>
              </a:rPr>
              <a:t>doing</a:t>
            </a:r>
            <a:r>
              <a:rPr lang="en-US" sz="3600" dirty="0" smtClean="0">
                <a:solidFill>
                  <a:srgbClr val="0070C0"/>
                </a:solidFill>
                <a:latin typeface="Times New Roman" pitchFamily="18" charset="0"/>
                <a:ea typeface="Courier New" pitchFamily="49" charset="0"/>
                <a:cs typeface="Times New Roman" pitchFamily="18" charset="0"/>
              </a:rPr>
              <a:t> </a:t>
            </a: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Courier New" pitchFamily="49" charset="0"/>
                <a:cs typeface="Times New Roman" pitchFamily="18" charset="0"/>
              </a:rPr>
              <a:t>something</a:t>
            </a:r>
            <a:endParaRPr kumimoji="0" lang="en-US" b="0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58763" algn="l"/>
                <a:tab pos="2028825" algn="ctr"/>
              </a:tabLst>
            </a:pP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Courier New" pitchFamily="49" charset="0"/>
                <a:cs typeface="Times New Roman" pitchFamily="18" charset="0"/>
              </a:rPr>
              <a:t>5.</a:t>
            </a:r>
            <a:r>
              <a:rPr kumimoji="0" lang="en-US" sz="3600" b="0" i="0" u="none" strike="noStrike" cap="none" normalizeH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Courier New" pitchFamily="49" charset="0"/>
                <a:cs typeface="Times New Roman" pitchFamily="18" charset="0"/>
              </a:rPr>
              <a:t> </a:t>
            </a: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Courier New" pitchFamily="49" charset="0"/>
                <a:cs typeface="Times New Roman" pitchFamily="18" charset="0"/>
              </a:rPr>
              <a:t>break	 ............... tradition</a:t>
            </a:r>
            <a:r>
              <a:rPr lang="en-US" sz="3600" dirty="0" smtClean="0">
                <a:solidFill>
                  <a:srgbClr val="0070C0"/>
                </a:solidFill>
                <a:latin typeface="Times New Roman" pitchFamily="18" charset="0"/>
                <a:ea typeface="Courier New" pitchFamily="49" charset="0"/>
                <a:cs typeface="Times New Roman" pitchFamily="18" charset="0"/>
              </a:rPr>
              <a:t> </a:t>
            </a: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Courier New" pitchFamily="49" charset="0"/>
                <a:cs typeface="Times New Roman" pitchFamily="18" charset="0"/>
              </a:rPr>
              <a:t>by doing something</a:t>
            </a:r>
            <a:endParaRPr kumimoji="0" lang="en-US" b="0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58763" algn="l"/>
                <a:tab pos="2028825" algn="ctr"/>
              </a:tabLst>
            </a:pP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Courier New" pitchFamily="49" charset="0"/>
                <a:cs typeface="Times New Roman" pitchFamily="18" charset="0"/>
              </a:rPr>
              <a:t>6.</a:t>
            </a:r>
            <a:r>
              <a:rPr kumimoji="0" lang="en-US" sz="3600" b="0" i="0" u="none" strike="noStrike" cap="none" normalizeH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Courier New" pitchFamily="49" charset="0"/>
                <a:cs typeface="Times New Roman" pitchFamily="18" charset="0"/>
              </a:rPr>
              <a:t> </a:t>
            </a: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Courier New" pitchFamily="49" charset="0"/>
                <a:cs typeface="Times New Roman" pitchFamily="18" charset="0"/>
              </a:rPr>
              <a:t>have the custom </a:t>
            </a:r>
            <a:r>
              <a:rPr kumimoji="0" lang="en-US" sz="3600" b="0" i="0" u="none" strike="noStrike" cap="none" normalizeH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Courier New" pitchFamily="49" charset="0"/>
                <a:cs typeface="Times New Roman" pitchFamily="18" charset="0"/>
              </a:rPr>
              <a:t> .................. </a:t>
            </a:r>
            <a:r>
              <a:rPr lang="en-US" sz="3600" dirty="0" smtClean="0">
                <a:solidFill>
                  <a:srgbClr val="0070C0"/>
                </a:solidFill>
                <a:latin typeface="Times New Roman" pitchFamily="18" charset="0"/>
                <a:ea typeface="Courier New" pitchFamily="49" charset="0"/>
                <a:cs typeface="Times New Roman" pitchFamily="18" charset="0"/>
              </a:rPr>
              <a:t>d</a:t>
            </a: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Courier New" pitchFamily="49" charset="0"/>
                <a:cs typeface="Times New Roman" pitchFamily="18" charset="0"/>
              </a:rPr>
              <a:t>oing</a:t>
            </a:r>
            <a:r>
              <a:rPr lang="en-US" sz="3600" dirty="0" smtClean="0">
                <a:solidFill>
                  <a:srgbClr val="0070C0"/>
                </a:solidFill>
                <a:latin typeface="Times New Roman" pitchFamily="18" charset="0"/>
                <a:ea typeface="Courier New" pitchFamily="49" charset="0"/>
                <a:cs typeface="Times New Roman" pitchFamily="18" charset="0"/>
              </a:rPr>
              <a:t> </a:t>
            </a: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Courier New" pitchFamily="49" charset="0"/>
                <a:cs typeface="Times New Roman" pitchFamily="18" charset="0"/>
              </a:rPr>
              <a:t>something</a:t>
            </a:r>
            <a:endParaRPr kumimoji="0" lang="en-US" b="0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58763" algn="l"/>
                <a:tab pos="2028825" algn="ctr"/>
              </a:tabLst>
            </a:pP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Courier New" pitchFamily="49" charset="0"/>
                <a:cs typeface="Times New Roman" pitchFamily="18" charset="0"/>
              </a:rPr>
              <a:t>7.	 there is a custom of ................ something</a:t>
            </a:r>
            <a:endParaRPr kumimoji="0" lang="en-US" sz="4800" b="0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905000" y="1676400"/>
            <a:ext cx="2209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C00000"/>
                </a:solidFill>
              </a:rPr>
              <a:t>custom</a:t>
            </a:r>
            <a:endParaRPr lang="en-US" sz="3200" dirty="0">
              <a:solidFill>
                <a:srgbClr val="C0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514600" y="2743200"/>
            <a:ext cx="2209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C00000"/>
                </a:solidFill>
              </a:rPr>
              <a:t>tradition</a:t>
            </a:r>
            <a:endParaRPr lang="en-US" sz="3200" dirty="0">
              <a:solidFill>
                <a:srgbClr val="C0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33400" y="3276600"/>
            <a:ext cx="2209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C00000"/>
                </a:solidFill>
              </a:rPr>
              <a:t>According</a:t>
            </a:r>
            <a:endParaRPr lang="en-US" sz="3200" dirty="0">
              <a:solidFill>
                <a:srgbClr val="C0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514600" y="3834825"/>
            <a:ext cx="2209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C00000"/>
                </a:solidFill>
              </a:rPr>
              <a:t>tradition</a:t>
            </a:r>
            <a:endParaRPr lang="en-US" sz="3200" dirty="0">
              <a:solidFill>
                <a:srgbClr val="C0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828800" y="4368225"/>
            <a:ext cx="2209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C00000"/>
                </a:solidFill>
              </a:rPr>
              <a:t>with</a:t>
            </a:r>
            <a:endParaRPr lang="en-US" sz="3200" dirty="0">
              <a:solidFill>
                <a:srgbClr val="C000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733800" y="4953000"/>
            <a:ext cx="2209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C00000"/>
                </a:solidFill>
              </a:rPr>
              <a:t>of</a:t>
            </a:r>
            <a:endParaRPr lang="en-US" sz="3200" dirty="0">
              <a:solidFill>
                <a:srgbClr val="C000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267200" y="5562600"/>
            <a:ext cx="2209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C00000"/>
                </a:solidFill>
              </a:rPr>
              <a:t>doing</a:t>
            </a:r>
            <a:endParaRPr lang="en-US" sz="3200" dirty="0">
              <a:solidFill>
                <a:srgbClr val="C00000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0" y="0"/>
            <a:ext cx="9067800" cy="523220"/>
          </a:xfrm>
          <a:prstGeom prst="rect">
            <a:avLst/>
          </a:prstGeom>
          <a:solidFill>
            <a:srgbClr val="00B050"/>
          </a:solidFill>
          <a:ln>
            <a:solidFill>
              <a:srgbClr val="FF0000"/>
            </a:solidFill>
          </a:ln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2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Unit 4: OUR CUSTOMS AND TRADITIONS – </a:t>
            </a:r>
            <a:r>
              <a:rPr lang="en-US" sz="2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A Close look 1</a:t>
            </a:r>
            <a:endParaRPr lang="en-US" sz="28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2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2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0241" grpId="0" animBg="1"/>
      <p:bldP spid="6" grpId="0"/>
      <p:bldP spid="7" grpId="0"/>
      <p:bldP spid="8" grpId="0"/>
      <p:bldP spid="9" grpId="0"/>
      <p:bldP spid="12" grpId="0"/>
      <p:bldP spid="13" grpId="0"/>
      <p:bldP spid="14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2692</TotalTime>
  <Words>1090</Words>
  <Application>Microsoft Office PowerPoint</Application>
  <PresentationFormat>On-screen Show (4:3)</PresentationFormat>
  <Paragraphs>144</Paragraphs>
  <Slides>14</Slides>
  <Notes>0</Notes>
  <HiddenSlides>0</HiddenSlides>
  <MMClips>2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MediaMart</cp:lastModifiedBy>
  <cp:revision>249</cp:revision>
  <dcterms:created xsi:type="dcterms:W3CDTF">2015-06-22T02:35:54Z</dcterms:created>
  <dcterms:modified xsi:type="dcterms:W3CDTF">2020-11-13T10:22:42Z</dcterms:modified>
</cp:coreProperties>
</file>