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13"/>
  </p:notesMasterIdLst>
  <p:sldIdLst>
    <p:sldId id="314" r:id="rId2"/>
    <p:sldId id="313" r:id="rId3"/>
    <p:sldId id="299" r:id="rId4"/>
    <p:sldId id="325" r:id="rId5"/>
    <p:sldId id="326" r:id="rId6"/>
    <p:sldId id="317" r:id="rId7"/>
    <p:sldId id="327" r:id="rId8"/>
    <p:sldId id="324" r:id="rId9"/>
    <p:sldId id="323" r:id="rId10"/>
    <p:sldId id="319" r:id="rId11"/>
    <p:sldId id="30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9457" autoAdjust="0"/>
  </p:normalViewPr>
  <p:slideViewPr>
    <p:cSldViewPr>
      <p:cViewPr>
        <p:scale>
          <a:sx n="73" d="100"/>
          <a:sy n="73" d="100"/>
        </p:scale>
        <p:origin x="-130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16-10-18T16:00:24.93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10592 8706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DBD532-B2E0-437B-9004-125957C3FA17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85848C-981C-415A-ACA9-F109B16320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792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CB0C2-5B51-45F5-A960-563D50C573B4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C63D-C944-432A-AAB3-0BC4DD080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966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CB0C2-5B51-45F5-A960-563D50C573B4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C63D-C944-432A-AAB3-0BC4DD080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471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CB0C2-5B51-45F5-A960-563D50C573B4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C63D-C944-432A-AAB3-0BC4DD080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230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CB0C2-5B51-45F5-A960-563D50C573B4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C63D-C944-432A-AAB3-0BC4DD080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252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CB0C2-5B51-45F5-A960-563D50C573B4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C63D-C944-432A-AAB3-0BC4DD080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388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CB0C2-5B51-45F5-A960-563D50C573B4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C63D-C944-432A-AAB3-0BC4DD080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992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CB0C2-5B51-45F5-A960-563D50C573B4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C63D-C944-432A-AAB3-0BC4DD080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800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CB0C2-5B51-45F5-A960-563D50C573B4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C63D-C944-432A-AAB3-0BC4DD080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98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CB0C2-5B51-45F5-A960-563D50C573B4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C63D-C944-432A-AAB3-0BC4DD080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8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CB0C2-5B51-45F5-A960-563D50C573B4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C63D-C944-432A-AAB3-0BC4DD080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266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CB0C2-5B51-45F5-A960-563D50C573B4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2C63D-C944-432A-AAB3-0BC4DD080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05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CB0C2-5B51-45F5-A960-563D50C573B4}" type="datetimeFigureOut">
              <a:rPr lang="en-US" smtClean="0"/>
              <a:pPr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2C63D-C944-432A-AAB3-0BC4DD0808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68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10" Type="http://schemas.openxmlformats.org/officeDocument/2006/relationships/image" Target="../media/image19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gif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MediaMart\Desktop\POWNPOINT%20thi%20GVG%20va%20chuyen%20de\P.P%20ENGLISH%208\UNIT%204\E.8%20Unit%204\E.8%20Unit%204%20GSt\26%20Track%2026.mp3" TargetMode="External"/><Relationship Id="rId6" Type="http://schemas.openxmlformats.org/officeDocument/2006/relationships/image" Target="../media/image10.png"/><Relationship Id="rId5" Type="http://schemas.openxmlformats.org/officeDocument/2006/relationships/image" Target="../media/image10.emf"/><Relationship Id="rId4" Type="http://schemas.openxmlformats.org/officeDocument/2006/relationships/customXml" Target="../ink/ink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2541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+ </a:t>
            </a:r>
            <a:r>
              <a:rPr lang="en-US" sz="2800" b="1" u="sng" dirty="0" smtClean="0">
                <a:solidFill>
                  <a:srgbClr val="FF0000"/>
                </a:solidFill>
              </a:rPr>
              <a:t>WARM UP</a:t>
            </a:r>
            <a:r>
              <a:rPr lang="en-US" sz="2800" dirty="0" smtClean="0">
                <a:solidFill>
                  <a:srgbClr val="FF0000"/>
                </a:solidFill>
              </a:rPr>
              <a:t>: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AutoShape 8" descr="Kết quả hình ảnh cho letter"/>
          <p:cNvSpPr>
            <a:spLocks noChangeAspect="1" noChangeArrowheads="1"/>
          </p:cNvSpPr>
          <p:nvPr/>
        </p:nvSpPr>
        <p:spPr bwMode="auto">
          <a:xfrm>
            <a:off x="513997" y="84138"/>
            <a:ext cx="301625" cy="301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14" descr="Picture Sao 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3847082">
            <a:off x="6148789" y="378675"/>
            <a:ext cx="540716" cy="675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4" descr="Picture Sao 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3847082">
            <a:off x="1566716" y="5920212"/>
            <a:ext cx="696071" cy="869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2286000" y="4572000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CUSTOMS and TRADITIONS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026" name="AutoShape 2" descr="Kết quả hình ảnh cho leisure activiti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Kết quả hình ảnh cho leisure activiti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0" name="AutoShape 6" descr="Kết quả hình ảnh cho leisure activiti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2" name="AutoShape 8" descr="Kết quả hình ảnh cho leisure activiti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4" name="AutoShape 10" descr="Kết quả hình ảnh cho leisure activiti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AutoShape 12" descr="Kết quả hình ảnh cho leisure activiti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362" name="Picture 2" descr="Kết quả hình ảnh cho Customs and traditions in viet nam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9600" y="838200"/>
            <a:ext cx="4007785" cy="2667000"/>
          </a:xfrm>
          <a:prstGeom prst="rect">
            <a:avLst/>
          </a:prstGeom>
          <a:noFill/>
        </p:spPr>
      </p:pic>
      <p:pic>
        <p:nvPicPr>
          <p:cNvPr id="15364" name="Picture 4" descr="Kết quả hình ảnh cho Customs and traditions in viet nam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24400" y="838200"/>
            <a:ext cx="3912306" cy="266700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1295400" y="36576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TRADITIONS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67400" y="36576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CUSTOMS </a:t>
            </a:r>
            <a:endParaRPr lang="en-US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763401"/>
      </p:ext>
    </p:extLst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0" grpId="0"/>
      <p:bldP spid="17" grpId="0"/>
      <p:bldP spid="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533400"/>
            <a:ext cx="8763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2 a. </a:t>
            </a:r>
            <a:r>
              <a:rPr lang="en-US" sz="2400" u="sng" dirty="0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Match the pictures with the customs and traditions in the box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.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067800" cy="523220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Unit 4: OUR CUSTOMS AND TRADITIONS – 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Getting started</a:t>
            </a:r>
            <a:endParaRPr lang="en-US" sz="2800" b="1" dirty="0"/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1084042"/>
            <a:ext cx="1524000" cy="1125758"/>
          </a:xfrm>
          <a:prstGeom prst="rect">
            <a:avLst/>
          </a:prstGeom>
          <a:noFill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/>
          <a:srcRect b="11765"/>
          <a:stretch>
            <a:fillRect/>
          </a:stretch>
        </p:blipFill>
        <p:spPr bwMode="auto">
          <a:xfrm>
            <a:off x="7543800" y="2514599"/>
            <a:ext cx="1524000" cy="1264913"/>
          </a:xfrm>
          <a:prstGeom prst="rect">
            <a:avLst/>
          </a:prstGeom>
          <a:noFill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1142999"/>
            <a:ext cx="1524000" cy="990601"/>
          </a:xfrm>
          <a:prstGeom prst="rect">
            <a:avLst/>
          </a:prstGeom>
          <a:noFill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200" y="3962400"/>
            <a:ext cx="1600200" cy="1223433"/>
          </a:xfrm>
          <a:prstGeom prst="rect">
            <a:avLst/>
          </a:prstGeom>
          <a:noFill/>
        </p:spPr>
      </p:pic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0"/>
            <a:ext cx="22313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39052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6534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67600" y="4038600"/>
            <a:ext cx="1511808" cy="1219200"/>
          </a:xfrm>
          <a:prstGeom prst="rect">
            <a:avLst/>
          </a:prstGeom>
          <a:noFill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467600" y="5486400"/>
            <a:ext cx="1524000" cy="1092425"/>
          </a:xfrm>
          <a:prstGeom prst="rect">
            <a:avLst/>
          </a:prstGeom>
          <a:noFill/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52400" y="5410200"/>
            <a:ext cx="1580444" cy="1143000"/>
          </a:xfrm>
          <a:prstGeom prst="rect">
            <a:avLst/>
          </a:prstGeom>
          <a:noFill/>
        </p:spPr>
      </p:pic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2209800"/>
            <a:ext cx="1676400" cy="1460281"/>
          </a:xfrm>
          <a:prstGeom prst="rect">
            <a:avLst/>
          </a:prstGeom>
          <a:noFill/>
        </p:spPr>
      </p:pic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2362200" y="1143000"/>
            <a:ext cx="4343400" cy="55707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1. smiling to accept a compliment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2.worshipping ancestors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3. wrapping gifts in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colourful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paper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4. having lunch together on the second day of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Tet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5. placing the chopsticks on top of the rice bowl when finishing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a meal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6. children in the family standing in a row to greet guests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7.wearing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aodai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 on special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occassions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8. giving children lucky money at </a:t>
            </a:r>
            <a:r>
              <a:rPr lang="en-US" sz="2400" dirty="0" err="1" smtClean="0">
                <a:solidFill>
                  <a:srgbClr val="0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Tet</a:t>
            </a:r>
            <a:endParaRPr lang="en-US" sz="2400" dirty="0"/>
          </a:p>
        </p:txBody>
      </p:sp>
      <p:cxnSp>
        <p:nvCxnSpPr>
          <p:cNvPr id="32" name="Straight Arrow Connector 31"/>
          <p:cNvCxnSpPr/>
          <p:nvPr/>
        </p:nvCxnSpPr>
        <p:spPr>
          <a:xfrm rot="5400000">
            <a:off x="1257300" y="1943100"/>
            <a:ext cx="15240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6200000" flipH="1">
            <a:off x="5638800" y="2971800"/>
            <a:ext cx="29718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>
            <a:off x="1752600" y="18288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1447800" y="3276600"/>
            <a:ext cx="11430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>
            <a:off x="1028700" y="4457700"/>
            <a:ext cx="20574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5676900" y="2933700"/>
            <a:ext cx="28194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 flipH="1" flipV="1">
            <a:off x="6057900" y="4076700"/>
            <a:ext cx="19812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6781800" y="6096000"/>
            <a:ext cx="533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676400" y="26670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 c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934200" y="4572000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 c/t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600200" y="12954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 c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600200" y="38862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 t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676400" y="57150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 c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010400" y="13716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 c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086600" y="28956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 t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010400" y="6096000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 c/t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9600" y="1143000"/>
            <a:ext cx="5715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* </a:t>
            </a:r>
            <a:r>
              <a:rPr lang="en-US" sz="2800" b="1" u="sng" dirty="0" smtClean="0">
                <a:solidFill>
                  <a:srgbClr val="0070C0"/>
                </a:solidFill>
              </a:rPr>
              <a:t>Homework:</a:t>
            </a:r>
            <a:endParaRPr lang="en-US" sz="2800" dirty="0" smtClean="0">
              <a:solidFill>
                <a:srgbClr val="0070C0"/>
              </a:solidFill>
            </a:endParaRPr>
          </a:p>
          <a:p>
            <a:r>
              <a:rPr lang="en-US" sz="2800" dirty="0" smtClean="0">
                <a:solidFill>
                  <a:srgbClr val="0070C0"/>
                </a:solidFill>
              </a:rPr>
              <a:t>- Learn vocabulary by heart and rewrite them in sentences.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- Redo the exercise in your notebook.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- Prepare for a </a:t>
            </a:r>
            <a:r>
              <a:rPr lang="en-US" sz="2800" smtClean="0">
                <a:solidFill>
                  <a:srgbClr val="0070C0"/>
                </a:solidFill>
              </a:rPr>
              <a:t>closer look 1</a:t>
            </a:r>
            <a:endParaRPr lang="en-US" sz="2800" dirty="0" smtClean="0">
              <a:solidFill>
                <a:srgbClr val="0070C0"/>
              </a:solidFill>
            </a:endParaRPr>
          </a:p>
          <a:p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" y="0"/>
            <a:ext cx="9067800" cy="523220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Unit 4: OUR CUSTOMS AND TRADITIONS – 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Getting started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 rot="5400000">
            <a:off x="76200" y="76200"/>
            <a:ext cx="2362200" cy="2362200"/>
            <a:chOff x="48" y="1632"/>
            <a:chExt cx="3072" cy="2640"/>
          </a:xfrm>
        </p:grpSpPr>
        <p:pic>
          <p:nvPicPr>
            <p:cNvPr id="5" name="Picture 2" descr="Frames PPT 007"/>
            <p:cNvPicPr>
              <a:picLocks noChangeAspect="1" noChangeArrowheads="1"/>
            </p:cNvPicPr>
            <p:nvPr/>
          </p:nvPicPr>
          <p:blipFill>
            <a:blip r:embed="rId3"/>
            <a:srcRect t="85001" r="80000"/>
            <a:stretch>
              <a:fillRect/>
            </a:stretch>
          </p:blipFill>
          <p:spPr bwMode="auto">
            <a:xfrm>
              <a:off x="48" y="3792"/>
              <a:ext cx="48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144" y="2496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96" y="1632"/>
              <a:ext cx="0" cy="23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480" y="4176"/>
              <a:ext cx="17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6" y="4224"/>
              <a:ext cx="27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 rot="10800000">
            <a:off x="6172200" y="152400"/>
            <a:ext cx="2858804" cy="2193120"/>
            <a:chOff x="48" y="1632"/>
            <a:chExt cx="3072" cy="2640"/>
          </a:xfrm>
        </p:grpSpPr>
        <p:pic>
          <p:nvPicPr>
            <p:cNvPr id="11" name="Picture 2" descr="Frames PPT 007"/>
            <p:cNvPicPr>
              <a:picLocks noChangeAspect="1" noChangeArrowheads="1"/>
            </p:cNvPicPr>
            <p:nvPr/>
          </p:nvPicPr>
          <p:blipFill>
            <a:blip r:embed="rId3"/>
            <a:srcRect t="85001" r="80000"/>
            <a:stretch>
              <a:fillRect/>
            </a:stretch>
          </p:blipFill>
          <p:spPr bwMode="auto">
            <a:xfrm>
              <a:off x="48" y="3792"/>
              <a:ext cx="48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Line 4"/>
            <p:cNvSpPr>
              <a:spLocks noChangeShapeType="1"/>
            </p:cNvSpPr>
            <p:nvPr/>
          </p:nvSpPr>
          <p:spPr bwMode="auto">
            <a:xfrm>
              <a:off x="144" y="2496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5"/>
            <p:cNvSpPr>
              <a:spLocks noChangeShapeType="1"/>
            </p:cNvSpPr>
            <p:nvPr/>
          </p:nvSpPr>
          <p:spPr bwMode="auto">
            <a:xfrm>
              <a:off x="96" y="1632"/>
              <a:ext cx="0" cy="23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6"/>
            <p:cNvSpPr>
              <a:spLocks noChangeShapeType="1"/>
            </p:cNvSpPr>
            <p:nvPr/>
          </p:nvSpPr>
          <p:spPr bwMode="auto">
            <a:xfrm>
              <a:off x="480" y="4176"/>
              <a:ext cx="17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7"/>
            <p:cNvSpPr>
              <a:spLocks noChangeShapeType="1"/>
            </p:cNvSpPr>
            <p:nvPr/>
          </p:nvSpPr>
          <p:spPr bwMode="auto">
            <a:xfrm>
              <a:off x="336" y="4224"/>
              <a:ext cx="27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" name="Rectangle 26"/>
          <p:cNvSpPr/>
          <p:nvPr/>
        </p:nvSpPr>
        <p:spPr>
          <a:xfrm>
            <a:off x="228600" y="228600"/>
            <a:ext cx="8915400" cy="541414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Pour">
              <a:avLst>
                <a:gd name="adj1" fmla="val 9037428"/>
                <a:gd name="adj2" fmla="val 36712"/>
              </a:avLst>
            </a:prstTxWarp>
            <a:spAutoFit/>
          </a:bodyPr>
          <a:lstStyle/>
          <a:p>
            <a:pPr algn="ctr"/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Welcome to </a:t>
            </a:r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English Class7</a:t>
            </a:r>
          </a:p>
          <a:p>
            <a:pPr algn="ctr"/>
            <a:endParaRPr lang="en-US" sz="5400" dirty="0">
              <a:solidFill>
                <a:srgbClr val="FF0000"/>
              </a:solidFill>
            </a:endParaRPr>
          </a:p>
        </p:txBody>
      </p:sp>
      <p:pic>
        <p:nvPicPr>
          <p:cNvPr id="28" name="Picture 27" descr="http://kenhtuyensinh.vn/images/2013/Hoc-tieng-anh-giao-tiep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219200"/>
            <a:ext cx="3657600" cy="2362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9" name="Picture 28" descr="https://encrypted-tbn2.gstatic.com/images?q=tbn:ANd9GcQongWViEbyQJxN3XvuAs_9QTa6Zk_AME-p8RkYClltpKUlvg7D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5181600"/>
            <a:ext cx="2381250" cy="133223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30" name="Cloud Callout 29"/>
          <p:cNvSpPr/>
          <p:nvPr/>
        </p:nvSpPr>
        <p:spPr>
          <a:xfrm>
            <a:off x="1447800" y="4572000"/>
            <a:ext cx="4204855" cy="1393875"/>
          </a:xfrm>
          <a:prstGeom prst="cloudCallout">
            <a:avLst>
              <a:gd name="adj1" fmla="val 58762"/>
              <a:gd name="adj2" fmla="val 3624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Let’s learn English !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676400" y="3581400"/>
            <a:ext cx="6324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Unit 4: OUR CUSTOMS AND TRADITIONS</a:t>
            </a:r>
          </a:p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Period 26: Getting started</a:t>
            </a:r>
            <a:endParaRPr lang="en-US" sz="2800" b="1" dirty="0">
              <a:solidFill>
                <a:srgbClr val="0070C0"/>
              </a:solidFill>
            </a:endParaRPr>
          </a:p>
        </p:txBody>
      </p:sp>
      <p:pic>
        <p:nvPicPr>
          <p:cNvPr id="32" name="Picture 14" descr="Picture Sao ba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3847082">
            <a:off x="7424482" y="3619540"/>
            <a:ext cx="389859" cy="48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14" descr="Picture Sao ba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3847082">
            <a:off x="8620099" y="324466"/>
            <a:ext cx="386561" cy="547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14" descr="Picture Sao ba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3847082">
            <a:off x="865816" y="330220"/>
            <a:ext cx="370357" cy="462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14" descr="Picture Sao ba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3847082">
            <a:off x="1281485" y="4798690"/>
            <a:ext cx="524192" cy="654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14" descr="Picture Sao ba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3847082">
            <a:off x="1752525" y="2804592"/>
            <a:ext cx="590502" cy="737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0" grpId="0" animBg="1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9469"/>
            <a:ext cx="9067800" cy="523220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Unit 4: OUR CUSTOMS AND TRADITIONS – 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Getting started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9404" y="893802"/>
            <a:ext cx="3321996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+ </a:t>
            </a:r>
            <a:r>
              <a:rPr lang="en-US" sz="3200" b="1" u="sng" dirty="0" smtClean="0">
                <a:solidFill>
                  <a:srgbClr val="FF0000"/>
                </a:solidFill>
              </a:rPr>
              <a:t>Vocabulary</a:t>
            </a:r>
            <a:r>
              <a:rPr lang="en-US" sz="3200" dirty="0" smtClean="0">
                <a:solidFill>
                  <a:srgbClr val="FF0000"/>
                </a:solidFill>
              </a:rPr>
              <a:t>: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8491" y="2430578"/>
            <a:ext cx="5581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- accept          (v)</a:t>
            </a:r>
            <a:r>
              <a:rPr lang="en-US" sz="2800" dirty="0"/>
              <a:t>  </a:t>
            </a:r>
            <a:r>
              <a:rPr lang="en-US" sz="2800" dirty="0">
                <a:solidFill>
                  <a:srgbClr val="0070C0"/>
                </a:solidFill>
              </a:rPr>
              <a:t>/</a:t>
            </a:r>
            <a:r>
              <a:rPr lang="en-US" sz="2800" dirty="0" err="1">
                <a:solidFill>
                  <a:srgbClr val="0070C0"/>
                </a:solidFill>
              </a:rPr>
              <a:t>əkˈsept</a:t>
            </a:r>
            <a:r>
              <a:rPr lang="en-US" sz="2800" dirty="0">
                <a:solidFill>
                  <a:srgbClr val="0070C0"/>
                </a:solidFill>
              </a:rPr>
              <a:t>/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4770" y="2865533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- pass down   (v)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8491" y="3368806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- generations (n)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70C0"/>
                </a:solidFill>
              </a:rPr>
              <a:t>/ˌ</a:t>
            </a:r>
            <a:r>
              <a:rPr lang="en-US" sz="2800" dirty="0" err="1">
                <a:solidFill>
                  <a:srgbClr val="0070C0"/>
                </a:solidFill>
              </a:rPr>
              <a:t>dʒen·əˈreɪ·ʃən</a:t>
            </a:r>
            <a:r>
              <a:rPr lang="en-US" sz="2800" dirty="0">
                <a:solidFill>
                  <a:srgbClr val="0070C0"/>
                </a:solidFill>
              </a:rPr>
              <a:t>/</a:t>
            </a:r>
            <a:r>
              <a:rPr lang="en-US" sz="2800" dirty="0" smtClean="0">
                <a:solidFill>
                  <a:srgbClr val="0070C0"/>
                </a:solidFill>
              </a:rPr>
              <a:t>   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8491" y="389638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- spot on 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9785" y="4419600"/>
            <a:ext cx="4518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- manner         (n)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70C0"/>
                </a:solidFill>
              </a:rPr>
              <a:t>/ˈ</a:t>
            </a:r>
            <a:r>
              <a:rPr lang="en-US" sz="2800" dirty="0" err="1">
                <a:solidFill>
                  <a:srgbClr val="0070C0"/>
                </a:solidFill>
              </a:rPr>
              <a:t>mæn.ər</a:t>
            </a:r>
            <a:r>
              <a:rPr lang="en-US" sz="2800" dirty="0">
                <a:solidFill>
                  <a:srgbClr val="0070C0"/>
                </a:solidFill>
              </a:rPr>
              <a:t>/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66480" y="2430578"/>
            <a:ext cx="45349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agree (v)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68206" y="2896779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91694" y="3368806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82802" y="3892026"/>
            <a:ext cx="6592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totally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correct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62499" y="4419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9502" y="1530573"/>
            <a:ext cx="48208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- Custom (n</a:t>
            </a:r>
            <a:r>
              <a:rPr lang="en-US" sz="2800" dirty="0" smtClean="0">
                <a:solidFill>
                  <a:srgbClr val="0070C0"/>
                </a:solidFill>
              </a:rPr>
              <a:t>):</a:t>
            </a:r>
            <a:r>
              <a:rPr lang="en-US" sz="2800" dirty="0">
                <a:solidFill>
                  <a:srgbClr val="0070C0"/>
                </a:solidFill>
              </a:rPr>
              <a:t>/ˈ</a:t>
            </a:r>
            <a:r>
              <a:rPr lang="en-US" sz="2800" dirty="0" err="1">
                <a:solidFill>
                  <a:srgbClr val="0070C0"/>
                </a:solidFill>
              </a:rPr>
              <a:t>kʌs.təm</a:t>
            </a:r>
            <a:r>
              <a:rPr lang="en-US" sz="2800" dirty="0">
                <a:solidFill>
                  <a:srgbClr val="0070C0"/>
                </a:solidFill>
              </a:rPr>
              <a:t>/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văn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hóa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9502" y="2002423"/>
            <a:ext cx="5749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- Tradition (n)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70C0"/>
                </a:solidFill>
              </a:rPr>
              <a:t>/</a:t>
            </a:r>
            <a:r>
              <a:rPr lang="en-US" sz="2800" dirty="0" err="1">
                <a:solidFill>
                  <a:srgbClr val="0070C0"/>
                </a:solidFill>
              </a:rPr>
              <a:t>trəˈdiʃən</a:t>
            </a:r>
            <a:r>
              <a:rPr lang="en-US" sz="2800" dirty="0"/>
              <a:t>/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truyền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thống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0213" y="4942820"/>
            <a:ext cx="67411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Table manner (n) </a:t>
            </a:r>
            <a:r>
              <a:rPr lang="en-US" sz="2800" dirty="0" err="1" smtClean="0">
                <a:solidFill>
                  <a:srgbClr val="FF0000"/>
                </a:solidFill>
              </a:rPr>
              <a:t>phép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tắc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ăn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uống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559" y="5459096"/>
            <a:ext cx="33424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dirty="0" smtClean="0"/>
              <a:t>Knife (n)</a:t>
            </a:r>
            <a:r>
              <a:rPr lang="en-US" sz="2800" dirty="0"/>
              <a:t> /</a:t>
            </a:r>
            <a:r>
              <a:rPr lang="en-US" sz="2800" dirty="0" err="1">
                <a:solidFill>
                  <a:srgbClr val="0070C0"/>
                </a:solidFill>
              </a:rPr>
              <a:t>naɪf</a:t>
            </a:r>
            <a:r>
              <a:rPr lang="en-US" sz="2800" dirty="0" smtClean="0">
                <a:solidFill>
                  <a:srgbClr val="0070C0"/>
                </a:solidFill>
              </a:rPr>
              <a:t>/</a:t>
            </a:r>
            <a:r>
              <a:rPr lang="en-US" sz="2800" dirty="0" smtClean="0"/>
              <a:t>  </a:t>
            </a:r>
            <a:r>
              <a:rPr lang="en-US" sz="2800" dirty="0" err="1" smtClean="0">
                <a:solidFill>
                  <a:srgbClr val="FF0000"/>
                </a:solidFill>
              </a:rPr>
              <a:t>dao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4821" y="5804594"/>
            <a:ext cx="29946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- Fork (n)</a:t>
            </a:r>
            <a:r>
              <a:rPr lang="en-US" sz="2800" dirty="0"/>
              <a:t>  /</a:t>
            </a:r>
            <a:r>
              <a:rPr lang="en-US" sz="2800" dirty="0" err="1">
                <a:solidFill>
                  <a:srgbClr val="0070C0"/>
                </a:solidFill>
              </a:rPr>
              <a:t>fɔːk</a:t>
            </a:r>
            <a:r>
              <a:rPr lang="en-US" sz="2800" dirty="0">
                <a:solidFill>
                  <a:srgbClr val="0070C0"/>
                </a:solidFill>
              </a:rPr>
              <a:t>/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dĩa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s://dictionary.cambridge.org/images/full/fork_noun_001_06612.jpg?version=5.0.4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792" y="3632008"/>
            <a:ext cx="1959374" cy="2939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AutoShape 4" descr="Image result for knife for ea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AutoShape 6" descr="Image result for knife for eati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AutoShape 8" descr="Image result for knife for eatin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AutoShape 10" descr="Image result for knife for eatin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AutoShape 12" descr="Image result for knife for eating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5" name="Picture 6" descr="Image result for knife for eati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0546" y="3952220"/>
            <a:ext cx="2983454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3" grpId="0"/>
      <p:bldP spid="15" grpId="0"/>
      <p:bldP spid="16" grpId="0"/>
      <p:bldP spid="17" grpId="0"/>
      <p:bldP spid="18" grpId="0"/>
      <p:bldP spid="2" grpId="0"/>
      <p:bldP spid="3" grpId="0"/>
      <p:bldP spid="6" grpId="0"/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Users\tan thai ha\Desktop\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78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19047" y="124099"/>
            <a:ext cx="6264344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vi-VN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A lesson on customs and </a:t>
            </a:r>
            <a:r>
              <a:rPr lang="en-US" sz="28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traditions</a:t>
            </a:r>
            <a:endParaRPr lang="en-US" sz="28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647700"/>
            <a:ext cx="9144000" cy="618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justLow" eaLnBrk="1" hangingPunct="1"/>
            <a:r>
              <a:rPr lang="vi-VN" altLang="vi-VN" b="1" dirty="0">
                <a:solidFill>
                  <a:srgbClr val="FF0000"/>
                </a:solidFill>
              </a:rPr>
              <a:t>Teacher:</a:t>
            </a:r>
            <a:r>
              <a:rPr lang="vi-VN" altLang="vi-VN" dirty="0">
                <a:solidFill>
                  <a:srgbClr val="FF0000"/>
                </a:solidFill>
              </a:rPr>
              <a:t> Today we’re going to learn about customs and traditions. Do you think they’re the same?</a:t>
            </a:r>
          </a:p>
          <a:p>
            <a:pPr algn="justLow"/>
            <a:r>
              <a:rPr lang="vi-VN" altLang="vi-VN" b="1" dirty="0">
                <a:solidFill>
                  <a:schemeClr val="accent2"/>
                </a:solidFill>
              </a:rPr>
              <a:t>Mi:          </a:t>
            </a:r>
            <a:r>
              <a:rPr lang="vi-VN" altLang="vi-VN" dirty="0">
                <a:solidFill>
                  <a:schemeClr val="accent2"/>
                </a:solidFill>
              </a:rPr>
              <a:t> I think they’re different, but it’s hard to explain how.</a:t>
            </a:r>
          </a:p>
          <a:p>
            <a:pPr algn="justLow"/>
            <a:r>
              <a:rPr lang="vi-VN" altLang="vi-VN" b="1" dirty="0">
                <a:solidFill>
                  <a:schemeClr val="accent2"/>
                </a:solidFill>
              </a:rPr>
              <a:t>Nick:     </a:t>
            </a:r>
            <a:r>
              <a:rPr lang="vi-VN" altLang="vi-VN" dirty="0">
                <a:solidFill>
                  <a:schemeClr val="accent2"/>
                </a:solidFill>
              </a:rPr>
              <a:t>In my opinion, a custom is something that has become an </a:t>
            </a:r>
            <a:r>
              <a:rPr lang="vi-VN" altLang="vi-VN" i="1" dirty="0">
                <a:solidFill>
                  <a:schemeClr val="accent2"/>
                </a:solidFill>
              </a:rPr>
              <a:t>accepted</a:t>
            </a:r>
            <a:r>
              <a:rPr lang="vi-VN" altLang="vi-VN" dirty="0">
                <a:solidFill>
                  <a:schemeClr val="accent2"/>
                </a:solidFill>
              </a:rPr>
              <a:t> way of doing things. And a tradition is something we do that is </a:t>
            </a:r>
            <a:r>
              <a:rPr lang="vi-VN" altLang="vi-VN" i="1" dirty="0">
                <a:solidFill>
                  <a:schemeClr val="accent2"/>
                </a:solidFill>
              </a:rPr>
              <a:t>special</a:t>
            </a:r>
            <a:r>
              <a:rPr lang="vi-VN" altLang="vi-VN" dirty="0">
                <a:solidFill>
                  <a:schemeClr val="accent2"/>
                </a:solidFill>
              </a:rPr>
              <a:t> and is passed down through the generations.</a:t>
            </a:r>
          </a:p>
          <a:p>
            <a:pPr algn="justLow"/>
            <a:r>
              <a:rPr lang="vi-VN" altLang="vi-VN" b="1" dirty="0">
                <a:solidFill>
                  <a:srgbClr val="FF0000"/>
                </a:solidFill>
              </a:rPr>
              <a:t>Teache</a:t>
            </a:r>
            <a:r>
              <a:rPr lang="vi-VN" altLang="vi-VN" b="1" dirty="0">
                <a:solidFill>
                  <a:schemeClr val="accent2"/>
                </a:solidFill>
              </a:rPr>
              <a:t>r:</a:t>
            </a:r>
            <a:r>
              <a:rPr lang="vi-VN" altLang="vi-VN" dirty="0">
                <a:solidFill>
                  <a:schemeClr val="accent2"/>
                </a:solidFill>
              </a:rPr>
              <a:t> </a:t>
            </a:r>
            <a:r>
              <a:rPr lang="vi-VN" altLang="vi-VN" dirty="0">
                <a:solidFill>
                  <a:srgbClr val="FF0000"/>
                </a:solidFill>
              </a:rPr>
              <a:t>Yes, spot on! Give me an example of a custom.</a:t>
            </a:r>
          </a:p>
          <a:p>
            <a:pPr algn="justLow"/>
            <a:r>
              <a:rPr lang="vi-VN" altLang="vi-VN" dirty="0">
                <a:solidFill>
                  <a:schemeClr val="accent2"/>
                </a:solidFill>
              </a:rPr>
              <a:t>  </a:t>
            </a:r>
          </a:p>
          <a:p>
            <a:pPr algn="justLow"/>
            <a:r>
              <a:rPr lang="vi-VN" altLang="vi-VN" b="1" dirty="0">
                <a:solidFill>
                  <a:schemeClr val="accent2"/>
                </a:solidFill>
              </a:rPr>
              <a:t>Mai:</a:t>
            </a:r>
            <a:r>
              <a:rPr lang="vi-VN" altLang="vi-VN" dirty="0">
                <a:solidFill>
                  <a:schemeClr val="accent2"/>
                </a:solidFill>
              </a:rPr>
              <a:t>         My family has this custom of eating dinner at 7 p.m. sharp.</a:t>
            </a:r>
          </a:p>
          <a:p>
            <a:pPr algn="justLow"/>
            <a:r>
              <a:rPr lang="vi-VN" altLang="vi-VN" b="1" dirty="0">
                <a:solidFill>
                  <a:srgbClr val="FF0000"/>
                </a:solidFill>
              </a:rPr>
              <a:t>Teacher</a:t>
            </a:r>
            <a:r>
              <a:rPr lang="vi-VN" altLang="vi-VN" b="1" dirty="0">
                <a:solidFill>
                  <a:schemeClr val="accent2"/>
                </a:solidFill>
              </a:rPr>
              <a:t>:</a:t>
            </a:r>
            <a:r>
              <a:rPr lang="vi-VN" altLang="vi-VN" dirty="0">
                <a:solidFill>
                  <a:schemeClr val="accent2"/>
                </a:solidFill>
              </a:rPr>
              <a:t> </a:t>
            </a:r>
            <a:r>
              <a:rPr lang="vi-VN" altLang="vi-VN" dirty="0">
                <a:solidFill>
                  <a:srgbClr val="FF0000"/>
                </a:solidFill>
              </a:rPr>
              <a:t>Really?</a:t>
            </a:r>
          </a:p>
          <a:p>
            <a:pPr algn="justLow"/>
            <a:r>
              <a:rPr lang="vi-VN" altLang="vi-VN" b="1" dirty="0">
                <a:solidFill>
                  <a:schemeClr val="accent2"/>
                </a:solidFill>
              </a:rPr>
              <a:t>Mai:</a:t>
            </a:r>
            <a:r>
              <a:rPr lang="vi-VN" altLang="vi-VN" dirty="0">
                <a:solidFill>
                  <a:schemeClr val="accent2"/>
                </a:solidFill>
              </a:rPr>
              <a:t>         Yes, we have to be at the dinner table on time.</a:t>
            </a:r>
          </a:p>
          <a:p>
            <a:pPr algn="justLow"/>
            <a:r>
              <a:rPr lang="vi-VN" altLang="vi-VN" b="1" dirty="0">
                <a:solidFill>
                  <a:srgbClr val="FF0000"/>
                </a:solidFill>
              </a:rPr>
              <a:t>Teacher</a:t>
            </a:r>
            <a:r>
              <a:rPr lang="vi-VN" altLang="vi-VN" b="1" dirty="0">
                <a:solidFill>
                  <a:schemeClr val="accent2"/>
                </a:solidFill>
              </a:rPr>
              <a:t>:</a:t>
            </a:r>
            <a:r>
              <a:rPr lang="vi-VN" altLang="vi-VN" dirty="0">
                <a:solidFill>
                  <a:schemeClr val="accent2"/>
                </a:solidFill>
              </a:rPr>
              <a:t> </a:t>
            </a:r>
            <a:r>
              <a:rPr lang="vi-VN" altLang="vi-VN" dirty="0">
                <a:solidFill>
                  <a:srgbClr val="FF0000"/>
                </a:solidFill>
              </a:rPr>
              <a:t>That’s interesting! How about a tradition, Phong?</a:t>
            </a:r>
          </a:p>
          <a:p>
            <a:pPr algn="justLow"/>
            <a:r>
              <a:rPr lang="vi-VN" altLang="vi-VN" b="1" dirty="0">
                <a:solidFill>
                  <a:schemeClr val="accent2"/>
                </a:solidFill>
              </a:rPr>
              <a:t>Phong:   </a:t>
            </a:r>
            <a:r>
              <a:rPr lang="vi-VN" altLang="vi-VN" dirty="0">
                <a:solidFill>
                  <a:schemeClr val="accent2"/>
                </a:solidFill>
              </a:rPr>
              <a:t> We have a family tradition of visiting the pagoda on the first day of every lunar </a:t>
            </a:r>
            <a:r>
              <a:rPr lang="en-US" altLang="vi-VN" dirty="0">
                <a:solidFill>
                  <a:schemeClr val="accent2"/>
                </a:solidFill>
              </a:rPr>
              <a:t>    </a:t>
            </a:r>
            <a:r>
              <a:rPr lang="vi-VN" altLang="vi-VN" dirty="0">
                <a:solidFill>
                  <a:schemeClr val="accent2"/>
                </a:solidFill>
              </a:rPr>
              <a:t>month.</a:t>
            </a:r>
          </a:p>
          <a:p>
            <a:pPr algn="justLow"/>
            <a:r>
              <a:rPr lang="vi-VN" altLang="vi-VN" b="1" dirty="0">
                <a:solidFill>
                  <a:schemeClr val="accent2"/>
                </a:solidFill>
              </a:rPr>
              <a:t>Nick:</a:t>
            </a:r>
            <a:r>
              <a:rPr lang="vi-VN" altLang="vi-VN" dirty="0">
                <a:solidFill>
                  <a:schemeClr val="accent2"/>
                </a:solidFill>
              </a:rPr>
              <a:t>       You’re kidding!</a:t>
            </a:r>
          </a:p>
          <a:p>
            <a:pPr algn="justLow"/>
            <a:r>
              <a:rPr lang="vi-VN" altLang="vi-VN" b="1" dirty="0">
                <a:solidFill>
                  <a:schemeClr val="accent2"/>
                </a:solidFill>
              </a:rPr>
              <a:t>Phong:   </a:t>
            </a:r>
            <a:r>
              <a:rPr lang="vi-VN" altLang="vi-VN" dirty="0">
                <a:solidFill>
                  <a:schemeClr val="accent2"/>
                </a:solidFill>
              </a:rPr>
              <a:t> No, no. We’ve followed this tradition for generations.</a:t>
            </a:r>
          </a:p>
          <a:p>
            <a:pPr algn="justLow"/>
            <a:r>
              <a:rPr lang="vi-VN" altLang="vi-VN" b="1" dirty="0">
                <a:solidFill>
                  <a:srgbClr val="FF0000"/>
                </a:solidFill>
              </a:rPr>
              <a:t>Teacher</a:t>
            </a:r>
            <a:r>
              <a:rPr lang="vi-VN" altLang="vi-VN" b="1" dirty="0">
                <a:solidFill>
                  <a:schemeClr val="accent2"/>
                </a:solidFill>
              </a:rPr>
              <a:t>:</a:t>
            </a:r>
            <a:r>
              <a:rPr lang="vi-VN" altLang="vi-VN" dirty="0">
                <a:solidFill>
                  <a:schemeClr val="accent2"/>
                </a:solidFill>
              </a:rPr>
              <a:t> </a:t>
            </a:r>
            <a:r>
              <a:rPr lang="vi-VN" altLang="vi-VN" dirty="0">
                <a:solidFill>
                  <a:srgbClr val="FF0000"/>
                </a:solidFill>
              </a:rPr>
              <a:t>You’ve mentioned family, but what about social customs and traditions, Nick?</a:t>
            </a:r>
          </a:p>
          <a:p>
            <a:pPr algn="justLow"/>
            <a:r>
              <a:rPr lang="vi-VN" altLang="vi-VN" b="1" dirty="0">
                <a:solidFill>
                  <a:schemeClr val="accent2"/>
                </a:solidFill>
              </a:rPr>
              <a:t>Nick:</a:t>
            </a:r>
            <a:r>
              <a:rPr lang="vi-VN" altLang="vi-VN" dirty="0">
                <a:solidFill>
                  <a:schemeClr val="accent2"/>
                </a:solidFill>
              </a:rPr>
              <a:t>      Well, in the UK there are lots of customs for table manners. For example, we have to use a knife and fork at dinner. Then, there’s a British tradition of having afternoon tea at 4 p.m.</a:t>
            </a:r>
          </a:p>
          <a:p>
            <a:pPr algn="justLow"/>
            <a:r>
              <a:rPr lang="vi-VN" altLang="vi-VN" b="1" dirty="0">
                <a:solidFill>
                  <a:srgbClr val="FF0000"/>
                </a:solidFill>
              </a:rPr>
              <a:t>Teacher</a:t>
            </a:r>
            <a:r>
              <a:rPr lang="vi-VN" altLang="vi-VN" b="1" dirty="0">
                <a:solidFill>
                  <a:schemeClr val="accent2"/>
                </a:solidFill>
              </a:rPr>
              <a:t>:</a:t>
            </a:r>
            <a:r>
              <a:rPr lang="vi-VN" altLang="vi-VN" dirty="0">
                <a:solidFill>
                  <a:schemeClr val="accent2"/>
                </a:solidFill>
              </a:rPr>
              <a:t> </a:t>
            </a:r>
            <a:r>
              <a:rPr lang="vi-VN" altLang="vi-VN" dirty="0">
                <a:solidFill>
                  <a:srgbClr val="FF0000"/>
                </a:solidFill>
              </a:rPr>
              <a:t>Sounds lovely! Now, for homework, you should find information about a custom or tradition. You’re doing mini presentations next week...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/>
              <p14:cNvContentPartPr/>
              <p14:nvPr/>
            </p14:nvContentPartPr>
            <p14:xfrm>
              <a:off x="3813120" y="3134160"/>
              <a:ext cx="360" cy="36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803760" y="3124800"/>
                <a:ext cx="19080" cy="19080"/>
              </a:xfrm>
              <a:prstGeom prst="rect">
                <a:avLst/>
              </a:prstGeom>
            </p:spPr>
          </p:pic>
        </mc:Fallback>
      </mc:AlternateContent>
      <p:pic>
        <p:nvPicPr>
          <p:cNvPr id="7" name="26 Track 26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1834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28600" y="1219200"/>
            <a:ext cx="8077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a . </a:t>
            </a:r>
            <a:r>
              <a:rPr lang="en-US" sz="3200" u="sng" dirty="0" smtClean="0">
                <a:solidFill>
                  <a:srgbClr val="FF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Find a word/ phrase that means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:</a:t>
            </a:r>
            <a:endParaRPr lang="en-US" sz="1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067800" cy="523220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Unit 4: OUR CUSTOMS AND TRADITIONS – 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Getting started</a:t>
            </a:r>
            <a:endParaRPr lang="en-US" sz="2800" b="1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28600" y="1923395"/>
            <a:ext cx="4419600" cy="440120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1. Agreed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2. grandparents, parents, and children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3. totally correct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4. exactly on time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5. relating to human society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6. a polite way of eating at the dinner table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609600"/>
            <a:ext cx="342900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1. Listen and read: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67400" y="1828800"/>
            <a:ext cx="3124200" cy="45243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C00000"/>
                </a:solidFill>
              </a:rPr>
              <a:t>1.accepted 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C00000"/>
                </a:solidFill>
              </a:rPr>
              <a:t>2.social            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C00000"/>
                </a:solidFill>
              </a:rPr>
              <a:t>3.table manners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C00000"/>
                </a:solidFill>
              </a:rPr>
              <a:t>4.generations          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C00000"/>
                </a:solidFill>
              </a:rPr>
              <a:t>5.spot on          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C00000"/>
                </a:solidFill>
              </a:rPr>
              <a:t>6.sharp        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724400" y="23622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6200000" flipH="1">
            <a:off x="4533900" y="3086100"/>
            <a:ext cx="13716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H="1">
            <a:off x="4572000" y="3962400"/>
            <a:ext cx="13716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6200000" flipH="1">
            <a:off x="4572000" y="4724400"/>
            <a:ext cx="13716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 flipH="1" flipV="1">
            <a:off x="4191000" y="3505200"/>
            <a:ext cx="19812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4229100" y="4229100"/>
            <a:ext cx="19812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CD Audio 17">
            <a:hlinkClick r:id="" action="ppaction://media"/>
          </p:cNvPr>
          <p:cNvPicPr>
            <a:picLocks noRot="1" noChangeAspect="1"/>
          </p:cNvPicPr>
          <p:nvPr>
            <a:audioCd>
              <a:st track="26"/>
              <a:end track="26" time="108"/>
            </a:audioCd>
          </p:nvPr>
        </p:nvPicPr>
        <p:blipFill>
          <a:blip r:embed="rId3"/>
          <a:stretch>
            <a:fillRect/>
          </a:stretch>
        </p:blipFill>
        <p:spPr>
          <a:xfrm>
            <a:off x="228600" y="609600"/>
            <a:ext cx="533400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1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audio>
              <p:cMediaNode>
                <p:cTn id="3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3"/>
          <p:cNvSpPr txBox="1">
            <a:spLocks noChangeArrowheads="1"/>
          </p:cNvSpPr>
          <p:nvPr/>
        </p:nvSpPr>
        <p:spPr bwMode="auto">
          <a:xfrm>
            <a:off x="0" y="476250"/>
            <a:ext cx="914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FF0000"/>
                </a:solidFill>
                <a:hlinkClick r:id="rId2" action="ppaction://hlinksldjump"/>
              </a:rPr>
              <a:t>b. Tick (✔) true (T) or false (F).</a:t>
            </a:r>
            <a:endParaRPr lang="vi-VN" altLang="en-US" sz="200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1397000"/>
          <a:ext cx="7531100" cy="391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903">
                  <a:extLst>
                    <a:ext uri="{9D8B030D-6E8A-4147-A177-3AD203B41FA5}"/>
                  </a:extLst>
                </a:gridCol>
                <a:gridCol w="838157">
                  <a:extLst>
                    <a:ext uri="{9D8B030D-6E8A-4147-A177-3AD203B41FA5}"/>
                  </a:extLst>
                </a:gridCol>
                <a:gridCol w="902040">
                  <a:extLst>
                    <a:ext uri="{9D8B030D-6E8A-4147-A177-3AD203B41FA5}"/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vi-VN" dirty="0"/>
                    </a:p>
                  </a:txBody>
                  <a:tcPr marL="91435" marR="9143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</a:t>
                      </a:r>
                      <a:endParaRPr lang="vi-VN" dirty="0"/>
                    </a:p>
                  </a:txBody>
                  <a:tcPr marL="91435" marR="9143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  <a:endParaRPr lang="vi-VN" dirty="0"/>
                    </a:p>
                  </a:txBody>
                  <a:tcPr marL="91435" marR="91435">
                    <a:solidFill>
                      <a:srgbClr val="FFC000"/>
                    </a:solidFill>
                  </a:tcPr>
                </a:tc>
                <a:extLst>
                  <a:ext uri="{0D108BD9-81ED-4DB2-BD59-A6C34878D82A}"/>
                </a:extLst>
              </a:tr>
              <a:tr h="899160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 Nick’s explanation of customs and traditions is correct.</a:t>
                      </a:r>
                      <a:endParaRPr lang="vi-V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  Only families have customs and traditions.</a:t>
                      </a:r>
                      <a:endParaRPr lang="vi-V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  <a:tr h="57404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  In the UK there’s a tradition of having afternoon tea.</a:t>
                      </a:r>
                      <a:endParaRPr lang="vi-V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  <a:tr h="1381760">
                <a:tc>
                  <a:txBody>
                    <a:bodyPr/>
                    <a:lstStyle/>
                    <a:p>
                      <a:endParaRPr lang="en-US" sz="1800" b="0" i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4.  In the UK there is no accepted way of behaving at the dinner table.</a:t>
                      </a:r>
                      <a:endParaRPr lang="vi-V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453313" y="2828925"/>
            <a:ext cx="4159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✔</a:t>
            </a:r>
            <a:endParaRPr lang="vi-VN" alt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405688" y="4419600"/>
            <a:ext cx="415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✔</a:t>
            </a:r>
            <a:endParaRPr lang="vi-VN" alt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602413" y="3492500"/>
            <a:ext cx="4159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✔</a:t>
            </a:r>
            <a:endParaRPr lang="vi-VN" alt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477000" y="1916113"/>
            <a:ext cx="415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✔</a:t>
            </a:r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17338240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3"/>
          <p:cNvSpPr txBox="1">
            <a:spLocks noChangeArrowheads="1"/>
          </p:cNvSpPr>
          <p:nvPr/>
        </p:nvSpPr>
        <p:spPr bwMode="auto">
          <a:xfrm>
            <a:off x="0" y="109538"/>
            <a:ext cx="914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FF0000"/>
                </a:solidFill>
                <a:hlinkClick r:id="rId2" action="ppaction://hlinksldjump"/>
              </a:rPr>
              <a:t>c. Choose the best answer .</a:t>
            </a:r>
            <a:endParaRPr lang="vi-VN" altLang="en-US" sz="2000">
              <a:solidFill>
                <a:srgbClr val="FF0000"/>
              </a:solidFill>
            </a:endParaRPr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34925" y="762000"/>
            <a:ext cx="9144000" cy="600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Mai’s family custom </a:t>
            </a:r>
            <a:r>
              <a:rPr lang="en-US" altLang="en-US" sz="24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is________at</a:t>
            </a: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p.m. sharp.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eating dinner      B. eating lunch                   C. eating breakfast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When Phong talks about one of his family traditions Nick feels ____.</a:t>
            </a:r>
            <a:r>
              <a:rPr lang="vi-VN" alt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A. angry                   B. </a:t>
            </a:r>
            <a:r>
              <a:rPr lang="vi-VN" alt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surprised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C. boring </a:t>
            </a:r>
          </a:p>
          <a:p>
            <a:pPr marL="457200" indent="-457200" eaLnBrk="1" hangingPunct="1">
              <a:spcBef>
                <a:spcPct val="0"/>
              </a:spcBef>
              <a:buFontTx/>
              <a:buAutoNum type="arabicPeriod" startAt="3"/>
              <a:defRPr/>
            </a:pP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similarity between a custom and a tradition both refer to doing something that_____________ 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develops on time   B. </a:t>
            </a:r>
            <a:r>
              <a:rPr lang="en-US" alt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undevelops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C. develops over time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 The difference between a custom and a tradition is: A custom is something______ . A tradition is something _______ and is passed down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through the generations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accepted- special      B. special- accepted     C. specially- accept</a:t>
            </a:r>
          </a:p>
          <a:p>
            <a:pPr marL="457200" indent="-457200" eaLnBrk="1" hangingPunct="1">
              <a:spcBef>
                <a:spcPct val="0"/>
              </a:spcBef>
              <a:buFontTx/>
              <a:buAutoNum type="arabicPeriod" startAt="5"/>
              <a:defRPr/>
            </a:pPr>
            <a:r>
              <a:rPr lang="en-US" altLang="en-US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students should find______ about a custom or tradition for </a:t>
            </a:r>
            <a:r>
              <a:rPr lang="en-US" altLang="en-US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homework.</a:t>
            </a:r>
            <a:endParaRPr lang="en-US" altLang="en-US" sz="24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looks                           B. lesson                       C. information 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en-US" sz="24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-34925" y="1077913"/>
            <a:ext cx="533400" cy="5334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389188" y="1822450"/>
            <a:ext cx="533400" cy="5334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589588" y="2895600"/>
            <a:ext cx="533400" cy="5334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0" y="4419600"/>
            <a:ext cx="533400" cy="5334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856288" y="5486400"/>
            <a:ext cx="533400" cy="5334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938974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52400" y="685800"/>
            <a:ext cx="8839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d.  </a:t>
            </a:r>
            <a:r>
              <a:rPr lang="en-US" sz="3200" u="sng" dirty="0" smtClean="0">
                <a:solidFill>
                  <a:srgbClr val="C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Find these sentences in the conversation and fill in the missing words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067800" cy="523220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Unit 4: OUR CUSTOMS AND TRADITIONS – 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Getting started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1600200"/>
            <a:ext cx="8991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55588" algn="l"/>
                <a:tab pos="1035050" algn="ctr"/>
                <a:tab pos="1800225" algn="r"/>
                <a:tab pos="1839913" algn="l"/>
              </a:tabLst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1. We	.................. be at the dinner table on time.</a:t>
            </a:r>
            <a:endParaRPr lang="en-US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55588" algn="l"/>
                <a:tab pos="1035050" algn="ctr"/>
                <a:tab pos="1800225" algn="r"/>
                <a:tab pos="1839913" algn="l"/>
              </a:tabLst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2. You ..............  find information about a custom or</a:t>
            </a:r>
            <a:r>
              <a:rPr lang="en-US" sz="1400" dirty="0" smtClean="0">
                <a:solidFill>
                  <a:srgbClr val="002060"/>
                </a:solidFill>
                <a:latin typeface="Arial" pitchFamily="34" charset="0"/>
                <a:ea typeface="Courier New" pitchFamily="49" charset="0"/>
                <a:cs typeface="Arial" pitchFamily="34" charset="0"/>
              </a:rPr>
              <a:t> 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tradition.</a:t>
            </a:r>
            <a:endParaRPr lang="en-US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2819400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ea typeface="Courier New" pitchFamily="49" charset="0"/>
                <a:cs typeface="Times New Roman" pitchFamily="18" charset="0"/>
              </a:rPr>
              <a:t>What do you think these sentences mean?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1558128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have to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1992085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should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199" y="3581400"/>
            <a:ext cx="1371601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have to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199" y="4191000"/>
            <a:ext cx="1371601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should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28800" y="35814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Express obligation/ necessity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28800" y="4191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Giving advice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8" grpId="0"/>
      <p:bldP spid="9" grpId="0"/>
      <p:bldP spid="12" grpId="0" animBg="1"/>
      <p:bldP spid="13" grpId="0" animBg="1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2392</TotalTime>
  <Words>645</Words>
  <Application>Microsoft Office PowerPoint</Application>
  <PresentationFormat>On-screen Show (4:3)</PresentationFormat>
  <Paragraphs>118</Paragraphs>
  <Slides>11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MediaMart</cp:lastModifiedBy>
  <cp:revision>224</cp:revision>
  <dcterms:created xsi:type="dcterms:W3CDTF">2015-06-22T02:35:54Z</dcterms:created>
  <dcterms:modified xsi:type="dcterms:W3CDTF">2020-11-11T15:40:34Z</dcterms:modified>
</cp:coreProperties>
</file>