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92" r:id="rId3"/>
    <p:sldId id="287" r:id="rId4"/>
    <p:sldId id="259" r:id="rId5"/>
    <p:sldId id="260" r:id="rId6"/>
    <p:sldId id="261" r:id="rId7"/>
    <p:sldId id="289" r:id="rId8"/>
    <p:sldId id="264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2" r:id="rId17"/>
    <p:sldId id="281" r:id="rId18"/>
    <p:sldId id="265" r:id="rId19"/>
    <p:sldId id="266" r:id="rId20"/>
    <p:sldId id="267" r:id="rId21"/>
    <p:sldId id="268" r:id="rId22"/>
    <p:sldId id="269" r:id="rId23"/>
    <p:sldId id="270" r:id="rId24"/>
    <p:sldId id="290" r:id="rId25"/>
    <p:sldId id="29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7F3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8EA7-406F-4E11-A974-752BC7DD768B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61C6E-F0CE-4AB8-9DF0-528D4B17C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0349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401E-20F8-4145-BA21-C0BD55916281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image" Target="../media/image8.png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slide" Target="slide1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60;\Unit2-L9T&#272;\Unit%202-Getting%20started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&#160;\Unit2-L9T&#272;\Unit%202-Getting%20started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1ADB3C3-17FA-4F8C-BBEE-BEC014C7D4ED}"/>
              </a:ext>
            </a:extLst>
          </p:cNvPr>
          <p:cNvSpPr/>
          <p:nvPr/>
        </p:nvSpPr>
        <p:spPr>
          <a:xfrm>
            <a:off x="3868445" y="1062361"/>
            <a:ext cx="457200" cy="45868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1B1C18B3-C867-4663-B409-041F452CABE9}"/>
              </a:ext>
            </a:extLst>
          </p:cNvPr>
          <p:cNvSpPr/>
          <p:nvPr/>
        </p:nvSpPr>
        <p:spPr>
          <a:xfrm>
            <a:off x="3868445" y="1526960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C6E2135-1925-48BE-8042-598ACEC0EE26}"/>
              </a:ext>
            </a:extLst>
          </p:cNvPr>
          <p:cNvSpPr/>
          <p:nvPr/>
        </p:nvSpPr>
        <p:spPr>
          <a:xfrm>
            <a:off x="3868445" y="1990079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E1CF7FD-8E30-407B-8F78-851554192C62}"/>
              </a:ext>
            </a:extLst>
          </p:cNvPr>
          <p:cNvSpPr/>
          <p:nvPr/>
        </p:nvSpPr>
        <p:spPr>
          <a:xfrm>
            <a:off x="3868445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16BC1A75-3AC3-4108-9440-74C6BBE75291}"/>
              </a:ext>
            </a:extLst>
          </p:cNvPr>
          <p:cNvSpPr/>
          <p:nvPr/>
        </p:nvSpPr>
        <p:spPr>
          <a:xfrm>
            <a:off x="3868445" y="2916317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CB499723-59DE-4801-8541-BE33D1F04936}"/>
              </a:ext>
            </a:extLst>
          </p:cNvPr>
          <p:cNvSpPr/>
          <p:nvPr/>
        </p:nvSpPr>
        <p:spPr>
          <a:xfrm>
            <a:off x="3868445" y="3379436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3B60C6DC-7690-46F5-9ED4-968E7A01E031}"/>
              </a:ext>
            </a:extLst>
          </p:cNvPr>
          <p:cNvSpPr/>
          <p:nvPr/>
        </p:nvSpPr>
        <p:spPr>
          <a:xfrm>
            <a:off x="3868445" y="3842555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04B5D2E5-E967-4194-8054-91DD0E3F4DFF}"/>
              </a:ext>
            </a:extLst>
          </p:cNvPr>
          <p:cNvSpPr/>
          <p:nvPr/>
        </p:nvSpPr>
        <p:spPr>
          <a:xfrm>
            <a:off x="3868445" y="4299755"/>
            <a:ext cx="457200" cy="457200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2B5D27AA-F479-4ED0-BDFD-A786B1A6A2DE}"/>
              </a:ext>
            </a:extLst>
          </p:cNvPr>
          <p:cNvSpPr/>
          <p:nvPr/>
        </p:nvSpPr>
        <p:spPr>
          <a:xfrm>
            <a:off x="4343400" y="106680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32D334DB-7391-456F-B7F8-838D72880C8A}"/>
              </a:ext>
            </a:extLst>
          </p:cNvPr>
          <p:cNvSpPr/>
          <p:nvPr/>
        </p:nvSpPr>
        <p:spPr>
          <a:xfrm>
            <a:off x="4818355" y="106384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3C86C179-581F-497A-90A2-EC3ABB476261}"/>
              </a:ext>
            </a:extLst>
          </p:cNvPr>
          <p:cNvSpPr/>
          <p:nvPr/>
        </p:nvSpPr>
        <p:spPr>
          <a:xfrm>
            <a:off x="5275555" y="106236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EAC6CF2D-7525-4B56-9364-5229A77A93D2}"/>
              </a:ext>
            </a:extLst>
          </p:cNvPr>
          <p:cNvSpPr/>
          <p:nvPr/>
        </p:nvSpPr>
        <p:spPr>
          <a:xfrm>
            <a:off x="5768265" y="106236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30" name="Decagon 29">
            <a:extLst>
              <a:ext uri="{FF2B5EF4-FFF2-40B4-BE49-F238E27FC236}">
                <a16:creationId xmlns:a16="http://schemas.microsoft.com/office/drawing/2014/main" id="{6C4CE649-DA4A-47D4-8CC4-7488C3D7BA64}"/>
              </a:ext>
            </a:extLst>
          </p:cNvPr>
          <p:cNvSpPr/>
          <p:nvPr/>
        </p:nvSpPr>
        <p:spPr>
          <a:xfrm>
            <a:off x="66543" y="1088730"/>
            <a:ext cx="438149" cy="380628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3FA983-7AFA-40B5-85F5-34EFF8C7CF76}"/>
              </a:ext>
            </a:extLst>
          </p:cNvPr>
          <p:cNvGrpSpPr/>
          <p:nvPr/>
        </p:nvGrpSpPr>
        <p:grpSpPr>
          <a:xfrm>
            <a:off x="3886200" y="1066800"/>
            <a:ext cx="2357020" cy="461639"/>
            <a:chOff x="4020845" y="1066800"/>
            <a:chExt cx="2357020" cy="461639"/>
          </a:xfrm>
        </p:grpSpPr>
        <p:sp>
          <p:nvSpPr>
            <p:cNvPr id="31" name="Rectangle: Beveled 30">
              <a:extLst>
                <a:ext uri="{FF2B5EF4-FFF2-40B4-BE49-F238E27FC236}">
                  <a16:creationId xmlns:a16="http://schemas.microsoft.com/office/drawing/2014/main" id="{3DA22388-5E92-465D-8880-E548C14FBBC9}"/>
                </a:ext>
              </a:extLst>
            </p:cNvPr>
            <p:cNvSpPr/>
            <p:nvPr/>
          </p:nvSpPr>
          <p:spPr>
            <a:xfrm>
              <a:off x="4020845" y="1066800"/>
              <a:ext cx="457200" cy="45868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: Beveled 31">
              <a:extLst>
                <a:ext uri="{FF2B5EF4-FFF2-40B4-BE49-F238E27FC236}">
                  <a16:creationId xmlns:a16="http://schemas.microsoft.com/office/drawing/2014/main" id="{8A85318A-7F99-484B-B173-0290F503DD43}"/>
                </a:ext>
              </a:extLst>
            </p:cNvPr>
            <p:cNvSpPr/>
            <p:nvPr/>
          </p:nvSpPr>
          <p:spPr>
            <a:xfrm>
              <a:off x="4495800" y="1071239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Beveled 32">
              <a:extLst>
                <a:ext uri="{FF2B5EF4-FFF2-40B4-BE49-F238E27FC236}">
                  <a16:creationId xmlns:a16="http://schemas.microsoft.com/office/drawing/2014/main" id="{7B972C65-BD9A-44D9-B809-D89DDD7A5443}"/>
                </a:ext>
              </a:extLst>
            </p:cNvPr>
            <p:cNvSpPr/>
            <p:nvPr/>
          </p:nvSpPr>
          <p:spPr>
            <a:xfrm>
              <a:off x="4970755" y="106828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Beveled 33">
              <a:extLst>
                <a:ext uri="{FF2B5EF4-FFF2-40B4-BE49-F238E27FC236}">
                  <a16:creationId xmlns:a16="http://schemas.microsoft.com/office/drawing/2014/main" id="{074D7703-0E96-4E66-AA44-DCFBF5B3AB52}"/>
                </a:ext>
              </a:extLst>
            </p:cNvPr>
            <p:cNvSpPr/>
            <p:nvPr/>
          </p:nvSpPr>
          <p:spPr>
            <a:xfrm>
              <a:off x="5427955" y="106680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Beveled 34">
              <a:extLst>
                <a:ext uri="{FF2B5EF4-FFF2-40B4-BE49-F238E27FC236}">
                  <a16:creationId xmlns:a16="http://schemas.microsoft.com/office/drawing/2014/main" id="{7D6CB143-F84D-46E8-B053-91EA14741F6B}"/>
                </a:ext>
              </a:extLst>
            </p:cNvPr>
            <p:cNvSpPr/>
            <p:nvPr/>
          </p:nvSpPr>
          <p:spPr>
            <a:xfrm>
              <a:off x="5920665" y="106680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64E20F46-D3C4-4FCC-BD18-01EC11DE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5" y="533400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… village of Bat </a:t>
            </a:r>
            <a:r>
              <a:rPr lang="en-US" sz="2400" b="1" dirty="0" err="1">
                <a:solidFill>
                  <a:srgbClr val="0000FF"/>
                </a:solidFill>
              </a:rPr>
              <a:t>Trang</a:t>
            </a:r>
            <a:r>
              <a:rPr lang="en-US" sz="2400" b="1" dirty="0">
                <a:solidFill>
                  <a:srgbClr val="0000FF"/>
                </a:solidFill>
              </a:rPr>
              <a:t> lies on the bank of the Red river.</a:t>
            </a:r>
          </a:p>
        </p:txBody>
      </p:sp>
      <p:sp>
        <p:nvSpPr>
          <p:cNvPr id="38" name="Rectangle: Beveled 37">
            <a:extLst>
              <a:ext uri="{FF2B5EF4-FFF2-40B4-BE49-F238E27FC236}">
                <a16:creationId xmlns:a16="http://schemas.microsoft.com/office/drawing/2014/main" id="{EF786712-5763-4CF1-9DC9-C21023A59F46}"/>
              </a:ext>
            </a:extLst>
          </p:cNvPr>
          <p:cNvSpPr/>
          <p:nvPr/>
        </p:nvSpPr>
        <p:spPr>
          <a:xfrm>
            <a:off x="4341180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AD56B0A5-46B3-4975-A048-F89A44204831}"/>
              </a:ext>
            </a:extLst>
          </p:cNvPr>
          <p:cNvSpPr/>
          <p:nvPr/>
        </p:nvSpPr>
        <p:spPr>
          <a:xfrm>
            <a:off x="4813915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: Beveled 39">
            <a:extLst>
              <a:ext uri="{FF2B5EF4-FFF2-40B4-BE49-F238E27FC236}">
                <a16:creationId xmlns:a16="http://schemas.microsoft.com/office/drawing/2014/main" id="{16130FD4-6DE4-4BD5-B564-609D52BD8165}"/>
              </a:ext>
            </a:extLst>
          </p:cNvPr>
          <p:cNvSpPr/>
          <p:nvPr/>
        </p:nvSpPr>
        <p:spPr>
          <a:xfrm>
            <a:off x="5293310" y="15439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: Beveled 40">
            <a:extLst>
              <a:ext uri="{FF2B5EF4-FFF2-40B4-BE49-F238E27FC236}">
                <a16:creationId xmlns:a16="http://schemas.microsoft.com/office/drawing/2014/main" id="{E91A5FBB-F3A9-4131-AB9C-3CBDAC5227B1}"/>
              </a:ext>
            </a:extLst>
          </p:cNvPr>
          <p:cNvSpPr/>
          <p:nvPr/>
        </p:nvSpPr>
        <p:spPr>
          <a:xfrm>
            <a:off x="3395707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: Beveled 41">
            <a:extLst>
              <a:ext uri="{FF2B5EF4-FFF2-40B4-BE49-F238E27FC236}">
                <a16:creationId xmlns:a16="http://schemas.microsoft.com/office/drawing/2014/main" id="{56B5661E-B3E2-46E5-9679-09A22CB5DE15}"/>
              </a:ext>
            </a:extLst>
          </p:cNvPr>
          <p:cNvSpPr/>
          <p:nvPr/>
        </p:nvSpPr>
        <p:spPr>
          <a:xfrm>
            <a:off x="2907434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: Beveled 42">
            <a:extLst>
              <a:ext uri="{FF2B5EF4-FFF2-40B4-BE49-F238E27FC236}">
                <a16:creationId xmlns:a16="http://schemas.microsoft.com/office/drawing/2014/main" id="{9ADF504D-EB2F-4338-8F98-B2691B6AF4A9}"/>
              </a:ext>
            </a:extLst>
          </p:cNvPr>
          <p:cNvSpPr/>
          <p:nvPr/>
        </p:nvSpPr>
        <p:spPr>
          <a:xfrm>
            <a:off x="2444688" y="1558034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10D04983-8158-4237-AD28-D5A61DF6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75" y="5335454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This kind of …... hat is made in </a:t>
            </a:r>
            <a:r>
              <a:rPr lang="en-US" sz="2400" b="1" dirty="0" err="1">
                <a:solidFill>
                  <a:srgbClr val="0000FF"/>
                </a:solidFill>
              </a:rPr>
              <a:t>Chuong</a:t>
            </a:r>
            <a:r>
              <a:rPr lang="en-US" sz="2400" b="1" dirty="0">
                <a:solidFill>
                  <a:srgbClr val="0000FF"/>
                </a:solidFill>
              </a:rPr>
              <a:t> village.</a:t>
            </a:r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F23A3A7F-26D9-4C56-AF25-5072438E6865}"/>
              </a:ext>
            </a:extLst>
          </p:cNvPr>
          <p:cNvSpPr/>
          <p:nvPr/>
        </p:nvSpPr>
        <p:spPr>
          <a:xfrm>
            <a:off x="90033" y="1615746"/>
            <a:ext cx="449986" cy="325142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E1E7DF-D5F9-4C0F-8B7A-AFDF2CFFE0AB}"/>
              </a:ext>
            </a:extLst>
          </p:cNvPr>
          <p:cNvGrpSpPr/>
          <p:nvPr/>
        </p:nvGrpSpPr>
        <p:grpSpPr>
          <a:xfrm>
            <a:off x="2438028" y="1541016"/>
            <a:ext cx="3305822" cy="475701"/>
            <a:chOff x="2597088" y="1696375"/>
            <a:chExt cx="3305822" cy="475701"/>
          </a:xfrm>
        </p:grpSpPr>
        <p:sp>
          <p:nvSpPr>
            <p:cNvPr id="47" name="Rectangle: Beveled 46">
              <a:extLst>
                <a:ext uri="{FF2B5EF4-FFF2-40B4-BE49-F238E27FC236}">
                  <a16:creationId xmlns:a16="http://schemas.microsoft.com/office/drawing/2014/main" id="{E23194BD-A448-43E8-BA80-940397C7D901}"/>
                </a:ext>
              </a:extLst>
            </p:cNvPr>
            <p:cNvSpPr/>
            <p:nvPr/>
          </p:nvSpPr>
          <p:spPr>
            <a:xfrm>
              <a:off x="4020845" y="1714876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: Beveled 47">
              <a:extLst>
                <a:ext uri="{FF2B5EF4-FFF2-40B4-BE49-F238E27FC236}">
                  <a16:creationId xmlns:a16="http://schemas.microsoft.com/office/drawing/2014/main" id="{783E6B38-4DC5-437A-A315-3ADA22AFBAD2}"/>
                </a:ext>
              </a:extLst>
            </p:cNvPr>
            <p:cNvSpPr/>
            <p:nvPr/>
          </p:nvSpPr>
          <p:spPr>
            <a:xfrm>
              <a:off x="4493580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Beveled 48">
              <a:extLst>
                <a:ext uri="{FF2B5EF4-FFF2-40B4-BE49-F238E27FC236}">
                  <a16:creationId xmlns:a16="http://schemas.microsoft.com/office/drawing/2014/main" id="{3D54DFAC-A032-4223-8463-D1DDCADFEA41}"/>
                </a:ext>
              </a:extLst>
            </p:cNvPr>
            <p:cNvSpPr/>
            <p:nvPr/>
          </p:nvSpPr>
          <p:spPr>
            <a:xfrm>
              <a:off x="4966315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Beveled 49">
              <a:extLst>
                <a:ext uri="{FF2B5EF4-FFF2-40B4-BE49-F238E27FC236}">
                  <a16:creationId xmlns:a16="http://schemas.microsoft.com/office/drawing/2014/main" id="{EECBF2A0-97BD-4FFC-B13D-AE2B5DA96668}"/>
                </a:ext>
              </a:extLst>
            </p:cNvPr>
            <p:cNvSpPr/>
            <p:nvPr/>
          </p:nvSpPr>
          <p:spPr>
            <a:xfrm>
              <a:off x="5445710" y="16963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: Beveled 50">
              <a:extLst>
                <a:ext uri="{FF2B5EF4-FFF2-40B4-BE49-F238E27FC236}">
                  <a16:creationId xmlns:a16="http://schemas.microsoft.com/office/drawing/2014/main" id="{64718F19-AF1B-474E-ABF7-D6F55F67AA75}"/>
                </a:ext>
              </a:extLst>
            </p:cNvPr>
            <p:cNvSpPr/>
            <p:nvPr/>
          </p:nvSpPr>
          <p:spPr>
            <a:xfrm>
              <a:off x="3569748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: Beveled 51">
              <a:extLst>
                <a:ext uri="{FF2B5EF4-FFF2-40B4-BE49-F238E27FC236}">
                  <a16:creationId xmlns:a16="http://schemas.microsoft.com/office/drawing/2014/main" id="{FBAD6422-E5DA-447B-A924-526205B8D462}"/>
                </a:ext>
              </a:extLst>
            </p:cNvPr>
            <p:cNvSpPr/>
            <p:nvPr/>
          </p:nvSpPr>
          <p:spPr>
            <a:xfrm>
              <a:off x="3059834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: Beveled 52">
              <a:extLst>
                <a:ext uri="{FF2B5EF4-FFF2-40B4-BE49-F238E27FC236}">
                  <a16:creationId xmlns:a16="http://schemas.microsoft.com/office/drawing/2014/main" id="{530EB2BD-280F-4D45-BEA7-418137BDADAC}"/>
                </a:ext>
              </a:extLst>
            </p:cNvPr>
            <p:cNvSpPr/>
            <p:nvPr/>
          </p:nvSpPr>
          <p:spPr>
            <a:xfrm>
              <a:off x="2597088" y="1710434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Rectangle: Beveled 68">
            <a:extLst>
              <a:ext uri="{FF2B5EF4-FFF2-40B4-BE49-F238E27FC236}">
                <a16:creationId xmlns:a16="http://schemas.microsoft.com/office/drawing/2014/main" id="{8E99A180-C92E-4E54-8B84-27063438BC55}"/>
              </a:ext>
            </a:extLst>
          </p:cNvPr>
          <p:cNvSpPr/>
          <p:nvPr/>
        </p:nvSpPr>
        <p:spPr>
          <a:xfrm>
            <a:off x="4341180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0" name="Rectangle: Beveled 69">
            <a:extLst>
              <a:ext uri="{FF2B5EF4-FFF2-40B4-BE49-F238E27FC236}">
                <a16:creationId xmlns:a16="http://schemas.microsoft.com/office/drawing/2014/main" id="{7533CDB9-EC8C-4E14-A707-0D52BFAD00CB}"/>
              </a:ext>
            </a:extLst>
          </p:cNvPr>
          <p:cNvSpPr/>
          <p:nvPr/>
        </p:nvSpPr>
        <p:spPr>
          <a:xfrm>
            <a:off x="4821681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1" name="Rectangle: Beveled 70">
            <a:extLst>
              <a:ext uri="{FF2B5EF4-FFF2-40B4-BE49-F238E27FC236}">
                <a16:creationId xmlns:a16="http://schemas.microsoft.com/office/drawing/2014/main" id="{3AF98C67-04D4-4D21-9CD9-8ACF039F69D0}"/>
              </a:ext>
            </a:extLst>
          </p:cNvPr>
          <p:cNvSpPr/>
          <p:nvPr/>
        </p:nvSpPr>
        <p:spPr>
          <a:xfrm>
            <a:off x="5308842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2" name="Rectangle: Beveled 71">
            <a:extLst>
              <a:ext uri="{FF2B5EF4-FFF2-40B4-BE49-F238E27FC236}">
                <a16:creationId xmlns:a16="http://schemas.microsoft.com/office/drawing/2014/main" id="{36F901DC-56E5-4417-BE84-E7D1919B2C48}"/>
              </a:ext>
            </a:extLst>
          </p:cNvPr>
          <p:cNvSpPr/>
          <p:nvPr/>
        </p:nvSpPr>
        <p:spPr>
          <a:xfrm>
            <a:off x="5780471" y="198416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3" name="Rectangle: Beveled 72">
            <a:extLst>
              <a:ext uri="{FF2B5EF4-FFF2-40B4-BE49-F238E27FC236}">
                <a16:creationId xmlns:a16="http://schemas.microsoft.com/office/drawing/2014/main" id="{7A741337-31F8-4E9F-8231-D176C460469C}"/>
              </a:ext>
            </a:extLst>
          </p:cNvPr>
          <p:cNvSpPr/>
          <p:nvPr/>
        </p:nvSpPr>
        <p:spPr>
          <a:xfrm>
            <a:off x="3391266" y="197898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4" name="Rectangle: Beveled 73">
            <a:extLst>
              <a:ext uri="{FF2B5EF4-FFF2-40B4-BE49-F238E27FC236}">
                <a16:creationId xmlns:a16="http://schemas.microsoft.com/office/drawing/2014/main" id="{ECD34D83-6E70-4DB6-9CB6-4DF5EE258BE8}"/>
              </a:ext>
            </a:extLst>
          </p:cNvPr>
          <p:cNvSpPr/>
          <p:nvPr/>
        </p:nvSpPr>
        <p:spPr>
          <a:xfrm>
            <a:off x="2931844" y="197898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5" name="Rectangle: Beveled 74">
            <a:extLst>
              <a:ext uri="{FF2B5EF4-FFF2-40B4-BE49-F238E27FC236}">
                <a16:creationId xmlns:a16="http://schemas.microsoft.com/office/drawing/2014/main" id="{5A3D23B5-65DE-4D75-8C72-719E14735D24}"/>
              </a:ext>
            </a:extLst>
          </p:cNvPr>
          <p:cNvSpPr/>
          <p:nvPr/>
        </p:nvSpPr>
        <p:spPr>
          <a:xfrm>
            <a:off x="2444688" y="2011562"/>
            <a:ext cx="480871" cy="429798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76" name="Decagon 75">
            <a:extLst>
              <a:ext uri="{FF2B5EF4-FFF2-40B4-BE49-F238E27FC236}">
                <a16:creationId xmlns:a16="http://schemas.microsoft.com/office/drawing/2014/main" id="{09416993-072D-4E45-A66C-27A09E385370}"/>
              </a:ext>
            </a:extLst>
          </p:cNvPr>
          <p:cNvSpPr/>
          <p:nvPr/>
        </p:nvSpPr>
        <p:spPr>
          <a:xfrm>
            <a:off x="60625" y="2087007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82F058C-FBD4-40B1-9CF0-FA2103D61557}"/>
              </a:ext>
            </a:extLst>
          </p:cNvPr>
          <p:cNvGrpSpPr/>
          <p:nvPr/>
        </p:nvGrpSpPr>
        <p:grpSpPr>
          <a:xfrm>
            <a:off x="2449131" y="1991194"/>
            <a:ext cx="3769312" cy="468296"/>
            <a:chOff x="2620759" y="2131383"/>
            <a:chExt cx="3769312" cy="468296"/>
          </a:xfrm>
        </p:grpSpPr>
        <p:sp>
          <p:nvSpPr>
            <p:cNvPr id="77" name="Rectangle: Beveled 76">
              <a:extLst>
                <a:ext uri="{FF2B5EF4-FFF2-40B4-BE49-F238E27FC236}">
                  <a16:creationId xmlns:a16="http://schemas.microsoft.com/office/drawing/2014/main" id="{8B44F4FC-18F9-4CD9-8C58-8F39365C7524}"/>
                </a:ext>
              </a:extLst>
            </p:cNvPr>
            <p:cNvSpPr/>
            <p:nvPr/>
          </p:nvSpPr>
          <p:spPr>
            <a:xfrm>
              <a:off x="4020845" y="2142479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Rectangle: Beveled 77">
              <a:extLst>
                <a:ext uri="{FF2B5EF4-FFF2-40B4-BE49-F238E27FC236}">
                  <a16:creationId xmlns:a16="http://schemas.microsoft.com/office/drawing/2014/main" id="{6D60AB2D-E616-4507-8A9E-D221D6744668}"/>
                </a:ext>
              </a:extLst>
            </p:cNvPr>
            <p:cNvSpPr/>
            <p:nvPr/>
          </p:nvSpPr>
          <p:spPr>
            <a:xfrm>
              <a:off x="4493580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: Beveled 78">
              <a:extLst>
                <a:ext uri="{FF2B5EF4-FFF2-40B4-BE49-F238E27FC236}">
                  <a16:creationId xmlns:a16="http://schemas.microsoft.com/office/drawing/2014/main" id="{7DED9C4C-FEF7-4315-BE91-F2FE5C301D9C}"/>
                </a:ext>
              </a:extLst>
            </p:cNvPr>
            <p:cNvSpPr/>
            <p:nvPr/>
          </p:nvSpPr>
          <p:spPr>
            <a:xfrm>
              <a:off x="4974081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: Beveled 79">
              <a:extLst>
                <a:ext uri="{FF2B5EF4-FFF2-40B4-BE49-F238E27FC236}">
                  <a16:creationId xmlns:a16="http://schemas.microsoft.com/office/drawing/2014/main" id="{EE86A04B-D8B8-4FBF-BD95-BDB118FE6696}"/>
                </a:ext>
              </a:extLst>
            </p:cNvPr>
            <p:cNvSpPr/>
            <p:nvPr/>
          </p:nvSpPr>
          <p:spPr>
            <a:xfrm>
              <a:off x="5461242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: Beveled 80">
              <a:extLst>
                <a:ext uri="{FF2B5EF4-FFF2-40B4-BE49-F238E27FC236}">
                  <a16:creationId xmlns:a16="http://schemas.microsoft.com/office/drawing/2014/main" id="{3998A527-C289-4BFC-B1CE-193C353F29B5}"/>
                </a:ext>
              </a:extLst>
            </p:cNvPr>
            <p:cNvSpPr/>
            <p:nvPr/>
          </p:nvSpPr>
          <p:spPr>
            <a:xfrm>
              <a:off x="5932871" y="213656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: Beveled 81">
              <a:extLst>
                <a:ext uri="{FF2B5EF4-FFF2-40B4-BE49-F238E27FC236}">
                  <a16:creationId xmlns:a16="http://schemas.microsoft.com/office/drawing/2014/main" id="{36102809-7455-4F66-95C1-15F59F976AEB}"/>
                </a:ext>
              </a:extLst>
            </p:cNvPr>
            <p:cNvSpPr/>
            <p:nvPr/>
          </p:nvSpPr>
          <p:spPr>
            <a:xfrm>
              <a:off x="3543666" y="213138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: Beveled 82">
              <a:extLst>
                <a:ext uri="{FF2B5EF4-FFF2-40B4-BE49-F238E27FC236}">
                  <a16:creationId xmlns:a16="http://schemas.microsoft.com/office/drawing/2014/main" id="{301BE887-0AA0-44AD-BB36-CC031CBFBE57}"/>
                </a:ext>
              </a:extLst>
            </p:cNvPr>
            <p:cNvSpPr/>
            <p:nvPr/>
          </p:nvSpPr>
          <p:spPr>
            <a:xfrm>
              <a:off x="3084244" y="213138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: Beveled 83">
              <a:extLst>
                <a:ext uri="{FF2B5EF4-FFF2-40B4-BE49-F238E27FC236}">
                  <a16:creationId xmlns:a16="http://schemas.microsoft.com/office/drawing/2014/main" id="{DE303E76-084D-4CBC-B046-C4400FD7B176}"/>
                </a:ext>
              </a:extLst>
            </p:cNvPr>
            <p:cNvSpPr/>
            <p:nvPr/>
          </p:nvSpPr>
          <p:spPr>
            <a:xfrm>
              <a:off x="2620759" y="2142479"/>
              <a:ext cx="447950" cy="446103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TextBox 3">
            <a:extLst>
              <a:ext uri="{FF2B5EF4-FFF2-40B4-BE49-F238E27FC236}">
                <a16:creationId xmlns:a16="http://schemas.microsoft.com/office/drawing/2014/main" id="{A96956A9-6095-4012-8E75-64BBDAA3C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33" y="5326602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In Hoi An you can see colorful ….. Hanging in the streets.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id="{63B9B384-9409-4E8B-AE7D-455A4FC2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33" y="5386798"/>
            <a:ext cx="899160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Some people….. that a place of interest should be a well- known site</a:t>
            </a:r>
          </a:p>
        </p:txBody>
      </p:sp>
      <p:sp>
        <p:nvSpPr>
          <p:cNvPr id="89" name="Rectangle: Beveled 88">
            <a:extLst>
              <a:ext uri="{FF2B5EF4-FFF2-40B4-BE49-F238E27FC236}">
                <a16:creationId xmlns:a16="http://schemas.microsoft.com/office/drawing/2014/main" id="{340B5AAA-2FF4-4349-A0CD-77C927DD4AFB}"/>
              </a:ext>
            </a:extLst>
          </p:cNvPr>
          <p:cNvSpPr/>
          <p:nvPr/>
        </p:nvSpPr>
        <p:spPr>
          <a:xfrm>
            <a:off x="3391266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0" name="Rectangle: Beveled 89">
            <a:extLst>
              <a:ext uri="{FF2B5EF4-FFF2-40B4-BE49-F238E27FC236}">
                <a16:creationId xmlns:a16="http://schemas.microsoft.com/office/drawing/2014/main" id="{508170C2-5F3C-4958-90F9-6B847A5773C2}"/>
              </a:ext>
            </a:extLst>
          </p:cNvPr>
          <p:cNvSpPr/>
          <p:nvPr/>
        </p:nvSpPr>
        <p:spPr>
          <a:xfrm>
            <a:off x="2912616" y="2453198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73C5BFC-14E7-4B3A-9356-5F98E2B5650F}"/>
              </a:ext>
            </a:extLst>
          </p:cNvPr>
          <p:cNvGrpSpPr/>
          <p:nvPr/>
        </p:nvGrpSpPr>
        <p:grpSpPr>
          <a:xfrm>
            <a:off x="2906702" y="2446546"/>
            <a:ext cx="1413029" cy="457200"/>
            <a:chOff x="3065016" y="2605598"/>
            <a:chExt cx="1413029" cy="457200"/>
          </a:xfrm>
        </p:grpSpPr>
        <p:sp>
          <p:nvSpPr>
            <p:cNvPr id="91" name="Rectangle: Beveled 90">
              <a:extLst>
                <a:ext uri="{FF2B5EF4-FFF2-40B4-BE49-F238E27FC236}">
                  <a16:creationId xmlns:a16="http://schemas.microsoft.com/office/drawing/2014/main" id="{5FD8DDAC-1E50-4908-8C5A-5A8CB46118F0}"/>
                </a:ext>
              </a:extLst>
            </p:cNvPr>
            <p:cNvSpPr/>
            <p:nvPr/>
          </p:nvSpPr>
          <p:spPr>
            <a:xfrm>
              <a:off x="4020845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Rectangle: Beveled 91">
              <a:extLst>
                <a:ext uri="{FF2B5EF4-FFF2-40B4-BE49-F238E27FC236}">
                  <a16:creationId xmlns:a16="http://schemas.microsoft.com/office/drawing/2014/main" id="{5D2AAE59-DD23-4B62-950D-09CC0E3F0141}"/>
                </a:ext>
              </a:extLst>
            </p:cNvPr>
            <p:cNvSpPr/>
            <p:nvPr/>
          </p:nvSpPr>
          <p:spPr>
            <a:xfrm>
              <a:off x="3543666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: Beveled 92">
              <a:extLst>
                <a:ext uri="{FF2B5EF4-FFF2-40B4-BE49-F238E27FC236}">
                  <a16:creationId xmlns:a16="http://schemas.microsoft.com/office/drawing/2014/main" id="{C939A640-66B1-44AA-B737-C6F5A8CB7BE3}"/>
                </a:ext>
              </a:extLst>
            </p:cNvPr>
            <p:cNvSpPr/>
            <p:nvPr/>
          </p:nvSpPr>
          <p:spPr>
            <a:xfrm>
              <a:off x="3065016" y="2605598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Decagon 94">
            <a:extLst>
              <a:ext uri="{FF2B5EF4-FFF2-40B4-BE49-F238E27FC236}">
                <a16:creationId xmlns:a16="http://schemas.microsoft.com/office/drawing/2014/main" id="{EC5CE211-FD81-4D80-888E-7ECB846CCD97}"/>
              </a:ext>
            </a:extLst>
          </p:cNvPr>
          <p:cNvSpPr/>
          <p:nvPr/>
        </p:nvSpPr>
        <p:spPr>
          <a:xfrm>
            <a:off x="60625" y="2522472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6" name="Decagon 95">
            <a:extLst>
              <a:ext uri="{FF2B5EF4-FFF2-40B4-BE49-F238E27FC236}">
                <a16:creationId xmlns:a16="http://schemas.microsoft.com/office/drawing/2014/main" id="{69D03CC5-6541-4D45-8009-1780BBD4FE9A}"/>
              </a:ext>
            </a:extLst>
          </p:cNvPr>
          <p:cNvSpPr/>
          <p:nvPr/>
        </p:nvSpPr>
        <p:spPr>
          <a:xfrm>
            <a:off x="60625" y="2976806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5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7" name="Decagon 96">
            <a:extLst>
              <a:ext uri="{FF2B5EF4-FFF2-40B4-BE49-F238E27FC236}">
                <a16:creationId xmlns:a16="http://schemas.microsoft.com/office/drawing/2014/main" id="{B071BAF4-E8FB-4A45-BAC0-678DA1314D73}"/>
              </a:ext>
            </a:extLst>
          </p:cNvPr>
          <p:cNvSpPr/>
          <p:nvPr/>
        </p:nvSpPr>
        <p:spPr>
          <a:xfrm>
            <a:off x="60625" y="3443999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8" name="Decagon 97">
            <a:extLst>
              <a:ext uri="{FF2B5EF4-FFF2-40B4-BE49-F238E27FC236}">
                <a16:creationId xmlns:a16="http://schemas.microsoft.com/office/drawing/2014/main" id="{31AA8BF4-82C1-4184-9CBE-55FD6AFF0110}"/>
              </a:ext>
            </a:extLst>
          </p:cNvPr>
          <p:cNvSpPr/>
          <p:nvPr/>
        </p:nvSpPr>
        <p:spPr>
          <a:xfrm>
            <a:off x="60625" y="3875011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7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99" name="Decagon 98">
            <a:extLst>
              <a:ext uri="{FF2B5EF4-FFF2-40B4-BE49-F238E27FC236}">
                <a16:creationId xmlns:a16="http://schemas.microsoft.com/office/drawing/2014/main" id="{7F35DAD9-CFB1-4C7A-8E95-EE69D5696308}"/>
              </a:ext>
            </a:extLst>
          </p:cNvPr>
          <p:cNvSpPr/>
          <p:nvPr/>
        </p:nvSpPr>
        <p:spPr>
          <a:xfrm>
            <a:off x="90033" y="4342204"/>
            <a:ext cx="449986" cy="325143"/>
          </a:xfrm>
          <a:prstGeom prst="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8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0" name="TextBox 3">
            <a:extLst>
              <a:ext uri="{FF2B5EF4-FFF2-40B4-BE49-F238E27FC236}">
                <a16:creationId xmlns:a16="http://schemas.microsoft.com/office/drawing/2014/main" id="{1F13BCB8-DC6F-4B3D-B2D0-B1458AA5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08778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children can ….. the clay into many shapes</a:t>
            </a:r>
          </a:p>
        </p:txBody>
      </p:sp>
      <p:sp>
        <p:nvSpPr>
          <p:cNvPr id="101" name="Rectangle: Beveled 100">
            <a:extLst>
              <a:ext uri="{FF2B5EF4-FFF2-40B4-BE49-F238E27FC236}">
                <a16:creationId xmlns:a16="http://schemas.microsoft.com/office/drawing/2014/main" id="{88471FD6-6969-4BA3-A813-24573BBFB8B4}"/>
              </a:ext>
            </a:extLst>
          </p:cNvPr>
          <p:cNvSpPr/>
          <p:nvPr/>
        </p:nvSpPr>
        <p:spPr>
          <a:xfrm>
            <a:off x="4329344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2" name="Rectangle: Beveled 101">
            <a:extLst>
              <a:ext uri="{FF2B5EF4-FFF2-40B4-BE49-F238E27FC236}">
                <a16:creationId xmlns:a16="http://schemas.microsoft.com/office/drawing/2014/main" id="{AE3FF0D6-2EBD-4980-939F-89C6609EC5A0}"/>
              </a:ext>
            </a:extLst>
          </p:cNvPr>
          <p:cNvSpPr/>
          <p:nvPr/>
        </p:nvSpPr>
        <p:spPr>
          <a:xfrm>
            <a:off x="3385352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3" name="Rectangle: Beveled 102">
            <a:extLst>
              <a:ext uri="{FF2B5EF4-FFF2-40B4-BE49-F238E27FC236}">
                <a16:creationId xmlns:a16="http://schemas.microsoft.com/office/drawing/2014/main" id="{756AB655-A8AD-4A8E-91EE-039A52F0D44F}"/>
              </a:ext>
            </a:extLst>
          </p:cNvPr>
          <p:cNvSpPr/>
          <p:nvPr/>
        </p:nvSpPr>
        <p:spPr>
          <a:xfrm>
            <a:off x="2895600" y="2929630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04" name="Rectangle: Beveled 103">
            <a:extLst>
              <a:ext uri="{FF2B5EF4-FFF2-40B4-BE49-F238E27FC236}">
                <a16:creationId xmlns:a16="http://schemas.microsoft.com/office/drawing/2014/main" id="{6AD65367-A09B-4B48-9F62-D755139475B0}"/>
              </a:ext>
            </a:extLst>
          </p:cNvPr>
          <p:cNvSpPr/>
          <p:nvPr/>
        </p:nvSpPr>
        <p:spPr>
          <a:xfrm>
            <a:off x="2412135" y="293444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4FEBF7E-9F41-4DF2-BD97-C1BC37B7A7E0}"/>
              </a:ext>
            </a:extLst>
          </p:cNvPr>
          <p:cNvGrpSpPr/>
          <p:nvPr/>
        </p:nvGrpSpPr>
        <p:grpSpPr>
          <a:xfrm>
            <a:off x="2423971" y="2909280"/>
            <a:ext cx="2374409" cy="475328"/>
            <a:chOff x="2564535" y="3068717"/>
            <a:chExt cx="2374409" cy="475328"/>
          </a:xfrm>
        </p:grpSpPr>
        <p:sp>
          <p:nvSpPr>
            <p:cNvPr id="105" name="Rectangle: Beveled 104">
              <a:extLst>
                <a:ext uri="{FF2B5EF4-FFF2-40B4-BE49-F238E27FC236}">
                  <a16:creationId xmlns:a16="http://schemas.microsoft.com/office/drawing/2014/main" id="{91E556FC-4D37-4A3C-9BB4-6DDB5FEDF7DD}"/>
                </a:ext>
              </a:extLst>
            </p:cNvPr>
            <p:cNvSpPr/>
            <p:nvPr/>
          </p:nvSpPr>
          <p:spPr>
            <a:xfrm>
              <a:off x="4020845" y="3068717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: Beveled 105">
              <a:extLst>
                <a:ext uri="{FF2B5EF4-FFF2-40B4-BE49-F238E27FC236}">
                  <a16:creationId xmlns:a16="http://schemas.microsoft.com/office/drawing/2014/main" id="{815EEA44-80AB-4BE9-902A-88BE9F75169F}"/>
                </a:ext>
              </a:extLst>
            </p:cNvPr>
            <p:cNvSpPr/>
            <p:nvPr/>
          </p:nvSpPr>
          <p:spPr>
            <a:xfrm>
              <a:off x="4481744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: Beveled 106">
              <a:extLst>
                <a:ext uri="{FF2B5EF4-FFF2-40B4-BE49-F238E27FC236}">
                  <a16:creationId xmlns:a16="http://schemas.microsoft.com/office/drawing/2014/main" id="{4D19DEC0-E0F1-4E16-B845-C1B003E44C21}"/>
                </a:ext>
              </a:extLst>
            </p:cNvPr>
            <p:cNvSpPr/>
            <p:nvPr/>
          </p:nvSpPr>
          <p:spPr>
            <a:xfrm>
              <a:off x="3537752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: Beveled 107">
              <a:extLst>
                <a:ext uri="{FF2B5EF4-FFF2-40B4-BE49-F238E27FC236}">
                  <a16:creationId xmlns:a16="http://schemas.microsoft.com/office/drawing/2014/main" id="{B639BF61-D5BB-4422-A8B2-0871700B18D1}"/>
                </a:ext>
              </a:extLst>
            </p:cNvPr>
            <p:cNvSpPr/>
            <p:nvPr/>
          </p:nvSpPr>
          <p:spPr>
            <a:xfrm>
              <a:off x="3048000" y="3082030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: Beveled 108">
              <a:extLst>
                <a:ext uri="{FF2B5EF4-FFF2-40B4-BE49-F238E27FC236}">
                  <a16:creationId xmlns:a16="http://schemas.microsoft.com/office/drawing/2014/main" id="{0B2F1012-21CB-4465-AED4-2F63A76806C6}"/>
                </a:ext>
              </a:extLst>
            </p:cNvPr>
            <p:cNvSpPr/>
            <p:nvPr/>
          </p:nvSpPr>
          <p:spPr>
            <a:xfrm>
              <a:off x="2564535" y="308684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: Beveled 110">
            <a:extLst>
              <a:ext uri="{FF2B5EF4-FFF2-40B4-BE49-F238E27FC236}">
                <a16:creationId xmlns:a16="http://schemas.microsoft.com/office/drawing/2014/main" id="{6F30CA39-051F-4ADA-8750-A55E5B8A57A2}"/>
              </a:ext>
            </a:extLst>
          </p:cNvPr>
          <p:cNvSpPr/>
          <p:nvPr/>
        </p:nvSpPr>
        <p:spPr>
          <a:xfrm>
            <a:off x="3404585" y="338589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2" name="Rectangle: Beveled 111">
            <a:extLst>
              <a:ext uri="{FF2B5EF4-FFF2-40B4-BE49-F238E27FC236}">
                <a16:creationId xmlns:a16="http://schemas.microsoft.com/office/drawing/2014/main" id="{30FF7C81-B9CA-4EC0-AC77-1B093807CF79}"/>
              </a:ext>
            </a:extLst>
          </p:cNvPr>
          <p:cNvSpPr/>
          <p:nvPr/>
        </p:nvSpPr>
        <p:spPr>
          <a:xfrm>
            <a:off x="4350796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3" name="Rectangle: Beveled 112">
            <a:extLst>
              <a:ext uri="{FF2B5EF4-FFF2-40B4-BE49-F238E27FC236}">
                <a16:creationId xmlns:a16="http://schemas.microsoft.com/office/drawing/2014/main" id="{E5E7A710-6BFA-49C8-857D-93D9160BA6C4}"/>
              </a:ext>
            </a:extLst>
          </p:cNvPr>
          <p:cNvSpPr/>
          <p:nvPr/>
        </p:nvSpPr>
        <p:spPr>
          <a:xfrm>
            <a:off x="483611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4" name="Rectangle: Beveled 113">
            <a:extLst>
              <a:ext uri="{FF2B5EF4-FFF2-40B4-BE49-F238E27FC236}">
                <a16:creationId xmlns:a16="http://schemas.microsoft.com/office/drawing/2014/main" id="{80FD5272-83B4-4F52-BD56-4F57142A0965}"/>
              </a:ext>
            </a:extLst>
          </p:cNvPr>
          <p:cNvSpPr/>
          <p:nvPr/>
        </p:nvSpPr>
        <p:spPr>
          <a:xfrm>
            <a:off x="530626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5" name="Rectangle: Beveled 114">
            <a:extLst>
              <a:ext uri="{FF2B5EF4-FFF2-40B4-BE49-F238E27FC236}">
                <a16:creationId xmlns:a16="http://schemas.microsoft.com/office/drawing/2014/main" id="{F762EFEF-813E-44AF-A10F-8FECF2A604FB}"/>
              </a:ext>
            </a:extLst>
          </p:cNvPr>
          <p:cNvSpPr/>
          <p:nvPr/>
        </p:nvSpPr>
        <p:spPr>
          <a:xfrm>
            <a:off x="5786020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16" name="Rectangle: Beveled 115">
            <a:extLst>
              <a:ext uri="{FF2B5EF4-FFF2-40B4-BE49-F238E27FC236}">
                <a16:creationId xmlns:a16="http://schemas.microsoft.com/office/drawing/2014/main" id="{57418180-B6F9-4BB3-B8B3-17B645C2A3E2}"/>
              </a:ext>
            </a:extLst>
          </p:cNvPr>
          <p:cNvSpPr/>
          <p:nvPr/>
        </p:nvSpPr>
        <p:spPr>
          <a:xfrm>
            <a:off x="6255281" y="33850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BC76BB2-A59A-4ADA-A8D3-69082B29D3EB}"/>
              </a:ext>
            </a:extLst>
          </p:cNvPr>
          <p:cNvGrpSpPr/>
          <p:nvPr/>
        </p:nvGrpSpPr>
        <p:grpSpPr>
          <a:xfrm>
            <a:off x="3404585" y="3379436"/>
            <a:ext cx="3307896" cy="463659"/>
            <a:chOff x="3556985" y="3531836"/>
            <a:chExt cx="3307896" cy="463659"/>
          </a:xfrm>
        </p:grpSpPr>
        <p:sp>
          <p:nvSpPr>
            <p:cNvPr id="117" name="Rectangle: Beveled 116">
              <a:extLst>
                <a:ext uri="{FF2B5EF4-FFF2-40B4-BE49-F238E27FC236}">
                  <a16:creationId xmlns:a16="http://schemas.microsoft.com/office/drawing/2014/main" id="{B8665513-BD17-41CB-B9F4-AE816DC50BE1}"/>
                </a:ext>
              </a:extLst>
            </p:cNvPr>
            <p:cNvSpPr/>
            <p:nvPr/>
          </p:nvSpPr>
          <p:spPr>
            <a:xfrm>
              <a:off x="4020845" y="3531836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Rectangle: Beveled 117">
              <a:extLst>
                <a:ext uri="{FF2B5EF4-FFF2-40B4-BE49-F238E27FC236}">
                  <a16:creationId xmlns:a16="http://schemas.microsoft.com/office/drawing/2014/main" id="{FE9FA7FD-9DC3-4857-9B79-EE0CB5B8DFD2}"/>
                </a:ext>
              </a:extLst>
            </p:cNvPr>
            <p:cNvSpPr/>
            <p:nvPr/>
          </p:nvSpPr>
          <p:spPr>
            <a:xfrm>
              <a:off x="3556985" y="353829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: Beveled 118">
              <a:extLst>
                <a:ext uri="{FF2B5EF4-FFF2-40B4-BE49-F238E27FC236}">
                  <a16:creationId xmlns:a16="http://schemas.microsoft.com/office/drawing/2014/main" id="{217A14E4-61EA-40ED-9DA2-734DF181FEF7}"/>
                </a:ext>
              </a:extLst>
            </p:cNvPr>
            <p:cNvSpPr/>
            <p:nvPr/>
          </p:nvSpPr>
          <p:spPr>
            <a:xfrm>
              <a:off x="4503196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: Beveled 119">
              <a:extLst>
                <a:ext uri="{FF2B5EF4-FFF2-40B4-BE49-F238E27FC236}">
                  <a16:creationId xmlns:a16="http://schemas.microsoft.com/office/drawing/2014/main" id="{2B14B1BE-7C5A-4F18-9384-B66D192EADD3}"/>
                </a:ext>
              </a:extLst>
            </p:cNvPr>
            <p:cNvSpPr/>
            <p:nvPr/>
          </p:nvSpPr>
          <p:spPr>
            <a:xfrm>
              <a:off x="498851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: Beveled 120">
              <a:extLst>
                <a:ext uri="{FF2B5EF4-FFF2-40B4-BE49-F238E27FC236}">
                  <a16:creationId xmlns:a16="http://schemas.microsoft.com/office/drawing/2014/main" id="{584DD54D-6ABD-4558-BF5D-37FC07B1457B}"/>
                </a:ext>
              </a:extLst>
            </p:cNvPr>
            <p:cNvSpPr/>
            <p:nvPr/>
          </p:nvSpPr>
          <p:spPr>
            <a:xfrm>
              <a:off x="545866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: Beveled 121">
              <a:extLst>
                <a:ext uri="{FF2B5EF4-FFF2-40B4-BE49-F238E27FC236}">
                  <a16:creationId xmlns:a16="http://schemas.microsoft.com/office/drawing/2014/main" id="{9C8E35F5-560D-4DFA-A04D-EF7DFE578D40}"/>
                </a:ext>
              </a:extLst>
            </p:cNvPr>
            <p:cNvSpPr/>
            <p:nvPr/>
          </p:nvSpPr>
          <p:spPr>
            <a:xfrm>
              <a:off x="5938420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: Beveled 122">
              <a:extLst>
                <a:ext uri="{FF2B5EF4-FFF2-40B4-BE49-F238E27FC236}">
                  <a16:creationId xmlns:a16="http://schemas.microsoft.com/office/drawing/2014/main" id="{8CD3A779-582D-4D45-8126-253E4E69797F}"/>
                </a:ext>
              </a:extLst>
            </p:cNvPr>
            <p:cNvSpPr/>
            <p:nvPr/>
          </p:nvSpPr>
          <p:spPr>
            <a:xfrm>
              <a:off x="6407681" y="35374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TextBox 3">
            <a:extLst>
              <a:ext uri="{FF2B5EF4-FFF2-40B4-BE49-F238E27FC236}">
                <a16:creationId xmlns:a16="http://schemas.microsoft.com/office/drawing/2014/main" id="{E3BCE23B-E093-4F79-BFF0-8A4BE4CE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58" y="5548582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….... of Ha </a:t>
            </a:r>
            <a:r>
              <a:rPr lang="en-US" sz="2400" b="1" dirty="0" err="1">
                <a:solidFill>
                  <a:srgbClr val="0000FF"/>
                </a:solidFill>
              </a:rPr>
              <a:t>Noi</a:t>
            </a:r>
            <a:r>
              <a:rPr lang="en-US" sz="2400" b="1" dirty="0">
                <a:solidFill>
                  <a:srgbClr val="0000FF"/>
                </a:solidFill>
              </a:rPr>
              <a:t> began over a thousand years ago.</a:t>
            </a:r>
          </a:p>
        </p:txBody>
      </p:sp>
      <p:sp>
        <p:nvSpPr>
          <p:cNvPr id="126" name="Rectangle: Beveled 125">
            <a:extLst>
              <a:ext uri="{FF2B5EF4-FFF2-40B4-BE49-F238E27FC236}">
                <a16:creationId xmlns:a16="http://schemas.microsoft.com/office/drawing/2014/main" id="{20D4F61E-4D45-4760-8058-5DC98763A68B}"/>
              </a:ext>
            </a:extLst>
          </p:cNvPr>
          <p:cNvSpPr/>
          <p:nvPr/>
        </p:nvSpPr>
        <p:spPr>
          <a:xfrm>
            <a:off x="4350796" y="38397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7" name="Rectangle: Beveled 126">
            <a:extLst>
              <a:ext uri="{FF2B5EF4-FFF2-40B4-BE49-F238E27FC236}">
                <a16:creationId xmlns:a16="http://schemas.microsoft.com/office/drawing/2014/main" id="{56574321-D662-4E0B-A8DA-B7B5CEBCDE2E}"/>
              </a:ext>
            </a:extLst>
          </p:cNvPr>
          <p:cNvSpPr/>
          <p:nvPr/>
        </p:nvSpPr>
        <p:spPr>
          <a:xfrm>
            <a:off x="4823679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8" name="Rectangle: Beveled 127">
            <a:extLst>
              <a:ext uri="{FF2B5EF4-FFF2-40B4-BE49-F238E27FC236}">
                <a16:creationId xmlns:a16="http://schemas.microsoft.com/office/drawing/2014/main" id="{3010EEF6-980C-4B7D-9B3F-87CDB520AA6A}"/>
              </a:ext>
            </a:extLst>
          </p:cNvPr>
          <p:cNvSpPr/>
          <p:nvPr/>
        </p:nvSpPr>
        <p:spPr>
          <a:xfrm>
            <a:off x="5311065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29" name="Rectangle: Beveled 128">
            <a:extLst>
              <a:ext uri="{FF2B5EF4-FFF2-40B4-BE49-F238E27FC236}">
                <a16:creationId xmlns:a16="http://schemas.microsoft.com/office/drawing/2014/main" id="{361C08B9-0B32-4FAA-83D6-0FBDC8B3A803}"/>
              </a:ext>
            </a:extLst>
          </p:cNvPr>
          <p:cNvSpPr/>
          <p:nvPr/>
        </p:nvSpPr>
        <p:spPr>
          <a:xfrm>
            <a:off x="5799570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0" name="Rectangle: Beveled 129">
            <a:extLst>
              <a:ext uri="{FF2B5EF4-FFF2-40B4-BE49-F238E27FC236}">
                <a16:creationId xmlns:a16="http://schemas.microsoft.com/office/drawing/2014/main" id="{BC04908E-1F81-4912-9CF9-CA3677A15856}"/>
              </a:ext>
            </a:extLst>
          </p:cNvPr>
          <p:cNvSpPr/>
          <p:nvPr/>
        </p:nvSpPr>
        <p:spPr>
          <a:xfrm>
            <a:off x="6267342" y="3839503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A03286B-E5CA-4854-B243-CB908B849202}"/>
              </a:ext>
            </a:extLst>
          </p:cNvPr>
          <p:cNvGrpSpPr/>
          <p:nvPr/>
        </p:nvGrpSpPr>
        <p:grpSpPr>
          <a:xfrm>
            <a:off x="3880281" y="3849558"/>
            <a:ext cx="2856097" cy="460252"/>
            <a:chOff x="4020845" y="3991903"/>
            <a:chExt cx="2856097" cy="460252"/>
          </a:xfrm>
        </p:grpSpPr>
        <p:sp>
          <p:nvSpPr>
            <p:cNvPr id="131" name="Rectangle: Beveled 130">
              <a:extLst>
                <a:ext uri="{FF2B5EF4-FFF2-40B4-BE49-F238E27FC236}">
                  <a16:creationId xmlns:a16="http://schemas.microsoft.com/office/drawing/2014/main" id="{FE389A58-A341-42B0-A73B-424316AF264C}"/>
                </a:ext>
              </a:extLst>
            </p:cNvPr>
            <p:cNvSpPr/>
            <p:nvPr/>
          </p:nvSpPr>
          <p:spPr>
            <a:xfrm>
              <a:off x="4020845" y="399495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Rectangle: Beveled 131">
              <a:extLst>
                <a:ext uri="{FF2B5EF4-FFF2-40B4-BE49-F238E27FC236}">
                  <a16:creationId xmlns:a16="http://schemas.microsoft.com/office/drawing/2014/main" id="{0905C9CA-47AD-4D1B-BB86-94E51F24CB5D}"/>
                </a:ext>
              </a:extLst>
            </p:cNvPr>
            <p:cNvSpPr/>
            <p:nvPr/>
          </p:nvSpPr>
          <p:spPr>
            <a:xfrm>
              <a:off x="4503196" y="39921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: Beveled 132">
              <a:extLst>
                <a:ext uri="{FF2B5EF4-FFF2-40B4-BE49-F238E27FC236}">
                  <a16:creationId xmlns:a16="http://schemas.microsoft.com/office/drawing/2014/main" id="{C257C72C-F227-4288-8419-2F347B7C431E}"/>
                </a:ext>
              </a:extLst>
            </p:cNvPr>
            <p:cNvSpPr/>
            <p:nvPr/>
          </p:nvSpPr>
          <p:spPr>
            <a:xfrm>
              <a:off x="4976079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: Beveled 133">
              <a:extLst>
                <a:ext uri="{FF2B5EF4-FFF2-40B4-BE49-F238E27FC236}">
                  <a16:creationId xmlns:a16="http://schemas.microsoft.com/office/drawing/2014/main" id="{4EC5F8F1-680D-42D0-84B5-F46D290DCD20}"/>
                </a:ext>
              </a:extLst>
            </p:cNvPr>
            <p:cNvSpPr/>
            <p:nvPr/>
          </p:nvSpPr>
          <p:spPr>
            <a:xfrm>
              <a:off x="5463465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: Beveled 134">
              <a:extLst>
                <a:ext uri="{FF2B5EF4-FFF2-40B4-BE49-F238E27FC236}">
                  <a16:creationId xmlns:a16="http://schemas.microsoft.com/office/drawing/2014/main" id="{C5F2F66C-A0BB-40AD-B3F0-9F69ADABCA10}"/>
                </a:ext>
              </a:extLst>
            </p:cNvPr>
            <p:cNvSpPr/>
            <p:nvPr/>
          </p:nvSpPr>
          <p:spPr>
            <a:xfrm>
              <a:off x="5951970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: Beveled 135">
              <a:extLst>
                <a:ext uri="{FF2B5EF4-FFF2-40B4-BE49-F238E27FC236}">
                  <a16:creationId xmlns:a16="http://schemas.microsoft.com/office/drawing/2014/main" id="{2066487F-6844-4BCB-A4A7-7336E06CA1BA}"/>
                </a:ext>
              </a:extLst>
            </p:cNvPr>
            <p:cNvSpPr/>
            <p:nvPr/>
          </p:nvSpPr>
          <p:spPr>
            <a:xfrm>
              <a:off x="6419742" y="3991903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3">
            <a:extLst>
              <a:ext uri="{FF2B5EF4-FFF2-40B4-BE49-F238E27FC236}">
                <a16:creationId xmlns:a16="http://schemas.microsoft.com/office/drawing/2014/main" id="{4D6A78D0-1CA0-4CAD-8CED-9C892219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" y="510540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This village is ….. for its wood- carving craft</a:t>
            </a:r>
          </a:p>
        </p:txBody>
      </p:sp>
      <p:sp>
        <p:nvSpPr>
          <p:cNvPr id="139" name="Rectangle: Beveled 138">
            <a:extLst>
              <a:ext uri="{FF2B5EF4-FFF2-40B4-BE49-F238E27FC236}">
                <a16:creationId xmlns:a16="http://schemas.microsoft.com/office/drawing/2014/main" id="{50B651A6-79AF-4D99-8DDE-5DFBF6ABF8E1}"/>
              </a:ext>
            </a:extLst>
          </p:cNvPr>
          <p:cNvSpPr/>
          <p:nvPr/>
        </p:nvSpPr>
        <p:spPr>
          <a:xfrm>
            <a:off x="4345618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0" name="Rectangle: Beveled 139">
            <a:extLst>
              <a:ext uri="{FF2B5EF4-FFF2-40B4-BE49-F238E27FC236}">
                <a16:creationId xmlns:a16="http://schemas.microsoft.com/office/drawing/2014/main" id="{22DFCC11-C909-4C9A-8C60-5968DAB4B5AF}"/>
              </a:ext>
            </a:extLst>
          </p:cNvPr>
          <p:cNvSpPr/>
          <p:nvPr/>
        </p:nvSpPr>
        <p:spPr>
          <a:xfrm>
            <a:off x="4815395" y="429398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1" name="Rectangle: Beveled 140">
            <a:extLst>
              <a:ext uri="{FF2B5EF4-FFF2-40B4-BE49-F238E27FC236}">
                <a16:creationId xmlns:a16="http://schemas.microsoft.com/office/drawing/2014/main" id="{7717ACBC-824C-40A7-B0E5-021A588A75A7}"/>
              </a:ext>
            </a:extLst>
          </p:cNvPr>
          <p:cNvSpPr/>
          <p:nvPr/>
        </p:nvSpPr>
        <p:spPr>
          <a:xfrm>
            <a:off x="5295528" y="429398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2" name="Rectangle: Beveled 141">
            <a:extLst>
              <a:ext uri="{FF2B5EF4-FFF2-40B4-BE49-F238E27FC236}">
                <a16:creationId xmlns:a16="http://schemas.microsoft.com/office/drawing/2014/main" id="{8525A6D2-894F-42CF-8A4D-90B9C53A9338}"/>
              </a:ext>
            </a:extLst>
          </p:cNvPr>
          <p:cNvSpPr/>
          <p:nvPr/>
        </p:nvSpPr>
        <p:spPr>
          <a:xfrm>
            <a:off x="5767291" y="429607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4" name="Rectangle: Beveled 143">
            <a:extLst>
              <a:ext uri="{FF2B5EF4-FFF2-40B4-BE49-F238E27FC236}">
                <a16:creationId xmlns:a16="http://schemas.microsoft.com/office/drawing/2014/main" id="{E8033215-8BCB-4AB4-A182-D13D9685CF2D}"/>
              </a:ext>
            </a:extLst>
          </p:cNvPr>
          <p:cNvSpPr/>
          <p:nvPr/>
        </p:nvSpPr>
        <p:spPr>
          <a:xfrm>
            <a:off x="3385352" y="4304101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5" name="Rectangle: Beveled 144">
            <a:extLst>
              <a:ext uri="{FF2B5EF4-FFF2-40B4-BE49-F238E27FC236}">
                <a16:creationId xmlns:a16="http://schemas.microsoft.com/office/drawing/2014/main" id="{6FA8BCFE-29A6-432D-B88F-2DA747C9B36A}"/>
              </a:ext>
            </a:extLst>
          </p:cNvPr>
          <p:cNvSpPr/>
          <p:nvPr/>
        </p:nvSpPr>
        <p:spPr>
          <a:xfrm>
            <a:off x="2917421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46" name="Rectangle: Beveled 145">
            <a:extLst>
              <a:ext uri="{FF2B5EF4-FFF2-40B4-BE49-F238E27FC236}">
                <a16:creationId xmlns:a16="http://schemas.microsoft.com/office/drawing/2014/main" id="{E634D941-3C88-477F-A7BD-C421FE0A2339}"/>
              </a:ext>
            </a:extLst>
          </p:cNvPr>
          <p:cNvSpPr/>
          <p:nvPr/>
        </p:nvSpPr>
        <p:spPr>
          <a:xfrm>
            <a:off x="2438028" y="4303825"/>
            <a:ext cx="457200" cy="457200"/>
          </a:xfrm>
          <a:prstGeom prst="bevel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</a:t>
            </a:r>
            <a:endParaRPr lang="vi-VN" sz="3200" b="1" dirty="0">
              <a:solidFill>
                <a:schemeClr val="tx1"/>
              </a:solidFill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4C4B30E-8A1B-48FE-9103-50C905B51A30}"/>
              </a:ext>
            </a:extLst>
          </p:cNvPr>
          <p:cNvGrpSpPr/>
          <p:nvPr/>
        </p:nvGrpSpPr>
        <p:grpSpPr>
          <a:xfrm>
            <a:off x="2439002" y="4304216"/>
            <a:ext cx="3786463" cy="467320"/>
            <a:chOff x="2590428" y="4446381"/>
            <a:chExt cx="3786463" cy="467320"/>
          </a:xfrm>
        </p:grpSpPr>
        <p:sp>
          <p:nvSpPr>
            <p:cNvPr id="148" name="Rectangle: Beveled 147">
              <a:extLst>
                <a:ext uri="{FF2B5EF4-FFF2-40B4-BE49-F238E27FC236}">
                  <a16:creationId xmlns:a16="http://schemas.microsoft.com/office/drawing/2014/main" id="{8AE434AB-021F-4DBF-939E-DE43C3D84882}"/>
                </a:ext>
              </a:extLst>
            </p:cNvPr>
            <p:cNvSpPr/>
            <p:nvPr/>
          </p:nvSpPr>
          <p:spPr>
            <a:xfrm>
              <a:off x="4020845" y="445215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: Beveled 148">
              <a:extLst>
                <a:ext uri="{FF2B5EF4-FFF2-40B4-BE49-F238E27FC236}">
                  <a16:creationId xmlns:a16="http://schemas.microsoft.com/office/drawing/2014/main" id="{AC3882C4-ADDF-4E62-903A-49C2A4589750}"/>
                </a:ext>
              </a:extLst>
            </p:cNvPr>
            <p:cNvSpPr/>
            <p:nvPr/>
          </p:nvSpPr>
          <p:spPr>
            <a:xfrm>
              <a:off x="4498018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: Beveled 149">
              <a:extLst>
                <a:ext uri="{FF2B5EF4-FFF2-40B4-BE49-F238E27FC236}">
                  <a16:creationId xmlns:a16="http://schemas.microsoft.com/office/drawing/2014/main" id="{DBD0CD95-28A9-4E01-9053-7E243DB69335}"/>
                </a:ext>
              </a:extLst>
            </p:cNvPr>
            <p:cNvSpPr/>
            <p:nvPr/>
          </p:nvSpPr>
          <p:spPr>
            <a:xfrm>
              <a:off x="4967795" y="444638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: Beveled 150">
              <a:extLst>
                <a:ext uri="{FF2B5EF4-FFF2-40B4-BE49-F238E27FC236}">
                  <a16:creationId xmlns:a16="http://schemas.microsoft.com/office/drawing/2014/main" id="{1362A0D3-9926-4364-9B0D-4E9F65607D9A}"/>
                </a:ext>
              </a:extLst>
            </p:cNvPr>
            <p:cNvSpPr/>
            <p:nvPr/>
          </p:nvSpPr>
          <p:spPr>
            <a:xfrm>
              <a:off x="5447928" y="444638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: Beveled 151">
              <a:extLst>
                <a:ext uri="{FF2B5EF4-FFF2-40B4-BE49-F238E27FC236}">
                  <a16:creationId xmlns:a16="http://schemas.microsoft.com/office/drawing/2014/main" id="{3595231F-E2D5-473C-9742-E80A3F19C021}"/>
                </a:ext>
              </a:extLst>
            </p:cNvPr>
            <p:cNvSpPr/>
            <p:nvPr/>
          </p:nvSpPr>
          <p:spPr>
            <a:xfrm>
              <a:off x="5919691" y="444847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: Beveled 152">
              <a:extLst>
                <a:ext uri="{FF2B5EF4-FFF2-40B4-BE49-F238E27FC236}">
                  <a16:creationId xmlns:a16="http://schemas.microsoft.com/office/drawing/2014/main" id="{4339F17E-165D-4B4B-8989-54F1DBF76ABB}"/>
                </a:ext>
              </a:extLst>
            </p:cNvPr>
            <p:cNvSpPr/>
            <p:nvPr/>
          </p:nvSpPr>
          <p:spPr>
            <a:xfrm>
              <a:off x="3537752" y="4456501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: Beveled 153">
              <a:extLst>
                <a:ext uri="{FF2B5EF4-FFF2-40B4-BE49-F238E27FC236}">
                  <a16:creationId xmlns:a16="http://schemas.microsoft.com/office/drawing/2014/main" id="{BE011899-2BB9-44DB-B051-80550520C0A6}"/>
                </a:ext>
              </a:extLst>
            </p:cNvPr>
            <p:cNvSpPr/>
            <p:nvPr/>
          </p:nvSpPr>
          <p:spPr>
            <a:xfrm>
              <a:off x="3069821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: Beveled 154">
              <a:extLst>
                <a:ext uri="{FF2B5EF4-FFF2-40B4-BE49-F238E27FC236}">
                  <a16:creationId xmlns:a16="http://schemas.microsoft.com/office/drawing/2014/main" id="{47501901-C09C-494E-94AC-E41EC15B566E}"/>
                </a:ext>
              </a:extLst>
            </p:cNvPr>
            <p:cNvSpPr/>
            <p:nvPr/>
          </p:nvSpPr>
          <p:spPr>
            <a:xfrm>
              <a:off x="2590428" y="4456225"/>
              <a:ext cx="457200" cy="457200"/>
            </a:xfrm>
            <a:prstGeom prst="bevel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7" name="TextBox 3">
            <a:extLst>
              <a:ext uri="{FF2B5EF4-FFF2-40B4-BE49-F238E27FC236}">
                <a16:creationId xmlns:a16="http://schemas.microsoft.com/office/drawing/2014/main" id="{9500B94A-3468-43B5-B2E3-59DB7946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4" y="5158410"/>
            <a:ext cx="8991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</a:rPr>
              <a:t>The Arts Museum is a popular place of ….. in my city.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C5CD56-62BA-4F83-AF16-6664D87752AB}"/>
              </a:ext>
            </a:extLst>
          </p:cNvPr>
          <p:cNvGrpSpPr/>
          <p:nvPr/>
        </p:nvGrpSpPr>
        <p:grpSpPr>
          <a:xfrm>
            <a:off x="3874318" y="1075296"/>
            <a:ext cx="457200" cy="3694594"/>
            <a:chOff x="457200" y="1214761"/>
            <a:chExt cx="457200" cy="3694594"/>
          </a:xfrm>
          <a:solidFill>
            <a:schemeClr val="accent6"/>
          </a:solidFill>
        </p:grpSpPr>
        <p:sp>
          <p:nvSpPr>
            <p:cNvPr id="16" name="Rectangle: Beveled 15">
              <a:extLst>
                <a:ext uri="{FF2B5EF4-FFF2-40B4-BE49-F238E27FC236}">
                  <a16:creationId xmlns:a16="http://schemas.microsoft.com/office/drawing/2014/main" id="{0ECEADC9-FE53-4D37-9A2F-E6D62F386BEC}"/>
                </a:ext>
              </a:extLst>
            </p:cNvPr>
            <p:cNvSpPr/>
            <p:nvPr/>
          </p:nvSpPr>
          <p:spPr>
            <a:xfrm>
              <a:off x="457200" y="1214761"/>
              <a:ext cx="457200" cy="45868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7F35EB"/>
                  </a:solidFill>
                </a:rPr>
                <a:t>C</a:t>
              </a:r>
              <a:endParaRPr lang="vi-VN" sz="3200" b="1" dirty="0">
                <a:solidFill>
                  <a:srgbClr val="7F35EB"/>
                </a:solidFill>
              </a:endParaRP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1462131-D081-4A89-ABD5-B51A7537EFAA}"/>
                </a:ext>
              </a:extLst>
            </p:cNvPr>
            <p:cNvSpPr/>
            <p:nvPr/>
          </p:nvSpPr>
          <p:spPr>
            <a:xfrm>
              <a:off x="457200" y="1679360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: Beveled 17">
              <a:extLst>
                <a:ext uri="{FF2B5EF4-FFF2-40B4-BE49-F238E27FC236}">
                  <a16:creationId xmlns:a16="http://schemas.microsoft.com/office/drawing/2014/main" id="{98133EA7-9F24-4A81-9A96-CA0FDF8C0AB1}"/>
                </a:ext>
              </a:extLst>
            </p:cNvPr>
            <p:cNvSpPr/>
            <p:nvPr/>
          </p:nvSpPr>
          <p:spPr>
            <a:xfrm>
              <a:off x="457200" y="2142479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: Beveled 18">
              <a:extLst>
                <a:ext uri="{FF2B5EF4-FFF2-40B4-BE49-F238E27FC236}">
                  <a16:creationId xmlns:a16="http://schemas.microsoft.com/office/drawing/2014/main" id="{8D86EE62-DBA8-422C-8782-1000CCB1690F}"/>
                </a:ext>
              </a:extLst>
            </p:cNvPr>
            <p:cNvSpPr/>
            <p:nvPr/>
          </p:nvSpPr>
          <p:spPr>
            <a:xfrm>
              <a:off x="457200" y="2605598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: Beveled 19">
              <a:extLst>
                <a:ext uri="{FF2B5EF4-FFF2-40B4-BE49-F238E27FC236}">
                  <a16:creationId xmlns:a16="http://schemas.microsoft.com/office/drawing/2014/main" id="{D6843D88-5B7A-44AE-B2F2-B0CF6465CBC5}"/>
                </a:ext>
              </a:extLst>
            </p:cNvPr>
            <p:cNvSpPr/>
            <p:nvPr/>
          </p:nvSpPr>
          <p:spPr>
            <a:xfrm>
              <a:off x="457200" y="3068717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L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: Beveled 20">
              <a:extLst>
                <a:ext uri="{FF2B5EF4-FFF2-40B4-BE49-F238E27FC236}">
                  <a16:creationId xmlns:a16="http://schemas.microsoft.com/office/drawing/2014/main" id="{608CE21C-AEF1-4043-B60D-42FB9F1718FA}"/>
                </a:ext>
              </a:extLst>
            </p:cNvPr>
            <p:cNvSpPr/>
            <p:nvPr/>
          </p:nvSpPr>
          <p:spPr>
            <a:xfrm>
              <a:off x="457200" y="3531836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: Beveled 21">
              <a:extLst>
                <a:ext uri="{FF2B5EF4-FFF2-40B4-BE49-F238E27FC236}">
                  <a16:creationId xmlns:a16="http://schemas.microsoft.com/office/drawing/2014/main" id="{A836DCBD-11D7-492C-9978-F93EA6048955}"/>
                </a:ext>
              </a:extLst>
            </p:cNvPr>
            <p:cNvSpPr/>
            <p:nvPr/>
          </p:nvSpPr>
          <p:spPr>
            <a:xfrm>
              <a:off x="457200" y="3994955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: Beveled 22">
              <a:extLst>
                <a:ext uri="{FF2B5EF4-FFF2-40B4-BE49-F238E27FC236}">
                  <a16:creationId xmlns:a16="http://schemas.microsoft.com/office/drawing/2014/main" id="{0DF153AA-A2F8-4F4C-8638-557E994F94C6}"/>
                </a:ext>
              </a:extLst>
            </p:cNvPr>
            <p:cNvSpPr/>
            <p:nvPr/>
          </p:nvSpPr>
          <p:spPr>
            <a:xfrm>
              <a:off x="457200" y="4452155"/>
              <a:ext cx="457200" cy="457200"/>
            </a:xfrm>
            <a:prstGeom prst="bevel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E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9" name="Smiley Face 158">
            <a:extLst>
              <a:ext uri="{FF2B5EF4-FFF2-40B4-BE49-F238E27FC236}">
                <a16:creationId xmlns:a16="http://schemas.microsoft.com/office/drawing/2014/main" id="{241AF3F6-AB5B-4FA4-8238-6F44BA748202}"/>
              </a:ext>
            </a:extLst>
          </p:cNvPr>
          <p:cNvSpPr/>
          <p:nvPr/>
        </p:nvSpPr>
        <p:spPr>
          <a:xfrm>
            <a:off x="66543" y="471081"/>
            <a:ext cx="519567" cy="510986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739887B-3A00-442F-A981-16DD645ED824}"/>
              </a:ext>
            </a:extLst>
          </p:cNvPr>
          <p:cNvSpPr/>
          <p:nvPr/>
        </p:nvSpPr>
        <p:spPr>
          <a:xfrm>
            <a:off x="1405288" y="570822"/>
            <a:ext cx="6275052" cy="1029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GAME : CROSSWORD</a:t>
            </a:r>
            <a:endParaRPr lang="en-US" sz="54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45" grpId="1" animBg="1"/>
      <p:bldP spid="86" grpId="0" animBg="1"/>
      <p:bldP spid="86" grpId="1" animBg="1"/>
      <p:bldP spid="87" grpId="0" animBg="1"/>
      <p:bldP spid="87" grpId="1" animBg="1"/>
      <p:bldP spid="100" grpId="0" animBg="1"/>
      <p:bldP spid="100" grpId="1" animBg="1"/>
      <p:bldP spid="125" grpId="0" animBg="1"/>
      <p:bldP spid="125" grpId="1" animBg="1"/>
      <p:bldP spid="138" grpId="0" animBg="1"/>
      <p:bldP spid="138" grpId="1" animBg="1"/>
      <p:bldP spid="157" grpId="0" animBg="1"/>
      <p:bldP spid="1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8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Beveled 1">
            <a:hlinkClick r:id="rId5" action="ppaction://hlinksldjump"/>
            <a:extLst>
              <a:ext uri="{FF2B5EF4-FFF2-40B4-BE49-F238E27FC236}">
                <a16:creationId xmlns:a16="http://schemas.microsoft.com/office/drawing/2014/main" id="{54AE263E-A7DD-47A6-A9AA-67504FFBE9F9}"/>
              </a:ext>
            </a:extLst>
          </p:cNvPr>
          <p:cNvSpPr/>
          <p:nvPr/>
        </p:nvSpPr>
        <p:spPr>
          <a:xfrm>
            <a:off x="1981200" y="1905000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  <a:endParaRPr lang="vi-VN" sz="6600" b="1" dirty="0"/>
          </a:p>
        </p:txBody>
      </p:sp>
      <p:sp>
        <p:nvSpPr>
          <p:cNvPr id="8" name="Rectangle: Beveled 7">
            <a:hlinkClick r:id="rId6" action="ppaction://hlinksldjump"/>
            <a:extLst>
              <a:ext uri="{FF2B5EF4-FFF2-40B4-BE49-F238E27FC236}">
                <a16:creationId xmlns:a16="http://schemas.microsoft.com/office/drawing/2014/main" id="{2346E82A-234D-44D5-ACAF-711C4FE63717}"/>
              </a:ext>
            </a:extLst>
          </p:cNvPr>
          <p:cNvSpPr/>
          <p:nvPr/>
        </p:nvSpPr>
        <p:spPr>
          <a:xfrm>
            <a:off x="3733800" y="1905000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  <a:endParaRPr lang="vi-VN" sz="6600" b="1" dirty="0"/>
          </a:p>
        </p:txBody>
      </p:sp>
      <p:sp>
        <p:nvSpPr>
          <p:cNvPr id="9" name="Rectangle: Beveled 8">
            <a:hlinkClick r:id="rId7" action="ppaction://hlinksldjump"/>
            <a:extLst>
              <a:ext uri="{FF2B5EF4-FFF2-40B4-BE49-F238E27FC236}">
                <a16:creationId xmlns:a16="http://schemas.microsoft.com/office/drawing/2014/main" id="{1CCD1051-1D9C-4799-8EE2-224805D1BB58}"/>
              </a:ext>
            </a:extLst>
          </p:cNvPr>
          <p:cNvSpPr/>
          <p:nvPr/>
        </p:nvSpPr>
        <p:spPr>
          <a:xfrm>
            <a:off x="5562600" y="1911658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  <a:endParaRPr lang="vi-VN" sz="6600" b="1" dirty="0"/>
          </a:p>
        </p:txBody>
      </p:sp>
      <p:sp>
        <p:nvSpPr>
          <p:cNvPr id="10" name="Rectangle: Beveled 9">
            <a:hlinkClick r:id="rId8" action="ppaction://hlinksldjump"/>
            <a:extLst>
              <a:ext uri="{FF2B5EF4-FFF2-40B4-BE49-F238E27FC236}">
                <a16:creationId xmlns:a16="http://schemas.microsoft.com/office/drawing/2014/main" id="{3672F0BB-DB21-4CDC-835F-A5281B9923ED}"/>
              </a:ext>
            </a:extLst>
          </p:cNvPr>
          <p:cNvSpPr/>
          <p:nvPr/>
        </p:nvSpPr>
        <p:spPr>
          <a:xfrm>
            <a:off x="1971583" y="3657601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  <a:endParaRPr lang="vi-VN" sz="6600" b="1" dirty="0"/>
          </a:p>
        </p:txBody>
      </p:sp>
      <p:sp>
        <p:nvSpPr>
          <p:cNvPr id="11" name="Rectangle: Beveled 10">
            <a:hlinkClick r:id="rId9" action="ppaction://hlinksldjump"/>
            <a:extLst>
              <a:ext uri="{FF2B5EF4-FFF2-40B4-BE49-F238E27FC236}">
                <a16:creationId xmlns:a16="http://schemas.microsoft.com/office/drawing/2014/main" id="{7451FF66-282C-45E2-B654-7B53AADC4B35}"/>
              </a:ext>
            </a:extLst>
          </p:cNvPr>
          <p:cNvSpPr/>
          <p:nvPr/>
        </p:nvSpPr>
        <p:spPr>
          <a:xfrm>
            <a:off x="3729361" y="3657601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  <a:endParaRPr lang="vi-VN" sz="6600" b="1" dirty="0"/>
          </a:p>
        </p:txBody>
      </p:sp>
      <p:sp>
        <p:nvSpPr>
          <p:cNvPr id="12" name="Rectangle: Beveled 11">
            <a:hlinkClick r:id="rId10" action="ppaction://hlinksldjump"/>
            <a:extLst>
              <a:ext uri="{FF2B5EF4-FFF2-40B4-BE49-F238E27FC236}">
                <a16:creationId xmlns:a16="http://schemas.microsoft.com/office/drawing/2014/main" id="{23E9C9F2-C1E4-4888-8AAB-86F27997CDC8}"/>
              </a:ext>
            </a:extLst>
          </p:cNvPr>
          <p:cNvSpPr/>
          <p:nvPr/>
        </p:nvSpPr>
        <p:spPr>
          <a:xfrm>
            <a:off x="5588493" y="3650943"/>
            <a:ext cx="1447800" cy="12954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  <a:endParaRPr lang="vi-VN" sz="6600" b="1" dirty="0"/>
          </a:p>
        </p:txBody>
      </p:sp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7848600" y="6248400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0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5953125" cy="7747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Lucky number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7300" y="1905000"/>
            <a:ext cx="4889500" cy="4102100"/>
          </a:xfrm>
        </p:spPr>
        <p:txBody>
          <a:bodyPr/>
          <a:lstStyle/>
          <a:p>
            <a:pPr marL="609600" indent="-609600" eaLnBrk="1" hangingPunct="1"/>
            <a:r>
              <a:rPr lang="en-US" sz="3600"/>
              <a:t>Congratulation ! </a:t>
            </a:r>
          </a:p>
          <a:p>
            <a:pPr marL="609600" indent="-609600" eaLnBrk="1" hangingPunct="1">
              <a:buFontTx/>
              <a:buNone/>
            </a:pPr>
            <a:r>
              <a:rPr lang="en-US" sz="3600"/>
              <a:t> </a:t>
            </a:r>
            <a:endParaRPr lang="en-US" sz="2800"/>
          </a:p>
        </p:txBody>
      </p:sp>
      <p:pic>
        <p:nvPicPr>
          <p:cNvPr id="5124" name="Picture 4" descr="angela_looking_at_world_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43000" y="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5127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lowers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343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hlinkClick r:id="rId7" action="ppaction://hlinksldjump"/>
            <a:extLst>
              <a:ext uri="{FF2B5EF4-FFF2-40B4-BE49-F238E27FC236}">
                <a16:creationId xmlns:a16="http://schemas.microsoft.com/office/drawing/2014/main" id="{4A590D49-AC28-4399-9942-70515216A933}"/>
              </a:ext>
            </a:extLst>
          </p:cNvPr>
          <p:cNvSpPr/>
          <p:nvPr/>
        </p:nvSpPr>
        <p:spPr>
          <a:xfrm>
            <a:off x="7286625" y="61722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62450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8458200" cy="8382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sz="4000" b="1" i="1" dirty="0"/>
              <a:t>1. Where did Paul grow up?</a:t>
            </a:r>
          </a:p>
        </p:txBody>
      </p:sp>
      <p:pic>
        <p:nvPicPr>
          <p:cNvPr id="6150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5806">
            <a:off x="8201025" y="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-3175" y="4402138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00200" y="2890838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</a:rPr>
              <a:t>- He grew up in Sydney.</a:t>
            </a:r>
          </a:p>
        </p:txBody>
      </p:sp>
      <p:sp>
        <p:nvSpPr>
          <p:cNvPr id="11" name="Arrow: Left 10">
            <a:hlinkClick r:id="rId6" action="ppaction://hlinksldjump"/>
            <a:extLst>
              <a:ext uri="{FF2B5EF4-FFF2-40B4-BE49-F238E27FC236}">
                <a16:creationId xmlns:a16="http://schemas.microsoft.com/office/drawing/2014/main" id="{84EDF078-6A11-4425-B61B-49A9BE1D923E}"/>
              </a:ext>
            </a:extLst>
          </p:cNvPr>
          <p:cNvSpPr/>
          <p:nvPr/>
        </p:nvSpPr>
        <p:spPr>
          <a:xfrm>
            <a:off x="7162670" y="549074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1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534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/>
              <a:t>2. What is the biggest city in Australia?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438400"/>
            <a:ext cx="38100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- Sydney is</a:t>
            </a:r>
            <a:endParaRPr lang="en-US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174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50602"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8" descr="L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-11113" y="4313238"/>
            <a:ext cx="24225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5" action="ppaction://hlinksldjump"/>
            <a:extLst>
              <a:ext uri="{FF2B5EF4-FFF2-40B4-BE49-F238E27FC236}">
                <a16:creationId xmlns:a16="http://schemas.microsoft.com/office/drawing/2014/main" id="{A76FD346-04E4-4239-B2ED-1740950D02DF}"/>
              </a:ext>
            </a:extLst>
          </p:cNvPr>
          <p:cNvSpPr/>
          <p:nvPr/>
        </p:nvSpPr>
        <p:spPr>
          <a:xfrm>
            <a:off x="7467600" y="534117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9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848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/>
              <a:t>3. How is the public transport in Sydney?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971800"/>
            <a:ext cx="6067425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It is convenient and reliable.</a:t>
            </a:r>
          </a:p>
        </p:txBody>
      </p:sp>
      <p:pic>
        <p:nvPicPr>
          <p:cNvPr id="9222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220"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L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271463" y="4222750"/>
            <a:ext cx="28575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5" action="ppaction://hlinksldjump"/>
            <a:extLst>
              <a:ext uri="{FF2B5EF4-FFF2-40B4-BE49-F238E27FC236}">
                <a16:creationId xmlns:a16="http://schemas.microsoft.com/office/drawing/2014/main" id="{697F882D-E849-4D1D-8EB8-B82F2221C789}"/>
              </a:ext>
            </a:extLst>
          </p:cNvPr>
          <p:cNvSpPr/>
          <p:nvPr/>
        </p:nvSpPr>
        <p:spPr>
          <a:xfrm>
            <a:off x="7494048" y="54102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7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543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</a:rPr>
            </a:br>
            <a:r>
              <a:rPr lang="en-US" sz="3600" b="1" i="1" dirty="0"/>
              <a:t>4. Why is there a great variety of things and foods in Sydney?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Because it is a metropolitan and multicultural city.</a:t>
            </a:r>
          </a:p>
        </p:txBody>
      </p:sp>
      <p:pic>
        <p:nvPicPr>
          <p:cNvPr id="8198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0" y="4800600"/>
            <a:ext cx="23653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6" action="ppaction://hlinksldjump"/>
            <a:extLst>
              <a:ext uri="{FF2B5EF4-FFF2-40B4-BE49-F238E27FC236}">
                <a16:creationId xmlns:a16="http://schemas.microsoft.com/office/drawing/2014/main" id="{8C6A5FF3-9C4F-4391-B6D5-68D797C88FE2}"/>
              </a:ext>
            </a:extLst>
          </p:cNvPr>
          <p:cNvSpPr/>
          <p:nvPr/>
        </p:nvSpPr>
        <p:spPr>
          <a:xfrm>
            <a:off x="7543800" y="556895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3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0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133600"/>
            <a:ext cx="87630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i="1" dirty="0"/>
              <a:t>5. When was the first university built in Sydney?</a:t>
            </a:r>
            <a:br>
              <a:rPr lang="en-US" sz="3200" b="1" i="1" dirty="0"/>
            </a:br>
            <a:endParaRPr lang="en-US" sz="3200" b="1" i="1" dirty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9400" y="3048000"/>
            <a:ext cx="38100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- In 1850.</a:t>
            </a:r>
          </a:p>
        </p:txBody>
      </p:sp>
      <p:pic>
        <p:nvPicPr>
          <p:cNvPr id="8198" name="Picture 6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flowers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8100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L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410">
            <a:off x="0" y="4800600"/>
            <a:ext cx="23653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Left 8">
            <a:hlinkClick r:id="rId6" action="ppaction://hlinksldjump"/>
            <a:extLst>
              <a:ext uri="{FF2B5EF4-FFF2-40B4-BE49-F238E27FC236}">
                <a16:creationId xmlns:a16="http://schemas.microsoft.com/office/drawing/2014/main" id="{EAF19928-33AA-435C-951A-6705B18E793E}"/>
              </a:ext>
            </a:extLst>
          </p:cNvPr>
          <p:cNvSpPr/>
          <p:nvPr/>
        </p:nvSpPr>
        <p:spPr>
          <a:xfrm>
            <a:off x="7543800" y="5334000"/>
            <a:ext cx="942975" cy="5969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75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93675"/>
            <a:ext cx="86868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c. Answer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28700"/>
            <a:ext cx="92964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i="1" dirty="0"/>
              <a:t>Where did Paul grow up?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2. What is the biggest city in Australia?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3. How is the public transport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4. Why is there a great variety of things and foods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5. When was the first university built in Sydney?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5800" y="1519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He grew up in Sydney.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5800" y="2662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- Sydney is.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85800" y="380523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- It is convenient and reliable.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685800" y="4876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Because it is a metropolitan and multicultural city.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85800" y="58674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FF0000"/>
                </a:solidFill>
              </a:rPr>
              <a:t>- In 1850.</a:t>
            </a:r>
          </a:p>
        </p:txBody>
      </p:sp>
    </p:spTree>
    <p:extLst>
      <p:ext uri="{BB962C8B-B14F-4D97-AF65-F5344CB8AC3E}">
        <p14:creationId xmlns:p14="http://schemas.microsoft.com/office/powerpoint/2010/main" val="22039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200" y="407988"/>
            <a:ext cx="8991600" cy="892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</a:rPr>
              <a:t>d. </a:t>
            </a:r>
            <a:r>
              <a:rPr lang="en-US" sz="2600" b="1" dirty="0">
                <a:solidFill>
                  <a:srgbClr val="002060"/>
                </a:solidFill>
              </a:rPr>
              <a:t>Think of other ways to say these expressions from the conversation.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1689100"/>
            <a:ext cx="7239000" cy="1570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1. "How's it going?"</a:t>
            </a:r>
            <a:br>
              <a:rPr lang="en-US" sz="2400" dirty="0"/>
            </a:br>
            <a:r>
              <a:rPr lang="en-US" sz="2400" dirty="0"/>
              <a:t>2. "Getting over the jet lag?"</a:t>
            </a:r>
            <a:br>
              <a:rPr lang="en-US" sz="2400" dirty="0"/>
            </a:br>
            <a:r>
              <a:rPr lang="en-US" sz="2400" dirty="0"/>
              <a:t>3. "I slept pretty well"</a:t>
            </a:r>
            <a:br>
              <a:rPr lang="en-US" sz="2400" dirty="0"/>
            </a:br>
            <a:r>
              <a:rPr lang="en-US" sz="2400" dirty="0"/>
              <a:t>4. "No worries"</a:t>
            </a:r>
          </a:p>
        </p:txBody>
      </p:sp>
    </p:spTree>
    <p:extLst>
      <p:ext uri="{BB962C8B-B14F-4D97-AF65-F5344CB8AC3E}">
        <p14:creationId xmlns:p14="http://schemas.microsoft.com/office/powerpoint/2010/main" val="1604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407988"/>
            <a:ext cx="8991600" cy="892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</a:rPr>
              <a:t>d. </a:t>
            </a:r>
            <a:r>
              <a:rPr lang="en-US" sz="2600" b="1" dirty="0">
                <a:solidFill>
                  <a:srgbClr val="002060"/>
                </a:solidFill>
              </a:rPr>
              <a:t>Think of other ways to say these expressions from the conversation.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1689100"/>
            <a:ext cx="7239000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b="1" i="1" dirty="0"/>
              <a:t>Suggested answer</a:t>
            </a:r>
          </a:p>
          <a:p>
            <a:endParaRPr lang="en-US" sz="2400" b="1" i="1" dirty="0"/>
          </a:p>
          <a:p>
            <a:r>
              <a:rPr lang="en-US" sz="2400" dirty="0"/>
              <a:t>1. "How's it going?"</a:t>
            </a:r>
            <a:r>
              <a:rPr lang="en-US" sz="2400" dirty="0">
                <a:solidFill>
                  <a:srgbClr val="FF0000"/>
                </a:solidFill>
              </a:rPr>
              <a:t>/ How are you going? / How are the things”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2. "Getting over the jet lag?“/ </a:t>
            </a:r>
            <a:r>
              <a:rPr lang="en-US" sz="2400" dirty="0">
                <a:solidFill>
                  <a:srgbClr val="FF0000"/>
                </a:solidFill>
              </a:rPr>
              <a:t>Are you recovering from the jet lag?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"I slept pretty well“/ </a:t>
            </a:r>
            <a:r>
              <a:rPr lang="en-US" sz="2400" dirty="0">
                <a:solidFill>
                  <a:srgbClr val="FF0000"/>
                </a:solidFill>
              </a:rPr>
              <a:t>I slept quite well/ I slept tight.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4. "No worries"/ </a:t>
            </a:r>
            <a:r>
              <a:rPr lang="en-US" sz="2400" dirty="0">
                <a:solidFill>
                  <a:srgbClr val="FF0000"/>
                </a:solidFill>
              </a:rPr>
              <a:t>That’s OK/ It’s not a problem/ It’s my pleasure.</a:t>
            </a:r>
          </a:p>
        </p:txBody>
      </p:sp>
    </p:spTree>
    <p:extLst>
      <p:ext uri="{BB962C8B-B14F-4D97-AF65-F5344CB8AC3E}">
        <p14:creationId xmlns:p14="http://schemas.microsoft.com/office/powerpoint/2010/main" val="28304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3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4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334425"/>
            <a:ext cx="72761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Nguyen Thu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2517" y="87911"/>
            <a:ext cx="6050867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507056"/>
            <a:ext cx="8982417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:UNIT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CITY LIFE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Getting started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724400" y="1533950"/>
            <a:ext cx="4258017" cy="35814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293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</p:spTree>
    <p:extLst>
      <p:ext uri="{BB962C8B-B14F-4D97-AF65-F5344CB8AC3E}">
        <p14:creationId xmlns:p14="http://schemas.microsoft.com/office/powerpoint/2010/main" val="17371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" y="76200"/>
            <a:ext cx="88392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</a:rPr>
              <a:t>2. Replace the word(s) in italics with one of the words from the box.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14400" y="2236788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1. There is not a lot of </a:t>
            </a:r>
            <a:r>
              <a:rPr lang="en-US" sz="2400" i="1" dirty="0"/>
              <a:t>world </a:t>
            </a:r>
            <a:r>
              <a:rPr lang="en-US" sz="2400" dirty="0"/>
              <a:t>news in this</a:t>
            </a:r>
            <a:br>
              <a:rPr lang="en-US" sz="2400" dirty="0"/>
            </a:br>
            <a:r>
              <a:rPr lang="en-US" sz="2400" dirty="0"/>
              <a:t>newspaper.</a:t>
            </a:r>
            <a:br>
              <a:rPr lang="en-US" sz="2400" dirty="0"/>
            </a:br>
            <a:r>
              <a:rPr lang="en-US" sz="2400" dirty="0"/>
              <a:t>2. I do my shopping in the </a:t>
            </a:r>
            <a:r>
              <a:rPr lang="en-US" sz="2400" i="1" dirty="0" err="1"/>
              <a:t>neighbourhood</a:t>
            </a:r>
            <a:r>
              <a:rPr lang="en-US" sz="2400" i="1" dirty="0"/>
              <a:t> </a:t>
            </a:r>
            <a:r>
              <a:rPr lang="en-US" sz="2400" dirty="0"/>
              <a:t>shops, not in the town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3. At weekends the city </a:t>
            </a:r>
            <a:r>
              <a:rPr lang="en-US" sz="2400" dirty="0" err="1"/>
              <a:t>centre</a:t>
            </a:r>
            <a:r>
              <a:rPr lang="en-US" sz="2400" dirty="0"/>
              <a:t> is always </a:t>
            </a:r>
            <a:r>
              <a:rPr lang="en-US" sz="2400" i="1" dirty="0"/>
              <a:t>packed </a:t>
            </a:r>
            <a:r>
              <a:rPr lang="en-US" sz="2400" dirty="0"/>
              <a:t>with people.</a:t>
            </a:r>
            <a:br>
              <a:rPr lang="en-US" sz="2400" dirty="0"/>
            </a:br>
            <a:r>
              <a:rPr lang="en-US" sz="2400" dirty="0"/>
              <a:t>4. My friend's family has just moved to a </a:t>
            </a:r>
            <a:r>
              <a:rPr lang="en-US" sz="2400" i="1" dirty="0"/>
              <a:t>nearby </a:t>
            </a:r>
            <a:r>
              <a:rPr lang="en-US" sz="2400" dirty="0"/>
              <a:t>town.</a:t>
            </a:r>
            <a:br>
              <a:rPr lang="en-US" sz="2400" dirty="0"/>
            </a:br>
            <a:r>
              <a:rPr lang="en-US" sz="2400" dirty="0"/>
              <a:t>5. There is far too much pollution nowadays in </a:t>
            </a:r>
            <a:r>
              <a:rPr lang="en-US" sz="2400" i="1" dirty="0"/>
              <a:t>city </a:t>
            </a:r>
            <a:r>
              <a:rPr lang="en-US" sz="2400" dirty="0"/>
              <a:t>areas.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0" y="2286000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international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29987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local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3684588"/>
            <a:ext cx="2209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4446587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 err="1">
                <a:solidFill>
                  <a:srgbClr val="FF0000"/>
                </a:solidFill>
              </a:rPr>
              <a:t>neighbouring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5284787"/>
            <a:ext cx="2209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FF0000"/>
                </a:solidFill>
              </a:rPr>
              <a:t>urban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066800"/>
            <a:ext cx="8686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381000" y="121920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crowded – international –  local –  urban  – </a:t>
            </a:r>
            <a:r>
              <a:rPr lang="en-US" sz="2400" b="1" dirty="0" err="1"/>
              <a:t>neighbouring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6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98488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351631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6263" y="424497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84888" y="496411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30575" y="5715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84888" y="276542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Work in pairs to do the quiz.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3058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/>
              <a:t>1. Which city is the oldest?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Ha Noi		B. Hue			C. Can Tho</a:t>
            </a:r>
          </a:p>
          <a:p>
            <a:pPr>
              <a:defRPr/>
            </a:pPr>
            <a:r>
              <a:rPr lang="en-US" sz="2400" b="1" i="1" dirty="0"/>
              <a:t>2. Which city is in Oceania?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Baghdad		B. Amsterdam		C. Canberra</a:t>
            </a:r>
          </a:p>
          <a:p>
            <a:pPr>
              <a:defRPr/>
            </a:pPr>
            <a:r>
              <a:rPr lang="en-US" sz="2400" b="1" i="1" dirty="0"/>
              <a:t>3. Which city is the best-known city in North America?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Chicago		B. Vancouver		C. New York</a:t>
            </a:r>
          </a:p>
          <a:p>
            <a:pPr>
              <a:defRPr/>
            </a:pPr>
            <a:r>
              <a:rPr lang="en-US" sz="2400" b="1" i="1" dirty="0"/>
              <a:t>4. Which city is in Africa?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Luanda		B. Athens		C. Buenos Aires</a:t>
            </a:r>
          </a:p>
          <a:p>
            <a:pPr>
              <a:defRPr/>
            </a:pPr>
            <a:r>
              <a:rPr lang="en-US" sz="2400" b="1" i="1" dirty="0"/>
              <a:t>5. Which city has the World Heritage status?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/>
              <a:t>Bac Giang		B. Vinh			C. Hoi An</a:t>
            </a:r>
          </a:p>
          <a:p>
            <a:pPr>
              <a:defRPr/>
            </a:pPr>
            <a:r>
              <a:rPr lang="en-US" sz="2400" b="1" i="1" dirty="0"/>
              <a:t>6. Which is a capital city? </a:t>
            </a:r>
          </a:p>
          <a:p>
            <a:pPr>
              <a:defRPr/>
            </a:pPr>
            <a:r>
              <a:rPr lang="en-US" sz="2400" dirty="0"/>
              <a:t>A. Rio			B. Moscow		C. Osaka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67000" y="1066800"/>
            <a:ext cx="3505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2895600" y="1066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CITY QUIZ</a:t>
            </a:r>
          </a:p>
        </p:txBody>
      </p:sp>
    </p:spTree>
    <p:extLst>
      <p:ext uri="{BB962C8B-B14F-4D97-AF65-F5344CB8AC3E}">
        <p14:creationId xmlns:p14="http://schemas.microsoft.com/office/powerpoint/2010/main" val="40632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Complete the summary of the dialogue between Duong and Paul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en-US" i="1" dirty="0"/>
              <a:t>This is the ______ time Duong has been to Sydney, the biggest city in Australia. Through the trip, he has learnt that Sydney’s a metropolitan and ______ city. There are many great ______ there such as: Sydney </a:t>
            </a:r>
            <a:r>
              <a:rPr lang="en-US" i="1" dirty="0" err="1"/>
              <a:t>harbour</a:t>
            </a:r>
            <a:r>
              <a:rPr lang="en-US" i="1" dirty="0"/>
              <a:t>, the Royal National park, </a:t>
            </a:r>
            <a:r>
              <a:rPr lang="en-US" i="1" dirty="0" err="1"/>
              <a:t>Bondi</a:t>
            </a:r>
            <a:r>
              <a:rPr lang="en-US" i="1" dirty="0"/>
              <a:t> beach,…  Public transport here is convenient and ______.  Sydney has ______ big universities and some smaller ones. The oldest of them was set up in ______. He likes this city very much.</a:t>
            </a:r>
            <a:endParaRPr lang="en-US" i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Complete the summary of the dialogue between Duong and Paul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i="1" dirty="0"/>
              <a:t>This is the </a:t>
            </a:r>
            <a:r>
              <a:rPr lang="en-US" i="1" dirty="0">
                <a:solidFill>
                  <a:srgbClr val="FF0000"/>
                </a:solidFill>
              </a:rPr>
              <a:t>first</a:t>
            </a:r>
            <a:r>
              <a:rPr lang="en-US" i="1" dirty="0"/>
              <a:t> time Duong has been to Sydney, the biggest city in Australia. Through the trip, he has learnt that Sydney’s a metropolitan and </a:t>
            </a:r>
            <a:r>
              <a:rPr lang="en-US" i="1" dirty="0">
                <a:solidFill>
                  <a:srgbClr val="FF0000"/>
                </a:solidFill>
              </a:rPr>
              <a:t>multicultural </a:t>
            </a:r>
            <a:r>
              <a:rPr lang="en-US" i="1" dirty="0"/>
              <a:t>city. There are many great </a:t>
            </a:r>
            <a:r>
              <a:rPr lang="en-US" i="1" dirty="0">
                <a:solidFill>
                  <a:srgbClr val="FF0000"/>
                </a:solidFill>
              </a:rPr>
              <a:t>attractions </a:t>
            </a:r>
            <a:r>
              <a:rPr lang="en-US" i="1" dirty="0"/>
              <a:t>there such as: Sydney harbor, the Royal National park, </a:t>
            </a:r>
            <a:r>
              <a:rPr lang="en-US" i="1" dirty="0" err="1"/>
              <a:t>Bondi</a:t>
            </a:r>
            <a:r>
              <a:rPr lang="en-US" i="1" dirty="0"/>
              <a:t> beach,…  Public transport here is convenient and </a:t>
            </a:r>
            <a:r>
              <a:rPr lang="en-US" i="1" dirty="0">
                <a:solidFill>
                  <a:srgbClr val="FF0000"/>
                </a:solidFill>
              </a:rPr>
              <a:t>reliable </a:t>
            </a:r>
            <a:r>
              <a:rPr lang="en-US" i="1" dirty="0"/>
              <a:t>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Sydney has </a:t>
            </a:r>
            <a:r>
              <a:rPr lang="en-US" i="1" dirty="0">
                <a:solidFill>
                  <a:srgbClr val="FF0000"/>
                </a:solidFill>
              </a:rPr>
              <a:t>five </a:t>
            </a:r>
            <a:r>
              <a:rPr lang="en-US" i="1" dirty="0"/>
              <a:t>big universities and some smaller ones. The oldest of them was set up in </a:t>
            </a:r>
            <a:r>
              <a:rPr lang="en-US" i="1" dirty="0">
                <a:solidFill>
                  <a:srgbClr val="FF0000"/>
                </a:solidFill>
              </a:rPr>
              <a:t>1850 . </a:t>
            </a:r>
            <a:r>
              <a:rPr lang="en-US" i="1" dirty="0"/>
              <a:t>He likes this city very much.</a:t>
            </a:r>
            <a:endParaRPr lang="en-US" i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48539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52650" y="1033463"/>
            <a:ext cx="63293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some traditional handicrafts in the word web below.</a:t>
            </a:r>
          </a:p>
        </p:txBody>
      </p:sp>
      <p:sp>
        <p:nvSpPr>
          <p:cNvPr id="4" name="Oval 3"/>
          <p:cNvSpPr/>
          <p:nvPr/>
        </p:nvSpPr>
        <p:spPr>
          <a:xfrm>
            <a:off x="3563938" y="3789363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786188" y="4075113"/>
            <a:ext cx="167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Handicrafts</a:t>
            </a: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858838" y="3325813"/>
            <a:ext cx="1371600" cy="914400"/>
          </a:xfrm>
          <a:prstGeom prst="wedgeEllipseCallout">
            <a:avLst>
              <a:gd name="adj1" fmla="val 147843"/>
              <a:gd name="adj2" fmla="val 40815"/>
            </a:avLst>
          </a:prstGeom>
          <a:solidFill>
            <a:srgbClr val="CCFFCC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614488" y="2259013"/>
            <a:ext cx="1590675" cy="914400"/>
          </a:xfrm>
          <a:prstGeom prst="wedgeEllipseCallout">
            <a:avLst>
              <a:gd name="adj1" fmla="val 126372"/>
              <a:gd name="adj2" fmla="val 11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pottery</a:t>
            </a:r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5811838" y="5459413"/>
            <a:ext cx="1371600" cy="914400"/>
          </a:xfrm>
          <a:prstGeom prst="wedgeEllipseCallout">
            <a:avLst>
              <a:gd name="adj1" fmla="val -90713"/>
              <a:gd name="adj2" fmla="val -153162"/>
            </a:avLst>
          </a:prstGeom>
          <a:solidFill>
            <a:srgbClr val="FFCC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73438" y="5764213"/>
            <a:ext cx="1371600" cy="914400"/>
          </a:xfrm>
          <a:prstGeom prst="wedgeEllipseCallout">
            <a:avLst>
              <a:gd name="adj1" fmla="val 55473"/>
              <a:gd name="adj2" fmla="val -176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Oval Callout 9"/>
          <p:cNvSpPr>
            <a:spLocks noChangeArrowheads="1"/>
          </p:cNvSpPr>
          <p:nvPr/>
        </p:nvSpPr>
        <p:spPr bwMode="auto">
          <a:xfrm>
            <a:off x="1135063" y="5089525"/>
            <a:ext cx="1371600" cy="914400"/>
          </a:xfrm>
          <a:prstGeom prst="wedgeEllipseCallout">
            <a:avLst>
              <a:gd name="adj1" fmla="val 145431"/>
              <a:gd name="adj2" fmla="val -102560"/>
            </a:avLst>
          </a:prstGeom>
          <a:solidFill>
            <a:srgbClr val="99CC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Oval Callout 10"/>
          <p:cNvSpPr>
            <a:spLocks noChangeArrowheads="1"/>
          </p:cNvSpPr>
          <p:nvPr/>
        </p:nvSpPr>
        <p:spPr bwMode="auto">
          <a:xfrm>
            <a:off x="6954838" y="3859213"/>
            <a:ext cx="1371600" cy="914400"/>
          </a:xfrm>
          <a:prstGeom prst="wedgeEllipseCallout">
            <a:avLst>
              <a:gd name="adj1" fmla="val -146134"/>
              <a:gd name="adj2" fmla="val -13403"/>
            </a:avLst>
          </a:prstGeom>
          <a:solidFill>
            <a:srgbClr val="CCFF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Oval Callout 12"/>
          <p:cNvSpPr>
            <a:spLocks noChangeArrowheads="1"/>
          </p:cNvSpPr>
          <p:nvPr/>
        </p:nvSpPr>
        <p:spPr bwMode="auto">
          <a:xfrm>
            <a:off x="3871913" y="1955800"/>
            <a:ext cx="1371600" cy="914400"/>
          </a:xfrm>
          <a:prstGeom prst="wedgeEllipseCallout">
            <a:avLst>
              <a:gd name="adj1" fmla="val 24949"/>
              <a:gd name="adj2" fmla="val 155273"/>
            </a:avLst>
          </a:prstGeom>
          <a:solidFill>
            <a:srgbClr val="FFFF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Oval Callout 21"/>
          <p:cNvSpPr>
            <a:spLocks noChangeArrowheads="1"/>
          </p:cNvSpPr>
          <p:nvPr/>
        </p:nvSpPr>
        <p:spPr bwMode="auto">
          <a:xfrm>
            <a:off x="6248400" y="2427288"/>
            <a:ext cx="1371600" cy="914400"/>
          </a:xfrm>
          <a:prstGeom prst="wedgeEllipseCallout">
            <a:avLst>
              <a:gd name="adj1" fmla="val -119630"/>
              <a:gd name="adj2" fmla="val 97440"/>
            </a:avLst>
          </a:prstGeom>
          <a:solidFill>
            <a:srgbClr val="CC99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950" y="939800"/>
            <a:ext cx="2232025" cy="54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* Vocabulary: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7613" y="0"/>
            <a:ext cx="7054850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LOCAL ENVIRONMENT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7: Looking back &amp; project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59238" y="2060575"/>
            <a:ext cx="1184275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lanterns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2716213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paintings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54838" y="4138613"/>
            <a:ext cx="1217612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basket weaving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75338" y="5649913"/>
            <a:ext cx="124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silk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73438" y="6030913"/>
            <a:ext cx="14859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00"/>
                </a:solidFill>
              </a:rPr>
              <a:t>lacquerware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2988" y="5229225"/>
            <a:ext cx="1601787" cy="4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conical hats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8838" y="3500438"/>
            <a:ext cx="1262062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marble sculptures</a:t>
            </a:r>
          </a:p>
        </p:txBody>
      </p:sp>
    </p:spTree>
    <p:extLst>
      <p:ext uri="{BB962C8B-B14F-4D97-AF65-F5344CB8AC3E}">
        <p14:creationId xmlns:p14="http://schemas.microsoft.com/office/powerpoint/2010/main" val="8344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  <p:bldP spid="3077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2" grpId="0" animBg="1"/>
      <p:bldP spid="19" grpId="0"/>
      <p:bldP spid="16" grpId="0" animBg="1"/>
      <p:bldP spid="17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3813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950" y="34925"/>
            <a:ext cx="90344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Complete the second sentence in each pair by putting the correct form of a verb from the box into each blank.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563688"/>
            <a:ext cx="9196388" cy="4939814"/>
          </a:xfrm>
          <a:prstGeom prst="rect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artisan made this statue by pouring hot liquid bronze into a mould.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artisan ____________ this statue in bronze.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I’m decorating a cloth picture with a pattern of stitches, using coloured threads.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I’m ____________ a picture.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They made baskets by crossing strips of bamboo across, over, and under each other.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____________ baskets out of bamboo.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My mum made this sweater for me from wool thread by using two bamboo needles.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mum ____________ a wool sweater for me.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He made this flower by cutting into the surface of the wood.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____________ this flower from wood.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 took some clay and used my hands to make it into the desired shape.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____________ the clay into the desired shape.</a:t>
            </a:r>
          </a:p>
          <a:p>
            <a:pPr eaLnBrk="1" hangingPunct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186055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9575" y="2486025"/>
            <a:ext cx="2051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embroidering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788" y="346392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wove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1913" y="443388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knitted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3575" y="50673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carved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571976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moulded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49325"/>
            <a:ext cx="90360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0" y="938213"/>
            <a:ext cx="852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carve    -    cast    -    weave    -    embroider    -    knit    -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rgbClr val="002060"/>
                </a:solidFill>
              </a:rPr>
              <a:t>III. </a:t>
            </a:r>
            <a:r>
              <a:rPr lang="en-GB" b="1" dirty="0">
                <a:solidFill>
                  <a:srgbClr val="002060"/>
                </a:solidFill>
              </a:rPr>
              <a:t>Home assignments</a:t>
            </a:r>
            <a:endParaRPr lang="en-GB" b="1" i="0" u="none" strike="noStrike" baseline="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 algn="just">
              <a:buClr>
                <a:srgbClr val="00B0F0"/>
              </a:buClr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-Review lesson again</a:t>
            </a:r>
          </a:p>
          <a:p>
            <a:pPr marL="0" lvl="1" indent="0" algn="just">
              <a:buClr>
                <a:srgbClr val="00B0F0"/>
              </a:buClr>
              <a:buNone/>
            </a:pPr>
            <a:r>
              <a:rPr lang="en-US" sz="3000" b="1" i="1" dirty="0" smtClean="0">
                <a:solidFill>
                  <a:srgbClr val="C00000"/>
                </a:solidFill>
              </a:rPr>
              <a:t>-Prepare A closer look 1 + LB  EX1,2</a:t>
            </a:r>
            <a:endParaRPr lang="en-US" sz="3000" b="1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975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0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58674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/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fabulous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'fæbjuləs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= wonderful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metropolitan</a:t>
            </a:r>
            <a:r>
              <a:rPr lang="vi-VN" sz="2800" dirty="0"/>
              <a:t>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/,metrə'pɔlitən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72390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multicultural 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/ˌmʌl.tiˈkʌl.tʃər.əl/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4114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reliable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ri'laiəbl</a:t>
            </a:r>
            <a:r>
              <a:rPr lang="en-US" sz="2800" dirty="0" smtClean="0">
                <a:solidFill>
                  <a:srgbClr val="00B050"/>
                </a:solidFill>
              </a:rPr>
              <a:t> 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feature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'fi:t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4572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-Jet lag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/ˈdʒet ˌlæɡ /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 n 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New words : </a:t>
            </a:r>
          </a:p>
        </p:txBody>
      </p:sp>
      <p:sp>
        <p:nvSpPr>
          <p:cNvPr id="70658" name="AutoShape 2" descr="Jet lag là gì ?? Biện pháp khắc phục cho Jet Lag là gì? | Vietnam 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0660" name="AutoShape 4" descr="Jet lag là gì ?? Biện pháp khắc phục cho Jet Lag là gì? | Vietnam L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0661" name="Picture 5" descr="C:\Users\kimbao\Desktop\jetl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09600"/>
            <a:ext cx="3204634" cy="4191000"/>
          </a:xfrm>
          <a:prstGeom prst="rect">
            <a:avLst/>
          </a:prstGeom>
          <a:noFill/>
        </p:spPr>
      </p:pic>
      <p:sp>
        <p:nvSpPr>
          <p:cNvPr id="70663" name="AutoShape 7" descr="Juanita Velez: What Multicultural Marketing Is (And Isn'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4343400" y="990600"/>
            <a:ext cx="472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sự mệt mỏi sau 1 chuyến bay dài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524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tuyệt vời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nét đặc trưng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753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thuộcthủ đô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38862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thuộc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nhiều lãnh vực văn hoá khác nhau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500" dirty="0" smtClean="0">
                <a:latin typeface="Times New Roman" pitchFamily="18" charset="0"/>
                <a:cs typeface="Times New Roman" pitchFamily="18" charset="0"/>
              </a:rPr>
            </a:b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6" name="Picture 10" descr="C:\Users\kimba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85800"/>
            <a:ext cx="3200400" cy="4114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343400" y="4495800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: đáng tin cậy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_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505200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371600" y="500063"/>
            <a:ext cx="716280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</a:rPr>
              <a:t>Answer the following questions.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22098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1. What can you see in the picture?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2895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2. Do you know these two boys?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1400" y="35052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3. Where are they now?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42672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4. What are they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27837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" y="703263"/>
            <a:ext cx="8991600" cy="600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Duong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Hey, Paul! Over here!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Hi, Duong! How's it going? Getting over the jet lag?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Yes, I slept pretty well last night. Hey, thanks so much for showing me around today.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No worries, it'll be good fun.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So, are you from around here?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Me? Yes, I was born and grew up here. Sydney's my hometown.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</a:t>
            </a:r>
            <a:r>
              <a:rPr lang="en-US" sz="2400">
                <a:solidFill>
                  <a:srgbClr val="000000"/>
                </a:solidFill>
              </a:rPr>
              <a:t>It's fabulous. Is it an ancient city?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</a:t>
            </a:r>
            <a:r>
              <a:rPr lang="en-US" sz="2400">
                <a:solidFill>
                  <a:srgbClr val="0000FF"/>
                </a:solidFill>
              </a:rPr>
              <a:t>	No, it's not very old, but it's Australia's biggest city, and the history of our country began here.</a:t>
            </a:r>
            <a:br>
              <a:rPr lang="en-US" sz="2400">
                <a:solidFill>
                  <a:srgbClr val="0000FF"/>
                </a:solidFill>
              </a:rPr>
            </a:br>
            <a:r>
              <a:rPr lang="en-US" sz="2400" i="1">
                <a:solidFill>
                  <a:srgbClr val="FF0000"/>
                </a:solidFill>
              </a:rPr>
              <a:t>Duong </a:t>
            </a:r>
            <a:r>
              <a:rPr lang="en-US" sz="2400" i="1">
                <a:solidFill>
                  <a:srgbClr val="000000"/>
                </a:solidFill>
              </a:rPr>
              <a:t>: </a:t>
            </a:r>
            <a:r>
              <a:rPr lang="en-US" sz="2400">
                <a:solidFill>
                  <a:srgbClr val="000000"/>
                </a:solidFill>
              </a:rPr>
              <a:t>Wow! So what are the greatest attractions in Sydney?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FF"/>
                </a:solidFill>
              </a:rPr>
              <a:t>Paul: 	</a:t>
            </a:r>
            <a:r>
              <a:rPr lang="en-US" sz="2400">
                <a:solidFill>
                  <a:srgbClr val="0000FF"/>
                </a:solidFill>
              </a:rPr>
              <a:t>Well, its natural features include Sydney Harbour, the Royal National Park, and Bondi Beach. Man-made attractions such as the Royal Botanic Gardens, Sydney Opera House, and the Harbour Bridge are also well known to visitors.</a:t>
            </a:r>
          </a:p>
        </p:txBody>
      </p:sp>
      <p:pic>
        <p:nvPicPr>
          <p:cNvPr id="3" name="Unit 2-Getting sta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52400" y="0"/>
            <a:ext cx="8686800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2060"/>
                </a:solidFill>
              </a:rPr>
              <a:t>1. 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25887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" y="768350"/>
            <a:ext cx="8991600" cy="5632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What about transport?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Public transport here is convenient and reliable: you can go by bus, by train, 	or light rail. Taxis are more expensive, of course.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And is Sydney good for shopping?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Of course! You know, Sydney's a metropolitan and multicultural city, so 	we have a great variety of things and foods from different countries. I'll take you to Paddington Market later,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if you like.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Wonderful. What about education? Are there many universities?</a:t>
            </a:r>
            <a:br>
              <a:rPr lang="en-US" sz="2400" dirty="0"/>
            </a:br>
            <a:r>
              <a:rPr lang="en-US" sz="2400" i="1" dirty="0">
                <a:solidFill>
                  <a:srgbClr val="0000FF"/>
                </a:solidFill>
              </a:rPr>
              <a:t>Paul: 	</a:t>
            </a:r>
            <a:r>
              <a:rPr lang="en-US" sz="2400" dirty="0">
                <a:solidFill>
                  <a:srgbClr val="0000FF"/>
                </a:solidFill>
              </a:rPr>
              <a:t>Sydney has five big universities and some smaller ones. The oldest of them 	was set up in 1850, I believe.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Duong </a:t>
            </a:r>
            <a:r>
              <a:rPr lang="en-US" sz="2400" i="1" dirty="0"/>
              <a:t>: </a:t>
            </a:r>
            <a:r>
              <a:rPr lang="en-US" sz="2400" dirty="0"/>
              <a:t>Oh, it sounds like a good place to get higher education. I like this town!</a:t>
            </a:r>
          </a:p>
        </p:txBody>
      </p:sp>
      <p:pic>
        <p:nvPicPr>
          <p:cNvPr id="3" name="Unit 2-Getting sta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388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52400" y="152400"/>
            <a:ext cx="8686800" cy="492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2060"/>
                </a:solidFill>
              </a:rPr>
              <a:t>1. 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216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0825" y="11430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 It is Duong's first _________ to Sydney.</a:t>
            </a:r>
            <a:br>
              <a:rPr lang="en-US" sz="2400"/>
            </a:br>
            <a:r>
              <a:rPr lang="en-US" sz="2400"/>
              <a:t>2. In Paul's opinion, Sydney is not _________ an city.</a:t>
            </a:r>
            <a:br>
              <a:rPr lang="en-US" sz="2400"/>
            </a:br>
            <a:r>
              <a:rPr lang="en-US" sz="2400"/>
              <a:t>3. Sydney Harbour is a _________  attraction of Sydney.</a:t>
            </a:r>
            <a:br>
              <a:rPr lang="en-US" sz="2400"/>
            </a:br>
            <a:r>
              <a:rPr lang="en-US" sz="2400"/>
              <a:t>4. The shopping is good because of the _________ of things.</a:t>
            </a:r>
            <a:br>
              <a:rPr lang="en-US" sz="2400"/>
            </a:br>
            <a:r>
              <a:rPr lang="en-US" sz="2400"/>
              <a:t>5. Duong thinks Sydney may be a good place to _________.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407988"/>
            <a:ext cx="86868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a. Complete the sentences with information from the conversation.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1176338"/>
            <a:ext cx="175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154146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ancient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1800" y="19002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natural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270125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variety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2640013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3379788"/>
            <a:ext cx="86868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/>
              <a:t>b. Find the word in the conversation to match these definitions.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4267200"/>
          <a:ext cx="86328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tiredness from traveling across different tome zones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an attraction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that can be trusted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belonging to a</a:t>
                      </a:r>
                      <a:r>
                        <a:rPr lang="en-US" sz="2000" baseline="0" dirty="0" smtClean="0"/>
                        <a:t> very large city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r>
                        <a:rPr lang="en-US" sz="2000" baseline="0" dirty="0" smtClean="0"/>
                        <a:t> including people of different races, religons, languages, and traditions</a:t>
                      </a:r>
                      <a:endParaRPr lang="en-US" sz="20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0400" y="42481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jet lag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46482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a feature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10400" y="50720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reliable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0400" y="544512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metropolitan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10400" y="5943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multicultural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93675"/>
            <a:ext cx="868680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c. Answer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287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i="1" dirty="0"/>
              <a:t>Where did Paul grow up?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2. What is the biggest city in Australia?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3. How is the public transport in Sydney?</a:t>
            </a:r>
          </a:p>
          <a:p>
            <a:pPr>
              <a:defRPr/>
            </a:pP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>4. Why is,there a great variety of things and foods in Sydney?</a:t>
            </a: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r>
              <a:rPr lang="en-US" sz="2400" b="1" i="1" dirty="0"/>
              <a:t>5. When was the first university built in Sydney?</a:t>
            </a:r>
            <a:br>
              <a:rPr lang="en-US" sz="2400" b="1" i="1" dirty="0"/>
            </a:b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908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5" name="Picture 3" descr="EJ0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95400" y="0"/>
            <a:ext cx="10439400" cy="7086600"/>
          </a:xfrm>
          <a:noFill/>
        </p:spPr>
      </p:pic>
      <p:sp>
        <p:nvSpPr>
          <p:cNvPr id="199684" name="WordArt 4"/>
          <p:cNvSpPr>
            <a:spLocks noChangeArrowheads="1" noChangeShapeType="1" noTextEdit="1"/>
          </p:cNvSpPr>
          <p:nvPr/>
        </p:nvSpPr>
        <p:spPr bwMode="auto">
          <a:xfrm>
            <a:off x="1219200" y="2362200"/>
            <a:ext cx="6019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Lucky </a:t>
            </a:r>
            <a:r>
              <a:rPr lang="en-US" sz="3200" kern="1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Number Game</a:t>
            </a:r>
          </a:p>
          <a:p>
            <a:pPr algn="ctr"/>
            <a:r>
              <a:rPr lang="en-US" sz="3200" kern="1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3200" kern="10" dirty="0">
              <a:ln w="38100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4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1143</Words>
  <Application>Microsoft Office PowerPoint</Application>
  <PresentationFormat>On-screen Show (4:3)</PresentationFormat>
  <Paragraphs>242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number.</vt:lpstr>
      <vt:lpstr>1. Where did Paul grow up?</vt:lpstr>
      <vt:lpstr>2. What is the biggest city in Australia?</vt:lpstr>
      <vt:lpstr>3. How is the public transport in Sydney?</vt:lpstr>
      <vt:lpstr> 4. Why is there a great variety of things and foods in Sydney?</vt:lpstr>
      <vt:lpstr> 5. When was the first university built in Sydney?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Home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TVQ</dc:creator>
  <cp:lastModifiedBy>User</cp:lastModifiedBy>
  <cp:revision>88</cp:revision>
  <dcterms:created xsi:type="dcterms:W3CDTF">2020-09-02T06:19:05Z</dcterms:created>
  <dcterms:modified xsi:type="dcterms:W3CDTF">2021-11-05T12:54:19Z</dcterms:modified>
</cp:coreProperties>
</file>