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12"/>
  </p:notesMasterIdLst>
  <p:sldIdLst>
    <p:sldId id="288" r:id="rId2"/>
    <p:sldId id="29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88"/>
            <p14:sldId id="298"/>
            <p14:sldId id="290"/>
            <p14:sldId id="291"/>
            <p14:sldId id="292"/>
            <p14:sldId id="293"/>
          </p14:sldIdLst>
        </p14:section>
        <p14:section name="Untitled Section" id="{0322C9CE-714C-4832-BE9F-28308027BEA3}">
          <p14:sldIdLst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FFCCFF"/>
    <a:srgbClr val="FF99FF"/>
    <a:srgbClr val="FCB6EA"/>
    <a:srgbClr val="FF3399"/>
    <a:srgbClr val="DCC5ED"/>
    <a:srgbClr val="FFD961"/>
    <a:srgbClr val="FFD44B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338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745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098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554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301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83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069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365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002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730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B4E8-806E-46AD-86E4-990571E66A2F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1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/>
              <a:pPr/>
              <a:t>0</a:t>
            </a:fld>
            <a:endParaRPr lang="en-GB" dirty="0"/>
          </a:p>
        </p:txBody>
      </p:sp>
      <p:pic>
        <p:nvPicPr>
          <p:cNvPr id="4" name="Picture 3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5334425"/>
            <a:ext cx="72761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Nguyen Thu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21474179">
            <a:off x="332517" y="87911"/>
            <a:ext cx="6050867" cy="1143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all of teachers and students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507056"/>
            <a:ext cx="8982417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1:UNIT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LOCAL ENVIRONMENT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Getting started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4724400" y="1533950"/>
            <a:ext cx="4258017" cy="358140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337293"/>
                <a:gd name="adj2" fmla="val 52065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plan for English 9</a:t>
            </a:r>
          </a:p>
        </p:txBody>
      </p:sp>
    </p:spTree>
    <p:extLst>
      <p:ext uri="{BB962C8B-B14F-4D97-AF65-F5344CB8AC3E}">
        <p14:creationId xmlns:p14="http://schemas.microsoft.com/office/powerpoint/2010/main" val="367308112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Picture 3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499100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86325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0"/>
            <a:ext cx="23574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262313" y="311150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11" name="Picture 10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14" name="Picture 13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17" name="Picture 16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124635" y="1916766"/>
            <a:ext cx="63817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vocabulary by heart.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 exercises.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the next lesson: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39101253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4" name="Picture 3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17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119603" cy="1143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2700" y="1333500"/>
            <a:ext cx="358140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Jumbled words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62249" y="2276761"/>
            <a:ext cx="3581400" cy="3155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3300" y="3200400"/>
            <a:ext cx="19812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caoll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499" y="4038600"/>
            <a:ext cx="26670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enmentronvi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5432712"/>
            <a:ext cx="77343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Local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environment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85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I. Vocabulary</a:t>
            </a:r>
            <a:endParaRPr lang="en-GB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4940" y="1097848"/>
            <a:ext cx="3254945" cy="240539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52400" y="953552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</a:t>
            </a:r>
            <a:r>
              <a:rPr lang="en-GB" sz="24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ttery (n)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67000" y="1011153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53000" y="5334000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36129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(v)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67000" y="1423380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5230" y="1074226"/>
            <a:ext cx="3254945" cy="240539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201742" y="5076207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rkshop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797" y="1715252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-take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(v)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745971" y="1785744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242329" y="5076207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66411" y="2130044"/>
            <a:ext cx="3030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lvl="1" algn="just"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-artis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692230" y="2240351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1256" y="1090094"/>
            <a:ext cx="3254945" cy="240539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187088" y="2592535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(n)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714979" y="2611014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2065" y="2973000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63026" y="3026920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2733" y="343558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-spec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gion (n)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263860" y="3452940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43735" y="1272799"/>
            <a:ext cx="3254945" cy="240539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220672" y="3806487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ndicraft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206470" y="3871902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GB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4771" y="4204238"/>
            <a:ext cx="2730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3688" lvl="1">
              <a:buClr>
                <a:schemeClr val="accent6">
                  <a:lumMod val="75000"/>
                </a:schemeClr>
              </a:buClr>
              <a:buSzPct val="100000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-lacquer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ware (n) </a:t>
            </a:r>
          </a:p>
        </p:txBody>
      </p:sp>
      <p:sp>
        <p:nvSpPr>
          <p:cNvPr id="30" name="Freeform 29"/>
          <p:cNvSpPr/>
          <p:nvPr/>
        </p:nvSpPr>
        <p:spPr>
          <a:xfrm>
            <a:off x="3207000" y="4255817"/>
            <a:ext cx="20574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D:\GDCD 7\download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40" y="2360474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Image result for Äá» dieu khac da cam thach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32" y="1430664"/>
            <a:ext cx="3194050" cy="213296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/>
        </p:nvSpPr>
        <p:spPr>
          <a:xfrm>
            <a:off x="187088" y="4640223"/>
            <a:ext cx="2900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-marble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lpture(n)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206470" y="4684036"/>
            <a:ext cx="3503662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GB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9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n-US" b="1" kern="0" smtClean="0">
                <a:solidFill>
                  <a:srgbClr val="FF33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II. Listen and read</a:t>
            </a:r>
            <a:endParaRPr lang="en-GB" b="1" kern="0" dirty="0">
              <a:solidFill>
                <a:srgbClr val="FF33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990600"/>
            <a:ext cx="8229600" cy="5486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Listen and read.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a.	</a:t>
            </a:r>
            <a:r>
              <a:rPr lang="en-GB" sz="3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Can you find a word/phrase that means:</a:t>
            </a:r>
            <a:endParaRPr lang="en-GB" sz="3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	</a:t>
            </a:r>
            <a:r>
              <a:rPr lang="en-GB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 thing which is skilfully made with your hands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	</a:t>
            </a:r>
            <a:r>
              <a:rPr lang="en-GB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start something (a business, an organisation)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	</a:t>
            </a:r>
            <a:r>
              <a:rPr lang="en-GB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take control of something (a business, an organisation, etc.)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	</a:t>
            </a:r>
            <a:r>
              <a:rPr lang="en-GB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people who do skilled work, making things with their       hands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	</a:t>
            </a:r>
            <a:r>
              <a:rPr lang="en-GB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 interesting or enjoyable place to go or thing to do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endParaRPr lang="en-GB" sz="31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	</a:t>
            </a:r>
            <a:r>
              <a:rPr lang="en-GB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 particular place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	</a:t>
            </a:r>
            <a:r>
              <a:rPr lang="en-GB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make someone remember or think about something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endParaRPr lang="en-GB" sz="31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31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	</a:t>
            </a:r>
            <a:r>
              <a:rPr lang="en-GB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walk around a place to see what is there</a:t>
            </a:r>
          </a:p>
          <a:p>
            <a:endParaRPr lang="en-US" sz="3100" dirty="0" smtClean="0">
              <a:solidFill>
                <a:srgbClr val="FF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 smtClean="0">
              <a:solidFill>
                <a:srgbClr val="FF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9628" y="1625598"/>
            <a:ext cx="972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4429" y="198326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9104" y="26815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0444" y="33317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artisans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630" y="407487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attraction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9130" y="4415970"/>
            <a:ext cx="234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104" y="509187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785" y="5533071"/>
            <a:ext cx="185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02 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76448" y="304800"/>
            <a:ext cx="609600" cy="6096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443"/>
            <a:ext cx="11763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62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206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5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lowchart: Document 4"/>
          <p:cNvSpPr/>
          <p:nvPr/>
        </p:nvSpPr>
        <p:spPr>
          <a:xfrm>
            <a:off x="541110" y="378575"/>
            <a:ext cx="8001000" cy="2393047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Watch out!</a:t>
            </a:r>
          </a:p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‘As far as I know’ is an expression. It is used 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say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that you think you know something but 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you cannot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 completely sure, especially 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because you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not know all the facts.</a:t>
            </a:r>
            <a:endParaRPr lang="en-GB" sz="2400" b="1" dirty="0">
              <a:solidFill>
                <a:schemeClr val="bg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799"/>
            <a:ext cx="6324600" cy="413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738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609600" y="228600"/>
            <a:ext cx="8229600" cy="6172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Listen and read.</a:t>
            </a:r>
            <a:r>
              <a:rPr lang="en-GB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b.	Answer the following questions.</a:t>
            </a:r>
            <a:endParaRPr lang="en-GB" sz="23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	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Where are Nick,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and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Phong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	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How old is the village?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	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Who started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Phong’s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family workshop?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	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Why is the village a place of interest in Ha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Noi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endParaRPr lang="en-GB" sz="2300" b="1" dirty="0" smtClean="0">
              <a:solidFill>
                <a:srgbClr val="FF66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	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Where is the craft village that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visited?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	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Why do tourists like to buy handicrafts as souvenirs?</a:t>
            </a:r>
            <a:endParaRPr lang="en-GB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1345" y="2370329"/>
            <a:ext cx="310213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700 years old.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3585" y="1537646"/>
            <a:ext cx="696280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Phong’s grandparents’ workshop in Bat Trang.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64993" y="3202083"/>
            <a:ext cx="340509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great-grandparents did.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51345" y="4003881"/>
            <a:ext cx="619432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people can buy things for their house and </a:t>
            </a:r>
            <a:endParaRPr lang="en-US" sz="2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pottery themselves there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24600" y="4813197"/>
            <a:ext cx="150368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in Hue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47933" y="5731289"/>
            <a:ext cx="731026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handicrafts remind them of a specific region.</a:t>
            </a:r>
          </a:p>
        </p:txBody>
      </p:sp>
    </p:spTree>
    <p:extLst>
      <p:ext uri="{BB962C8B-B14F-4D97-AF65-F5344CB8AC3E}">
        <p14:creationId xmlns:p14="http://schemas.microsoft.com/office/powerpoint/2010/main" val="2609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Write the name of each traditional handicraft in the box under the picture.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241" y="2906248"/>
            <a:ext cx="169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paintings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302" y="2906247"/>
            <a:ext cx="169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drums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825" y="2906248"/>
            <a:ext cx="261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marble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sculptures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5746" y="2897753"/>
            <a:ext cx="161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pottery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50"/>
          <p:cNvSpPr txBox="1"/>
          <p:nvPr/>
        </p:nvSpPr>
        <p:spPr>
          <a:xfrm>
            <a:off x="250241" y="5467606"/>
            <a:ext cx="118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50"/>
          <p:cNvSpPr txBox="1"/>
          <p:nvPr/>
        </p:nvSpPr>
        <p:spPr>
          <a:xfrm>
            <a:off x="4741529" y="5465645"/>
            <a:ext cx="225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conical hats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0"/>
          <p:cNvSpPr txBox="1"/>
          <p:nvPr/>
        </p:nvSpPr>
        <p:spPr>
          <a:xfrm>
            <a:off x="6982269" y="5458748"/>
            <a:ext cx="16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lanterns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extBox 50"/>
          <p:cNvSpPr txBox="1"/>
          <p:nvPr/>
        </p:nvSpPr>
        <p:spPr>
          <a:xfrm>
            <a:off x="2515302" y="546760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lacquer ware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1778" y="4038600"/>
            <a:ext cx="2009331" cy="1427766"/>
            <a:chOff x="211778" y="4038600"/>
            <a:chExt cx="2009331" cy="1427766"/>
          </a:xfrm>
        </p:grpSpPr>
        <p:sp>
          <p:nvSpPr>
            <p:cNvPr id="15" name="Rectangle 14"/>
            <p:cNvSpPr/>
            <p:nvPr/>
          </p:nvSpPr>
          <p:spPr>
            <a:xfrm>
              <a:off x="250241" y="4038600"/>
              <a:ext cx="1970868" cy="1427766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11778" y="5078474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0241" y="1371600"/>
            <a:ext cx="1970868" cy="1427766"/>
            <a:chOff x="250241" y="1371600"/>
            <a:chExt cx="1970868" cy="1427766"/>
          </a:xfrm>
        </p:grpSpPr>
        <p:sp>
          <p:nvSpPr>
            <p:cNvPr id="18" name="Rectangle 17"/>
            <p:cNvSpPr/>
            <p:nvPr/>
          </p:nvSpPr>
          <p:spPr>
            <a:xfrm>
              <a:off x="250241" y="1371600"/>
              <a:ext cx="1970868" cy="1427766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50241" y="2433606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07319" y="1371600"/>
            <a:ext cx="1940017" cy="1427766"/>
            <a:chOff x="2507319" y="1371600"/>
            <a:chExt cx="1940017" cy="1427766"/>
          </a:xfrm>
        </p:grpSpPr>
        <p:sp>
          <p:nvSpPr>
            <p:cNvPr id="21" name="Rectangle 20"/>
            <p:cNvSpPr/>
            <p:nvPr/>
          </p:nvSpPr>
          <p:spPr>
            <a:xfrm>
              <a:off x="2515302" y="1371600"/>
              <a:ext cx="1932034" cy="1427766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507319" y="2433606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15302" y="4038600"/>
            <a:ext cx="1932034" cy="1427766"/>
            <a:chOff x="2515302" y="4038600"/>
            <a:chExt cx="1932034" cy="1427766"/>
          </a:xfrm>
        </p:grpSpPr>
        <p:sp>
          <p:nvSpPr>
            <p:cNvPr id="24" name="Rectangle 23" descr="https://s.sachmem.vn/public/images/TA9T1SHS/U1-L1-2-6-8a8072eb3c9be569411bf656888a01e9.jpg"/>
            <p:cNvSpPr/>
            <p:nvPr/>
          </p:nvSpPr>
          <p:spPr>
            <a:xfrm>
              <a:off x="2515302" y="4038600"/>
              <a:ext cx="1932034" cy="1427766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515302" y="5078474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41529" y="4038600"/>
            <a:ext cx="1932034" cy="1427766"/>
            <a:chOff x="4741529" y="4038600"/>
            <a:chExt cx="1932034" cy="1427766"/>
          </a:xfrm>
        </p:grpSpPr>
        <p:sp>
          <p:nvSpPr>
            <p:cNvPr id="27" name="Rectangle 26"/>
            <p:cNvSpPr/>
            <p:nvPr/>
          </p:nvSpPr>
          <p:spPr>
            <a:xfrm>
              <a:off x="4741529" y="4038600"/>
              <a:ext cx="1932034" cy="1427766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741529" y="5078474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41529" y="1371600"/>
            <a:ext cx="1932034" cy="1427766"/>
            <a:chOff x="4741529" y="1371600"/>
            <a:chExt cx="1932034" cy="1427766"/>
          </a:xfrm>
        </p:grpSpPr>
        <p:sp>
          <p:nvSpPr>
            <p:cNvPr id="30" name="Rectangle 29"/>
            <p:cNvSpPr/>
            <p:nvPr/>
          </p:nvSpPr>
          <p:spPr>
            <a:xfrm>
              <a:off x="4741529" y="1371600"/>
              <a:ext cx="1932034" cy="142776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741529" y="2433606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59772" y="1371600"/>
            <a:ext cx="1940017" cy="1427766"/>
            <a:chOff x="6959772" y="1371600"/>
            <a:chExt cx="1940017" cy="1427766"/>
          </a:xfrm>
        </p:grpSpPr>
        <p:sp>
          <p:nvSpPr>
            <p:cNvPr id="33" name="Rectangle 32"/>
            <p:cNvSpPr/>
            <p:nvPr/>
          </p:nvSpPr>
          <p:spPr>
            <a:xfrm>
              <a:off x="6967755" y="1371600"/>
              <a:ext cx="1932034" cy="1427766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59772" y="2433606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23486" y="4038600"/>
            <a:ext cx="1976303" cy="1427766"/>
            <a:chOff x="6923486" y="4038600"/>
            <a:chExt cx="1976303" cy="1427766"/>
          </a:xfrm>
        </p:grpSpPr>
        <p:sp>
          <p:nvSpPr>
            <p:cNvPr id="36" name="Rectangle 35"/>
            <p:cNvSpPr/>
            <p:nvPr/>
          </p:nvSpPr>
          <p:spPr>
            <a:xfrm>
              <a:off x="6967755" y="4038600"/>
              <a:ext cx="1932034" cy="1427766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6923486" y="5078474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014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04800" y="152400"/>
            <a:ext cx="8610600" cy="6477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Complete the sentences with the words/ phrases from 2 to show where in Viet Nam the handicrafts are made. You do not have to use them all.</a:t>
            </a:r>
            <a:endParaRPr lang="en-GB" sz="23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	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birthplace of the famous </a:t>
            </a:r>
            <a:r>
              <a:rPr lang="en-GB" sz="23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bai</a:t>
            </a:r>
            <a:r>
              <a:rPr lang="en-GB" sz="23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GB" sz="23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tho</a:t>
            </a:r>
            <a:r>
              <a:rPr lang="en-GB" sz="23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GB" sz="2300" dirty="0" smtClean="0">
                <a:solidFill>
                  <a:srgbClr val="80808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________ 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Tay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village in Hue.</a:t>
            </a: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	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If you go to Hoi An on the 15th of each lunar month, you can enjoy the lights of many beautiful </a:t>
            </a:r>
            <a:r>
              <a:rPr lang="en-GB" sz="2300" dirty="0" smtClean="0">
                <a:solidFill>
                  <a:srgbClr val="80808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________</a:t>
            </a: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Van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Phuc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village in Ha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Noi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produces different types of </a:t>
            </a:r>
            <a:r>
              <a:rPr lang="en-GB" sz="2300" dirty="0" smtClean="0">
                <a:solidFill>
                  <a:srgbClr val="80808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________ 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products such as cloth, scarves, ties, and dresses.</a:t>
            </a: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 the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Tet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holiday, many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Hanoians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go to Dong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village to buy folk </a:t>
            </a:r>
            <a:r>
              <a:rPr lang="en-GB" sz="2300" dirty="0" smtClean="0">
                <a:solidFill>
                  <a:srgbClr val="80808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________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</a:t>
            </a:r>
            <a:r>
              <a:rPr lang="en-GB" sz="2300" dirty="0" smtClean="0">
                <a:solidFill>
                  <a:srgbClr val="80808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________ 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products of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Bau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Truc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such as pots and vases, have the natural colours typical of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Champa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culture in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Ninh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Thuan</a:t>
            </a:r>
            <a:endParaRPr lang="en-GB" sz="23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3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Going to Non </a:t>
            </a:r>
            <a:r>
              <a:rPr lang="en-GB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Nuoc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marble village in Da Nang, we’re impressed by a wide variety of </a:t>
            </a:r>
            <a:r>
              <a:rPr lang="en-GB" sz="2300" dirty="0" smtClean="0">
                <a:solidFill>
                  <a:srgbClr val="80808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________ 	       </a:t>
            </a:r>
            <a:r>
              <a:rPr lang="en-GB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from Buddha statues to bracelets.</a:t>
            </a:r>
            <a:endParaRPr lang="en-GB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6328" y="114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conical hat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8128" y="2209800"/>
            <a:ext cx="1676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lanterns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656076"/>
            <a:ext cx="1143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732395"/>
            <a:ext cx="1676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paintings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759" y="4133375"/>
            <a:ext cx="1295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Pottery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5171932"/>
            <a:ext cx="25109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marble </a:t>
            </a:r>
            <a:r>
              <a:rPr lang="en-US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sculptures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9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0" y="304800"/>
            <a:ext cx="90678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QUIZ: WHAT IS THE PLACE OF INTEREST?</a:t>
            </a:r>
          </a:p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a.	Work in pairs to do the quiz.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People go to this area to walk, play, and relax.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It is a place where objects of artistic, cultural, historical, or scientific interest are kept and shown.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People go to this place to see animals.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It is an area of sand, or small stones, beside the sea or a lake.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It is a beautiful and famous place in the countryside.</a:t>
            </a:r>
            <a:endParaRPr lang="en-GB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9113" indent="-519113" algn="just"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069264"/>
            <a:ext cx="90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1040" y="2368934"/>
            <a:ext cx="85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476" y="1907269"/>
            <a:ext cx="146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0862" y="2911969"/>
            <a:ext cx="113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beach 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819" y="3360187"/>
            <a:ext cx="203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3564127" y="4366688"/>
            <a:ext cx="2722176" cy="201168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637729" y="4357210"/>
            <a:ext cx="2722176" cy="201168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3683503" y="4406732"/>
            <a:ext cx="2722176" cy="201168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3668080" y="4473112"/>
            <a:ext cx="2722176" cy="201168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3637729" y="4433068"/>
            <a:ext cx="2722176" cy="201168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0" y="3805269"/>
            <a:ext cx="898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algn="just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b.	Work in groups. Write a similar quiz about places of interest. Ask another group to answer the quiz.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074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391</Words>
  <Application>Microsoft Office PowerPoint</Application>
  <PresentationFormat>On-screen Show (4:3)</PresentationFormat>
  <Paragraphs>147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User</cp:lastModifiedBy>
  <cp:revision>315</cp:revision>
  <dcterms:created xsi:type="dcterms:W3CDTF">2016-12-15T15:38:30Z</dcterms:created>
  <dcterms:modified xsi:type="dcterms:W3CDTF">2021-11-05T12:44:22Z</dcterms:modified>
</cp:coreProperties>
</file>