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63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25198"/>
    <a:srgbClr val="500050"/>
    <a:srgbClr val="422C16"/>
    <a:srgbClr val="0C788E"/>
    <a:srgbClr val="000099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81" d="100"/>
          <a:sy n="81" d="100"/>
        </p:scale>
        <p:origin x="114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F0344-BA57-4F17-B2DA-3A86CB7ED87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0A0C7-1FCF-4A6A-BA51-4C15467C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70985-DE47-491A-BD16-E62FF8203C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9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624F-96C3-402A-A033-3B1839E714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0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A4430-712B-4153-8D58-146A3106D8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3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42C7-A2FA-43B2-ADF7-2028962F97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49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9FBD2-2840-455E-8047-E0F352FA76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70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59A47-191E-4522-B87F-7B30E55557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94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DE24-3090-45DB-B427-A24BF4DBE4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C041-20D5-4271-A560-F59B136F18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89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4D18-3E9A-4BD8-A088-8A45C6934C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89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6B61-C002-42BC-8A84-0B036BB14C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80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59EAA-2A0D-4285-BA98-7CC0D59365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7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E3B571-E78E-455B-B474-52835EE5B6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4925" y="4652963"/>
            <a:ext cx="9109075" cy="1368425"/>
          </a:xfrm>
        </p:spPr>
        <p:txBody>
          <a:bodyPr/>
          <a:lstStyle/>
          <a:p>
            <a:pPr eaLnBrk="1" hangingPunct="1"/>
            <a:r>
              <a:rPr lang="es-UY" sz="6000" b="1" dirty="0" smtClean="0">
                <a:solidFill>
                  <a:srgbClr val="500050"/>
                </a:solidFill>
                <a:latin typeface="Calibri" pitchFamily="34" charset="0"/>
                <a:cs typeface="Calibri" pitchFamily="34" charset="0"/>
              </a:rPr>
              <a:t>UNIT 1: LEISURE ACTIVITIES</a:t>
            </a:r>
            <a:br>
              <a:rPr lang="es-UY" sz="6000" b="1" dirty="0" smtClean="0">
                <a:solidFill>
                  <a:srgbClr val="500050"/>
                </a:solidFill>
                <a:latin typeface="Calibri" pitchFamily="34" charset="0"/>
                <a:cs typeface="Calibri" pitchFamily="34" charset="0"/>
              </a:rPr>
            </a:br>
            <a:r>
              <a:rPr lang="es-UY" sz="5400" b="1" dirty="0" err="1" smtClean="0">
                <a:solidFill>
                  <a:srgbClr val="500050"/>
                </a:solidFill>
                <a:latin typeface="Calibri" pitchFamily="34" charset="0"/>
                <a:cs typeface="Calibri" pitchFamily="34" charset="0"/>
              </a:rPr>
              <a:t>Leson</a:t>
            </a:r>
            <a:r>
              <a:rPr lang="es-UY" sz="5400" b="1" dirty="0" smtClean="0">
                <a:solidFill>
                  <a:srgbClr val="500050"/>
                </a:solidFill>
                <a:latin typeface="Calibri" pitchFamily="34" charset="0"/>
                <a:cs typeface="Calibri" pitchFamily="34" charset="0"/>
              </a:rPr>
              <a:t> 5: </a:t>
            </a:r>
            <a:r>
              <a:rPr lang="es-UY" sz="5400" b="1" dirty="0" err="1" smtClean="0">
                <a:solidFill>
                  <a:srgbClr val="500050"/>
                </a:solidFill>
                <a:latin typeface="Calibri" pitchFamily="34" charset="0"/>
                <a:cs typeface="Calibri" pitchFamily="34" charset="0"/>
              </a:rPr>
              <a:t>Skills</a:t>
            </a:r>
            <a:r>
              <a:rPr lang="es-UY" sz="5400" b="1" dirty="0" smtClean="0">
                <a:solidFill>
                  <a:srgbClr val="500050"/>
                </a:solidFill>
                <a:latin typeface="Calibri" pitchFamily="34" charset="0"/>
                <a:cs typeface="Calibri" pitchFamily="34" charset="0"/>
              </a:rPr>
              <a:t> 1 </a:t>
            </a:r>
            <a:endParaRPr lang="es-ES" sz="6000" b="1" dirty="0" smtClean="0">
              <a:solidFill>
                <a:srgbClr val="500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28" descr="http://www.saintjn.org/wp-content/uploads/2013/07/welc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7500"/>
            <a:ext cx="90011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>
            <a:hlinkClick r:id="rId2" action="ppaction://hlinksldjump"/>
          </p:cNvPr>
          <p:cNvSpPr/>
          <p:nvPr/>
        </p:nvSpPr>
        <p:spPr>
          <a:xfrm>
            <a:off x="395288" y="304800"/>
            <a:ext cx="5338762" cy="1752600"/>
          </a:xfrm>
          <a:prstGeom prst="wedgeRoundRectCallout">
            <a:avLst>
              <a:gd name="adj1" fmla="val -46010"/>
              <a:gd name="adj2" fmla="val 945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5048672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2. It can harm both the mind and the body.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1403350" y="2997200"/>
            <a:ext cx="7280275" cy="957263"/>
          </a:xfrm>
          <a:prstGeom prst="homePlate">
            <a:avLst/>
          </a:prstGeom>
          <a:solidFill>
            <a:srgbClr val="FF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What is the problem with using technology in your free time?  </a:t>
            </a:r>
          </a:p>
        </p:txBody>
      </p:sp>
      <p:sp>
        <p:nvSpPr>
          <p:cNvPr id="17" name="Pentagon 16"/>
          <p:cNvSpPr/>
          <p:nvPr/>
        </p:nvSpPr>
        <p:spPr>
          <a:xfrm flipH="1">
            <a:off x="1403350" y="5373688"/>
            <a:ext cx="7280275" cy="104298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What is harmful effects on both the mind and the body?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220" y="3081734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5410200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23" name="Pentagon 22"/>
          <p:cNvSpPr/>
          <p:nvPr/>
        </p:nvSpPr>
        <p:spPr>
          <a:xfrm flipH="1">
            <a:off x="1403350" y="4191000"/>
            <a:ext cx="7280275" cy="10382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Can it harm both the mind and the body?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1220" y="4191000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</a:p>
        </p:txBody>
      </p:sp>
      <p:pic>
        <p:nvPicPr>
          <p:cNvPr id="25" name="Picture 24" descr="IMG_0658.JPG"/>
          <p:cNvPicPr>
            <a:picLocks noChangeAspect="1"/>
          </p:cNvPicPr>
          <p:nvPr/>
        </p:nvPicPr>
        <p:blipFill>
          <a:blip r:embed="rId3" cstate="print"/>
          <a:srcRect l="6897" t="28694" r="4310" b="26834"/>
          <a:stretch>
            <a:fillRect/>
          </a:stretch>
        </p:blipFill>
        <p:spPr bwMode="auto">
          <a:xfrm>
            <a:off x="5796136" y="44624"/>
            <a:ext cx="3259832" cy="2850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7593013" y="620713"/>
            <a:ext cx="1371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40425" y="836613"/>
            <a:ext cx="2895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1052513"/>
            <a:ext cx="27432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>
            <a:hlinkClick r:id="rId2" action="ppaction://hlinksldjump"/>
          </p:cNvPr>
          <p:cNvSpPr/>
          <p:nvPr/>
        </p:nvSpPr>
        <p:spPr>
          <a:xfrm>
            <a:off x="323850" y="304800"/>
            <a:ext cx="8424863" cy="1752600"/>
          </a:xfrm>
          <a:prstGeom prst="wedgeRoundRectCallout">
            <a:avLst>
              <a:gd name="adj1" fmla="val -46010"/>
              <a:gd name="adj2" fmla="val 945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7544" y="572487"/>
            <a:ext cx="8064896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3. They don’t go out but just sit in front of the computer all the time.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1338263" y="2687638"/>
            <a:ext cx="7410450" cy="1173162"/>
          </a:xfrm>
          <a:prstGeom prst="homePlate">
            <a:avLst/>
          </a:prstGeom>
          <a:solidFill>
            <a:srgbClr val="FF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What leisure activities do teenagers </a:t>
            </a:r>
          </a:p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do these days?</a:t>
            </a:r>
          </a:p>
        </p:txBody>
      </p:sp>
      <p:sp>
        <p:nvSpPr>
          <p:cNvPr id="17" name="Pentagon 16"/>
          <p:cNvSpPr/>
          <p:nvPr/>
        </p:nvSpPr>
        <p:spPr>
          <a:xfrm flipH="1">
            <a:off x="1338263" y="5410200"/>
            <a:ext cx="7410450" cy="9144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Both A and B.</a:t>
            </a:r>
          </a:p>
        </p:txBody>
      </p:sp>
      <p:sp>
        <p:nvSpPr>
          <p:cNvPr id="18" name="Pentagon 17"/>
          <p:cNvSpPr/>
          <p:nvPr/>
        </p:nvSpPr>
        <p:spPr>
          <a:xfrm flipH="1">
            <a:off x="1338263" y="4005263"/>
            <a:ext cx="7410450" cy="1219200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6164" y="5359568"/>
            <a:ext cx="100242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2845385"/>
            <a:ext cx="100242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3" name="Pentagon 22"/>
          <p:cNvSpPr/>
          <p:nvPr/>
        </p:nvSpPr>
        <p:spPr>
          <a:xfrm flipH="1">
            <a:off x="1435100" y="4273550"/>
            <a:ext cx="7385050" cy="7620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Which leisure activities do teenagers do these days?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" y="4106832"/>
            <a:ext cx="100242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>
            <a:hlinkClick r:id="rId2" action="ppaction://hlinksldjump"/>
          </p:cNvPr>
          <p:cNvSpPr/>
          <p:nvPr/>
        </p:nvSpPr>
        <p:spPr>
          <a:xfrm>
            <a:off x="381000" y="304800"/>
            <a:ext cx="8355013" cy="1900238"/>
          </a:xfrm>
          <a:prstGeom prst="wedgeRoundRectCallout">
            <a:avLst>
              <a:gd name="adj1" fmla="val -46010"/>
              <a:gd name="adj2" fmla="val 945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1382713" y="3048000"/>
            <a:ext cx="7353300" cy="1028700"/>
          </a:xfrm>
          <a:prstGeom prst="homePlate">
            <a:avLst/>
          </a:prstGeom>
          <a:solidFill>
            <a:srgbClr val="FF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What are the benefits of using the computers?</a:t>
            </a:r>
          </a:p>
        </p:txBody>
      </p:sp>
      <p:sp>
        <p:nvSpPr>
          <p:cNvPr id="17" name="Pentagon 16"/>
          <p:cNvSpPr/>
          <p:nvPr/>
        </p:nvSpPr>
        <p:spPr>
          <a:xfrm flipH="1">
            <a:off x="1382713" y="5410200"/>
            <a:ext cx="7353300" cy="100012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What is the disadvantages of using the computers?</a:t>
            </a:r>
          </a:p>
        </p:txBody>
      </p:sp>
      <p:sp>
        <p:nvSpPr>
          <p:cNvPr id="18" name="Pentagon 17"/>
          <p:cNvSpPr/>
          <p:nvPr/>
        </p:nvSpPr>
        <p:spPr>
          <a:xfrm flipH="1">
            <a:off x="1382713" y="4191000"/>
            <a:ext cx="7353300" cy="1038225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1" y="3038475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5486400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23" name="Pentagon 22"/>
          <p:cNvSpPr/>
          <p:nvPr/>
        </p:nvSpPr>
        <p:spPr>
          <a:xfrm flipH="1">
            <a:off x="1376363" y="4365625"/>
            <a:ext cx="7516812" cy="7620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Why does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Quang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know the names of many plants?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1" y="4191000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1999" y="378530"/>
            <a:ext cx="7796921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4.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Quang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knows the names of many plants, and his English seems to be improving.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76400" y="457200"/>
            <a:ext cx="6030817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Tifani HeavyH" pitchFamily="34" charset="0"/>
              </a:rPr>
              <a:t>Lucky </a:t>
            </a:r>
          </a:p>
          <a:p>
            <a:pPr algn="ctr">
              <a:defRPr/>
            </a:pP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Tifani HeavyH" pitchFamily="34" charset="0"/>
              </a:rPr>
              <a:t>number</a:t>
            </a:r>
          </a:p>
        </p:txBody>
      </p:sp>
      <p:pic>
        <p:nvPicPr>
          <p:cNvPr id="15" name="Picture 14" descr="ecae440f5807bdbe95dde249cab8e63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1350"/>
            <a:ext cx="4648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76400" y="457200"/>
            <a:ext cx="6030817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Tifani HeavyH" pitchFamily="34" charset="0"/>
              </a:rPr>
              <a:t>Lucky </a:t>
            </a:r>
          </a:p>
          <a:p>
            <a:pPr algn="ctr">
              <a:defRPr/>
            </a:pP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Tifani HeavyH" pitchFamily="34" charset="0"/>
              </a:rPr>
              <a:t>number</a:t>
            </a:r>
          </a:p>
        </p:txBody>
      </p:sp>
      <p:pic>
        <p:nvPicPr>
          <p:cNvPr id="15" name="Picture 14" descr="ecae440f5807bdbe95dde249cab8e63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1350"/>
            <a:ext cx="4648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Callout 10"/>
          <p:cNvSpPr/>
          <p:nvPr/>
        </p:nvSpPr>
        <p:spPr>
          <a:xfrm>
            <a:off x="323850" y="1116013"/>
            <a:ext cx="3095625" cy="1219200"/>
          </a:xfrm>
          <a:prstGeom prst="rightArrowCallout">
            <a:avLst>
              <a:gd name="adj1" fmla="val 25000"/>
              <a:gd name="adj2" fmla="val 19231"/>
              <a:gd name="adj3" fmla="val 41154"/>
              <a:gd name="adj4" fmla="val 83135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way to give your opinion: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7675" y="1195388"/>
            <a:ext cx="5672138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I think that……..</a:t>
            </a:r>
          </a:p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In my opinion,………….</a:t>
            </a:r>
          </a:p>
        </p:txBody>
      </p:sp>
      <p:sp>
        <p:nvSpPr>
          <p:cNvPr id="13" name="Right Arrow Callout 12"/>
          <p:cNvSpPr/>
          <p:nvPr/>
        </p:nvSpPr>
        <p:spPr>
          <a:xfrm>
            <a:off x="323850" y="2335213"/>
            <a:ext cx="2943225" cy="1219200"/>
          </a:xfrm>
          <a:prstGeom prst="rightArrowCallout">
            <a:avLst>
              <a:gd name="adj1" fmla="val 25000"/>
              <a:gd name="adj2" fmla="val 19231"/>
              <a:gd name="adj3" fmla="val 41154"/>
              <a:gd name="adj4" fmla="val 83135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way to ask for an opinion: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775" y="2513013"/>
            <a:ext cx="6048375" cy="1201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What do you think?</a:t>
            </a:r>
          </a:p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How do you feel about that ?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395288" y="3860800"/>
            <a:ext cx="8264525" cy="1219200"/>
          </a:xfrm>
          <a:prstGeom prst="rightArrowCallout">
            <a:avLst>
              <a:gd name="adj1" fmla="val 25000"/>
              <a:gd name="adj2" fmla="val 19231"/>
              <a:gd name="adj3" fmla="val 41154"/>
              <a:gd name="adj4" fmla="val 8996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Agreeing: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 agree with you; That’s so true; Exactly.</a:t>
            </a:r>
          </a:p>
        </p:txBody>
      </p:sp>
      <p:sp>
        <p:nvSpPr>
          <p:cNvPr id="16" name="Right Arrow Callout 15"/>
          <p:cNvSpPr/>
          <p:nvPr/>
        </p:nvSpPr>
        <p:spPr>
          <a:xfrm>
            <a:off x="471488" y="5162550"/>
            <a:ext cx="8188325" cy="1219200"/>
          </a:xfrm>
          <a:prstGeom prst="rightArrowCallout">
            <a:avLst>
              <a:gd name="adj1" fmla="val 25000"/>
              <a:gd name="adj2" fmla="val 19231"/>
              <a:gd name="adj3" fmla="val 41154"/>
              <a:gd name="adj4" fmla="val 8996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Disagreeing: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I’m afraid I don’t agree (with you); I don’t think so.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3856" y="345430"/>
            <a:ext cx="3860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III. Speaking: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2"/>
          <p:cNvSpPr txBox="1">
            <a:spLocks noChangeArrowheads="1"/>
          </p:cNvSpPr>
          <p:nvPr/>
        </p:nvSpPr>
        <p:spPr bwMode="auto">
          <a:xfrm>
            <a:off x="381000" y="692150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latin typeface="Calibri" pitchFamily="34" charset="0"/>
                <a:cs typeface="Calibri" pitchFamily="34" charset="0"/>
              </a:rPr>
              <a:t>Quang and his parents are talking about how he should spend his free time. Decide which statements are from Quang &amp; which are from his parents</a:t>
            </a:r>
          </a:p>
        </p:txBody>
      </p:sp>
      <p:grpSp>
        <p:nvGrpSpPr>
          <p:cNvPr id="17411" name="Group 18"/>
          <p:cNvGrpSpPr>
            <a:grpSpLocks/>
          </p:cNvGrpSpPr>
          <p:nvPr/>
        </p:nvGrpSpPr>
        <p:grpSpPr bwMode="auto">
          <a:xfrm>
            <a:off x="1116013" y="3116263"/>
            <a:ext cx="2971800" cy="2905125"/>
            <a:chOff x="1219200" y="3402360"/>
            <a:chExt cx="2971800" cy="2905219"/>
          </a:xfrm>
        </p:grpSpPr>
        <p:pic>
          <p:nvPicPr>
            <p:cNvPr id="14" name="Picture 6" descr="caubejpg133723824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402360"/>
              <a:ext cx="2971800" cy="21653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1820782" y="5661248"/>
              <a:ext cx="167109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quang</a:t>
              </a:r>
              <a:endPara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412" name="Group 17"/>
          <p:cNvGrpSpPr>
            <a:grpSpLocks/>
          </p:cNvGrpSpPr>
          <p:nvPr/>
        </p:nvGrpSpPr>
        <p:grpSpPr bwMode="auto">
          <a:xfrm>
            <a:off x="4356100" y="3227388"/>
            <a:ext cx="4038600" cy="2794000"/>
            <a:chOff x="4419600" y="3554760"/>
            <a:chExt cx="4038600" cy="2794575"/>
          </a:xfrm>
        </p:grpSpPr>
        <p:pic>
          <p:nvPicPr>
            <p:cNvPr id="15" name="Picture 8" descr="khi-bat-gap-tre-hut-thuoc-la-cha-me-nen-lam-gi%20(12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3554760"/>
              <a:ext cx="4038600" cy="19970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5029200" y="5764560"/>
              <a:ext cx="317362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Quang’s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 father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Sequential Access Storage 27"/>
          <p:cNvSpPr/>
          <p:nvPr/>
        </p:nvSpPr>
        <p:spPr>
          <a:xfrm>
            <a:off x="76200" y="3375025"/>
            <a:ext cx="2743200" cy="1752600"/>
          </a:xfrm>
          <a:prstGeom prst="flowChartMagneticTap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Flowchart: Sequential Access Storage 28"/>
          <p:cNvSpPr/>
          <p:nvPr/>
        </p:nvSpPr>
        <p:spPr>
          <a:xfrm>
            <a:off x="2895600" y="3375025"/>
            <a:ext cx="2743200" cy="1752600"/>
          </a:xfrm>
          <a:prstGeom prst="flowChartMagneticTap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Flowchart: Sequential Access Storage 29"/>
          <p:cNvSpPr/>
          <p:nvPr/>
        </p:nvSpPr>
        <p:spPr>
          <a:xfrm>
            <a:off x="5791200" y="3298825"/>
            <a:ext cx="3100388" cy="1828800"/>
          </a:xfrm>
          <a:prstGeom prst="flowChartMagneticTap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Flowchart: Sequential Access Storage 30"/>
          <p:cNvSpPr/>
          <p:nvPr/>
        </p:nvSpPr>
        <p:spPr>
          <a:xfrm>
            <a:off x="6172200" y="609600"/>
            <a:ext cx="2743200" cy="1752600"/>
          </a:xfrm>
          <a:prstGeom prst="flowChartMagneticTap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Flowchart: Sequential Access Storage 31"/>
          <p:cNvSpPr/>
          <p:nvPr/>
        </p:nvSpPr>
        <p:spPr>
          <a:xfrm>
            <a:off x="152400" y="609600"/>
            <a:ext cx="2743200" cy="1752600"/>
          </a:xfrm>
          <a:prstGeom prst="flowChartMagneticTap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Flowchart: Sequential Access Storage 32"/>
          <p:cNvSpPr/>
          <p:nvPr/>
        </p:nvSpPr>
        <p:spPr>
          <a:xfrm>
            <a:off x="3200400" y="609600"/>
            <a:ext cx="2743200" cy="1752600"/>
          </a:xfrm>
          <a:prstGeom prst="flowChartMagneticTap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4800" y="9144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Go out &amp; play a</a:t>
            </a:r>
          </a:p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 sport. It’s good for</a:t>
            </a:r>
          </a:p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 you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0425" y="3506788"/>
            <a:ext cx="2743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Sitting for too long</a:t>
            </a:r>
          </a:p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in front of the com makes your eyes tired.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76600" y="9144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I think com games train my mind &amp; my memory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" y="3679825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I’ve made a lot of friends from the game network.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227763" y="1004888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My E is much better</a:t>
            </a:r>
          </a:p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because I surf the net.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916238" y="3822700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Calibri" pitchFamily="34" charset="0"/>
                <a:cs typeface="Calibri" pitchFamily="34" charset="0"/>
              </a:rPr>
              <a:t>You see your real friends less &amp; less.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73125" y="5219700"/>
            <a:ext cx="130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  <a:cs typeface="Calibri" pitchFamily="34" charset="0"/>
              </a:rPr>
              <a:t>Quang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062413" y="2268538"/>
            <a:ext cx="130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  <a:cs typeface="Calibri" pitchFamily="34" charset="0"/>
              </a:rPr>
              <a:t>Quang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29463" y="2276475"/>
            <a:ext cx="1301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  <a:cs typeface="Calibri" pitchFamily="34" charset="0"/>
              </a:rPr>
              <a:t>Quang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3850" y="2276475"/>
            <a:ext cx="294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  <a:cs typeface="Calibri" pitchFamily="34" charset="0"/>
              </a:rPr>
              <a:t>Quang’s parents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971800" y="5168900"/>
            <a:ext cx="294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  <a:cs typeface="Calibri" pitchFamily="34" charset="0"/>
              </a:rPr>
              <a:t>Quang’s parents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088063" y="5156200"/>
            <a:ext cx="294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  <a:cs typeface="Calibri" pitchFamily="34" charset="0"/>
              </a:rPr>
              <a:t>Quang’s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Kết quả hình ảnh cho teac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AutoShape 4" descr="Kết quả hình ảnh cho teach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AutoShape 6" descr="Kết quả hình ảnh cho teach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AutoShape 8" descr="Kết quả hình ảnh cho teacher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AutoShape 10" descr="Kết quả hình ảnh cho teacher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AutoShape 12" descr="Kết quả hình ảnh cho teacher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AutoShape 9" descr="Kết quả hình ảnh cho teacher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149725"/>
            <a:ext cx="317658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6" descr="caubejpg1337238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52675"/>
            <a:ext cx="26606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8" descr="khi-bat-gap-tre-hut-thuoc-la-cha-me-nen-lam-gi%20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52650"/>
            <a:ext cx="30575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7975" y="1066800"/>
            <a:ext cx="858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latin typeface="Calibri" pitchFamily="34" charset="0"/>
                <a:cs typeface="Calibri" pitchFamily="34" charset="0"/>
              </a:rPr>
              <a:t>Quang, his parents &amp; his teacher are discussing the impacts of  his using computer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6494" y="345430"/>
            <a:ext cx="82950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Role- Play: What’s the solution?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139999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07504" y="116632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605844" y="476672"/>
            <a:ext cx="5130552" cy="7893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HOMEWORK </a:t>
            </a: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600200" y="2055305"/>
            <a:ext cx="72202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</a:t>
            </a:r>
            <a:r>
              <a:rPr lang="en-US" sz="32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 the grammar structure: </a:t>
            </a:r>
            <a:r>
              <a:rPr lang="en-US" sz="3200" b="1" spc="-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spc="-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895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Learn new words by heart</a:t>
            </a:r>
          </a:p>
          <a:p>
            <a:pPr>
              <a:buFontTx/>
              <a:buChar char="-"/>
            </a:pPr>
            <a:r>
              <a:rPr lang="en-US" dirty="0" smtClean="0"/>
              <a:t>Practice the role-play</a:t>
            </a:r>
          </a:p>
          <a:p>
            <a:pPr>
              <a:buFontTx/>
              <a:buChar char="-"/>
            </a:pPr>
            <a:r>
              <a:rPr lang="en-US" dirty="0" smtClean="0"/>
              <a:t> Be ready </a:t>
            </a:r>
            <a:r>
              <a:rPr lang="en-US" smtClean="0"/>
              <a:t>for skills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61975"/>
            <a:ext cx="4191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1533525"/>
            <a:ext cx="436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Calibri" pitchFamily="34" charset="0"/>
                <a:cs typeface="Calibri" pitchFamily="34" charset="0"/>
              </a:rPr>
              <a:t>- Who often use the computer?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2705100"/>
            <a:ext cx="501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Calibri" pitchFamily="34" charset="0"/>
                <a:cs typeface="Calibri" pitchFamily="34" charset="0"/>
              </a:rPr>
              <a:t>- What do you use it for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0525" y="3429000"/>
            <a:ext cx="8301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Calibri" pitchFamily="34" charset="0"/>
                <a:cs typeface="Calibri" pitchFamily="34" charset="0"/>
              </a:rPr>
              <a:t>- What are the benefits of using computer or mobile phone leisure activities ?</a:t>
            </a:r>
          </a:p>
          <a:p>
            <a:pPr eaLnBrk="1" hangingPunct="1"/>
            <a:r>
              <a:rPr lang="en-US" sz="3600" b="1">
                <a:latin typeface="Calibri" pitchFamily="34" charset="0"/>
                <a:cs typeface="Calibri" pitchFamily="34" charset="0"/>
              </a:rPr>
              <a:t>- What are the harmful things it may bring us ?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406" y="457200"/>
            <a:ext cx="3131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CHATTING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5288" y="1052513"/>
            <a:ext cx="43926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- (to) exist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97313" y="1052513"/>
            <a:ext cx="4949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:  tồn tại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81000" y="1790700"/>
            <a:ext cx="43926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- generation (n)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900488" y="1790700"/>
            <a:ext cx="43926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:  thế hệ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81000" y="2530475"/>
            <a:ext cx="34845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- virtual (adj)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95288" y="3268663"/>
            <a:ext cx="43926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- (to) rely on 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88938" y="4006850"/>
            <a:ext cx="2743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- effect (n)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365125" y="4746625"/>
            <a:ext cx="4032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- </a:t>
            </a:r>
            <a:r>
              <a:rPr lang="vi-VN" sz="4200">
                <a:latin typeface="Calibri" pitchFamily="34" charset="0"/>
                <a:cs typeface="Calibri" pitchFamily="34" charset="0"/>
              </a:rPr>
              <a:t>(to) imagine</a:t>
            </a:r>
            <a:endParaRPr lang="en-US" sz="4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3883025" y="2530475"/>
            <a:ext cx="4392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:  ảo</a:t>
            </a:r>
            <a:endParaRPr lang="vi-VN" sz="4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924300" y="3268663"/>
            <a:ext cx="4392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:  tin cậy 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914775" y="4029075"/>
            <a:ext cx="4392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:  ảnh hưởng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3924300" y="4746625"/>
            <a:ext cx="4392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:  tưởng tượng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14525" y="1898650"/>
            <a:ext cx="112713" cy="952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4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00138" y="4076700"/>
            <a:ext cx="87312" cy="762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4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5484813"/>
            <a:ext cx="6480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200">
                <a:latin typeface="Calibri" pitchFamily="34" charset="0"/>
                <a:cs typeface="Calibri" pitchFamily="34" charset="0"/>
              </a:rPr>
              <a:t>- (to) ban SB from + V_ing 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011863" y="5500688"/>
            <a:ext cx="28352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200">
                <a:latin typeface="Calibri" pitchFamily="34" charset="0"/>
                <a:cs typeface="Calibri" pitchFamily="34" charset="0"/>
              </a:rPr>
              <a:t>: cấm đoán ai việc gì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12800" y="2628900"/>
            <a:ext cx="112713" cy="952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4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35150" y="4838700"/>
            <a:ext cx="109538" cy="10318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4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1760" y="260648"/>
            <a:ext cx="41440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I. New words: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nimBg="1"/>
      <p:bldP spid="23" grpId="0" animBg="1"/>
      <p:bldP spid="24" grpId="0" autoUpdateAnimBg="0"/>
      <p:bldP spid="25" grpId="0" autoUpdateAnimBg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5516" y="260648"/>
            <a:ext cx="33965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II. Reading:</a:t>
            </a:r>
          </a:p>
        </p:txBody>
      </p:sp>
      <p:pic>
        <p:nvPicPr>
          <p:cNvPr id="5" name="Picture 4" descr="IMG_0658.JPG"/>
          <p:cNvPicPr>
            <a:picLocks noChangeAspect="1"/>
          </p:cNvPicPr>
          <p:nvPr/>
        </p:nvPicPr>
        <p:blipFill>
          <a:blip r:embed="rId2"/>
          <a:srcRect l="6897" t="8046" r="4310" b="4598"/>
          <a:stretch>
            <a:fillRect/>
          </a:stretch>
        </p:blipFill>
        <p:spPr bwMode="auto">
          <a:xfrm>
            <a:off x="323529" y="1183978"/>
            <a:ext cx="8496944" cy="5570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037" y="5715"/>
            <a:ext cx="77715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1. Choose the correct answer: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3700" y="692150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 The text is about ………..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3700" y="1282700"/>
            <a:ext cx="7831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  <a:cs typeface="Calibri" pitchFamily="34" charset="0"/>
              </a:rPr>
              <a:t>A. Teenagers’ leisure time in the past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013" y="3235325"/>
            <a:ext cx="587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The text discusses ………..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4650" y="1990725"/>
            <a:ext cx="851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  <a:cs typeface="Calibri" pitchFamily="34" charset="0"/>
              </a:rPr>
              <a:t>B. Teenagers’ leisure time in the present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4650" y="2698750"/>
            <a:ext cx="774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  <a:cs typeface="Calibri" pitchFamily="34" charset="0"/>
              </a:rPr>
              <a:t>C. Adults’ leisure time in the present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1788" y="3940175"/>
            <a:ext cx="84693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>
                <a:latin typeface="Calibri" pitchFamily="34" charset="0"/>
                <a:cs typeface="Calibri" pitchFamily="34" charset="0"/>
              </a:rPr>
              <a:t>A. The positive side of using technology in your free time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3213" y="5030788"/>
            <a:ext cx="84978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>
                <a:latin typeface="Calibri" pitchFamily="34" charset="0"/>
                <a:cs typeface="Calibri" pitchFamily="34" charset="0"/>
              </a:rPr>
              <a:t>B. The negative side of using technology in your free time 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6550" y="5997575"/>
            <a:ext cx="3514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  <a:cs typeface="Calibri" pitchFamily="34" charset="0"/>
              </a:rPr>
              <a:t>C. Both A and B </a:t>
            </a:r>
          </a:p>
        </p:txBody>
      </p:sp>
      <p:sp>
        <p:nvSpPr>
          <p:cNvPr id="13" name="Oval 12"/>
          <p:cNvSpPr/>
          <p:nvPr/>
        </p:nvSpPr>
        <p:spPr>
          <a:xfrm>
            <a:off x="393700" y="2147888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6550" y="6122988"/>
            <a:ext cx="457200" cy="457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72" y="355303"/>
            <a:ext cx="884972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2. Write the questions for the answers: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23850" y="1801813"/>
            <a:ext cx="8424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  <a:cs typeface="Calibri" pitchFamily="34" charset="0"/>
              </a:rPr>
              <a:t>1. No, it isn’t real. It is a computer game.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50838" y="2447925"/>
            <a:ext cx="8424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  <a:cs typeface="Calibri" pitchFamily="34" charset="0"/>
              </a:rPr>
              <a:t>2. It can harm both the mind and the body.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23850" y="3094038"/>
            <a:ext cx="839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  <a:cs typeface="Calibri" pitchFamily="34" charset="0"/>
              </a:rPr>
              <a:t>3. They don’t go out but just sit in front of the computer all the time.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50838" y="4294188"/>
            <a:ext cx="83978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itchFamily="34" charset="0"/>
                <a:cs typeface="Calibri" pitchFamily="34" charset="0"/>
              </a:rPr>
              <a:t>4. Quang knows the names of many plants, and his English seems to be improving.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6094" y="5602014"/>
            <a:ext cx="48821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LUCKY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>
            <a:hlinkClick r:id="rId2" action="ppaction://hlinksldjump"/>
          </p:cNvPr>
          <p:cNvSpPr/>
          <p:nvPr/>
        </p:nvSpPr>
        <p:spPr>
          <a:xfrm>
            <a:off x="1371600" y="533400"/>
            <a:ext cx="2438400" cy="1143000"/>
          </a:xfrm>
          <a:prstGeom prst="wedgeRoundRectCallout">
            <a:avLst>
              <a:gd name="adj1" fmla="val 42629"/>
              <a:gd name="adj2" fmla="val 83423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" lastClr="FFFFFF"/>
                </a:solidFill>
                <a:latin typeface=".VnTifani HeavyH" pitchFamily="34" charset="0"/>
                <a:cs typeface="+mn-cs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9400" y="2057400"/>
            <a:ext cx="3200400" cy="1754326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LUCKY NUMBER</a:t>
            </a:r>
          </a:p>
        </p:txBody>
      </p:sp>
      <p:sp>
        <p:nvSpPr>
          <p:cNvPr id="13" name="Rounded Rectangular Callout 12">
            <a:hlinkClick r:id="rId3" action="ppaction://hlinksldjump"/>
          </p:cNvPr>
          <p:cNvSpPr/>
          <p:nvPr/>
        </p:nvSpPr>
        <p:spPr>
          <a:xfrm>
            <a:off x="5715000" y="609600"/>
            <a:ext cx="2438400" cy="1143000"/>
          </a:xfrm>
          <a:prstGeom prst="wedgeRoundRectCallout">
            <a:avLst>
              <a:gd name="adj1" fmla="val -72179"/>
              <a:gd name="adj2" fmla="val 72346"/>
              <a:gd name="adj3" fmla="val 16667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" lastClr="FFFFFF"/>
                </a:solidFill>
                <a:latin typeface=".VnTifani HeavyH" pitchFamily="34" charset="0"/>
                <a:cs typeface="+mn-cs"/>
              </a:rPr>
              <a:t>2</a:t>
            </a:r>
          </a:p>
        </p:txBody>
      </p:sp>
      <p:sp>
        <p:nvSpPr>
          <p:cNvPr id="14" name="Rounded Rectangular Callout 13">
            <a:hlinkClick r:id="rId4" action="ppaction://hlinksldjump"/>
          </p:cNvPr>
          <p:cNvSpPr/>
          <p:nvPr/>
        </p:nvSpPr>
        <p:spPr>
          <a:xfrm>
            <a:off x="6324600" y="2438400"/>
            <a:ext cx="2438400" cy="1143000"/>
          </a:xfrm>
          <a:prstGeom prst="wedgeRoundRectCallout">
            <a:avLst>
              <a:gd name="adj1" fmla="val -60063"/>
              <a:gd name="adj2" fmla="val 7115"/>
              <a:gd name="adj3" fmla="val 16667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" lastClr="FFFFFF"/>
                </a:solidFill>
                <a:latin typeface=".VnTifani HeavyH" pitchFamily="34" charset="0"/>
                <a:cs typeface="+mn-cs"/>
              </a:rPr>
              <a:t>3</a:t>
            </a:r>
          </a:p>
        </p:txBody>
      </p:sp>
      <p:sp>
        <p:nvSpPr>
          <p:cNvPr id="15" name="Rounded Rectangular Callout 14">
            <a:hlinkClick r:id="rId5" action="ppaction://hlinksldjump"/>
          </p:cNvPr>
          <p:cNvSpPr/>
          <p:nvPr/>
        </p:nvSpPr>
        <p:spPr>
          <a:xfrm>
            <a:off x="5562600" y="4800600"/>
            <a:ext cx="2438400" cy="1143000"/>
          </a:xfrm>
          <a:prstGeom prst="wedgeRoundRectCallout">
            <a:avLst>
              <a:gd name="adj1" fmla="val -45640"/>
              <a:gd name="adj2" fmla="val -111039"/>
              <a:gd name="adj3" fmla="val 16667"/>
            </a:avLst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" lastClr="FFFFFF"/>
                </a:solidFill>
                <a:latin typeface=".VnTifani HeavyH" pitchFamily="34" charset="0"/>
                <a:cs typeface="+mn-cs"/>
              </a:rPr>
              <a:t>4</a:t>
            </a:r>
          </a:p>
        </p:txBody>
      </p:sp>
      <p:sp>
        <p:nvSpPr>
          <p:cNvPr id="16" name="Rounded Rectangular Callout 15">
            <a:hlinkClick r:id="rId4" action="ppaction://hlinksldjump"/>
          </p:cNvPr>
          <p:cNvSpPr/>
          <p:nvPr/>
        </p:nvSpPr>
        <p:spPr>
          <a:xfrm>
            <a:off x="1905000" y="4876800"/>
            <a:ext cx="2438400" cy="1143000"/>
          </a:xfrm>
          <a:prstGeom prst="wedgeRoundRectCallout">
            <a:avLst>
              <a:gd name="adj1" fmla="val 20706"/>
              <a:gd name="adj2" fmla="val -127039"/>
              <a:gd name="adj3" fmla="val 1666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" lastClr="FFFFFF"/>
                </a:solidFill>
                <a:latin typeface=".VnTifani HeavyH" pitchFamily="34" charset="0"/>
                <a:cs typeface="+mn-cs"/>
              </a:rPr>
              <a:t>5</a:t>
            </a:r>
          </a:p>
        </p:txBody>
      </p:sp>
      <p:sp>
        <p:nvSpPr>
          <p:cNvPr id="17" name="Rounded Rectangular Callout 16">
            <a:hlinkClick r:id="rId6" action="ppaction://hlinksldjump"/>
          </p:cNvPr>
          <p:cNvSpPr/>
          <p:nvPr/>
        </p:nvSpPr>
        <p:spPr>
          <a:xfrm>
            <a:off x="304800" y="2362200"/>
            <a:ext cx="2133600" cy="1143000"/>
          </a:xfrm>
          <a:prstGeom prst="wedgeRoundRectCallout">
            <a:avLst>
              <a:gd name="adj1" fmla="val 61667"/>
              <a:gd name="adj2" fmla="val 14500"/>
              <a:gd name="adj3" fmla="val 16667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Text" lastClr="000000"/>
                </a:solidFill>
                <a:latin typeface=".VnTifani HeavyH" pitchFamily="34" charset="0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23850" y="3843338"/>
            <a:ext cx="83978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What/ Which leisure activities do teenagers do these day?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50838" y="5165725"/>
            <a:ext cx="8397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 What are the benefits of using the computer?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1. Is Quang’s garden real?</a:t>
            </a:r>
            <a:endParaRPr lang="en-US" sz="4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2519363"/>
            <a:ext cx="8424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2. What is the problem with using technology in your free time?</a:t>
            </a:r>
            <a:endParaRPr lang="en-US" sz="4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72" y="355303"/>
            <a:ext cx="884972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2. Write the questions for the answers: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>
            <a:hlinkClick r:id="rId2" action="ppaction://hlinksldjump"/>
          </p:cNvPr>
          <p:cNvSpPr/>
          <p:nvPr/>
        </p:nvSpPr>
        <p:spPr>
          <a:xfrm>
            <a:off x="468313" y="381000"/>
            <a:ext cx="7685087" cy="1752600"/>
          </a:xfrm>
          <a:prstGeom prst="wedgeRoundRectCallout">
            <a:avLst>
              <a:gd name="adj1" fmla="val -46010"/>
              <a:gd name="adj2" fmla="val 945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9992" y="491188"/>
            <a:ext cx="7266384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1. No, it isn’t real. It is a computer game.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1619250" y="3048000"/>
            <a:ext cx="6705600" cy="762000"/>
          </a:xfrm>
          <a:prstGeom prst="homePlate">
            <a:avLst/>
          </a:prstGeom>
          <a:solidFill>
            <a:srgbClr val="FF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Calibri" pitchFamily="34" charset="0"/>
                <a:cs typeface="Calibri" pitchFamily="34" charset="0"/>
              </a:rPr>
              <a:t>Does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Quang’s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garden real?</a:t>
            </a:r>
          </a:p>
        </p:txBody>
      </p:sp>
      <p:sp>
        <p:nvSpPr>
          <p:cNvPr id="17" name="Pentagon 16"/>
          <p:cNvSpPr/>
          <p:nvPr/>
        </p:nvSpPr>
        <p:spPr>
          <a:xfrm flipH="1">
            <a:off x="1638300" y="5334000"/>
            <a:ext cx="6705600" cy="762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Calibri" pitchFamily="34" charset="0"/>
                <a:cs typeface="Calibri" pitchFamily="34" charset="0"/>
              </a:rPr>
              <a:t>Isn’t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Quang’s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garden real?</a:t>
            </a:r>
          </a:p>
        </p:txBody>
      </p:sp>
      <p:sp>
        <p:nvSpPr>
          <p:cNvPr id="18" name="Pentagon 17"/>
          <p:cNvSpPr/>
          <p:nvPr/>
        </p:nvSpPr>
        <p:spPr>
          <a:xfrm flipH="1">
            <a:off x="1619250" y="4191000"/>
            <a:ext cx="6705600" cy="762000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latin typeface="Calibri" pitchFamily="34" charset="0"/>
                <a:cs typeface="Calibri" pitchFamily="34" charset="0"/>
              </a:rPr>
              <a:t>    Is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Quang’s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garden real?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2971800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4114800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0739" y="5334000"/>
            <a:ext cx="10024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960563" y="1219200"/>
            <a:ext cx="3690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0580&quot;&gt;&lt;object type=&quot;3&quot; unique_id=&quot;10581&quot;&gt;&lt;property id=&quot;20148&quot; value=&quot;5&quot;/&gt;&lt;property id=&quot;20300&quot; value=&quot;Slide 1 - &amp;quot;UNIT 1: LEISURE ACTIVITIES Leson 5: Skills 1 &amp;quot;&quot;/&gt;&lt;property id=&quot;20307&quot; value=&quot;256&quot;/&gt;&lt;/object&gt;&lt;object type=&quot;3&quot; unique_id=&quot;10582&quot;&gt;&lt;property id=&quot;20148&quot; value=&quot;5&quot;/&gt;&lt;property id=&quot;20300&quot; value=&quot;Slide 2&quot;/&gt;&lt;property id=&quot;20307&quot; value=&quot;257&quot;/&gt;&lt;/object&gt;&lt;object type=&quot;3&quot; unique_id=&quot;10583&quot;&gt;&lt;property id=&quot;20148&quot; value=&quot;5&quot;/&gt;&lt;property id=&quot;20300&quot; value=&quot;Slide 3&quot;/&gt;&lt;property id=&quot;20307&quot; value=&quot;258&quot;/&gt;&lt;/object&gt;&lt;object type=&quot;3&quot; unique_id=&quot;10584&quot;&gt;&lt;property id=&quot;20148&quot; value=&quot;5&quot;/&gt;&lt;property id=&quot;20300&quot; value=&quot;Slide 4&quot;/&gt;&lt;property id=&quot;20307&quot; value=&quot;259&quot;/&gt;&lt;/object&gt;&lt;object type=&quot;3&quot; unique_id=&quot;10585&quot;&gt;&lt;property id=&quot;20148&quot; value=&quot;5&quot;/&gt;&lt;property id=&quot;20300&quot; value=&quot;Slide 5&quot;/&gt;&lt;property id=&quot;20307&quot; value=&quot;260&quot;/&gt;&lt;/object&gt;&lt;object type=&quot;3&quot; unique_id=&quot;10586&quot;&gt;&lt;property id=&quot;20148&quot; value=&quot;5&quot;/&gt;&lt;property id=&quot;20300&quot; value=&quot;Slide 6&quot;/&gt;&lt;property id=&quot;20307&quot; value=&quot;261&quot;/&gt;&lt;/object&gt;&lt;object type=&quot;3&quot; unique_id=&quot;10587&quot;&gt;&lt;property id=&quot;20148&quot; value=&quot;5&quot;/&gt;&lt;property id=&quot;20300&quot; value=&quot;Slide 7&quot;/&gt;&lt;property id=&quot;20307&quot; value=&quot;262&quot;/&gt;&lt;/object&gt;&lt;object type=&quot;3&quot; unique_id=&quot;10588&quot;&gt;&lt;property id=&quot;20148&quot; value=&quot;5&quot;/&gt;&lt;property id=&quot;20300&quot; value=&quot;Slide 8&quot;/&gt;&lt;property id=&quot;20307&quot; value=&quot;271&quot;/&gt;&lt;/object&gt;&lt;object type=&quot;3&quot; unique_id=&quot;10589&quot;&gt;&lt;property id=&quot;20148&quot; value=&quot;5&quot;/&gt;&lt;property id=&quot;20300&quot; value=&quot;Slide 9&quot;/&gt;&lt;property id=&quot;20307&quot; value=&quot;265&quot;/&gt;&lt;/object&gt;&lt;object type=&quot;3&quot; unique_id=&quot;10590&quot;&gt;&lt;property id=&quot;20148&quot; value=&quot;5&quot;/&gt;&lt;property id=&quot;20300&quot; value=&quot;Slide 10&quot;/&gt;&lt;property id=&quot;20307&quot; value=&quot;266&quot;/&gt;&lt;/object&gt;&lt;object type=&quot;3&quot; unique_id=&quot;10591&quot;&gt;&lt;property id=&quot;20148&quot; value=&quot;5&quot;/&gt;&lt;property id=&quot;20300&quot; value=&quot;Slide 11&quot;/&gt;&lt;property id=&quot;20307&quot; value=&quot;267&quot;/&gt;&lt;/object&gt;&lt;object type=&quot;3&quot; unique_id=&quot;10592&quot;&gt;&lt;property id=&quot;20148&quot; value=&quot;5&quot;/&gt;&lt;property id=&quot;20300&quot; value=&quot;Slide 12&quot;/&gt;&lt;property id=&quot;20307&quot; value=&quot;268&quot;/&gt;&lt;/object&gt;&lt;object type=&quot;3&quot; unique_id=&quot;10593&quot;&gt;&lt;property id=&quot;20148&quot; value=&quot;5&quot;/&gt;&lt;property id=&quot;20300&quot; value=&quot;Slide 13&quot;/&gt;&lt;property id=&quot;20307&quot; value=&quot;269&quot;/&gt;&lt;/object&gt;&lt;object type=&quot;3&quot; unique_id=&quot;10594&quot;&gt;&lt;property id=&quot;20148&quot; value=&quot;5&quot;/&gt;&lt;property id=&quot;20300&quot; value=&quot;Slide 14&quot;/&gt;&lt;property id=&quot;20307&quot; value=&quot;270&quot;/&gt;&lt;/object&gt;&lt;object type=&quot;3&quot; unique_id=&quot;10595&quot;&gt;&lt;property id=&quot;20148&quot; value=&quot;5&quot;/&gt;&lt;property id=&quot;20300&quot; value=&quot;Slide 15&quot;/&gt;&lt;property id=&quot;20307&quot; value=&quot;264&quot;/&gt;&lt;/object&gt;&lt;object type=&quot;3&quot; unique_id=&quot;10596&quot;&gt;&lt;property id=&quot;20148&quot; value=&quot;5&quot;/&gt;&lt;property id=&quot;20300&quot; value=&quot;Slide 16&quot;/&gt;&lt;property id=&quot;20307&quot; value=&quot;263&quot;/&gt;&lt;/object&gt;&lt;object type=&quot;3&quot; unique_id=&quot;10597&quot;&gt;&lt;property id=&quot;20148&quot; value=&quot;5&quot;/&gt;&lt;property id=&quot;20300&quot; value=&quot;Slide 17&quot;/&gt;&lt;property id=&quot;20307&quot; value=&quot;272&quot;/&gt;&lt;/object&gt;&lt;object type=&quot;3&quot; unique_id=&quot;10598&quot;&gt;&lt;property id=&quot;20148&quot; value=&quot;5&quot;/&gt;&lt;property id=&quot;20300&quot; value=&quot;Slide 18&quot;/&gt;&lt;property id=&quot;20307&quot; value=&quot;273&quot;/&gt;&lt;/object&gt;&lt;/object&gt;&lt;object type=&quot;8&quot; unique_id=&quot;106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735</Words>
  <Application>Microsoft Office PowerPoint</Application>
  <PresentationFormat>On-screen Show (4:3)</PresentationFormat>
  <Paragraphs>121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.VnTifani HeavyH</vt:lpstr>
      <vt:lpstr>Arial</vt:lpstr>
      <vt:lpstr>Calibri</vt:lpstr>
      <vt:lpstr>Impact</vt:lpstr>
      <vt:lpstr>Verdana</vt:lpstr>
      <vt:lpstr>VNI-Revue</vt:lpstr>
      <vt:lpstr>Wingdings</vt:lpstr>
      <vt:lpstr>Diseño predeterminado</vt:lpstr>
      <vt:lpstr>UNIT 1: LEISURE ACTIVITIES Leson 5: Skills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Dell</cp:lastModifiedBy>
  <cp:revision>540</cp:revision>
  <dcterms:created xsi:type="dcterms:W3CDTF">2010-05-23T14:28:12Z</dcterms:created>
  <dcterms:modified xsi:type="dcterms:W3CDTF">2021-11-08T05:22:53Z</dcterms:modified>
</cp:coreProperties>
</file>