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93" r:id="rId3"/>
    <p:sldMasterId id="2147488641" r:id="rId4"/>
    <p:sldMasterId id="2147488653" r:id="rId5"/>
    <p:sldMasterId id="2147488666" r:id="rId6"/>
  </p:sldMasterIdLst>
  <p:notesMasterIdLst>
    <p:notesMasterId r:id="rId34"/>
  </p:notesMasterIdLst>
  <p:sldIdLst>
    <p:sldId id="405" r:id="rId7"/>
    <p:sldId id="404" r:id="rId8"/>
    <p:sldId id="333" r:id="rId9"/>
    <p:sldId id="402" r:id="rId10"/>
    <p:sldId id="407" r:id="rId11"/>
    <p:sldId id="321" r:id="rId12"/>
    <p:sldId id="438" r:id="rId13"/>
    <p:sldId id="432" r:id="rId14"/>
    <p:sldId id="413" r:id="rId15"/>
    <p:sldId id="419" r:id="rId16"/>
    <p:sldId id="425" r:id="rId17"/>
    <p:sldId id="420" r:id="rId18"/>
    <p:sldId id="421" r:id="rId19"/>
    <p:sldId id="422" r:id="rId20"/>
    <p:sldId id="423" r:id="rId21"/>
    <p:sldId id="424" r:id="rId22"/>
    <p:sldId id="434" r:id="rId23"/>
    <p:sldId id="435" r:id="rId24"/>
    <p:sldId id="428" r:id="rId25"/>
    <p:sldId id="426" r:id="rId26"/>
    <p:sldId id="437" r:id="rId27"/>
    <p:sldId id="430" r:id="rId28"/>
    <p:sldId id="431" r:id="rId29"/>
    <p:sldId id="427" r:id="rId30"/>
    <p:sldId id="410" r:id="rId31"/>
    <p:sldId id="390" r:id="rId32"/>
    <p:sldId id="4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C8430-90CF-4091-8C6D-76609E732E85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BZ"/>
        </a:p>
      </dgm:t>
    </dgm:pt>
    <dgm:pt modelId="{54570B8E-4AE1-49DA-81E8-B55C9A31296C}">
      <dgm:prSet custT="1"/>
      <dgm:spPr/>
      <dgm:t>
        <a:bodyPr/>
        <a:lstStyle/>
        <a:p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5B745-DC55-4529-AE07-0E92683F2EA7}" type="parTrans" cxnId="{23B3F039-9BD6-475F-935A-58B4F18A3446}">
      <dgm:prSet/>
      <dgm:spPr/>
      <dgm:t>
        <a:bodyPr/>
        <a:lstStyle/>
        <a:p>
          <a:endParaRPr lang="en-BZ" sz="2000"/>
        </a:p>
      </dgm:t>
    </dgm:pt>
    <dgm:pt modelId="{5BC94789-B792-48E6-A29C-DA2D6F323928}" type="sibTrans" cxnId="{23B3F039-9BD6-475F-935A-58B4F18A3446}">
      <dgm:prSet/>
      <dgm:spPr/>
      <dgm:t>
        <a:bodyPr/>
        <a:lstStyle/>
        <a:p>
          <a:endParaRPr lang="en-BZ" sz="2000"/>
        </a:p>
      </dgm:t>
    </dgm:pt>
    <dgm:pt modelId="{805AFDF5-A5CD-421A-90BE-BEDA1B2BD0BF}">
      <dgm:prSet custT="1"/>
      <dgm:spPr/>
      <dgm:t>
        <a:bodyPr/>
        <a:lstStyle/>
        <a:p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3, 6, 9, 12.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1951B-5065-4587-BC3B-AC798D4E4136}" type="parTrans" cxnId="{D2923374-1B75-474F-A9C3-DFDB6099CEC4}">
      <dgm:prSet/>
      <dgm:spPr/>
      <dgm:t>
        <a:bodyPr/>
        <a:lstStyle/>
        <a:p>
          <a:endParaRPr lang="en-BZ" sz="2000"/>
        </a:p>
      </dgm:t>
    </dgm:pt>
    <dgm:pt modelId="{C354E637-0C12-4E44-A23F-39AFDE113195}" type="sibTrans" cxnId="{D2923374-1B75-474F-A9C3-DFDB6099CEC4}">
      <dgm:prSet/>
      <dgm:spPr/>
      <dgm:t>
        <a:bodyPr/>
        <a:lstStyle/>
        <a:p>
          <a:endParaRPr lang="en-BZ" sz="2000"/>
        </a:p>
      </dgm:t>
    </dgm:pt>
    <dgm:pt modelId="{C4EE4500-36AE-48D9-9F60-2D7127865EAE}">
      <dgm:prSet custT="1"/>
      <dgm:spPr/>
      <dgm:t>
        <a:bodyPr/>
        <a:lstStyle/>
        <a:p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964B1-D345-47B6-94CB-6B580B025748}" type="parTrans" cxnId="{15F1D008-3825-4FA7-885D-FB2CA8BD4ED4}">
      <dgm:prSet/>
      <dgm:spPr/>
      <dgm:t>
        <a:bodyPr/>
        <a:lstStyle/>
        <a:p>
          <a:endParaRPr lang="en-BZ" sz="2000"/>
        </a:p>
      </dgm:t>
    </dgm:pt>
    <dgm:pt modelId="{C0658585-C835-444F-B6A2-7FED592BDDA7}" type="sibTrans" cxnId="{15F1D008-3825-4FA7-885D-FB2CA8BD4ED4}">
      <dgm:prSet/>
      <dgm:spPr/>
      <dgm:t>
        <a:bodyPr/>
        <a:lstStyle/>
        <a:p>
          <a:endParaRPr lang="en-BZ" sz="2000"/>
        </a:p>
      </dgm:t>
    </dgm:pt>
    <dgm:pt modelId="{A0EE1D1A-D881-4123-A0F4-0BFD43E85D99}" type="pres">
      <dgm:prSet presAssocID="{E2AC8430-90CF-4091-8C6D-76609E732E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185363-7DA0-4CDF-A911-E46F638A9381}" type="pres">
      <dgm:prSet presAssocID="{54570B8E-4AE1-49DA-81E8-B55C9A31296C}" presName="parentText" presStyleLbl="node1" presStyleIdx="0" presStyleCnt="3" custScaleY="58144" custLinFactY="-1468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7B62F-AA67-4FE4-9192-A3E4C0CC0B94}" type="pres">
      <dgm:prSet presAssocID="{5BC94789-B792-48E6-A29C-DA2D6F323928}" presName="spacer" presStyleCnt="0"/>
      <dgm:spPr/>
    </dgm:pt>
    <dgm:pt modelId="{8FA2A86F-03BA-4DF3-B6FA-34DA13EC0690}" type="pres">
      <dgm:prSet presAssocID="{805AFDF5-A5CD-421A-90BE-BEDA1B2BD0BF}" presName="parentText" presStyleLbl="node1" presStyleIdx="1" presStyleCnt="3" custScaleY="929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C87E32-1FAD-4657-8081-7E10EF185548}" type="pres">
      <dgm:prSet presAssocID="{C354E637-0C12-4E44-A23F-39AFDE113195}" presName="spacer" presStyleCnt="0"/>
      <dgm:spPr/>
    </dgm:pt>
    <dgm:pt modelId="{B4111A33-392A-4609-B265-6CE00B03D2D3}" type="pres">
      <dgm:prSet presAssocID="{C4EE4500-36AE-48D9-9F60-2D7127865EAE}" presName="parentText" presStyleLbl="node1" presStyleIdx="2" presStyleCnt="3" custLinFactY="1572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B3F039-9BD6-475F-935A-58B4F18A3446}" srcId="{E2AC8430-90CF-4091-8C6D-76609E732E85}" destId="{54570B8E-4AE1-49DA-81E8-B55C9A31296C}" srcOrd="0" destOrd="0" parTransId="{9195B745-DC55-4529-AE07-0E92683F2EA7}" sibTransId="{5BC94789-B792-48E6-A29C-DA2D6F323928}"/>
    <dgm:cxn modelId="{2B83E22A-BC71-44D5-B175-D9B7296323F8}" type="presOf" srcId="{C4EE4500-36AE-48D9-9F60-2D7127865EAE}" destId="{B4111A33-392A-4609-B265-6CE00B03D2D3}" srcOrd="0" destOrd="0" presId="urn:microsoft.com/office/officeart/2005/8/layout/vList2"/>
    <dgm:cxn modelId="{2BB85734-ABEE-4782-BB30-4636341A8B71}" type="presOf" srcId="{E2AC8430-90CF-4091-8C6D-76609E732E85}" destId="{A0EE1D1A-D881-4123-A0F4-0BFD43E85D99}" srcOrd="0" destOrd="0" presId="urn:microsoft.com/office/officeart/2005/8/layout/vList2"/>
    <dgm:cxn modelId="{CDD0217B-8971-40F8-BB58-5B300A1F94AA}" type="presOf" srcId="{54570B8E-4AE1-49DA-81E8-B55C9A31296C}" destId="{64185363-7DA0-4CDF-A911-E46F638A9381}" srcOrd="0" destOrd="0" presId="urn:microsoft.com/office/officeart/2005/8/layout/vList2"/>
    <dgm:cxn modelId="{BA9131E0-F1CF-4A24-9BE2-07806D608605}" type="presOf" srcId="{805AFDF5-A5CD-421A-90BE-BEDA1B2BD0BF}" destId="{8FA2A86F-03BA-4DF3-B6FA-34DA13EC0690}" srcOrd="0" destOrd="0" presId="urn:microsoft.com/office/officeart/2005/8/layout/vList2"/>
    <dgm:cxn modelId="{15F1D008-3825-4FA7-885D-FB2CA8BD4ED4}" srcId="{E2AC8430-90CF-4091-8C6D-76609E732E85}" destId="{C4EE4500-36AE-48D9-9F60-2D7127865EAE}" srcOrd="2" destOrd="0" parTransId="{479964B1-D345-47B6-94CB-6B580B025748}" sibTransId="{C0658585-C835-444F-B6A2-7FED592BDDA7}"/>
    <dgm:cxn modelId="{D2923374-1B75-474F-A9C3-DFDB6099CEC4}" srcId="{E2AC8430-90CF-4091-8C6D-76609E732E85}" destId="{805AFDF5-A5CD-421A-90BE-BEDA1B2BD0BF}" srcOrd="1" destOrd="0" parTransId="{5E11951B-5065-4587-BC3B-AC798D4E4136}" sibTransId="{C354E637-0C12-4E44-A23F-39AFDE113195}"/>
    <dgm:cxn modelId="{BF4DC432-C4EC-456A-AAB7-DF45A5DDFD85}" type="presParOf" srcId="{A0EE1D1A-D881-4123-A0F4-0BFD43E85D99}" destId="{64185363-7DA0-4CDF-A911-E46F638A9381}" srcOrd="0" destOrd="0" presId="urn:microsoft.com/office/officeart/2005/8/layout/vList2"/>
    <dgm:cxn modelId="{2877FC7E-3579-4BE5-BFA8-8D00E5E41F53}" type="presParOf" srcId="{A0EE1D1A-D881-4123-A0F4-0BFD43E85D99}" destId="{CA97B62F-AA67-4FE4-9192-A3E4C0CC0B94}" srcOrd="1" destOrd="0" presId="urn:microsoft.com/office/officeart/2005/8/layout/vList2"/>
    <dgm:cxn modelId="{7962E5FB-17BB-45FF-85B6-5AF31FED383E}" type="presParOf" srcId="{A0EE1D1A-D881-4123-A0F4-0BFD43E85D99}" destId="{8FA2A86F-03BA-4DF3-B6FA-34DA13EC0690}" srcOrd="2" destOrd="0" presId="urn:microsoft.com/office/officeart/2005/8/layout/vList2"/>
    <dgm:cxn modelId="{40A02E77-84C5-44F3-B3C2-A1D708678D04}" type="presParOf" srcId="{A0EE1D1A-D881-4123-A0F4-0BFD43E85D99}" destId="{FCC87E32-1FAD-4657-8081-7E10EF185548}" srcOrd="3" destOrd="0" presId="urn:microsoft.com/office/officeart/2005/8/layout/vList2"/>
    <dgm:cxn modelId="{FC8CB7AF-4B62-42D6-9802-7D66D548FB14}" type="presParOf" srcId="{A0EE1D1A-D881-4123-A0F4-0BFD43E85D99}" destId="{B4111A33-392A-4609-B265-6CE00B03D2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85363-7DA0-4CDF-A911-E46F638A9381}">
      <dsp:nvSpPr>
        <dsp:cNvPr id="0" name=""/>
        <dsp:cNvSpPr/>
      </dsp:nvSpPr>
      <dsp:spPr>
        <a:xfrm>
          <a:off x="0" y="0"/>
          <a:ext cx="4838341" cy="99746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92" y="48692"/>
        <a:ext cx="4740957" cy="900083"/>
      </dsp:txXfrm>
    </dsp:sp>
    <dsp:sp modelId="{8FA2A86F-03BA-4DF3-B6FA-34DA13EC0690}">
      <dsp:nvSpPr>
        <dsp:cNvPr id="0" name=""/>
        <dsp:cNvSpPr/>
      </dsp:nvSpPr>
      <dsp:spPr>
        <a:xfrm>
          <a:off x="0" y="1167869"/>
          <a:ext cx="4838341" cy="15944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3, 6, 9, 12.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35" y="1245704"/>
        <a:ext cx="4682671" cy="1438795"/>
      </dsp:txXfrm>
    </dsp:sp>
    <dsp:sp modelId="{B4111A33-392A-4609-B265-6CE00B03D2D3}">
      <dsp:nvSpPr>
        <dsp:cNvPr id="0" name=""/>
        <dsp:cNvSpPr/>
      </dsp:nvSpPr>
      <dsp:spPr>
        <a:xfrm>
          <a:off x="0" y="2932736"/>
          <a:ext cx="4838341" cy="171551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744" y="3016480"/>
        <a:ext cx="4670853" cy="1548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08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18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838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177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67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954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749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14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2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271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01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31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59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421-64CF-4225-82DD-A11EF7958C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3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5BF3-758D-4558-A234-C5E70AFB821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1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F49-9864-4640-A075-4E865C7E3C5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7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6F81-A965-48EC-829D-377B7C561AA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6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FBC5E-DB49-4D44-B552-0950B2FBB25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4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5D22-6694-4464-9F11-A21819105DA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C04B-E901-4F21-A9BD-9D3A2FB895A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51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FDE1-9B9F-4135-8B92-87A6495FF3D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5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B2F0-E451-41A3-A9B2-402842E9F8E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50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FB91-FC40-43F0-AF8F-BE8E28F1692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77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BD84-CFF9-4FBF-8F1C-DDD4938704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68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793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859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05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753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98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343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65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066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997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363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974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32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13EA599-CF68-4AF2-B69B-6CE3F9174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86A3251A-2671-4671-A628-0AB6BCF0F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D6C7911-794E-4E4B-83D2-EBFA4326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8A68233-9EF5-4393-94AA-9377FC8D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BA41C3C-5F3D-40F1-9C6B-A8357DC8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0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A0CC09F-6CD3-4721-8C7B-50D2781F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73AA5B-A940-4589-8152-2E6A8C07C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27FBA34-C041-4973-B372-2DB6A318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E6BFB5B-BCF9-4046-B3FC-42995A1C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E652E0A-0A67-45A4-BCE7-71F8EA9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65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724B36-D400-49E1-8C1D-01410D0C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7BB2041-40C4-41F2-B9FD-FB88151B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91C2F86-D893-4919-94D0-399BFA35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64BFB3E-CA28-4434-94F1-13592EA3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417194F-70D6-44C8-BE96-A326EBE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4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BACEAFE-324A-4E3B-8B70-85AF7113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5C914C8-7D66-462F-9766-1D77FB4C7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2F0048E-3090-4C59-AA96-C255A819C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EBC973C-B484-49CC-8F52-6B4F6A94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7645208-673F-4206-9FA2-2D0E4DE1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8DB07DE-73DF-4C3E-9BAB-3B4A4EB9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88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DE99A0-8A50-4A2B-8C0D-B7B1D42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94957FD8-7AFB-4710-9436-BFD958FF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FF12657-6D29-46F4-AF82-A4A8CB6F9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656B918-1278-426E-A06F-C707A1DB0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217814EF-ED56-411E-8CF3-C861DC4A3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E985119-E3A4-4F9F-AF5F-B2D4DE0C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21C4A7A-BAF6-4507-946A-0C46BAAA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68FF2F1-D6B4-4B49-8D1A-A35FF1C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1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BC48FD5-2E3A-4FA3-951A-282F1C2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7477AD9-77FB-4C7A-85C7-3C9815E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334524F2-1960-4383-B921-59D6B775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FB435DF-04A2-427B-82B0-5E36AEED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8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18288DD8-AF3D-4DCC-B5A6-08D84AF8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D8B1A5B7-832C-4FE2-AB81-387E6EF1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1683D9E2-26C7-47C7-9F15-55CE0AE8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93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80C190-B412-4045-B73E-78B6D41E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9675DC1-9AEE-41A7-92D6-0A96DD81B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2A16C-C82A-4B46-A77D-E971D8D76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0FAE0C9-9008-4AD4-AE70-BC760B0A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73263C1-0DE6-4607-8B6D-269A7B01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1CE4B58-7F97-46B3-8554-4CB6168D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33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5DC4BF4-0733-4313-AC2F-191FA7E2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04DCCE3-D53A-4743-8FC3-ECFC13D85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5C55E2E-5E1A-48AA-B138-CCD38C898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69CA7F7-E52C-4B8E-B309-469CC952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3938BDC-F709-461C-9137-F2EB8859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7B91B44-9742-490E-85F6-CC41AC3F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62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59D776-3136-433A-BA3B-D2457079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F6DDFCC-C0B2-4A13-922D-F5ED247ED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10A080E-ED39-488F-9270-ED0D4DA9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571D0E6-D9CD-472E-9B5B-7492B936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4F67BDB-6D26-49C7-875E-F564EDC5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94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F2C545-C9AD-42EB-8212-F72154616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CDBD7B3-A5C9-4CD4-85C9-F2782B1C6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67685A7-F6B8-4AD1-B7AD-355ED5C8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BE0E01-BBBB-4B7B-9899-348C4454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9BA36A1-BDE3-417D-83DB-6AA6D376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2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4" r:id="rId1"/>
    <p:sldLayoutId id="2147488595" r:id="rId2"/>
    <p:sldLayoutId id="2147488596" r:id="rId3"/>
    <p:sldLayoutId id="2147488597" r:id="rId4"/>
    <p:sldLayoutId id="2147488598" r:id="rId5"/>
    <p:sldLayoutId id="2147488599" r:id="rId6"/>
    <p:sldLayoutId id="2147488600" r:id="rId7"/>
    <p:sldLayoutId id="2147488601" r:id="rId8"/>
    <p:sldLayoutId id="2147488602" r:id="rId9"/>
    <p:sldLayoutId id="2147488603" r:id="rId10"/>
    <p:sldLayoutId id="21474886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45AB2-46E5-4E8D-8A03-3CF0E48E3508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8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42" r:id="rId1"/>
    <p:sldLayoutId id="2147488643" r:id="rId2"/>
    <p:sldLayoutId id="2147488644" r:id="rId3"/>
    <p:sldLayoutId id="2147488645" r:id="rId4"/>
    <p:sldLayoutId id="2147488646" r:id="rId5"/>
    <p:sldLayoutId id="2147488647" r:id="rId6"/>
    <p:sldLayoutId id="2147488648" r:id="rId7"/>
    <p:sldLayoutId id="2147488649" r:id="rId8"/>
    <p:sldLayoutId id="2147488650" r:id="rId9"/>
    <p:sldLayoutId id="2147488651" r:id="rId10"/>
    <p:sldLayoutId id="21474886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501273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654" r:id="rId1"/>
    <p:sldLayoutId id="2147488655" r:id="rId2"/>
    <p:sldLayoutId id="2147488656" r:id="rId3"/>
    <p:sldLayoutId id="2147488657" r:id="rId4"/>
    <p:sldLayoutId id="2147488658" r:id="rId5"/>
    <p:sldLayoutId id="2147488659" r:id="rId6"/>
    <p:sldLayoutId id="2147488660" r:id="rId7"/>
    <p:sldLayoutId id="2147488661" r:id="rId8"/>
    <p:sldLayoutId id="2147488662" r:id="rId9"/>
    <p:sldLayoutId id="2147488663" r:id="rId10"/>
    <p:sldLayoutId id="2147488664" r:id="rId11"/>
    <p:sldLayoutId id="2147488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7BDA5BF7-746A-46A7-8A4F-BF321E9F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9E06054-A164-463E-A224-5F346F0F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2D0A7CC-05A7-4632-9FA4-58C1DC27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80F4D0-1E9D-4A9B-992C-E352E0CC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475091F-53C7-44B5-8105-D3810EA5A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1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67" r:id="rId1"/>
    <p:sldLayoutId id="2147488668" r:id="rId2"/>
    <p:sldLayoutId id="2147488669" r:id="rId3"/>
    <p:sldLayoutId id="2147488670" r:id="rId4"/>
    <p:sldLayoutId id="2147488671" r:id="rId5"/>
    <p:sldLayoutId id="2147488672" r:id="rId6"/>
    <p:sldLayoutId id="2147488673" r:id="rId7"/>
    <p:sldLayoutId id="2147488674" r:id="rId8"/>
    <p:sldLayoutId id="2147488675" r:id="rId9"/>
    <p:sldLayoutId id="2147488676" r:id="rId10"/>
    <p:sldLayoutId id="2147488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emf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29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3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41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51385" y="746243"/>
            <a:ext cx="8805587" cy="4761089"/>
            <a:chOff x="1607672" y="442838"/>
            <a:chExt cx="8805587" cy="4761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3602">
              <a:off x="1607672" y="442838"/>
              <a:ext cx="4881093" cy="4761089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354942" y="1384529"/>
              <a:ext cx="3392148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TÔN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TRỌNG SỰ THẬT</a:t>
              </a:r>
              <a:endParaRPr lang="en-SG" alt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44721">
              <a:off x="6108632" y="1279240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37892" y="3186391"/>
              <a:ext cx="2908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KHỞI ĐỘNG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微软雅黑" panose="020B0503020204020204" charset="-122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7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4">
            <a:extLst>
              <a:ext uri="{FF2B5EF4-FFF2-40B4-BE49-F238E27FC236}">
                <a16:creationId xmlns="" xmlns:a16="http://schemas.microsoft.com/office/drawing/2014/main" id="{6BB1020D-DD39-47FE-B1F9-DA3D6E7EF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" y="4224689"/>
            <a:ext cx="3336971" cy="1551894"/>
          </a:xfrm>
          <a:prstGeom prst="rect">
            <a:avLst/>
          </a:prstGeo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923324" y="3308324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47024" y="3326170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799624" y="334088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75266" y="328695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1504841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0659338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792438" y="3392482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061052" y="33408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928753" y="33027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0006075" y="48647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262875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354466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0768075" y="48647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8024875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116466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1506200" y="48647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8786875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5878466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633255" y="4131500"/>
            <a:ext cx="18977" cy="90397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251237" y="4046133"/>
            <a:ext cx="2154944" cy="10200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6574698" y="4009486"/>
            <a:ext cx="3350531" cy="123054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436881" y="3975652"/>
            <a:ext cx="1644093" cy="1059818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9265355" y="4077223"/>
            <a:ext cx="1680277" cy="87226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230793" y="4090678"/>
            <a:ext cx="3860127" cy="9945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8260893" y="4088169"/>
            <a:ext cx="53798" cy="91246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1811345" y="4102889"/>
            <a:ext cx="59951" cy="83805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9393" y="-127478"/>
            <a:ext cx="5709919" cy="68341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400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Kĩ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thuật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mảnh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ghép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kumimoji="0" lang="en-US" altLang="en-US" sz="4400" kern="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49044" y="743533"/>
            <a:ext cx="2017713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Nhóm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chuyên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sâu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endParaRPr kumimoji="1" lang="vi-VN" sz="11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98143" y="621297"/>
            <a:ext cx="7615554" cy="292041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I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 </a:t>
            </a:r>
            <a:r>
              <a:rPr lang="en-US" dirty="0" err="1" smtClean="0">
                <a:latin typeface="+mj-lt"/>
              </a:rPr>
              <a:t>Việc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cần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làm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thầy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cô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biết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khi</a:t>
            </a:r>
            <a:r>
              <a:rPr lang="en-US" dirty="0">
                <a:latin typeface="+mj-lt"/>
              </a:rPr>
              <a:t>:</a:t>
            </a:r>
          </a:p>
          <a:p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ngồi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bên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cạnh</a:t>
            </a:r>
            <a:r>
              <a:rPr lang="en-US" dirty="0">
                <a:latin typeface="+mj-lt"/>
              </a:rPr>
              <a:t> hay </a:t>
            </a:r>
            <a:r>
              <a:rPr lang="en-US" dirty="0" err="1">
                <a:latin typeface="+mj-lt"/>
              </a:rPr>
              <a:t>nhìn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mình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được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điểm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tốt</a:t>
            </a:r>
            <a:r>
              <a:rPr lang="en-US" dirty="0">
                <a:latin typeface="+mj-lt"/>
              </a:rPr>
              <a:t>?</a:t>
            </a:r>
          </a:p>
          <a:p>
            <a:r>
              <a:rPr lang="en-US" dirty="0" err="1">
                <a:latin typeface="+mj-lt"/>
              </a:rPr>
              <a:t>Một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nhóm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đoàn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kết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hoặc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cãi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nhau</a:t>
            </a:r>
            <a:r>
              <a:rPr lang="en-US" dirty="0">
                <a:latin typeface="+mj-lt"/>
              </a:rPr>
              <a:t>?</a:t>
            </a:r>
          </a:p>
          <a:p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mình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không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làm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tập</a:t>
            </a:r>
            <a:r>
              <a:rPr lang="en-US" dirty="0">
                <a:latin typeface="+mj-lt"/>
              </a:rPr>
              <a:t> ở </a:t>
            </a:r>
            <a:r>
              <a:rPr lang="en-US" dirty="0" err="1">
                <a:latin typeface="+mj-lt"/>
              </a:rPr>
              <a:t>nhà</a:t>
            </a:r>
            <a:r>
              <a:rPr lang="en-US" dirty="0" smtClean="0">
                <a:latin typeface="+mj-lt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2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#9Slide05 Pattaya" panose="00000500000000000000" pitchFamily="2" charset="-34"/>
            </a:endParaRPr>
          </a:p>
          <a:p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3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em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cần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khi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chứng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kiến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kẻ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gian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lấy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trộm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đồ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khác</a:t>
            </a:r>
            <a:r>
              <a:rPr lang="en-US" dirty="0">
                <a:latin typeface="+mj-lt"/>
                <a:ea typeface="Calibri" panose="020F0502020204030204" pitchFamily="34" charset="0"/>
              </a:rPr>
              <a:t>, </a:t>
            </a:r>
            <a:endParaRPr lang="en-US" dirty="0" smtClean="0">
              <a:latin typeface="+mj-lt"/>
              <a:ea typeface="Calibri" panose="020F0502020204030204" pitchFamily="34" charset="0"/>
            </a:endParaRPr>
          </a:p>
          <a:p>
            <a:r>
              <a:rPr lang="en-US" dirty="0" smtClean="0">
                <a:latin typeface="+mj-lt"/>
                <a:ea typeface="Calibri" panose="020F0502020204030204" pitchFamily="34" charset="0"/>
              </a:rPr>
              <a:t>Hay </a:t>
            </a:r>
            <a:r>
              <a:rPr lang="en-US" dirty="0" err="1" smtClean="0">
                <a:latin typeface="+mj-lt"/>
                <a:ea typeface="Calibri" panose="020F0502020204030204" pitchFamily="34" charset="0"/>
              </a:rPr>
              <a:t>hành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</a:rPr>
              <a:t>vi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cố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tình</a:t>
            </a:r>
            <a:r>
              <a:rPr lang="en-US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hỏng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công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công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cộng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...</a:t>
            </a:r>
            <a:endParaRPr lang="en-US" dirty="0">
              <a:latin typeface="+mj-lt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>
            <a:off x="9103664" y="4074844"/>
            <a:ext cx="1698102" cy="86802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40958" y="3448580"/>
            <a:ext cx="2326454" cy="858362"/>
            <a:chOff x="134490" y="3315695"/>
            <a:chExt cx="2326454" cy="1020282"/>
          </a:xfrm>
        </p:grpSpPr>
        <p:sp>
          <p:nvSpPr>
            <p:cNvPr id="37" name="Oval 36"/>
            <p:cNvSpPr/>
            <p:nvPr/>
          </p:nvSpPr>
          <p:spPr>
            <a:xfrm>
              <a:off x="134490" y="3315695"/>
              <a:ext cx="2326454" cy="10202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3246" y="3500686"/>
              <a:ext cx="1978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Giai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đoạn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Nhóm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mảnh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ghép</a:t>
              </a:r>
              <a:endParaRPr kumimoji="1" lang="vi-VN" b="1" kern="0" dirty="0">
                <a:solidFill>
                  <a:srgbClr val="95032D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" name="Picture 38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-243565" y="5652474"/>
            <a:ext cx="10361964" cy="131323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2615" y="5703838"/>
            <a:ext cx="91169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Chia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sẻ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vòng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chuyên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cuộc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</a:p>
        </p:txBody>
      </p:sp>
      <p:pic>
        <p:nvPicPr>
          <p:cNvPr id="42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7" y="5530580"/>
            <a:ext cx="923705" cy="1010995"/>
          </a:xfrm>
          <a:prstGeom prst="rect">
            <a:avLst/>
          </a:prstGeom>
        </p:spPr>
      </p:pic>
      <p:pic>
        <p:nvPicPr>
          <p:cNvPr id="4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0" y="5626738"/>
            <a:ext cx="897692" cy="797460"/>
          </a:xfrm>
          <a:prstGeom prst="rect">
            <a:avLst/>
          </a:prstGeom>
        </p:spPr>
      </p:pic>
      <p:pic>
        <p:nvPicPr>
          <p:cNvPr id="44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85" y="5901611"/>
            <a:ext cx="1036645" cy="956389"/>
          </a:xfrm>
          <a:prstGeom prst="rect">
            <a:avLst/>
          </a:prstGeom>
        </p:spPr>
      </p:pic>
      <p:sp>
        <p:nvSpPr>
          <p:cNvPr id="47" name="Oval 3"/>
          <p:cNvSpPr>
            <a:spLocks noChangeArrowheads="1"/>
          </p:cNvSpPr>
          <p:nvPr/>
        </p:nvSpPr>
        <p:spPr bwMode="auto">
          <a:xfrm>
            <a:off x="7811017" y="553633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8077497" y="1728074"/>
            <a:ext cx="685800" cy="713244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9239429" y="2360719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45" name="Chỗ dành sẵn cho Nội dung 4" descr="Ảnh có chứa trong nhà&#10;&#10;Mô tả được tạo tự động">
            <a:extLst>
              <a:ext uri="{FF2B5EF4-FFF2-40B4-BE49-F238E27FC236}">
                <a16:creationId xmlns="" xmlns:a16="http://schemas.microsoft.com/office/drawing/2014/main" id="{5C765E9B-D54F-4F2F-A2FC-1DE3E27B8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" y="1456766"/>
            <a:ext cx="2050683" cy="16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40" grpId="0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02" y="3682602"/>
            <a:ext cx="3274783" cy="31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89"/>
          <p:cNvSpPr>
            <a:spLocks noChangeArrowheads="1"/>
          </p:cNvSpPr>
          <p:nvPr/>
        </p:nvSpPr>
        <p:spPr bwMode="auto">
          <a:xfrm>
            <a:off x="419052" y="4854802"/>
            <a:ext cx="2667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Hoạt</a:t>
            </a:r>
            <a:r>
              <a:rPr lang="en-US" altLang="zh-CN" sz="2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động</a:t>
            </a:r>
            <a:endParaRPr lang="en-US" altLang="zh-CN" sz="2400" b="1" kern="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nhóm</a:t>
            </a:r>
            <a:endParaRPr lang="en-US" altLang="zh-CN" sz="24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752552" y="44454"/>
            <a:ext cx="9091569" cy="187989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Trò chơi </a:t>
            </a:r>
            <a:endParaRPr lang="en-US" sz="3600" b="1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7 IcielAmerican Forkbal" pitchFamily="2" charset="0"/>
              <a:ea typeface="Verdan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“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Tiếp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sức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đồng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đội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”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 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7 Marbelia Regular" panose="02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3091740" y="1979028"/>
            <a:ext cx="8501261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2: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endParaRPr lang="en-US" altLang="en-US" sz="2800" b="1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8627" y="4490503"/>
            <a:ext cx="701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LUẬT CHƠI</a:t>
            </a:r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endParaRPr lang="en-US" sz="20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tham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endParaRPr lang="en-US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Chia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dãy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dãy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cử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đạị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Lần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(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5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3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" y="1598896"/>
            <a:ext cx="2884786" cy="2083705"/>
          </a:xfrm>
          <a:prstGeom prst="rect">
            <a:avLst/>
          </a:prstGeom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49" y="3198122"/>
            <a:ext cx="2678802" cy="23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785" y="2873828"/>
            <a:ext cx="2900751" cy="398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31644" y="-565469"/>
            <a:ext cx="12630655" cy="7828384"/>
            <a:chOff x="143124" y="373712"/>
            <a:chExt cx="10002741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4" y="2934031"/>
              <a:ext cx="2296678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57401" y="1048385"/>
            <a:ext cx="8124092" cy="357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buNone/>
              <a:tabLst>
                <a:tab pos="52578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hiện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0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vi-VN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nói đúng sự thật với thầy cô, bạn bè và những người xung quanh; </a:t>
            </a:r>
            <a:endParaRPr lang="en-US" sz="2000" b="1" dirty="0" smtClean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 nói thật, cung cấp đúng thông tin với những người có trách nhiệm; </a:t>
            </a:r>
            <a:endParaRPr lang="en-US" sz="2000" b="1" dirty="0" smtClean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 </a:t>
            </a:r>
            <a:r>
              <a:rPr lang="vi-VN" sz="20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xét, đánh giá đúng sự thật, dù có thể không có lợi cho mình</a:t>
            </a:r>
            <a:r>
              <a:rPr lang="vi-VN" sz="20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11447" y="2878048"/>
            <a:ext cx="614635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#9Slide06 SVNSlow Attack" pitchFamily="2" charset="0"/>
                <a:ea typeface="Tahoma" pitchFamily="34" charset="0"/>
                <a:cs typeface="Arial" panose="020B0604020202020204" pitchFamily="34" charset="0"/>
              </a:rPr>
              <a:t>2.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Ý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TÔN TRỌNG SỰ THẬT</a:t>
            </a:r>
          </a:p>
        </p:txBody>
      </p:sp>
    </p:spTree>
    <p:extLst>
      <p:ext uri="{BB962C8B-B14F-4D97-AF65-F5344CB8AC3E}">
        <p14:creationId xmlns:p14="http://schemas.microsoft.com/office/powerpoint/2010/main" val="40534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64;p9"/>
          <p:cNvPicPr preferRelativeResize="0"/>
          <p:nvPr/>
        </p:nvPicPr>
        <p:blipFill rotWithShape="1">
          <a:blip r:embed="rId3">
            <a:alphaModFix/>
          </a:blip>
          <a:srcRect l="15285" t="10430" r="46645" b="11190"/>
          <a:stretch/>
        </p:blipFill>
        <p:spPr>
          <a:xfrm>
            <a:off x="-1003398" y="35176"/>
            <a:ext cx="9031833" cy="6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9"/>
          <p:cNvPicPr preferRelativeResize="0"/>
          <p:nvPr/>
        </p:nvPicPr>
        <p:blipFill rotWithShape="1">
          <a:blip r:embed="rId4" cstate="print">
            <a:alphaModFix/>
          </a:blip>
          <a:srcRect l="18975" t="9789" r="12467"/>
          <a:stretch/>
        </p:blipFill>
        <p:spPr>
          <a:xfrm>
            <a:off x="6897892" y="5078206"/>
            <a:ext cx="2124215" cy="18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77515" y="1588168"/>
            <a:ext cx="6388769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6C do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trưởng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Hai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thân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giỏi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chưa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hay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ở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cũng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hay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b)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Mai,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107150"/>
            <a:ext cx="6143713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623963" y="154860"/>
            <a:ext cx="51593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TÌNH HUỐNG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016324" y="221702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800">
              <a:solidFill>
                <a:srgbClr val="DDDDDD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164723" y="3186028"/>
            <a:ext cx="1931482" cy="14609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Ý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kiến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chung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của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cả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nhóm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về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chủ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đề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16363" y="1229756"/>
            <a:ext cx="4375637" cy="4237983"/>
            <a:chOff x="7816363" y="1229756"/>
            <a:chExt cx="4375637" cy="423798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1</a:t>
              </a: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3</a:t>
              </a: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4</a:t>
              </a:r>
            </a:p>
          </p:txBody>
        </p: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2</a:t>
              </a: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7816363" y="1229756"/>
              <a:ext cx="43756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Kĩ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thuật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nl-NL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“Khăn trải bàn”</a:t>
              </a:r>
              <a:r>
                <a:rPr kumimoji="0" lang="nl-NL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35502" y="-93056"/>
            <a:ext cx="4652045" cy="7427342"/>
            <a:chOff x="5959470" y="-476036"/>
            <a:chExt cx="6506227" cy="6720614"/>
          </a:xfrm>
        </p:grpSpPr>
        <p:pic>
          <p:nvPicPr>
            <p:cNvPr id="154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5959470" y="-476036"/>
              <a:ext cx="6506227" cy="662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8535473" y="4408838"/>
              <a:ext cx="1727891" cy="183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-680936" y="289250"/>
            <a:ext cx="9031833" cy="6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9"/>
          <p:cNvPicPr preferRelativeResize="0"/>
          <p:nvPr/>
        </p:nvPicPr>
        <p:blipFill rotWithShape="1">
          <a:blip r:embed="rId6" cstate="print">
            <a:alphaModFix/>
          </a:blip>
          <a:srcRect l="18975" t="9789" r="12467"/>
          <a:stretch/>
        </p:blipFill>
        <p:spPr>
          <a:xfrm>
            <a:off x="6394039" y="4958630"/>
            <a:ext cx="2124215" cy="18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90337" y="1588168"/>
            <a:ext cx="6256421" cy="431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smtClean="0">
                <a:solidFill>
                  <a:srgbClr val="000000"/>
                </a:solidFill>
                <a:ea typeface="Courier New" panose="02070309020205020404" pitchFamily="49" charset="0"/>
              </a:rPr>
              <a:t>   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6C do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trưởng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Hai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giỏi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hay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cũng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hay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b)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Mai,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0443" y="1713736"/>
            <a:ext cx="39821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: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ỉ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Mai,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33" y="-394101"/>
            <a:ext cx="6143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740877" y="0"/>
            <a:ext cx="50424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TÌNH HUỐNG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5982" y="-24730"/>
            <a:ext cx="11941713" cy="7057412"/>
            <a:chOff x="698260" y="-24729"/>
            <a:chExt cx="11941713" cy="70574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39222" y="2498982"/>
              <a:ext cx="2900751" cy="43590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2735" y="-24729"/>
              <a:ext cx="8712602" cy="5949668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60" y="3431145"/>
              <a:ext cx="3505146" cy="360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362994" y="2201779"/>
              <a:ext cx="6576128" cy="32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sz="3000" b="1" dirty="0" smtClean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=&gt;</a:t>
              </a:r>
              <a:r>
                <a:rPr lang="en-US" sz="24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Ý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- </a:t>
              </a:r>
              <a:r>
                <a:rPr lang="vi-VN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Tôn 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trọng sự thật giúp chúng ta hiểu rõ về sự việc, hiện tượng, từ đó có cái nhìn đúng để giải q</a:t>
              </a:r>
              <a:r>
                <a:rPr lang="en-US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u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yết tốt mọi công việc.</a:t>
              </a:r>
              <a:endParaRPr lang="en-US" sz="2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- </a:t>
              </a:r>
              <a:r>
                <a:rPr lang="vi-VN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Người 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tôn trọng sự thật là người thẳng thắn, trung thực, được mọi người tin tưởng, kính trọng.</a:t>
              </a:r>
              <a:endParaRPr lang="en-US" sz="2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457200" indent="-45720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endParaRPr lang="en-US" b="1" i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3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B4FD49C6-7A1E-4C0A-8F8F-BAD972878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3542"/>
          <a:stretch/>
        </p:blipFill>
        <p:spPr>
          <a:xfrm>
            <a:off x="168508" y="-139627"/>
            <a:ext cx="6441864" cy="234937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845F0C26-839B-4DA1-B857-8C7698C63B77}"/>
              </a:ext>
            </a:extLst>
          </p:cNvPr>
          <p:cNvSpPr txBox="1"/>
          <p:nvPr/>
        </p:nvSpPr>
        <p:spPr>
          <a:xfrm>
            <a:off x="1104181" y="810884"/>
            <a:ext cx="497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BZ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 THUẬT HẸN HÒ</a:t>
            </a:r>
          </a:p>
        </p:txBody>
      </p:sp>
      <p:graphicFrame>
        <p:nvGraphicFramePr>
          <p:cNvPr id="4" name="Chỗ dành sẵn cho Nội dung 4">
            <a:extLst>
              <a:ext uri="{FF2B5EF4-FFF2-40B4-BE49-F238E27FC236}">
                <a16:creationId xmlns="" xmlns:a16="http://schemas.microsoft.com/office/drawing/2014/main" id="{0181871B-C79A-4760-B913-F3C381DFC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089088"/>
              </p:ext>
            </p:extLst>
          </p:nvPr>
        </p:nvGraphicFramePr>
        <p:xfrm>
          <a:off x="362308" y="2209751"/>
          <a:ext cx="4838341" cy="464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16BD07C-EC57-4538-9418-F2EB8D89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372" y="-26848"/>
            <a:ext cx="3584324" cy="2934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11">
            <a:extLst>
              <a:ext uri="{FF2B5EF4-FFF2-40B4-BE49-F238E27FC236}">
                <a16:creationId xmlns="" xmlns:a16="http://schemas.microsoft.com/office/drawing/2014/main" id="{D05F5C8E-EC88-4261-9D57-EB57496768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59" y="2554719"/>
            <a:ext cx="7131170" cy="4347976"/>
          </a:xfrm>
          <a:prstGeom prst="rect">
            <a:avLst/>
          </a:prstGeom>
        </p:spPr>
      </p:pic>
      <p:sp>
        <p:nvSpPr>
          <p:cNvPr id="9" name="Tiêu đề 1">
            <a:extLst>
              <a:ext uri="{FF2B5EF4-FFF2-40B4-BE49-F238E27FC236}">
                <a16:creationId xmlns="" xmlns:a16="http://schemas.microsoft.com/office/drawing/2014/main" id="{014303F1-2E48-4E26-921C-7E0D6F73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493" y="3457884"/>
            <a:ext cx="3830129" cy="910464"/>
          </a:xfrm>
        </p:spPr>
        <p:txBody>
          <a:bodyPr>
            <a:normAutofit/>
          </a:bodyPr>
          <a:lstStyle/>
          <a:p>
            <a:r>
              <a:rPr lang="en-BZ" sz="2400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 DUNG HẸN HÒ: </a:t>
            </a:r>
          </a:p>
        </p:txBody>
      </p:sp>
      <p:pic>
        <p:nvPicPr>
          <p:cNvPr id="10" name="Kiểu 3D 4" descr="hearts">
            <a:extLst>
              <a:ext uri="{FF2B5EF4-FFF2-40B4-BE49-F238E27FC236}">
                <a16:creationId xmlns:am3d="http://schemas.microsoft.com/office/drawing/2017/model3d" xmlns="" xmlns:a16="http://schemas.microsoft.com/office/drawing/2014/main" xmlns:mc="http://schemas.openxmlformats.org/markup-compatibility/2006" id="{508A48E9-78FF-4E72-9DE0-B504B3A795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 rot="21439378">
            <a:off x="8815341" y="426637"/>
            <a:ext cx="2825957" cy="2689584"/>
          </a:xfrm>
          <a:prstGeom prst="rect">
            <a:avLst/>
          </a:prstGeom>
        </p:spPr>
      </p:pic>
      <p:pic>
        <p:nvPicPr>
          <p:cNvPr id="11" name="Hình ảnh 7" descr="Ảnh có chứa bàn, trong nhà&#10;&#10;Mô tả được tạo tự động">
            <a:extLst>
              <a:ext uri="{FF2B5EF4-FFF2-40B4-BE49-F238E27FC236}">
                <a16:creationId xmlns="" xmlns:a16="http://schemas.microsoft.com/office/drawing/2014/main" id="{00B29AF5-5C68-47EB-BCBF-A31DF4AB60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32" y="178297"/>
            <a:ext cx="1507870" cy="1987465"/>
          </a:xfrm>
          <a:prstGeom prst="rect">
            <a:avLst/>
          </a:prstGeom>
        </p:spPr>
      </p:pic>
      <p:sp>
        <p:nvSpPr>
          <p:cNvPr id="13" name="Hình chữ nhật 2">
            <a:extLst>
              <a:ext uri="{FF2B5EF4-FFF2-40B4-BE49-F238E27FC236}">
                <a16:creationId xmlns="" xmlns:a16="http://schemas.microsoft.com/office/drawing/2014/main" id="{3BB5692D-DCCE-4118-AF3D-3CA9928BC137}"/>
              </a:ext>
            </a:extLst>
          </p:cNvPr>
          <p:cNvSpPr/>
          <p:nvPr/>
        </p:nvSpPr>
        <p:spPr>
          <a:xfrm>
            <a:off x="6081623" y="4038782"/>
            <a:ext cx="50060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BZ" sz="2800" b="1" u="sng" dirty="0" err="1" smtClean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Nhóm</a:t>
            </a:r>
            <a:r>
              <a:rPr lang="en-BZ" sz="2800" b="1" u="sng" dirty="0" smtClean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BZ" sz="2800" b="1" u="sng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1</a:t>
            </a:r>
            <a:r>
              <a:rPr lang="en-BZ" sz="2800" b="1" dirty="0">
                <a:solidFill>
                  <a:prstClr val="black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  <a:defRPr/>
            </a:pPr>
            <a:r>
              <a:rPr lang="en-BZ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BZ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BZ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tôn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trọng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sự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thật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en-BZ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4" descr="Ảnh có chứa cây, bằng gỗ, đang ngồi&#10;&#10;Mô tả được tạo tự động">
            <a:extLst>
              <a:ext uri="{FF2B5EF4-FFF2-40B4-BE49-F238E27FC236}">
                <a16:creationId xmlns="" xmlns:a16="http://schemas.microsoft.com/office/drawing/2014/main" id="{B48CD4AD-3ABD-4916-946F-0BB21644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30" y="0"/>
            <a:ext cx="7041396" cy="6239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003" y="2086929"/>
            <a:ext cx="1770720" cy="471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494" y="-747082"/>
            <a:ext cx="5299788" cy="6102220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88" y="4608055"/>
            <a:ext cx="2139664" cy="23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24216" y="923027"/>
            <a:ext cx="4310416" cy="335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rèn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vi-VN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uôn nói thật với người thân, bạn bè và người có trách nhiệm bằng thái độ dũng cảm, khéo léo, tinh tế và nhân ái.</a:t>
            </a:r>
            <a:endParaRPr lang="en-US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K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hông bao dung cho hành động </a:t>
            </a: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sai trái, 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 dối.</a:t>
            </a:r>
            <a:endParaRPr lang="en-US" b="1" i="1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133" y="2086929"/>
            <a:ext cx="58870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#9Slide05 Brannboll Ny" panose="02000000000000000000" pitchFamily="2" charset="0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Vàng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thật không sợ lửa.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Cây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ngay không sợ chết đứng.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Thật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thà mà vật không chết.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phải củ cải cũng nghe.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Mất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lòng trước, được lòng sau.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trái phân minh, nghĩa tình trọn vẹn.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Chết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thằng gian, chết gì thằng ngay.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Lời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hơn lẽ thiệt.</a:t>
            </a:r>
            <a:endParaRPr lang="vi-VN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4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4" y="3062288"/>
            <a:ext cx="8098873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4446588"/>
            <a:ext cx="5960606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4440238"/>
            <a:ext cx="582370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4197350"/>
            <a:ext cx="604012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3529014"/>
            <a:ext cx="6222681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6" y="3055938"/>
            <a:ext cx="2320925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108201"/>
            <a:ext cx="454713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101055"/>
            <a:ext cx="5747784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011364"/>
            <a:ext cx="5747784" cy="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1343025"/>
            <a:ext cx="5911297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25"/>
            <a:ext cx="2478088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571501"/>
            <a:ext cx="568417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9" y="-22223"/>
            <a:ext cx="5805618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289"/>
            <a:ext cx="252095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60098" y="398193"/>
            <a:ext cx="2150029" cy="21126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3424" y="2520729"/>
            <a:ext cx="12105938" cy="4268615"/>
            <a:chOff x="313424" y="2520729"/>
            <a:chExt cx="12105938" cy="4268615"/>
          </a:xfrm>
        </p:grpSpPr>
        <p:pic>
          <p:nvPicPr>
            <p:cNvPr id="21508" name="Picture 4" descr="Cove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1" y="2520729"/>
              <a:ext cx="2304839" cy="1574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2533" y="3119831"/>
              <a:ext cx="2516829" cy="3669513"/>
            </a:xfrm>
            <a:prstGeom prst="rect">
              <a:avLst/>
            </a:prstGeom>
          </p:spPr>
        </p:pic>
        <p:pic>
          <p:nvPicPr>
            <p:cNvPr id="20" name="图片 2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24" y="4245768"/>
              <a:ext cx="2489200" cy="254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11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04" y="1286821"/>
            <a:ext cx="4420700" cy="54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04" y="16395"/>
            <a:ext cx="7543116" cy="776793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2768" y="313505"/>
            <a:ext cx="115159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CHƠI: </a:t>
            </a:r>
            <a:r>
              <a:rPr lang="en-US" altLang="en-US" sz="4400" b="1" dirty="0" smtClean="0">
                <a:solidFill>
                  <a:srgbClr val="FF0000"/>
                </a:solidFill>
                <a:latin typeface="SVN-Vanilla Daisy Pro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ĐÓNG VAI</a:t>
            </a:r>
            <a:endParaRPr lang="it-IT" altLang="en-US" sz="4400" b="1" dirty="0">
              <a:solidFill>
                <a:srgbClr val="FF0000"/>
              </a:solidFill>
              <a:latin typeface="SVN-Vanilla Daisy Pro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Google Shape;127;p5"/>
          <p:cNvSpPr/>
          <p:nvPr/>
        </p:nvSpPr>
        <p:spPr>
          <a:xfrm>
            <a:off x="564543" y="3693695"/>
            <a:ext cx="388818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Hưng và Minh cùng đi học. 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ên 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 đi, Minh rẽ vào cửa hàng đồ ch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điện từ nên đ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 l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 muộn, nhưng Minh báo v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cô giáo là bị hỏng xe giữa đường.</a:t>
            </a:r>
            <a:endParaRPr lang="en-US" sz="20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vi-VN" sz="2000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em là Bình và Hưng, em sẽ lựa chọn cách ứng xử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sz="2000" b="1" kern="0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6098651" y="4134895"/>
            <a:ext cx="446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....................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ahoma" pitchFamily="34" charset="0"/>
              <a:ea typeface="微软雅黑" panose="020B050302020402020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27647" y="564300"/>
            <a:ext cx="8839527" cy="5032870"/>
            <a:chOff x="1592362" y="382568"/>
            <a:chExt cx="8839527" cy="50328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79264"/>
              <a:ext cx="292360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itchFamily="18" charset="0"/>
                  <a:ea typeface="Helvetica Neue"/>
                  <a:cs typeface="Times New Roman" pitchFamily="18" charset="0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LUYỆN TẬP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pic>
          <p:nvPicPr>
            <p:cNvPr id="15" name="PA_库_图片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174318">
              <a:off x="6929761" y="-293460"/>
              <a:ext cx="1747392" cy="3099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2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56684" y="-294173"/>
            <a:ext cx="1440259" cy="1843055"/>
          </a:xfrm>
          <a:prstGeom prst="rect">
            <a:avLst/>
          </a:prstGeom>
        </p:spPr>
      </p:pic>
      <p:pic>
        <p:nvPicPr>
          <p:cNvPr id="7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93780" y="0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xmlns="" id="{C1A77C1D-60AB-1946-BA34-0E60C077079B}"/>
              </a:ext>
            </a:extLst>
          </p:cNvPr>
          <p:cNvSpPr/>
          <p:nvPr/>
        </p:nvSpPr>
        <p:spPr>
          <a:xfrm>
            <a:off x="1135279" y="4213470"/>
            <a:ext cx="4589463" cy="2621902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xmlns="" id="{AB2EE10B-8099-AB4B-B8C7-AB837E39EC4C}"/>
              </a:ext>
            </a:extLst>
          </p:cNvPr>
          <p:cNvSpPr/>
          <p:nvPr/>
        </p:nvSpPr>
        <p:spPr>
          <a:xfrm>
            <a:off x="5915819" y="790049"/>
            <a:ext cx="5096738" cy="3412888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xmlns="" id="{E479973F-B088-9943-A84E-1D3E7147B169}"/>
              </a:ext>
            </a:extLst>
          </p:cNvPr>
          <p:cNvSpPr/>
          <p:nvPr/>
        </p:nvSpPr>
        <p:spPr>
          <a:xfrm rot="5400000">
            <a:off x="7049383" y="3069373"/>
            <a:ext cx="2621902" cy="488903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xmlns="" id="{99B52863-648B-1943-B922-10CD78F586EB}"/>
              </a:ext>
            </a:extLst>
          </p:cNvPr>
          <p:cNvSpPr/>
          <p:nvPr/>
        </p:nvSpPr>
        <p:spPr>
          <a:xfrm rot="5400000">
            <a:off x="1731458" y="165959"/>
            <a:ext cx="3397104" cy="458946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9D7BEE-A446-E84E-9313-09B28037A0F1}"/>
              </a:ext>
            </a:extLst>
          </p:cNvPr>
          <p:cNvSpPr txBox="1"/>
          <p:nvPr/>
        </p:nvSpPr>
        <p:spPr>
          <a:xfrm>
            <a:off x="-211049" y="1764196"/>
            <a:ext cx="113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1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949603-B0A7-9144-AB9E-730FE9FAE5B3}"/>
              </a:ext>
            </a:extLst>
          </p:cNvPr>
          <p:cNvSpPr txBox="1"/>
          <p:nvPr/>
        </p:nvSpPr>
        <p:spPr>
          <a:xfrm>
            <a:off x="0" y="4739865"/>
            <a:ext cx="104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2</a:t>
            </a:r>
            <a:endParaRPr lang="x-none" sz="2400" b="1" dirty="0">
              <a:solidFill>
                <a:srgbClr val="FF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6BDA2C-5EA7-AA47-9013-DE186622A24E}"/>
              </a:ext>
            </a:extLst>
          </p:cNvPr>
          <p:cNvSpPr txBox="1"/>
          <p:nvPr/>
        </p:nvSpPr>
        <p:spPr>
          <a:xfrm>
            <a:off x="10720071" y="1255852"/>
            <a:ext cx="1663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3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F4D2FE9-F07A-1F42-8718-28E45B696D10}"/>
              </a:ext>
            </a:extLst>
          </p:cNvPr>
          <p:cNvSpPr txBox="1"/>
          <p:nvPr/>
        </p:nvSpPr>
        <p:spPr>
          <a:xfrm>
            <a:off x="10767681" y="4581035"/>
            <a:ext cx="156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4</a:t>
            </a:r>
            <a:r>
              <a:rPr lang="x-none" sz="2400" b="1" dirty="0" smtClean="0">
                <a:solidFill>
                  <a:prstClr val="white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4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9274" y="762138"/>
            <a:ext cx="4876529" cy="214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đưới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minh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phê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1807" y="850610"/>
            <a:ext cx="50184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65347" y="4339087"/>
            <a:ext cx="43088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xong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trọng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”,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rằng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cuộc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sóng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phải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trọng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tuỷ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xử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2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/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hay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r>
              <a:rPr lang="en-US" sz="2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1808" y="4291408"/>
            <a:ext cx="4738206" cy="1796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  <p:bldP spid="17" grpId="0"/>
      <p:bldP spid="18" grpId="0"/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294" y="-532119"/>
            <a:ext cx="6361923" cy="6205211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591592" y="-532119"/>
            <a:ext cx="1440259" cy="2112622"/>
          </a:xfrm>
          <a:prstGeom prst="rect">
            <a:avLst/>
          </a:prstGeom>
        </p:spPr>
      </p:pic>
      <p:pic>
        <p:nvPicPr>
          <p:cNvPr id="10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3275" y="1237430"/>
            <a:ext cx="4935706" cy="3688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đưới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4748225" y="-248025"/>
            <a:ext cx="7742594" cy="454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875" y="-448608"/>
            <a:ext cx="2280885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55;p8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1033760" y="4217436"/>
            <a:ext cx="1653119" cy="10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993780" y="0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061862"/>
              </p:ext>
            </p:extLst>
          </p:nvPr>
        </p:nvGraphicFramePr>
        <p:xfrm>
          <a:off x="5958555" y="792910"/>
          <a:ext cx="6141767" cy="5908720"/>
        </p:xfrm>
        <a:graphic>
          <a:graphicData uri="http://schemas.openxmlformats.org/drawingml/2006/table">
            <a:tbl>
              <a:tblPr/>
              <a:tblGrid>
                <a:gridCol w="6141767"/>
              </a:tblGrid>
              <a:tr h="5908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kern="1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61546" y="5825406"/>
            <a:ext cx="5499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7692" y="4492778"/>
            <a:ext cx="6554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Đóng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vai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/>
        </p:blipFill>
        <p:spPr bwMode="auto">
          <a:xfrm>
            <a:off x="5138057" y="3555691"/>
            <a:ext cx="7165910" cy="277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05845" y="1215845"/>
            <a:ext cx="2557262" cy="2133600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000" dirty="0" err="1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mình</a:t>
            </a:r>
            <a:r>
              <a:rPr lang="en-US" sz="2000" dirty="0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......................</a:t>
            </a:r>
            <a:endParaRPr lang="en-US" sz="2000" dirty="0">
              <a:solidFill>
                <a:prstClr val="black"/>
              </a:solidFill>
              <a:latin typeface="#9Slide05 Brannboll Ny" panose="02000000000000000000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A50021"/>
                </a:solidFill>
              </a:rPr>
              <a:t>.</a:t>
            </a:r>
            <a:endParaRPr lang="en-US" sz="2000" b="1" i="1" dirty="0">
              <a:solidFill>
                <a:srgbClr val="A5002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266922" y="1187569"/>
            <a:ext cx="4037045" cy="2350247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>
              <a:lnSpc>
                <a:spcPts val="12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102751" y="475884"/>
            <a:ext cx="5153445" cy="61768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nip Diagonal Corner Rectangle 8"/>
          <p:cNvSpPr/>
          <p:nvPr/>
        </p:nvSpPr>
        <p:spPr>
          <a:xfrm>
            <a:off x="316523" y="707366"/>
            <a:ext cx="4262045" cy="683222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" y="-177674"/>
            <a:ext cx="1943897" cy="11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67437"/>
              </p:ext>
            </p:extLst>
          </p:nvPr>
        </p:nvGraphicFramePr>
        <p:xfrm>
          <a:off x="447594" y="2106584"/>
          <a:ext cx="4328403" cy="3535680"/>
        </p:xfrm>
        <a:graphic>
          <a:graphicData uri="http://schemas.openxmlformats.org/drawingml/2006/table">
            <a:tbl>
              <a:tblPr/>
              <a:tblGrid>
                <a:gridCol w="4328403"/>
              </a:tblGrid>
              <a:tr h="318238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Sau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”, Linh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tuỳ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hay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266922" y="1624027"/>
            <a:ext cx="39049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Linh.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11846"/>
            <a:ext cx="9209314" cy="3992908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327804" y="1138445"/>
            <a:ext cx="8017217" cy="193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55266" y="1040525"/>
            <a:ext cx="3436733" cy="2794357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573625" y="57173"/>
            <a:ext cx="4715695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ea typeface="Arial" panose="020B0604020202020204" pitchFamily="34" charset="0"/>
              </a:rPr>
              <a:t>Chia </a:t>
            </a:r>
            <a:r>
              <a:rPr lang="en-US" sz="3200" b="1" dirty="0" err="1" smtClean="0">
                <a:solidFill>
                  <a:srgbClr val="FF0000"/>
                </a:solidFill>
                <a:ea typeface="Arial" panose="020B0604020202020204" pitchFamily="34" charset="0"/>
              </a:rPr>
              <a:t>sẻ</a:t>
            </a:r>
            <a:endParaRPr lang="en-US" sz="3200" b="1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0" name="Shape 110"/>
          <p:cNvPicPr/>
          <p:nvPr/>
        </p:nvPicPr>
        <p:blipFill>
          <a:blip r:embed="rId5"/>
          <a:stretch/>
        </p:blipFill>
        <p:spPr>
          <a:xfrm>
            <a:off x="104503" y="4651375"/>
            <a:ext cx="3077236" cy="220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028" y="4651375"/>
            <a:ext cx="4309073" cy="2202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77" y="4651375"/>
            <a:ext cx="4152122" cy="22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92362" y="1086162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4: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IV. </a:t>
              </a:r>
            </a:p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VẬN DỤNG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6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982283" y="1191140"/>
            <a:ext cx="6663096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11" y="209006"/>
            <a:ext cx="6353926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645372"/>
              </p:ext>
            </p:extLst>
          </p:nvPr>
        </p:nvGraphicFramePr>
        <p:xfrm>
          <a:off x="222069" y="2241270"/>
          <a:ext cx="4688958" cy="6217500"/>
        </p:xfrm>
        <a:graphic>
          <a:graphicData uri="http://schemas.openxmlformats.org/drawingml/2006/table">
            <a:tbl>
              <a:tblPr/>
              <a:tblGrid>
                <a:gridCol w="4688958"/>
              </a:tblGrid>
              <a:tr h="6217500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14535"/>
              </p:ext>
            </p:extLst>
          </p:nvPr>
        </p:nvGraphicFramePr>
        <p:xfrm>
          <a:off x="5140230" y="1845813"/>
          <a:ext cx="4907539" cy="3566160"/>
        </p:xfrm>
        <a:graphic>
          <a:graphicData uri="http://schemas.openxmlformats.org/drawingml/2006/table">
            <a:tbl>
              <a:tblPr/>
              <a:tblGrid>
                <a:gridCol w="4907539"/>
              </a:tblGrid>
              <a:tr h="3015551">
                <a:tc>
                  <a:txBody>
                    <a:bodyPr/>
                    <a:lstStyle/>
                    <a:p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302" y="171449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4: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11244" y="813196"/>
              <a:ext cx="4304627" cy="4425552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29627" y="2921714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XIN CHÀO VÀ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0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99087" y="2550664"/>
            <a:ext cx="1041061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8,9,10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4</a:t>
            </a:r>
            <a:endParaRPr lang="en-US" alt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 TRỌNG SỰ THẬT</a:t>
            </a:r>
            <a:endParaRPr lang="en-SG" altLang="en-US" sz="32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42" y="96970"/>
            <a:ext cx="3647672" cy="224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. Galilei có nói câu “DÙ SAO... - Hội Thiên Văn Hà Nội - HAS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93" y="96970"/>
            <a:ext cx="3363401" cy="19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42" y="160338"/>
            <a:ext cx="2514600" cy="189387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19876" r="16764" b="10484"/>
          <a:stretch/>
        </p:blipFill>
        <p:spPr bwMode="auto">
          <a:xfrm>
            <a:off x="155575" y="3892164"/>
            <a:ext cx="3252083" cy="2639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hững câu ca dao tục ngữ về tôn trọng người kh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37" y="3953846"/>
            <a:ext cx="3164122" cy="25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279" y="3947823"/>
            <a:ext cx="2835264" cy="25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09634" y="3947822"/>
            <a:ext cx="2194560" cy="25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83605" y="1086162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910042"/>
              <a:ext cx="292360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4 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–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8,9,10</a:t>
              </a:r>
              <a:endParaRPr lang="en-US" altLang="en-US" sz="32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TÔN TRỌNG SỰ THẬT</a:t>
              </a:r>
              <a:endParaRPr lang="en-SG" alt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482584"/>
              <a:ext cx="32188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KHÁM PHÁ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4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11447" y="2878048"/>
            <a:ext cx="614635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HIỆN CỦA TÔN TRỌNG SỰ THẬT</a:t>
            </a:r>
          </a:p>
        </p:txBody>
      </p:sp>
    </p:spTree>
    <p:extLst>
      <p:ext uri="{BB962C8B-B14F-4D97-AF65-F5344CB8AC3E}">
        <p14:creationId xmlns:p14="http://schemas.microsoft.com/office/powerpoint/2010/main" val="4568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68" y="1330557"/>
            <a:ext cx="901677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#9Slide05 IcielSanelma" pitchFamily="2" charset="0"/>
              </a:rPr>
              <a:t> 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Từ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Hy Lạp cổ đại cho đến tận thế k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ỉ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XVI, con người vẫn quan niệm rằng Trái Đ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ấ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t đứng yên, là trung tâm của vũ trụ. Mặt Trời, Mặt Trăng và các thiên 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khác quay quanh 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ái Đất.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(Galileo Galilei)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là một nhà t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hiên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văn học, vật 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í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học, toán học và triết học I-ta-li-a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(Italia),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ông đã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ủ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hộ quan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cho rằng “Mặt T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rời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là trung tâm của vũ trụ và Trái Đất cùng mọi hà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tinh đều quay xung quanh nó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2327" y="3735157"/>
            <a:ext cx="866692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    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Tuy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nhiên, trong 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k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Ga-li-lê sinh sống, quan điểm “Trái Đất là trung 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 của vũ trụ và luôn đứng yên” được coi là quan điểm chính thống trong xã hội. Tất cả 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ữ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ý kiến phản bác lại điều đó đều không được 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ấ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 nhận. V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vậy, quan 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 mà Ga-li-lê ủng hộ rằng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Đất 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là một hành tinh quay xung quanh Mặt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i” là trái ngược với quan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này, bị cho là 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đối.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Vào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ngày 22/6/1633,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đã bị đưa ra trước toà án đ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xét xử. Tương truyền rằng, sau khi bước ra khỏi cửa toà án, ông đã bực tức nói to: “Dù sao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ái Đất vẫn quay!”.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3716" y="812042"/>
            <a:ext cx="6731331" cy="599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vi-VN" sz="28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GA-LI-LÊ VÀ CHÂN LÍ “DÙ SAO TRÁI ĐẤT VẪN QUAY”</a:t>
            </a:r>
            <a:endParaRPr lang="en-US" sz="28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2" y="3899615"/>
            <a:ext cx="2690212" cy="23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097" y="1346393"/>
            <a:ext cx="1971467" cy="21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" y="2084851"/>
            <a:ext cx="3072343" cy="2112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-1371533"/>
            <a:ext cx="5532437" cy="36484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7382" y="2435357"/>
            <a:ext cx="1956693" cy="1219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Hoạt</a:t>
            </a: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động</a:t>
            </a: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nhóm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563" y="260648"/>
            <a:ext cx="2976331" cy="1632181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PHIẾU BÀI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21506" r="30000" b="16709"/>
          <a:stretch/>
        </p:blipFill>
        <p:spPr>
          <a:xfrm>
            <a:off x="8592278" y="1"/>
            <a:ext cx="3770572" cy="2084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7755" y="1790342"/>
            <a:ext cx="3454244" cy="6258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1564 - 1642)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4" y="361592"/>
            <a:ext cx="2496277" cy="1051185"/>
          </a:xfrm>
          <a:prstGeom prst="rect">
            <a:avLst/>
          </a:prstGeom>
        </p:spPr>
      </p:pic>
      <p:sp>
        <p:nvSpPr>
          <p:cNvPr id="12" name="Flowchart: Decision 11"/>
          <p:cNvSpPr/>
          <p:nvPr/>
        </p:nvSpPr>
        <p:spPr>
          <a:xfrm>
            <a:off x="5867799" y="260648"/>
            <a:ext cx="3012511" cy="1632181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HÀNG</a:t>
            </a:r>
          </a:p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133" dirty="0">
                <a:latin typeface="Times New Roman" pitchFamily="18" charset="0"/>
                <a:cs typeface="Times New Roman" pitchFamily="18" charset="0"/>
              </a:rPr>
              <a:t> – li - </a:t>
            </a:r>
            <a:r>
              <a:rPr lang="en-US" sz="2133" dirty="0" err="1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21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3026715" y="2558124"/>
            <a:ext cx="7101732" cy="117651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1: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.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3038627" y="3958773"/>
            <a:ext cx="6624736" cy="1198419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2: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– li – </a:t>
            </a:r>
            <a:r>
              <a:rPr lang="en-US" sz="2400" dirty="0" err="1"/>
              <a:t>lê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smtClean="0"/>
              <a:t>quay </a:t>
            </a:r>
            <a:r>
              <a:rPr lang="en-US" sz="2400" dirty="0" err="1"/>
              <a:t>chứng</a:t>
            </a:r>
            <a:r>
              <a:rPr lang="en-US" sz="2400" dirty="0"/>
              <a:t> </a:t>
            </a:r>
            <a:r>
              <a:rPr lang="en-US" sz="2400" dirty="0" err="1"/>
              <a:t>tỏ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VÌ </a:t>
            </a:r>
            <a:r>
              <a:rPr lang="en-US" sz="2400" dirty="0" err="1"/>
              <a:t>sao</a:t>
            </a:r>
            <a:endParaRPr lang="en-US" sz="2400" dirty="0"/>
          </a:p>
        </p:txBody>
      </p:sp>
      <p:sp>
        <p:nvSpPr>
          <p:cNvPr id="15" name="Flowchart: Process 14"/>
          <p:cNvSpPr/>
          <p:nvPr/>
        </p:nvSpPr>
        <p:spPr>
          <a:xfrm>
            <a:off x="527381" y="5106044"/>
            <a:ext cx="7008779" cy="816864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3: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977368" y="5992015"/>
            <a:ext cx="6078739" cy="81686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</a:t>
            </a:r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4: </a:t>
            </a:r>
            <a:r>
              <a:rPr lang="en-US" sz="2400" dirty="0" err="1"/>
              <a:t>Tôn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363" y="3308503"/>
            <a:ext cx="2528637" cy="35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" y="286850"/>
            <a:ext cx="10673894" cy="6730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1587" y="1404215"/>
            <a:ext cx="90745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uan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mà Ga-li-lê ủng hộ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 m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là một hành tinh quay xung quanh Mặt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Trờ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i” là trái ngược với quan đi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đang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 cho là ch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 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đối.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 bị đưa ra trước toà án đ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xét xử. Tương truyền rằng, sau khi bước ra khỏi cửa toà án, ông đã bực tức nói to: “Dù sao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ái Đất vẫn quay!”.</a:t>
            </a:r>
            <a:endParaRPr lang="en-US" sz="2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7533" y="2647116"/>
            <a:ext cx="9037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nổi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Ga-li-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lê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Dù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vẫn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quay"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tỏ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phải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khẳng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4078" y="748443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NHÓM…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SVN-Vanilla Daisy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7" y="4909559"/>
            <a:ext cx="3377483" cy="204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635903" y="0"/>
            <a:ext cx="1558097" cy="1331801"/>
            <a:chOff x="9203433" y="3655634"/>
            <a:chExt cx="3329017" cy="22589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6" t="21506" r="30000" b="16709"/>
            <a:stretch/>
          </p:blipFill>
          <p:spPr>
            <a:xfrm>
              <a:off x="9484033" y="3655634"/>
              <a:ext cx="2767820" cy="22589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203433" y="4957992"/>
              <a:ext cx="332901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(Ga-li-lê, 1564 - 1642)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0" y="0"/>
            <a:ext cx="3266164" cy="661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87534" y="3519350"/>
            <a:ext cx="9122368" cy="7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Sự </a:t>
            </a:r>
            <a:r>
              <a:rPr lang="vi-VN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thật là những gì có thật trong cuộc sống hiện thực và phản ánh đúng hiện thực cuộc </a:t>
            </a:r>
            <a:r>
              <a:rPr lang="vi-VN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sống.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96727" y="4389199"/>
            <a:ext cx="909613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SVN-Very Berry" panose="00000500000000000000" pitchFamily="2" charset="0"/>
                <a:ea typeface="Arial" panose="020B0604020202020204" pitchFamily="34" charset="0"/>
              </a:rPr>
              <a:t> </a:t>
            </a:r>
            <a:r>
              <a:rPr lang="vi-VN" sz="2000" dirty="0" smtClean="0">
                <a:latin typeface="+mj-lt"/>
                <a:ea typeface="Arial" panose="020B0604020202020204" pitchFamily="34" charset="0"/>
              </a:rPr>
              <a:t>Tôn 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trọng sự thật là suy nghĩ, nói và làm theo đúng sự thật</a:t>
            </a:r>
            <a:r>
              <a:rPr lang="vi-VN" sz="2000" dirty="0" smtClean="0">
                <a:latin typeface="+mj-lt"/>
                <a:ea typeface="Arial" panose="020B0604020202020204" pitchFamily="34" charset="0"/>
              </a:rPr>
              <a:t>.</a:t>
            </a:r>
            <a:endParaRPr lang="en-US" sz="2000" dirty="0">
              <a:latin typeface="+mj-lt"/>
              <a:ea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327" y="876681"/>
            <a:ext cx="339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3123" y="373712"/>
            <a:ext cx="10742214" cy="6484288"/>
            <a:chOff x="143123" y="373712"/>
            <a:chExt cx="10002742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3" y="2934031"/>
              <a:ext cx="3999949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72596" y="1716657"/>
            <a:ext cx="6970694" cy="27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niệm</a:t>
            </a:r>
            <a:endParaRPr lang="en-US" sz="24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 </a:t>
            </a:r>
            <a:r>
              <a:rPr lang="vi-VN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 là những gì có thật trong cuộc sống hiện thực và phản ánh đúng hiện thực cuộc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sống.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 </a:t>
            </a:r>
            <a:r>
              <a:rPr lang="vi-VN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 sự thật là suy nghĩ, nói và làm theo đúng sự thật.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b="1" i="1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11422</TotalTime>
  <Words>2617</Words>
  <Application>Microsoft Office PowerPoint</Application>
  <PresentationFormat>Widescreen</PresentationFormat>
  <Paragraphs>200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微软雅黑</vt:lpstr>
      <vt:lpstr>#9Slide05 Brannboll Ny</vt:lpstr>
      <vt:lpstr>#9Slide05 Fourth</vt:lpstr>
      <vt:lpstr>#9Slide05 IcielSanelma</vt:lpstr>
      <vt:lpstr>#9Slide05 Pattaya</vt:lpstr>
      <vt:lpstr>#9Slide05 SVNCookie</vt:lpstr>
      <vt:lpstr>#9Slide06 SVNSlow Attack</vt:lpstr>
      <vt:lpstr>#9Slide07 IcielAmerican Forkbal</vt:lpstr>
      <vt:lpstr>#9Slide07 Marbelia Regular</vt:lpstr>
      <vt:lpstr>Arial</vt:lpstr>
      <vt:lpstr>Calibri</vt:lpstr>
      <vt:lpstr>Calibri Light</vt:lpstr>
      <vt:lpstr>Cambria</vt:lpstr>
      <vt:lpstr>Courier New</vt:lpstr>
      <vt:lpstr>Helvetica Neue</vt:lpstr>
      <vt:lpstr>SVN-Vanilla Daisy Pro</vt:lpstr>
      <vt:lpstr>SVN-Very Berry</vt:lpstr>
      <vt:lpstr>Tahoma</vt:lpstr>
      <vt:lpstr>Times New Roman</vt:lpstr>
      <vt:lpstr>Verdana</vt:lpstr>
      <vt:lpstr>Office Theme</vt:lpstr>
      <vt:lpstr>1_Office Theme</vt:lpstr>
      <vt:lpstr>24_Office Theme</vt:lpstr>
      <vt:lpstr>Default Design</vt:lpstr>
      <vt:lpstr>3_Office Theme</vt:lpstr>
      <vt:lpstr>32_Office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HẸN HÒ: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WIN10</cp:lastModifiedBy>
  <cp:revision>335</cp:revision>
  <dcterms:created xsi:type="dcterms:W3CDTF">2021-06-28T15:32:15Z</dcterms:created>
  <dcterms:modified xsi:type="dcterms:W3CDTF">2021-11-03T04:40:27Z</dcterms:modified>
</cp:coreProperties>
</file>