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4" r:id="rId2"/>
    <p:sldId id="407" r:id="rId3"/>
    <p:sldId id="431" r:id="rId4"/>
    <p:sldId id="435" r:id="rId5"/>
    <p:sldId id="434" r:id="rId6"/>
    <p:sldId id="457" r:id="rId7"/>
    <p:sldId id="458" r:id="rId8"/>
    <p:sldId id="460" r:id="rId9"/>
    <p:sldId id="461" r:id="rId10"/>
    <p:sldId id="459" r:id="rId11"/>
    <p:sldId id="433" r:id="rId12"/>
    <p:sldId id="445" r:id="rId13"/>
    <p:sldId id="462" r:id="rId14"/>
    <p:sldId id="455" r:id="rId15"/>
    <p:sldId id="449" r:id="rId16"/>
    <p:sldId id="450" r:id="rId17"/>
    <p:sldId id="451" r:id="rId18"/>
    <p:sldId id="452" r:id="rId19"/>
    <p:sldId id="453" r:id="rId20"/>
    <p:sldId id="428" r:id="rId21"/>
    <p:sldId id="463" r:id="rId22"/>
    <p:sldId id="45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a:srgbClr val="FF3300"/>
    <a:srgbClr val="FF3399"/>
    <a:srgbClr val="660066"/>
    <a:srgbClr val="66FF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55" autoAdjust="0"/>
  </p:normalViewPr>
  <p:slideViewPr>
    <p:cSldViewPr>
      <p:cViewPr>
        <p:scale>
          <a:sx n="79" d="100"/>
          <a:sy n="79" d="100"/>
        </p:scale>
        <p:origin x="-114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127A5-E550-462B-8A35-91AAE7D98BDE}" type="datetimeFigureOut">
              <a:rPr lang="en-US" smtClean="0"/>
              <a:pPr/>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B8C8A-6410-463F-8204-008017587CAD}" type="slidenum">
              <a:rPr lang="en-US" smtClean="0"/>
              <a:pPr/>
              <a:t>‹#›</a:t>
            </a:fld>
            <a:endParaRPr lang="en-US"/>
          </a:p>
        </p:txBody>
      </p:sp>
    </p:spTree>
    <p:extLst>
      <p:ext uri="{BB962C8B-B14F-4D97-AF65-F5344CB8AC3E}">
        <p14:creationId xmlns:p14="http://schemas.microsoft.com/office/powerpoint/2010/main" val="235760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8C8A-6410-463F-8204-008017587CAD}" type="slidenum">
              <a:rPr lang="en-US" smtClean="0"/>
              <a:pPr/>
              <a:t>2</a:t>
            </a:fld>
            <a:endParaRPr lang="en-US"/>
          </a:p>
        </p:txBody>
      </p:sp>
    </p:spTree>
    <p:extLst>
      <p:ext uri="{BB962C8B-B14F-4D97-AF65-F5344CB8AC3E}">
        <p14:creationId xmlns:p14="http://schemas.microsoft.com/office/powerpoint/2010/main" val="341671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8C8A-6410-463F-8204-008017587CAD}" type="slidenum">
              <a:rPr lang="en-US" smtClean="0"/>
              <a:pPr/>
              <a:t>5</a:t>
            </a:fld>
            <a:endParaRPr lang="en-US"/>
          </a:p>
        </p:txBody>
      </p:sp>
    </p:spTree>
    <p:extLst>
      <p:ext uri="{BB962C8B-B14F-4D97-AF65-F5344CB8AC3E}">
        <p14:creationId xmlns:p14="http://schemas.microsoft.com/office/powerpoint/2010/main" val="384079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2139313-7B54-43CC-B337-3D403D39FD9B}" type="datetime1">
              <a:rPr lang="en-US" altLang="en-US"/>
              <a:pPr/>
              <a:t>2/20/2021</a:t>
            </a:fld>
            <a:endParaRPr lang="en-US" altLang="en-US"/>
          </a:p>
        </p:txBody>
      </p:sp>
      <p:sp>
        <p:nvSpPr>
          <p:cNvPr id="7" name="Rectangle 7"/>
          <p:cNvSpPr>
            <a:spLocks noGrp="1" noChangeArrowheads="1"/>
          </p:cNvSpPr>
          <p:nvPr>
            <p:ph type="sldNum" sz="quarter" idx="5"/>
          </p:nvPr>
        </p:nvSpPr>
        <p:spPr>
          <a:ln/>
        </p:spPr>
        <p:txBody>
          <a:bodyPr/>
          <a:lstStyle/>
          <a:p>
            <a:fld id="{4DF9B89E-28C5-431B-891A-0CAD5680C130}" type="slidenum">
              <a:rPr lang="en-US" altLang="en-US"/>
              <a:pPr/>
              <a:t>7</a:t>
            </a:fld>
            <a:endParaRPr lang="en-US" alt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833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848A265-4C46-4FC7-AC65-681A0573329C}" type="datetime1">
              <a:rPr lang="en-US" altLang="en-US"/>
              <a:pPr/>
              <a:t>2/20/2021</a:t>
            </a:fld>
            <a:endParaRPr lang="en-US" altLang="en-US"/>
          </a:p>
        </p:txBody>
      </p:sp>
      <p:sp>
        <p:nvSpPr>
          <p:cNvPr id="7" name="Rectangle 7"/>
          <p:cNvSpPr>
            <a:spLocks noGrp="1" noChangeArrowheads="1"/>
          </p:cNvSpPr>
          <p:nvPr>
            <p:ph type="sldNum" sz="quarter" idx="5"/>
          </p:nvPr>
        </p:nvSpPr>
        <p:spPr>
          <a:ln/>
        </p:spPr>
        <p:txBody>
          <a:bodyPr/>
          <a:lstStyle/>
          <a:p>
            <a:fld id="{3734719D-DA21-4A28-B25A-162FE5C36A9D}" type="slidenum">
              <a:rPr lang="en-US" altLang="en-US"/>
              <a:pPr/>
              <a:t>8</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156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DFA406C-7F9E-44E0-9E4F-AD2CE1A8135D}" type="datetime1">
              <a:rPr lang="en-US" altLang="en-US"/>
              <a:pPr/>
              <a:t>2/20/2021</a:t>
            </a:fld>
            <a:endParaRPr lang="en-US" altLang="en-US"/>
          </a:p>
        </p:txBody>
      </p:sp>
      <p:sp>
        <p:nvSpPr>
          <p:cNvPr id="7" name="Rectangle 7"/>
          <p:cNvSpPr>
            <a:spLocks noGrp="1" noChangeArrowheads="1"/>
          </p:cNvSpPr>
          <p:nvPr>
            <p:ph type="sldNum" sz="quarter" idx="5"/>
          </p:nvPr>
        </p:nvSpPr>
        <p:spPr>
          <a:ln/>
        </p:spPr>
        <p:txBody>
          <a:bodyPr/>
          <a:lstStyle/>
          <a:p>
            <a:fld id="{1669C8F6-796A-4711-81D8-764CFF30DC51}" type="slidenum">
              <a:rPr lang="en-US" altLang="en-US"/>
              <a:pPr/>
              <a:t>9</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893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E0E9772-8367-4CCD-9301-ABBE61843036}" type="datetime1">
              <a:rPr lang="en-US" altLang="en-US"/>
              <a:pPr/>
              <a:t>2/20/2021</a:t>
            </a:fld>
            <a:endParaRPr lang="en-US" altLang="en-US"/>
          </a:p>
        </p:txBody>
      </p:sp>
      <p:sp>
        <p:nvSpPr>
          <p:cNvPr id="7" name="Rectangle 7"/>
          <p:cNvSpPr>
            <a:spLocks noGrp="1" noChangeArrowheads="1"/>
          </p:cNvSpPr>
          <p:nvPr>
            <p:ph type="sldNum" sz="quarter" idx="5"/>
          </p:nvPr>
        </p:nvSpPr>
        <p:spPr>
          <a:ln/>
        </p:spPr>
        <p:txBody>
          <a:bodyPr/>
          <a:lstStyle/>
          <a:p>
            <a:fld id="{3E9DAFE4-6943-4791-8D6E-5D67101DDD8B}" type="slidenum">
              <a:rPr lang="en-US" altLang="en-US"/>
              <a:pPr/>
              <a:t>10</a:t>
            </a:fld>
            <a:endParaRPr lang="en-US"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759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8C8A-6410-463F-8204-008017587CAD}" type="slidenum">
              <a:rPr lang="en-US" smtClean="0"/>
              <a:pPr/>
              <a:t>22</a:t>
            </a:fld>
            <a:endParaRPr lang="en-US"/>
          </a:p>
        </p:txBody>
      </p:sp>
    </p:spTree>
    <p:extLst>
      <p:ext uri="{BB962C8B-B14F-4D97-AF65-F5344CB8AC3E}">
        <p14:creationId xmlns:p14="http://schemas.microsoft.com/office/powerpoint/2010/main" val="150517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8CBD9-8EB7-443F-801F-77F0C73A02D1}" type="datetime1">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228025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4C52C-A082-4FCF-ABB4-096007E13193}" type="datetime1">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326278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8077E-D087-42B2-87FE-AE24116F6C89}" type="datetime1">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374748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E2244C4-B801-47A1-B9DB-BA3FD9D1C716}" type="slidenum">
              <a:rPr lang="en-US" altLang="en-US"/>
              <a:pPr/>
              <a:t>‹#›</a:t>
            </a:fld>
            <a:endParaRPr lang="en-US" altLang="en-US"/>
          </a:p>
        </p:txBody>
      </p:sp>
    </p:spTree>
    <p:extLst>
      <p:ext uri="{BB962C8B-B14F-4D97-AF65-F5344CB8AC3E}">
        <p14:creationId xmlns:p14="http://schemas.microsoft.com/office/powerpoint/2010/main" val="159965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97155-8D3D-402E-AAC0-F4175CF50256}" type="datetime1">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420377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5C597-7613-4E0C-9FCA-81AED4A50445}" type="datetime1">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65949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6CFC94-069E-4A43-AD7F-60C942FC456B}" type="datetime1">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49119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5B22A2-5038-4766-A0E7-8678F087AA71}" type="datetime1">
              <a:rPr lang="en-US" smtClean="0"/>
              <a:pPr/>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120781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D8D14-632E-4CCB-805E-2EEBAA8B962D}" type="datetime1">
              <a:rPr lang="en-US" smtClean="0"/>
              <a:pPr/>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1060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8D611-5D72-40FA-A235-B589344D162D}" type="datetime1">
              <a:rPr lang="en-US" smtClean="0"/>
              <a:pPr/>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245680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61AB0-DA37-4469-B291-9A1FDD4A7E50}" type="datetime1">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294176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A7E92-5F1E-4712-8B36-DF41EC5B84AD}" type="datetime1">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B34A5-072E-4FEC-9335-994972C8E6D7}" type="slidenum">
              <a:rPr lang="en-US" smtClean="0"/>
              <a:pPr/>
              <a:t>‹#›</a:t>
            </a:fld>
            <a:endParaRPr lang="en-US"/>
          </a:p>
        </p:txBody>
      </p:sp>
    </p:spTree>
    <p:extLst>
      <p:ext uri="{BB962C8B-B14F-4D97-AF65-F5344CB8AC3E}">
        <p14:creationId xmlns:p14="http://schemas.microsoft.com/office/powerpoint/2010/main" val="71019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6AC61-4BBA-463D-99A2-A487EA0E1DB5}" type="datetime1">
              <a:rPr lang="en-US" smtClean="0"/>
              <a:pPr/>
              <a:t>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B34A5-072E-4FEC-9335-994972C8E6D7}" type="slidenum">
              <a:rPr lang="en-US" smtClean="0"/>
              <a:pPr/>
              <a:t>‹#›</a:t>
            </a:fld>
            <a:endParaRPr lang="en-US"/>
          </a:p>
        </p:txBody>
      </p:sp>
    </p:spTree>
    <p:extLst>
      <p:ext uri="{BB962C8B-B14F-4D97-AF65-F5344CB8AC3E}">
        <p14:creationId xmlns:p14="http://schemas.microsoft.com/office/powerpoint/2010/main" val="243687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5105400"/>
            <a:ext cx="7391400" cy="1020763"/>
          </a:xfrm>
        </p:spPr>
        <p:txBody>
          <a:bodyPr>
            <a:normAutofit fontScale="92500" lnSpcReduction="10000"/>
          </a:bodyPr>
          <a:lstStyle/>
          <a:p>
            <a:r>
              <a:rPr lang="en-US" b="1" i="1" dirty="0" smtClean="0">
                <a:solidFill>
                  <a:srgbClr val="00B050"/>
                </a:solidFill>
              </a:rPr>
              <a:t>THCS LONG BIÊN</a:t>
            </a:r>
          </a:p>
          <a:p>
            <a:r>
              <a:rPr lang="en-US" b="1" i="1" dirty="0" smtClean="0">
                <a:solidFill>
                  <a:srgbClr val="00B050"/>
                </a:solidFill>
              </a:rPr>
              <a:t>GV: VŨ NGUYỄN HUYỀN TRANG</a:t>
            </a:r>
            <a:endParaRPr lang="en-US" b="1" i="1" dirty="0">
              <a:solidFill>
                <a:srgbClr val="00B050"/>
              </a:solidFill>
            </a:endParaRPr>
          </a:p>
        </p:txBody>
      </p:sp>
      <p:sp>
        <p:nvSpPr>
          <p:cNvPr id="4" name="Slide Number Placeholder 3"/>
          <p:cNvSpPr>
            <a:spLocks noGrp="1"/>
          </p:cNvSpPr>
          <p:nvPr>
            <p:ph type="sldNum" sz="quarter" idx="12"/>
          </p:nvPr>
        </p:nvSpPr>
        <p:spPr/>
        <p:txBody>
          <a:bodyPr/>
          <a:lstStyle/>
          <a:p>
            <a:fld id="{D86B34A5-072E-4FEC-9335-994972C8E6D7}" type="slidenum">
              <a:rPr lang="en-US" smtClean="0"/>
              <a:pPr/>
              <a:t>1</a:t>
            </a:fld>
            <a:endParaRPr lang="en-US"/>
          </a:p>
        </p:txBody>
      </p:sp>
      <p:sp>
        <p:nvSpPr>
          <p:cNvPr id="5" name="TextBox 4"/>
          <p:cNvSpPr txBox="1"/>
          <p:nvPr/>
        </p:nvSpPr>
        <p:spPr>
          <a:xfrm>
            <a:off x="1447800" y="2546666"/>
            <a:ext cx="64008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8000" b="1" dirty="0" smtClean="0"/>
              <a:t>SINH HỌC 9</a:t>
            </a:r>
            <a:endParaRPr lang="en-US" sz="8000" b="1" dirty="0"/>
          </a:p>
        </p:txBody>
      </p:sp>
    </p:spTree>
    <p:extLst>
      <p:ext uri="{BB962C8B-B14F-4D97-AF65-F5344CB8AC3E}">
        <p14:creationId xmlns:p14="http://schemas.microsoft.com/office/powerpoint/2010/main" val="218389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fld id="{A775301F-D25C-4295-A172-1A0C2B402C1D}" type="datetime1">
              <a:rPr lang="en-US" altLang="en-US"/>
              <a:pPr/>
              <a:t>2/20/2021</a:t>
            </a:fld>
            <a:endParaRPr lang="en-US" altLang="en-US"/>
          </a:p>
        </p:txBody>
      </p:sp>
      <p:sp>
        <p:nvSpPr>
          <p:cNvPr id="12" name="Slide Number Placeholder 3"/>
          <p:cNvSpPr>
            <a:spLocks noGrp="1"/>
          </p:cNvSpPr>
          <p:nvPr>
            <p:ph type="sldNum" sz="quarter" idx="12"/>
          </p:nvPr>
        </p:nvSpPr>
        <p:spPr/>
        <p:txBody>
          <a:bodyPr/>
          <a:lstStyle/>
          <a:p>
            <a:fld id="{C94E0552-1BDC-4188-B1DE-C2D2124F6CA7}" type="slidenum">
              <a:rPr lang="en-US" altLang="en-US"/>
              <a:pPr/>
              <a:t>10</a:t>
            </a:fld>
            <a:endParaRPr lang="en-US" altLang="en-US"/>
          </a:p>
        </p:txBody>
      </p:sp>
      <p:sp>
        <p:nvSpPr>
          <p:cNvPr id="163843" name="AutoShape 3"/>
          <p:cNvSpPr>
            <a:spLocks noChangeArrowheads="1"/>
          </p:cNvSpPr>
          <p:nvPr/>
        </p:nvSpPr>
        <p:spPr bwMode="auto">
          <a:xfrm>
            <a:off x="259126" y="-6531"/>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r>
              <a:rPr lang="en-US" altLang="en-US"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b="1" dirty="0">
                <a:latin typeface="Times New Roman" panose="02020603050405020304" pitchFamily="18" charset="0"/>
                <a:cs typeface="Times New Roman" panose="02020603050405020304" pitchFamily="18" charset="0"/>
              </a:rPr>
              <a:t>MÔI TRƯỜNG SỐNG CỦA SINH VẬT</a:t>
            </a:r>
          </a:p>
          <a:p>
            <a:pPr algn="ctr" eaLnBrk="1" hangingPunct="1"/>
            <a:r>
              <a:rPr lang="en-US" altLang="en-US" sz="2400" b="1" dirty="0">
                <a:latin typeface="Times New Roman" panose="02020603050405020304" pitchFamily="18" charset="0"/>
                <a:cs typeface="Times New Roman" panose="02020603050405020304" pitchFamily="18" charset="0"/>
              </a:rPr>
              <a:t> MÔI TRƯỜNG SINH VẬT</a:t>
            </a:r>
          </a:p>
        </p:txBody>
      </p:sp>
      <p:pic>
        <p:nvPicPr>
          <p:cNvPr id="163844" name="Picture 4" descr="14047e7f4bfb1a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5" descr="242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1890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Rectangle 8"/>
          <p:cNvSpPr>
            <a:spLocks noChangeArrowheads="1"/>
          </p:cNvSpPr>
          <p:nvPr/>
        </p:nvSpPr>
        <p:spPr bwMode="auto">
          <a:xfrm>
            <a:off x="1752600" y="3396606"/>
            <a:ext cx="6253635" cy="46166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2400" b="1" dirty="0">
                <a:solidFill>
                  <a:schemeClr val="bg1"/>
                </a:solidFill>
                <a:latin typeface="Times New Roman" panose="02020603050405020304" pitchFamily="18" charset="0"/>
                <a:cs typeface="Times New Roman" panose="02020603050405020304" pitchFamily="18" charset="0"/>
              </a:rPr>
              <a:t>Cây tầm gửi sống ký sinh trên nhiều cây khác </a:t>
            </a:r>
          </a:p>
        </p:txBody>
      </p:sp>
      <p:pic>
        <p:nvPicPr>
          <p:cNvPr id="13" name="Picture 4" descr="Shaska26thAug2006BabyPuppyDogCla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343400"/>
            <a:ext cx="1662113" cy="152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5" descr="Mô tả bọ chét qua kính hiển vi điện tử qué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91000"/>
            <a:ext cx="1520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ChangeArrowheads="1"/>
          </p:cNvSpPr>
          <p:nvPr/>
        </p:nvSpPr>
        <p:spPr bwMode="auto">
          <a:xfrm>
            <a:off x="685800" y="6248400"/>
            <a:ext cx="1295400" cy="533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400" b="1">
                <a:solidFill>
                  <a:schemeClr val="bg1"/>
                </a:solidFill>
                <a:latin typeface="Times New Roman" panose="02020603050405020304" pitchFamily="18" charset="0"/>
                <a:cs typeface="Times New Roman" panose="02020603050405020304" pitchFamily="18" charset="0"/>
              </a:rPr>
              <a:t>Bọ chét</a:t>
            </a:r>
          </a:p>
        </p:txBody>
      </p:sp>
      <p:sp>
        <p:nvSpPr>
          <p:cNvPr id="16" name="Rectangle 17"/>
          <p:cNvSpPr>
            <a:spLocks noChangeArrowheads="1"/>
          </p:cNvSpPr>
          <p:nvPr/>
        </p:nvSpPr>
        <p:spPr bwMode="auto">
          <a:xfrm>
            <a:off x="2133600" y="4800600"/>
            <a:ext cx="1135247"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dirty="0">
                <a:latin typeface="Times New Roman" panose="02020603050405020304" pitchFamily="18" charset="0"/>
                <a:cs typeface="Times New Roman" panose="02020603050405020304" pitchFamily="18" charset="0"/>
              </a:rPr>
              <a:t>ký sinh</a:t>
            </a:r>
          </a:p>
        </p:txBody>
      </p:sp>
      <p:pic>
        <p:nvPicPr>
          <p:cNvPr id="17" name="Picture 9" descr="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114800"/>
            <a:ext cx="2343150" cy="15621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340741" y="5650339"/>
            <a:ext cx="2374368" cy="83099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400" b="1" dirty="0">
                <a:solidFill>
                  <a:schemeClr val="bg1"/>
                </a:solidFill>
                <a:latin typeface="Times New Roman" panose="02020603050405020304" pitchFamily="18" charset="0"/>
                <a:cs typeface="Times New Roman" panose="02020603050405020304" pitchFamily="18" charset="0"/>
              </a:rPr>
              <a:t>Mối ong ký sinh </a:t>
            </a:r>
          </a:p>
          <a:p>
            <a:pPr algn="ctr" eaLnBrk="1" hangingPunct="1"/>
            <a:r>
              <a:rPr lang="en-US" altLang="en-US" sz="2400" b="1" dirty="0">
                <a:solidFill>
                  <a:schemeClr val="bg1"/>
                </a:solidFill>
                <a:latin typeface="Times New Roman" panose="02020603050405020304" pitchFamily="18" charset="0"/>
                <a:cs typeface="Times New Roman" panose="02020603050405020304" pitchFamily="18" charset="0"/>
              </a:rPr>
              <a:t>trên nhộng ong </a:t>
            </a:r>
          </a:p>
        </p:txBody>
      </p:sp>
    </p:spTree>
    <p:extLst>
      <p:ext uri="{BB962C8B-B14F-4D97-AF65-F5344CB8AC3E}">
        <p14:creationId xmlns:p14="http://schemas.microsoft.com/office/powerpoint/2010/main" val="9626844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228600"/>
            <a:ext cx="865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1"/>
                </a:solidFill>
                <a:latin typeface=".VnTime" pitchFamily="34" charset="0"/>
              </a:defRPr>
            </a:lvl1pPr>
            <a:lvl2pPr marL="742950" indent="-285750" eaLnBrk="0" hangingPunct="0">
              <a:defRPr sz="3600">
                <a:solidFill>
                  <a:schemeClr val="tx1"/>
                </a:solidFill>
                <a:latin typeface=".VnTime" pitchFamily="34" charset="0"/>
              </a:defRPr>
            </a:lvl2pPr>
            <a:lvl3pPr marL="1143000" indent="-228600" eaLnBrk="0" hangingPunct="0">
              <a:defRPr sz="3600">
                <a:solidFill>
                  <a:schemeClr val="tx1"/>
                </a:solidFill>
                <a:latin typeface=".VnTime" pitchFamily="34" charset="0"/>
              </a:defRPr>
            </a:lvl3pPr>
            <a:lvl4pPr marL="1600200" indent="-228600" eaLnBrk="0" hangingPunct="0">
              <a:defRPr sz="3600">
                <a:solidFill>
                  <a:schemeClr val="tx1"/>
                </a:solidFill>
                <a:latin typeface=".VnTime" pitchFamily="34" charset="0"/>
              </a:defRPr>
            </a:lvl4pPr>
            <a:lvl5pPr marL="2057400" indent="-228600" eaLnBrk="0" hangingPunct="0">
              <a:defRPr sz="3600">
                <a:solidFill>
                  <a:schemeClr val="tx1"/>
                </a:solidFill>
                <a:latin typeface=".VnTime" pitchFamily="34" charset="0"/>
              </a:defRPr>
            </a:lvl5pPr>
            <a:lvl6pPr marL="2514600" indent="-228600" eaLnBrk="0" fontAlgn="base" hangingPunct="0">
              <a:spcBef>
                <a:spcPct val="0"/>
              </a:spcBef>
              <a:spcAft>
                <a:spcPct val="0"/>
              </a:spcAft>
              <a:defRPr sz="3600">
                <a:solidFill>
                  <a:schemeClr val="tx1"/>
                </a:solidFill>
                <a:latin typeface=".VnTime" pitchFamily="34" charset="0"/>
              </a:defRPr>
            </a:lvl6pPr>
            <a:lvl7pPr marL="2971800" indent="-228600" eaLnBrk="0" fontAlgn="base" hangingPunct="0">
              <a:spcBef>
                <a:spcPct val="0"/>
              </a:spcBef>
              <a:spcAft>
                <a:spcPct val="0"/>
              </a:spcAft>
              <a:defRPr sz="3600">
                <a:solidFill>
                  <a:schemeClr val="tx1"/>
                </a:solidFill>
                <a:latin typeface=".VnTime" pitchFamily="34" charset="0"/>
              </a:defRPr>
            </a:lvl7pPr>
            <a:lvl8pPr marL="3429000" indent="-228600" eaLnBrk="0" fontAlgn="base" hangingPunct="0">
              <a:spcBef>
                <a:spcPct val="0"/>
              </a:spcBef>
              <a:spcAft>
                <a:spcPct val="0"/>
              </a:spcAft>
              <a:defRPr sz="3600">
                <a:solidFill>
                  <a:schemeClr val="tx1"/>
                </a:solidFill>
                <a:latin typeface=".VnTime" pitchFamily="34" charset="0"/>
              </a:defRPr>
            </a:lvl8pPr>
            <a:lvl9pPr marL="3886200" indent="-228600" eaLnBrk="0" fontAlgn="base" hangingPunct="0">
              <a:spcBef>
                <a:spcPct val="0"/>
              </a:spcBef>
              <a:spcAft>
                <a:spcPct val="0"/>
              </a:spcAft>
              <a:defRPr sz="3600">
                <a:solidFill>
                  <a:schemeClr val="tx1"/>
                </a:solidFill>
                <a:latin typeface=".VnTime" pitchFamily="34" charset="0"/>
              </a:defRPr>
            </a:lvl9pPr>
          </a:lstStyle>
          <a:p>
            <a:pPr eaLnBrk="1" hangingPunct="1"/>
            <a:r>
              <a:rPr lang="en-US" altLang="en-US" b="1" dirty="0">
                <a:latin typeface="Times New Roman" panose="02020603050405020304" pitchFamily="18" charset="0"/>
              </a:rPr>
              <a:t>I/ </a:t>
            </a:r>
            <a:r>
              <a:rPr lang="en-US" altLang="en-US" b="1" u="sng" dirty="0">
                <a:latin typeface="Times New Roman" panose="02020603050405020304" pitchFamily="18" charset="0"/>
              </a:rPr>
              <a:t>Môi trường sống của sinh vật:</a:t>
            </a:r>
          </a:p>
        </p:txBody>
      </p:sp>
      <p:graphicFrame>
        <p:nvGraphicFramePr>
          <p:cNvPr id="62468" name="Group 4"/>
          <p:cNvGraphicFramePr>
            <a:graphicFrameLocks noGrp="1"/>
          </p:cNvGraphicFramePr>
          <p:nvPr>
            <p:ph sz="half" idx="2"/>
            <p:extLst>
              <p:ext uri="{D42A27DB-BD31-4B8C-83A1-F6EECF244321}">
                <p14:modId xmlns:p14="http://schemas.microsoft.com/office/powerpoint/2010/main" val="856166518"/>
              </p:ext>
            </p:extLst>
          </p:nvPr>
        </p:nvGraphicFramePr>
        <p:xfrm>
          <a:off x="246063" y="2438400"/>
          <a:ext cx="8528050" cy="4267200"/>
        </p:xfrm>
        <a:graphic>
          <a:graphicData uri="http://schemas.openxmlformats.org/drawingml/2006/table">
            <a:tbl>
              <a:tblPr/>
              <a:tblGrid>
                <a:gridCol w="1746294">
                  <a:extLst>
                    <a:ext uri="{9D8B030D-6E8A-4147-A177-3AD203B41FA5}">
                      <a16:colId xmlns:a16="http://schemas.microsoft.com/office/drawing/2014/main" xmlns="" val="20000"/>
                    </a:ext>
                  </a:extLst>
                </a:gridCol>
                <a:gridCol w="2854158">
                  <a:extLst>
                    <a:ext uri="{9D8B030D-6E8A-4147-A177-3AD203B41FA5}">
                      <a16:colId xmlns:a16="http://schemas.microsoft.com/office/drawing/2014/main" xmlns="" val="20001"/>
                    </a:ext>
                  </a:extLst>
                </a:gridCol>
                <a:gridCol w="3927598">
                  <a:extLst>
                    <a:ext uri="{9D8B030D-6E8A-4147-A177-3AD203B41FA5}">
                      <a16:colId xmlns:a16="http://schemas.microsoft.com/office/drawing/2014/main" xmlns="" val="20002"/>
                    </a:ext>
                  </a:extLst>
                </a:gridCol>
              </a:tblGrid>
              <a:tr h="10536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STT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rPr>
                        <a:t>Tên sinh vật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rPr>
                        <a:t>Môi  trường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rPr>
                        <a:t>sống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2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rPr>
                        <a:t>Cây hoa hồng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46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rPr>
                        <a:t>Cá chép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99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rPr>
                        <a:t>Sán lá 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15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62506" name="Rectangle 42"/>
          <p:cNvSpPr>
            <a:spLocks noChangeArrowheads="1"/>
          </p:cNvSpPr>
          <p:nvPr/>
        </p:nvSpPr>
        <p:spPr bwMode="auto">
          <a:xfrm>
            <a:off x="76200" y="993774"/>
            <a:ext cx="8686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tx1"/>
                </a:solidFill>
                <a:latin typeface=".VnTime" pitchFamily="34" charset="0"/>
              </a:defRPr>
            </a:lvl1pPr>
            <a:lvl2pPr marL="742950" indent="-285750" eaLnBrk="0" hangingPunct="0">
              <a:defRPr sz="3600">
                <a:solidFill>
                  <a:schemeClr val="tx1"/>
                </a:solidFill>
                <a:latin typeface=".VnTime" pitchFamily="34" charset="0"/>
              </a:defRPr>
            </a:lvl2pPr>
            <a:lvl3pPr marL="1143000" indent="-228600" eaLnBrk="0" hangingPunct="0">
              <a:defRPr sz="3600">
                <a:solidFill>
                  <a:schemeClr val="tx1"/>
                </a:solidFill>
                <a:latin typeface=".VnTime" pitchFamily="34" charset="0"/>
              </a:defRPr>
            </a:lvl3pPr>
            <a:lvl4pPr marL="1600200" indent="-228600" eaLnBrk="0" hangingPunct="0">
              <a:defRPr sz="3600">
                <a:solidFill>
                  <a:schemeClr val="tx1"/>
                </a:solidFill>
                <a:latin typeface=".VnTime" pitchFamily="34" charset="0"/>
              </a:defRPr>
            </a:lvl4pPr>
            <a:lvl5pPr marL="2057400" indent="-228600" eaLnBrk="0" hangingPunct="0">
              <a:defRPr sz="3600">
                <a:solidFill>
                  <a:schemeClr val="tx1"/>
                </a:solidFill>
                <a:latin typeface=".VnTime" pitchFamily="34" charset="0"/>
              </a:defRPr>
            </a:lvl5pPr>
            <a:lvl6pPr marL="2514600" indent="-228600" eaLnBrk="0" fontAlgn="base" hangingPunct="0">
              <a:spcBef>
                <a:spcPct val="0"/>
              </a:spcBef>
              <a:spcAft>
                <a:spcPct val="0"/>
              </a:spcAft>
              <a:defRPr sz="3600">
                <a:solidFill>
                  <a:schemeClr val="tx1"/>
                </a:solidFill>
                <a:latin typeface=".VnTime" pitchFamily="34" charset="0"/>
              </a:defRPr>
            </a:lvl6pPr>
            <a:lvl7pPr marL="2971800" indent="-228600" eaLnBrk="0" fontAlgn="base" hangingPunct="0">
              <a:spcBef>
                <a:spcPct val="0"/>
              </a:spcBef>
              <a:spcAft>
                <a:spcPct val="0"/>
              </a:spcAft>
              <a:defRPr sz="3600">
                <a:solidFill>
                  <a:schemeClr val="tx1"/>
                </a:solidFill>
                <a:latin typeface=".VnTime" pitchFamily="34" charset="0"/>
              </a:defRPr>
            </a:lvl7pPr>
            <a:lvl8pPr marL="3429000" indent="-228600" eaLnBrk="0" fontAlgn="base" hangingPunct="0">
              <a:spcBef>
                <a:spcPct val="0"/>
              </a:spcBef>
              <a:spcAft>
                <a:spcPct val="0"/>
              </a:spcAft>
              <a:defRPr sz="3600">
                <a:solidFill>
                  <a:schemeClr val="tx1"/>
                </a:solidFill>
                <a:latin typeface=".VnTime" pitchFamily="34" charset="0"/>
              </a:defRPr>
            </a:lvl8pPr>
            <a:lvl9pPr marL="3886200" indent="-228600" eaLnBrk="0" fontAlgn="base" hangingPunct="0">
              <a:spcBef>
                <a:spcPct val="0"/>
              </a:spcBef>
              <a:spcAft>
                <a:spcPct val="0"/>
              </a:spcAft>
              <a:defRPr sz="3600">
                <a:solidFill>
                  <a:schemeClr val="tx1"/>
                </a:solidFill>
                <a:latin typeface=".VnTime" pitchFamily="34" charset="0"/>
              </a:defRPr>
            </a:lvl9pPr>
          </a:lstStyle>
          <a:p>
            <a:pPr eaLnBrk="1" hangingPunct="1"/>
            <a:endParaRPr lang="en-US" altLang="en-US" sz="2400" b="1" i="1" dirty="0" smtClean="0">
              <a:latin typeface="Times New Roman" panose="02020603050405020304" pitchFamily="18" charset="0"/>
            </a:endParaRPr>
          </a:p>
          <a:p>
            <a:pPr eaLnBrk="1" hangingPunct="1"/>
            <a:r>
              <a:rPr lang="en-US" altLang="en-US" sz="2400" b="1" i="1" dirty="0" smtClean="0">
                <a:latin typeface="Times New Roman" panose="02020603050405020304" pitchFamily="18" charset="0"/>
              </a:rPr>
              <a:t>Bài tập về nhà: Quan </a:t>
            </a:r>
            <a:r>
              <a:rPr lang="en-US" altLang="en-US" sz="2400" b="1" i="1" dirty="0">
                <a:latin typeface="Times New Roman" panose="02020603050405020304" pitchFamily="18" charset="0"/>
              </a:rPr>
              <a:t>sát </a:t>
            </a:r>
            <a:r>
              <a:rPr lang="en-US" altLang="en-US" sz="2400" b="1" i="1" dirty="0" smtClean="0">
                <a:latin typeface="Times New Roman" panose="02020603050405020304" pitchFamily="18" charset="0"/>
              </a:rPr>
              <a:t>các hình ảnh trong </a:t>
            </a:r>
            <a:r>
              <a:rPr lang="en-US" altLang="en-US" sz="2400" b="1" i="1" dirty="0">
                <a:latin typeface="Times New Roman" panose="02020603050405020304" pitchFamily="18" charset="0"/>
              </a:rPr>
              <a:t>tự nhiên, </a:t>
            </a:r>
            <a:r>
              <a:rPr lang="en-US" altLang="en-US" sz="2400" b="1" i="1" dirty="0" smtClean="0">
                <a:latin typeface="Times New Roman" panose="02020603050405020304" pitchFamily="18" charset="0"/>
              </a:rPr>
              <a:t>điền  </a:t>
            </a:r>
            <a:r>
              <a:rPr lang="en-US" altLang="en-US" sz="2400" b="1" i="1" dirty="0">
                <a:latin typeface="Times New Roman" panose="02020603050405020304" pitchFamily="18" charset="0"/>
              </a:rPr>
              <a:t>nội dung phù hợp vào các ô trống trong bảng </a:t>
            </a:r>
            <a:r>
              <a:rPr lang="en-US" altLang="en-US" sz="2400" b="1" i="1" dirty="0" smtClean="0">
                <a:latin typeface="Times New Roman" panose="02020603050405020304" pitchFamily="18" charset="0"/>
              </a:rPr>
              <a:t>41.1</a:t>
            </a:r>
            <a:r>
              <a:rPr lang="en-US" altLang="en-US" sz="2400" b="1" i="1" dirty="0">
                <a:latin typeface="Times New Roman" panose="02020603050405020304" pitchFamily="18" charset="0"/>
              </a:rPr>
              <a:t> </a:t>
            </a:r>
            <a:r>
              <a:rPr lang="en-US" altLang="en-US" sz="2400" b="1" i="1" dirty="0" smtClean="0">
                <a:latin typeface="Times New Roman" panose="02020603050405020304" pitchFamily="18" charset="0"/>
              </a:rPr>
              <a:t>– Trang 119 - SGK)</a:t>
            </a:r>
          </a:p>
          <a:p>
            <a:pPr eaLnBrk="1" hangingPunct="1"/>
            <a:r>
              <a:rPr lang="en-US" altLang="en-US" sz="2400" b="1" i="1" dirty="0" smtClean="0">
                <a:latin typeface="Times New Roman" panose="02020603050405020304" pitchFamily="18" charset="0"/>
              </a:rPr>
              <a:t>Mỗi HS kể 5 sinh vật.</a:t>
            </a:r>
            <a:endParaRPr lang="en-US" altLang="en-US" sz="2400" b="1" i="1" dirty="0">
              <a:latin typeface="Times New Roman" panose="02020603050405020304" pitchFamily="18" charset="0"/>
            </a:endParaRPr>
          </a:p>
        </p:txBody>
      </p:sp>
    </p:spTree>
    <p:extLst>
      <p:ext uri="{BB962C8B-B14F-4D97-AF65-F5344CB8AC3E}">
        <p14:creationId xmlns:p14="http://schemas.microsoft.com/office/powerpoint/2010/main" val="857164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2506"/>
                                        </p:tgtEl>
                                        <p:attrNameLst>
                                          <p:attrName>style.visibility</p:attrName>
                                        </p:attrNameLst>
                                      </p:cBhvr>
                                      <p:to>
                                        <p:strVal val="visible"/>
                                      </p:to>
                                    </p:set>
                                    <p:anim calcmode="lin" valueType="num">
                                      <p:cBhvr>
                                        <p:cTn id="7" dur="500" fill="hold"/>
                                        <p:tgtEl>
                                          <p:spTgt spid="62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506"/>
                                        </p:tgtEl>
                                        <p:attrNameLst>
                                          <p:attrName>ppt_y</p:attrName>
                                        </p:attrNameLst>
                                      </p:cBhvr>
                                      <p:tavLst>
                                        <p:tav tm="0">
                                          <p:val>
                                            <p:strVal val="#ppt_y"/>
                                          </p:val>
                                        </p:tav>
                                        <p:tav tm="100000">
                                          <p:val>
                                            <p:strVal val="#ppt_y"/>
                                          </p:val>
                                        </p:tav>
                                      </p:tavLst>
                                    </p:anim>
                                    <p:anim calcmode="lin" valueType="num">
                                      <p:cBhvr>
                                        <p:cTn id="9" dur="500" fill="hold"/>
                                        <p:tgtEl>
                                          <p:spTgt spid="62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506"/>
                                        </p:tgtEl>
                                      </p:cBhvr>
                                    </p:animEffect>
                                  </p:childTnLst>
                                </p:cTn>
                              </p:par>
                            </p:childTnLst>
                          </p:cTn>
                        </p:par>
                        <p:par>
                          <p:cTn id="12" fill="hold" nodeType="afterGroup">
                            <p:stCondLst>
                              <p:cond delay="6150"/>
                            </p:stCondLst>
                            <p:childTnLst>
                              <p:par>
                                <p:cTn id="13" presetID="30" presetClass="entr" presetSubtype="0" fill="hold" nodeType="afterEffect">
                                  <p:stCondLst>
                                    <p:cond delay="0"/>
                                  </p:stCondLst>
                                  <p:childTnLst>
                                    <p:set>
                                      <p:cBhvr>
                                        <p:cTn id="14" dur="1" fill="hold">
                                          <p:stCondLst>
                                            <p:cond delay="0"/>
                                          </p:stCondLst>
                                        </p:cTn>
                                        <p:tgtEl>
                                          <p:spTgt spid="62468"/>
                                        </p:tgtEl>
                                        <p:attrNameLst>
                                          <p:attrName>style.visibility</p:attrName>
                                        </p:attrNameLst>
                                      </p:cBhvr>
                                      <p:to>
                                        <p:strVal val="visible"/>
                                      </p:to>
                                    </p:set>
                                    <p:animEffect transition="in" filter="fade">
                                      <p:cBhvr>
                                        <p:cTn id="15" dur="800" decel="100000"/>
                                        <p:tgtEl>
                                          <p:spTgt spid="62468"/>
                                        </p:tgtEl>
                                      </p:cBhvr>
                                    </p:animEffect>
                                    <p:anim calcmode="lin" valueType="num">
                                      <p:cBhvr>
                                        <p:cTn id="16" dur="800" decel="100000" fill="hold"/>
                                        <p:tgtEl>
                                          <p:spTgt spid="62468"/>
                                        </p:tgtEl>
                                        <p:attrNameLst>
                                          <p:attrName>style.rotation</p:attrName>
                                        </p:attrNameLst>
                                      </p:cBhvr>
                                      <p:tavLst>
                                        <p:tav tm="0">
                                          <p:val>
                                            <p:fltVal val="-90"/>
                                          </p:val>
                                        </p:tav>
                                        <p:tav tm="100000">
                                          <p:val>
                                            <p:fltVal val="0"/>
                                          </p:val>
                                        </p:tav>
                                      </p:tavLst>
                                    </p:anim>
                                    <p:anim calcmode="lin" valueType="num">
                                      <p:cBhvr>
                                        <p:cTn id="17" dur="800" decel="100000" fill="hold"/>
                                        <p:tgtEl>
                                          <p:spTgt spid="62468"/>
                                        </p:tgtEl>
                                        <p:attrNameLst>
                                          <p:attrName>ppt_x</p:attrName>
                                        </p:attrNameLst>
                                      </p:cBhvr>
                                      <p:tavLst>
                                        <p:tav tm="0">
                                          <p:val>
                                            <p:strVal val="#ppt_x+0.4"/>
                                          </p:val>
                                        </p:tav>
                                        <p:tav tm="100000">
                                          <p:val>
                                            <p:strVal val="#ppt_x-0.05"/>
                                          </p:val>
                                        </p:tav>
                                      </p:tavLst>
                                    </p:anim>
                                    <p:anim calcmode="lin" valueType="num">
                                      <p:cBhvr>
                                        <p:cTn id="18" dur="800" decel="100000" fill="hold"/>
                                        <p:tgtEl>
                                          <p:spTgt spid="6246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246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24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ext Box 23"/>
          <p:cNvSpPr txBox="1">
            <a:spLocks noChangeArrowheads="1"/>
          </p:cNvSpPr>
          <p:nvPr/>
        </p:nvSpPr>
        <p:spPr bwMode="auto">
          <a:xfrm>
            <a:off x="258768" y="1079821"/>
            <a:ext cx="8077200" cy="289759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800" dirty="0" smtClean="0">
                <a:solidFill>
                  <a:srgbClr val="0000FF"/>
                </a:solidFill>
              </a:rPr>
              <a:t>Nhiệt độ       				         Thức ăn              </a:t>
            </a:r>
            <a:endParaRPr lang="en-US" altLang="en-US" sz="2800" dirty="0">
              <a:solidFill>
                <a:srgbClr val="0000FF"/>
              </a:solidFill>
            </a:endParaRPr>
          </a:p>
          <a:p>
            <a:pPr eaLnBrk="1" hangingPunct="1"/>
            <a:endParaRPr lang="en-US" altLang="en-US" sz="2800" dirty="0">
              <a:solidFill>
                <a:srgbClr val="0000FF"/>
              </a:solidFill>
            </a:endParaRPr>
          </a:p>
          <a:p>
            <a:pPr eaLnBrk="1" hangingPunct="1"/>
            <a:r>
              <a:rPr lang="en-US" altLang="en-US" sz="2800" dirty="0" smtClean="0">
                <a:solidFill>
                  <a:srgbClr val="0000FF"/>
                </a:solidFill>
              </a:rPr>
              <a:t>Độ ẩm                                                         Thợ săn</a:t>
            </a:r>
            <a:endParaRPr lang="en-US" altLang="en-US" sz="2800" dirty="0">
              <a:solidFill>
                <a:srgbClr val="0000FF"/>
              </a:solidFill>
            </a:endParaRPr>
          </a:p>
          <a:p>
            <a:pPr eaLnBrk="1" hangingPunct="1"/>
            <a:endParaRPr lang="en-US" altLang="en-US" sz="2800" dirty="0">
              <a:solidFill>
                <a:srgbClr val="0000FF"/>
              </a:solidFill>
            </a:endParaRPr>
          </a:p>
          <a:p>
            <a:pPr eaLnBrk="1" hangingPunct="1"/>
            <a:r>
              <a:rPr lang="en-US" altLang="en-US" sz="2800" dirty="0" smtClean="0">
                <a:solidFill>
                  <a:srgbClr val="0000FF"/>
                </a:solidFill>
              </a:rPr>
              <a:t>Ánh sáng					      Thú ăn thịt</a:t>
            </a:r>
            <a:endParaRPr lang="en-US" altLang="en-US" sz="2800" dirty="0">
              <a:solidFill>
                <a:srgbClr val="0000FF"/>
              </a:solidFill>
            </a:endParaRPr>
          </a:p>
        </p:txBody>
      </p:sp>
      <p:grpSp>
        <p:nvGrpSpPr>
          <p:cNvPr id="6" name="Group 24"/>
          <p:cNvGrpSpPr>
            <a:grpSpLocks/>
          </p:cNvGrpSpPr>
          <p:nvPr/>
        </p:nvGrpSpPr>
        <p:grpSpPr bwMode="auto">
          <a:xfrm>
            <a:off x="1554480" y="1612655"/>
            <a:ext cx="4862804" cy="1896738"/>
            <a:chOff x="1246" y="1712"/>
            <a:chExt cx="2885" cy="523"/>
          </a:xfrm>
        </p:grpSpPr>
        <p:sp>
          <p:nvSpPr>
            <p:cNvPr id="7" name="Line 25"/>
            <p:cNvSpPr>
              <a:spLocks noChangeShapeType="1"/>
            </p:cNvSpPr>
            <p:nvPr/>
          </p:nvSpPr>
          <p:spPr bwMode="auto">
            <a:xfrm>
              <a:off x="1481" y="1736"/>
              <a:ext cx="727" cy="28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6"/>
            <p:cNvSpPr>
              <a:spLocks noChangeShapeType="1"/>
            </p:cNvSpPr>
            <p:nvPr/>
          </p:nvSpPr>
          <p:spPr bwMode="auto">
            <a:xfrm>
              <a:off x="1246" y="1905"/>
              <a:ext cx="914" cy="25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27"/>
            <p:cNvSpPr>
              <a:spLocks noChangeShapeType="1"/>
            </p:cNvSpPr>
            <p:nvPr/>
          </p:nvSpPr>
          <p:spPr bwMode="auto">
            <a:xfrm>
              <a:off x="1522" y="2160"/>
              <a:ext cx="638" cy="5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8"/>
            <p:cNvSpPr>
              <a:spLocks noChangeShapeType="1"/>
            </p:cNvSpPr>
            <p:nvPr/>
          </p:nvSpPr>
          <p:spPr bwMode="auto">
            <a:xfrm flipH="1">
              <a:off x="3271" y="1712"/>
              <a:ext cx="816" cy="27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9"/>
            <p:cNvSpPr>
              <a:spLocks noChangeShapeType="1"/>
            </p:cNvSpPr>
            <p:nvPr/>
          </p:nvSpPr>
          <p:spPr bwMode="auto">
            <a:xfrm flipH="1">
              <a:off x="3314" y="1917"/>
              <a:ext cx="817" cy="21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0"/>
            <p:cNvSpPr>
              <a:spLocks noChangeShapeType="1"/>
            </p:cNvSpPr>
            <p:nvPr/>
          </p:nvSpPr>
          <p:spPr bwMode="auto">
            <a:xfrm flipH="1">
              <a:off x="3314" y="2147"/>
              <a:ext cx="768" cy="5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1"/>
            <p:cNvSpPr txBox="1">
              <a:spLocks noChangeArrowheads="1"/>
            </p:cNvSpPr>
            <p:nvPr/>
          </p:nvSpPr>
          <p:spPr bwMode="auto">
            <a:xfrm>
              <a:off x="2208" y="1860"/>
              <a:ext cx="1019" cy="375"/>
            </a:xfrm>
            <a:prstGeom prst="rect">
              <a:avLst/>
            </a:prstGeom>
            <a:solidFill>
              <a:srgbClr val="66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4000" b="0" dirty="0">
                  <a:solidFill>
                    <a:srgbClr val="0000FF"/>
                  </a:solidFill>
                </a:rPr>
                <a:t>Thỏ rừng</a:t>
              </a:r>
            </a:p>
          </p:txBody>
        </p:sp>
      </p:grpSp>
      <p:sp>
        <p:nvSpPr>
          <p:cNvPr id="14" name="Rectangle 3"/>
          <p:cNvSpPr txBox="1">
            <a:spLocks noChangeArrowheads="1"/>
          </p:cNvSpPr>
          <p:nvPr/>
        </p:nvSpPr>
        <p:spPr>
          <a:xfrm>
            <a:off x="45720" y="516693"/>
            <a:ext cx="9098280" cy="8185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altLang="en-US" sz="3600" b="1" u="sng" dirty="0" smtClean="0">
                <a:latin typeface="Times New Roman" panose="02020603050405020304" pitchFamily="18" charset="0"/>
              </a:rPr>
              <a:t>II/ Các nhân tố sinh thái của môi trường</a:t>
            </a:r>
          </a:p>
        </p:txBody>
      </p:sp>
      <p:sp>
        <p:nvSpPr>
          <p:cNvPr id="22" name="Rounded Rectangle 21"/>
          <p:cNvSpPr/>
          <p:nvPr/>
        </p:nvSpPr>
        <p:spPr>
          <a:xfrm>
            <a:off x="228600" y="3810000"/>
            <a:ext cx="3881846" cy="1320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Nhân tố sinh thái là gì?</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768" y="4382869"/>
            <a:ext cx="8656632" cy="1077218"/>
          </a:xfrm>
          <a:prstGeom prst="rect">
            <a:avLst/>
          </a:prstGeom>
        </p:spPr>
        <p:txBody>
          <a:bodyPr wrap="square">
            <a:spAutoFit/>
          </a:bodyPr>
          <a:lstStyle/>
          <a:p>
            <a:pPr>
              <a:buFontTx/>
              <a:buNone/>
            </a:pPr>
            <a:r>
              <a:rPr lang="en-US" altLang="en-US" sz="3200" dirty="0">
                <a:latin typeface="Times New Roman" panose="02020603050405020304" pitchFamily="18" charset="0"/>
              </a:rPr>
              <a:t>- Nhân tố sinh thái là những yếu tố của môi trường tác động tới sinh vật.</a:t>
            </a:r>
          </a:p>
        </p:txBody>
      </p:sp>
    </p:spTree>
    <p:extLst>
      <p:ext uri="{BB962C8B-B14F-4D97-AF65-F5344CB8AC3E}">
        <p14:creationId xmlns:p14="http://schemas.microsoft.com/office/powerpoint/2010/main" val="31376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2" grpId="0" animBg="1"/>
      <p:bldP spid="2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ext Box 23"/>
          <p:cNvSpPr txBox="1">
            <a:spLocks noChangeArrowheads="1"/>
          </p:cNvSpPr>
          <p:nvPr/>
        </p:nvSpPr>
        <p:spPr bwMode="auto">
          <a:xfrm>
            <a:off x="258768" y="1079821"/>
            <a:ext cx="8077200" cy="289759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800" dirty="0" smtClean="0">
                <a:solidFill>
                  <a:srgbClr val="0000FF"/>
                </a:solidFill>
              </a:rPr>
              <a:t>Nhiệt độ       				       Thức ăn              </a:t>
            </a:r>
            <a:endParaRPr lang="en-US" altLang="en-US" sz="2800" dirty="0">
              <a:solidFill>
                <a:srgbClr val="0000FF"/>
              </a:solidFill>
            </a:endParaRPr>
          </a:p>
          <a:p>
            <a:pPr eaLnBrk="1" hangingPunct="1"/>
            <a:endParaRPr lang="en-US" altLang="en-US" sz="2800" dirty="0">
              <a:solidFill>
                <a:srgbClr val="0000FF"/>
              </a:solidFill>
            </a:endParaRPr>
          </a:p>
          <a:p>
            <a:pPr eaLnBrk="1" hangingPunct="1"/>
            <a:r>
              <a:rPr lang="en-US" altLang="en-US" sz="2800" dirty="0" smtClean="0">
                <a:solidFill>
                  <a:srgbClr val="0000FF"/>
                </a:solidFill>
              </a:rPr>
              <a:t>Độ ẩm                                                         Thợ săn</a:t>
            </a:r>
            <a:endParaRPr lang="en-US" altLang="en-US" sz="2800" dirty="0">
              <a:solidFill>
                <a:srgbClr val="0000FF"/>
              </a:solidFill>
            </a:endParaRPr>
          </a:p>
          <a:p>
            <a:pPr eaLnBrk="1" hangingPunct="1"/>
            <a:endParaRPr lang="en-US" altLang="en-US" sz="2800" dirty="0">
              <a:solidFill>
                <a:srgbClr val="0000FF"/>
              </a:solidFill>
            </a:endParaRPr>
          </a:p>
          <a:p>
            <a:pPr eaLnBrk="1" hangingPunct="1"/>
            <a:r>
              <a:rPr lang="en-US" altLang="en-US" sz="2800" dirty="0" smtClean="0">
                <a:solidFill>
                  <a:srgbClr val="0000FF"/>
                </a:solidFill>
              </a:rPr>
              <a:t>Ánh sáng					      Thú dữ</a:t>
            </a:r>
            <a:endParaRPr lang="en-US" altLang="en-US" sz="2800" dirty="0">
              <a:solidFill>
                <a:srgbClr val="0000FF"/>
              </a:solidFill>
            </a:endParaRPr>
          </a:p>
        </p:txBody>
      </p:sp>
      <p:grpSp>
        <p:nvGrpSpPr>
          <p:cNvPr id="6" name="Group 24"/>
          <p:cNvGrpSpPr>
            <a:grpSpLocks/>
          </p:cNvGrpSpPr>
          <p:nvPr/>
        </p:nvGrpSpPr>
        <p:grpSpPr bwMode="auto">
          <a:xfrm>
            <a:off x="1554480" y="1612655"/>
            <a:ext cx="4862804" cy="1896738"/>
            <a:chOff x="1246" y="1712"/>
            <a:chExt cx="2885" cy="523"/>
          </a:xfrm>
        </p:grpSpPr>
        <p:sp>
          <p:nvSpPr>
            <p:cNvPr id="7" name="Line 25"/>
            <p:cNvSpPr>
              <a:spLocks noChangeShapeType="1"/>
            </p:cNvSpPr>
            <p:nvPr/>
          </p:nvSpPr>
          <p:spPr bwMode="auto">
            <a:xfrm>
              <a:off x="1481" y="1736"/>
              <a:ext cx="727" cy="28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6"/>
            <p:cNvSpPr>
              <a:spLocks noChangeShapeType="1"/>
            </p:cNvSpPr>
            <p:nvPr/>
          </p:nvSpPr>
          <p:spPr bwMode="auto">
            <a:xfrm>
              <a:off x="1246" y="1905"/>
              <a:ext cx="914" cy="25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27"/>
            <p:cNvSpPr>
              <a:spLocks noChangeShapeType="1"/>
            </p:cNvSpPr>
            <p:nvPr/>
          </p:nvSpPr>
          <p:spPr bwMode="auto">
            <a:xfrm>
              <a:off x="1522" y="2160"/>
              <a:ext cx="638" cy="5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8"/>
            <p:cNvSpPr>
              <a:spLocks noChangeShapeType="1"/>
            </p:cNvSpPr>
            <p:nvPr/>
          </p:nvSpPr>
          <p:spPr bwMode="auto">
            <a:xfrm flipH="1">
              <a:off x="3271" y="1712"/>
              <a:ext cx="816" cy="27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9"/>
            <p:cNvSpPr>
              <a:spLocks noChangeShapeType="1"/>
            </p:cNvSpPr>
            <p:nvPr/>
          </p:nvSpPr>
          <p:spPr bwMode="auto">
            <a:xfrm flipH="1">
              <a:off x="3314" y="1917"/>
              <a:ext cx="817" cy="21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0"/>
            <p:cNvSpPr>
              <a:spLocks noChangeShapeType="1"/>
            </p:cNvSpPr>
            <p:nvPr/>
          </p:nvSpPr>
          <p:spPr bwMode="auto">
            <a:xfrm flipH="1">
              <a:off x="3314" y="2147"/>
              <a:ext cx="768" cy="5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1"/>
            <p:cNvSpPr txBox="1">
              <a:spLocks noChangeArrowheads="1"/>
            </p:cNvSpPr>
            <p:nvPr/>
          </p:nvSpPr>
          <p:spPr bwMode="auto">
            <a:xfrm>
              <a:off x="2208" y="1860"/>
              <a:ext cx="1019" cy="375"/>
            </a:xfrm>
            <a:prstGeom prst="rect">
              <a:avLst/>
            </a:prstGeom>
            <a:solidFill>
              <a:srgbClr val="66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4000" b="0" dirty="0">
                  <a:solidFill>
                    <a:srgbClr val="0000FF"/>
                  </a:solidFill>
                </a:rPr>
                <a:t>Thỏ rừng</a:t>
              </a:r>
            </a:p>
          </p:txBody>
        </p:sp>
      </p:grpSp>
      <p:sp>
        <p:nvSpPr>
          <p:cNvPr id="14" name="Rectangle 3"/>
          <p:cNvSpPr txBox="1">
            <a:spLocks noChangeArrowheads="1"/>
          </p:cNvSpPr>
          <p:nvPr/>
        </p:nvSpPr>
        <p:spPr>
          <a:xfrm>
            <a:off x="45720" y="516693"/>
            <a:ext cx="9098280" cy="8185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altLang="en-US" sz="3600" b="1" u="sng" dirty="0" smtClean="0">
                <a:latin typeface="Times New Roman" panose="02020603050405020304" pitchFamily="18" charset="0"/>
              </a:rPr>
              <a:t>II/ Các nhân tố sinh thái của môi trường</a:t>
            </a:r>
          </a:p>
        </p:txBody>
      </p:sp>
      <p:sp>
        <p:nvSpPr>
          <p:cNvPr id="17" name="AutoShape 24"/>
          <p:cNvSpPr>
            <a:spLocks/>
          </p:cNvSpPr>
          <p:nvPr/>
        </p:nvSpPr>
        <p:spPr bwMode="auto">
          <a:xfrm rot="16200000">
            <a:off x="845471" y="2670142"/>
            <a:ext cx="271999" cy="1406504"/>
          </a:xfrm>
          <a:prstGeom prst="leftBrace">
            <a:avLst>
              <a:gd name="adj1" fmla="val 40476"/>
              <a:gd name="adj2" fmla="val 49142"/>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4"/>
          <p:cNvSpPr>
            <a:spLocks/>
          </p:cNvSpPr>
          <p:nvPr/>
        </p:nvSpPr>
        <p:spPr bwMode="auto">
          <a:xfrm rot="16200000">
            <a:off x="6792285" y="2829883"/>
            <a:ext cx="267806" cy="1082825"/>
          </a:xfrm>
          <a:prstGeom prst="leftBrace">
            <a:avLst>
              <a:gd name="adj1" fmla="val 40476"/>
              <a:gd name="adj2" fmla="val 50000"/>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Box 19"/>
          <p:cNvSpPr txBox="1"/>
          <p:nvPr/>
        </p:nvSpPr>
        <p:spPr>
          <a:xfrm>
            <a:off x="-304800" y="3500735"/>
            <a:ext cx="27432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Nhân tố vô sinh</a:t>
            </a:r>
            <a:endParaRPr lang="en-US" sz="24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410200" y="3429000"/>
            <a:ext cx="29718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Nhân tố hữu sinh</a:t>
            </a:r>
            <a:endParaRPr lang="en-US" sz="2400" b="1" dirty="0">
              <a:latin typeface="Times New Roman" panose="02020603050405020304" pitchFamily="18" charset="0"/>
              <a:cs typeface="Times New Roman" panose="02020603050405020304" pitchFamily="18" charset="0"/>
            </a:endParaRPr>
          </a:p>
        </p:txBody>
      </p:sp>
      <p:sp>
        <p:nvSpPr>
          <p:cNvPr id="26" name="Line 7"/>
          <p:cNvSpPr>
            <a:spLocks noChangeShapeType="1"/>
          </p:cNvSpPr>
          <p:nvPr/>
        </p:nvSpPr>
        <p:spPr bwMode="auto">
          <a:xfrm>
            <a:off x="3667006" y="4837594"/>
            <a:ext cx="73551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8"/>
          <p:cNvSpPr>
            <a:spLocks noChangeShapeType="1"/>
          </p:cNvSpPr>
          <p:nvPr/>
        </p:nvSpPr>
        <p:spPr bwMode="auto">
          <a:xfrm>
            <a:off x="3657600" y="4864500"/>
            <a:ext cx="838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9"/>
          <p:cNvSpPr>
            <a:spLocks noChangeArrowheads="1"/>
          </p:cNvSpPr>
          <p:nvPr/>
        </p:nvSpPr>
        <p:spPr bwMode="auto">
          <a:xfrm>
            <a:off x="4419600" y="4648200"/>
            <a:ext cx="213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t>Nhân tố các sinh vật khác:</a:t>
            </a:r>
          </a:p>
          <a:p>
            <a:pPr eaLnBrk="1" hangingPunct="1"/>
            <a:r>
              <a:rPr lang="en-US" altLang="en-US" sz="2000" dirty="0"/>
              <a:t>(Các vi sinh vật, nấm, thực vật, động vật)</a:t>
            </a:r>
          </a:p>
        </p:txBody>
      </p:sp>
      <p:sp>
        <p:nvSpPr>
          <p:cNvPr id="31" name="Rectangle 10"/>
          <p:cNvSpPr>
            <a:spLocks noChangeArrowheads="1"/>
          </p:cNvSpPr>
          <p:nvPr/>
        </p:nvSpPr>
        <p:spPr bwMode="auto">
          <a:xfrm>
            <a:off x="4267200" y="5410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Nhân tố con người</a:t>
            </a:r>
          </a:p>
        </p:txBody>
      </p:sp>
      <p:sp>
        <p:nvSpPr>
          <p:cNvPr id="32" name="Rectangle 11"/>
          <p:cNvSpPr>
            <a:spLocks noChangeArrowheads="1"/>
          </p:cNvSpPr>
          <p:nvPr/>
        </p:nvSpPr>
        <p:spPr bwMode="auto">
          <a:xfrm>
            <a:off x="4114800" y="4267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Nhiệt độ, độ ẩm, nước</a:t>
            </a:r>
            <a:r>
              <a:rPr lang="en-US" altLang="en-US" dirty="0"/>
              <a:t>….</a:t>
            </a:r>
          </a:p>
        </p:txBody>
      </p:sp>
      <p:sp>
        <p:nvSpPr>
          <p:cNvPr id="38" name="Rectangle 2"/>
          <p:cNvSpPr txBox="1">
            <a:spLocks noChangeArrowheads="1"/>
          </p:cNvSpPr>
          <p:nvPr/>
        </p:nvSpPr>
        <p:spPr>
          <a:xfrm>
            <a:off x="0" y="3328060"/>
            <a:ext cx="4343400" cy="3453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dirty="0" smtClean="0"/>
              <a:t>    </a:t>
            </a:r>
            <a:endParaRPr lang="en-US" altLang="en-US" sz="2000" dirty="0" smtClean="0">
              <a:latin typeface="Times New Roman" panose="02020603050405020304" pitchFamily="18" charset="0"/>
            </a:endParaRPr>
          </a:p>
          <a:p>
            <a:pPr>
              <a:buFontTx/>
              <a:buNone/>
            </a:pPr>
            <a:r>
              <a:rPr lang="en-US" altLang="en-US" sz="2000" dirty="0" smtClean="0">
                <a:latin typeface="Times New Roman" panose="02020603050405020304" pitchFamily="18" charset="0"/>
              </a:rPr>
              <a:t>      - Có 2 nhóm nhân tố sinh thái:</a:t>
            </a:r>
          </a:p>
          <a:p>
            <a:pPr>
              <a:buFontTx/>
              <a:buNone/>
            </a:pPr>
            <a:r>
              <a:rPr lang="en-US" altLang="en-US" sz="2000" dirty="0" smtClean="0">
                <a:latin typeface="Times New Roman" panose="02020603050405020304" pitchFamily="18" charset="0"/>
              </a:rPr>
              <a:t>             + Nhân tố vô sinh (không sống): </a:t>
            </a:r>
          </a:p>
          <a:p>
            <a:pPr>
              <a:buFontTx/>
              <a:buNone/>
            </a:pPr>
            <a:r>
              <a:rPr lang="en-US" altLang="en-US" sz="2000" dirty="0" smtClean="0">
                <a:latin typeface="Times New Roman" panose="02020603050405020304" pitchFamily="18" charset="0"/>
              </a:rPr>
              <a:t>             + Nhân tố hữu sinh (sống) </a:t>
            </a:r>
          </a:p>
        </p:txBody>
      </p:sp>
      <p:sp>
        <p:nvSpPr>
          <p:cNvPr id="2" name="TextBox 1"/>
          <p:cNvSpPr txBox="1"/>
          <p:nvPr/>
        </p:nvSpPr>
        <p:spPr>
          <a:xfrm>
            <a:off x="45721" y="5791200"/>
            <a:ext cx="9022080" cy="954107"/>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Tại sao nhân tố con người tách thành một nhân tố sinh thái độc lập ?</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8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7" grpId="0" animBg="1"/>
      <p:bldP spid="18" grpId="0" animBg="1"/>
      <p:bldP spid="20" grpId="0"/>
      <p:bldP spid="21" grpId="0"/>
      <p:bldP spid="26" grpId="0" animBg="1"/>
      <p:bldP spid="27" grpId="0" animBg="1"/>
      <p:bldP spid="28" grpId="0"/>
      <p:bldP spid="31" grpId="0"/>
      <p:bldP spid="32"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52250" y="-76200"/>
            <a:ext cx="9091749" cy="46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a:t>Một số hình ảnh về sự tác động của con người đến môi trường.</a:t>
            </a:r>
          </a:p>
        </p:txBody>
      </p:sp>
      <p:sp>
        <p:nvSpPr>
          <p:cNvPr id="25611" name="Rectangle 11"/>
          <p:cNvSpPr>
            <a:spLocks noChangeArrowheads="1"/>
          </p:cNvSpPr>
          <p:nvPr/>
        </p:nvSpPr>
        <p:spPr bwMode="auto">
          <a:xfrm>
            <a:off x="457200" y="4572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Tác động tích cực</a:t>
            </a:r>
          </a:p>
        </p:txBody>
      </p:sp>
      <p:sp>
        <p:nvSpPr>
          <p:cNvPr id="25612" name="Rectangle 12"/>
          <p:cNvSpPr>
            <a:spLocks noChangeArrowheads="1"/>
          </p:cNvSpPr>
          <p:nvPr/>
        </p:nvSpPr>
        <p:spPr bwMode="auto">
          <a:xfrm>
            <a:off x="6019800" y="45720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Tác động tiêu cực</a:t>
            </a:r>
          </a:p>
        </p:txBody>
      </p:sp>
      <p:sp>
        <p:nvSpPr>
          <p:cNvPr id="11269" name="Line 20"/>
          <p:cNvSpPr>
            <a:spLocks noChangeShapeType="1"/>
          </p:cNvSpPr>
          <p:nvPr/>
        </p:nvSpPr>
        <p:spPr bwMode="auto">
          <a:xfrm>
            <a:off x="4572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24" name="Group 24"/>
          <p:cNvGrpSpPr>
            <a:grpSpLocks/>
          </p:cNvGrpSpPr>
          <p:nvPr/>
        </p:nvGrpSpPr>
        <p:grpSpPr bwMode="auto">
          <a:xfrm>
            <a:off x="76200" y="3886200"/>
            <a:ext cx="4114800" cy="2971800"/>
            <a:chOff x="48" y="2400"/>
            <a:chExt cx="2592" cy="1920"/>
          </a:xfrm>
        </p:grpSpPr>
        <p:pic>
          <p:nvPicPr>
            <p:cNvPr id="11280" name="Picture 19" descr="Hi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400"/>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22"/>
            <p:cNvSpPr>
              <a:spLocks noChangeArrowheads="1"/>
            </p:cNvSpPr>
            <p:nvPr/>
          </p:nvSpPr>
          <p:spPr bwMode="auto">
            <a:xfrm>
              <a:off x="816" y="2449"/>
              <a:ext cx="10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t>Xử lí nước thải</a:t>
              </a:r>
            </a:p>
          </p:txBody>
        </p:sp>
      </p:grpSp>
      <p:grpSp>
        <p:nvGrpSpPr>
          <p:cNvPr id="25627" name="Group 27"/>
          <p:cNvGrpSpPr>
            <a:grpSpLocks/>
          </p:cNvGrpSpPr>
          <p:nvPr/>
        </p:nvGrpSpPr>
        <p:grpSpPr bwMode="auto">
          <a:xfrm>
            <a:off x="4953000" y="914400"/>
            <a:ext cx="4114800" cy="2971800"/>
            <a:chOff x="3120" y="528"/>
            <a:chExt cx="2592" cy="1920"/>
          </a:xfrm>
        </p:grpSpPr>
        <p:pic>
          <p:nvPicPr>
            <p:cNvPr id="11278" name="Picture 13" descr="f7033af2a0abb161fcbf87b71b6d0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528"/>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25"/>
            <p:cNvSpPr>
              <a:spLocks noChangeArrowheads="1"/>
            </p:cNvSpPr>
            <p:nvPr/>
          </p:nvSpPr>
          <p:spPr bwMode="auto">
            <a:xfrm>
              <a:off x="3408" y="774"/>
              <a:ext cx="12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t>Vứt rác xuống sông</a:t>
              </a:r>
            </a:p>
          </p:txBody>
        </p:sp>
      </p:grpSp>
      <p:grpSp>
        <p:nvGrpSpPr>
          <p:cNvPr id="25628" name="Group 28"/>
          <p:cNvGrpSpPr>
            <a:grpSpLocks/>
          </p:cNvGrpSpPr>
          <p:nvPr/>
        </p:nvGrpSpPr>
        <p:grpSpPr bwMode="auto">
          <a:xfrm>
            <a:off x="4953000" y="3886200"/>
            <a:ext cx="4114800" cy="3048000"/>
            <a:chOff x="3120" y="2448"/>
            <a:chExt cx="2592" cy="1920"/>
          </a:xfrm>
        </p:grpSpPr>
        <p:pic>
          <p:nvPicPr>
            <p:cNvPr id="11276" name="Picture 17" descr="h1t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448"/>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26"/>
            <p:cNvSpPr>
              <a:spLocks noChangeArrowheads="1"/>
            </p:cNvSpPr>
            <p:nvPr/>
          </p:nvSpPr>
          <p:spPr bwMode="auto">
            <a:xfrm>
              <a:off x="3936" y="2496"/>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t>Khí thải từ nhà máy</a:t>
              </a:r>
            </a:p>
          </p:txBody>
        </p:sp>
      </p:grpSp>
      <p:grpSp>
        <p:nvGrpSpPr>
          <p:cNvPr id="25631" name="Group 31"/>
          <p:cNvGrpSpPr>
            <a:grpSpLocks/>
          </p:cNvGrpSpPr>
          <p:nvPr/>
        </p:nvGrpSpPr>
        <p:grpSpPr bwMode="auto">
          <a:xfrm>
            <a:off x="38100" y="1109756"/>
            <a:ext cx="4191000" cy="2971800"/>
            <a:chOff x="0" y="480"/>
            <a:chExt cx="2640" cy="1872"/>
          </a:xfrm>
        </p:grpSpPr>
        <p:pic>
          <p:nvPicPr>
            <p:cNvPr id="11274" name="Picture 14" descr="20070606-BaoVeMoiTruongCua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480"/>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29"/>
            <p:cNvSpPr>
              <a:spLocks noChangeArrowheads="1"/>
            </p:cNvSpPr>
            <p:nvPr/>
          </p:nvSpPr>
          <p:spPr bwMode="auto">
            <a:xfrm>
              <a:off x="0" y="528"/>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t>Quét rác</a:t>
              </a:r>
            </a:p>
          </p:txBody>
        </p:sp>
      </p:grpSp>
    </p:spTree>
    <p:extLst>
      <p:ext uri="{BB962C8B-B14F-4D97-AF65-F5344CB8AC3E}">
        <p14:creationId xmlns:p14="http://schemas.microsoft.com/office/powerpoint/2010/main" val="37037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5631"/>
                                        </p:tgtEl>
                                        <p:attrNameLst>
                                          <p:attrName>style.visibility</p:attrName>
                                        </p:attrNameLst>
                                      </p:cBhvr>
                                      <p:to>
                                        <p:strVal val="visible"/>
                                      </p:to>
                                    </p:set>
                                    <p:animEffect transition="in" filter="strips(downLeft)">
                                      <p:cBhvr>
                                        <p:cTn id="12" dur="500"/>
                                        <p:tgtEl>
                                          <p:spTgt spid="25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24"/>
                                        </p:tgtEl>
                                        <p:attrNameLst>
                                          <p:attrName>style.visibility</p:attrName>
                                        </p:attrNameLst>
                                      </p:cBhvr>
                                      <p:to>
                                        <p:strVal val="visible"/>
                                      </p:to>
                                    </p:set>
                                    <p:animEffect transition="in" filter="strips(downLeft)">
                                      <p:cBhvr>
                                        <p:cTn id="17" dur="500"/>
                                        <p:tgtEl>
                                          <p:spTgt spid="256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612"/>
                                        </p:tgtEl>
                                        <p:attrNameLst>
                                          <p:attrName>style.visibility</p:attrName>
                                        </p:attrNameLst>
                                      </p:cBhvr>
                                      <p:to>
                                        <p:strVal val="visible"/>
                                      </p:to>
                                    </p:set>
                                    <p:animEffect transition="in" filter="checkerboard(across)">
                                      <p:cBhvr>
                                        <p:cTn id="22" dur="500"/>
                                        <p:tgtEl>
                                          <p:spTgt spid="256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5627"/>
                                        </p:tgtEl>
                                        <p:attrNameLst>
                                          <p:attrName>style.visibility</p:attrName>
                                        </p:attrNameLst>
                                      </p:cBhvr>
                                      <p:to>
                                        <p:strVal val="visible"/>
                                      </p:to>
                                    </p:set>
                                    <p:animEffect transition="in" filter="strips(downLeft)">
                                      <p:cBhvr>
                                        <p:cTn id="27" dur="500"/>
                                        <p:tgtEl>
                                          <p:spTgt spid="256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628"/>
                                        </p:tgtEl>
                                        <p:attrNameLst>
                                          <p:attrName>style.visibility</p:attrName>
                                        </p:attrNameLst>
                                      </p:cBhvr>
                                      <p:to>
                                        <p:strVal val="visible"/>
                                      </p:to>
                                    </p:set>
                                    <p:animEffect transition="in" filter="strips(downLeft)">
                                      <p:cBhvr>
                                        <p:cTn id="32"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295400" y="20574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u="sng" dirty="0"/>
              <a:t>? Em hãy nhận xét về sự thay đổi của các nhân tố sau:</a:t>
            </a:r>
          </a:p>
        </p:txBody>
      </p:sp>
      <p:sp>
        <p:nvSpPr>
          <p:cNvPr id="31749" name="Rectangle 5"/>
          <p:cNvSpPr>
            <a:spLocks noChangeArrowheads="1"/>
          </p:cNvSpPr>
          <p:nvPr/>
        </p:nvSpPr>
        <p:spPr bwMode="auto">
          <a:xfrm>
            <a:off x="228600" y="2743200"/>
            <a:ext cx="8763000" cy="2590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  </a:t>
            </a:r>
            <a:r>
              <a:rPr lang="en-US" altLang="en-US" sz="2800" dirty="0"/>
              <a:t>1) Trong một ngày ( từ sáng tới tối), ánh sáng mặt trời </a:t>
            </a:r>
          </a:p>
          <a:p>
            <a:pPr eaLnBrk="1" hangingPunct="1"/>
            <a:r>
              <a:rPr lang="en-US" altLang="en-US" sz="2800" dirty="0"/>
              <a:t>chiếu trên mặt</a:t>
            </a:r>
            <a:r>
              <a:rPr lang="en-US" altLang="en-US" dirty="0"/>
              <a:t> </a:t>
            </a:r>
            <a:r>
              <a:rPr lang="en-US" altLang="en-US" sz="2800" dirty="0"/>
              <a:t>đất thay đổi như thế nào? </a:t>
            </a:r>
          </a:p>
          <a:p>
            <a:pPr eaLnBrk="1" hangingPunct="1"/>
            <a:r>
              <a:rPr lang="en-US" altLang="en-US" sz="2800" dirty="0"/>
              <a:t>  2) Ở nước ta, độ dài ngày vào mùa hè và mùa đông có gì </a:t>
            </a:r>
          </a:p>
          <a:p>
            <a:pPr eaLnBrk="1" hangingPunct="1"/>
            <a:r>
              <a:rPr lang="en-US" altLang="en-US" sz="2800" dirty="0"/>
              <a:t>khác nhau?   </a:t>
            </a:r>
          </a:p>
          <a:p>
            <a:pPr eaLnBrk="1" hangingPunct="1"/>
            <a:r>
              <a:rPr lang="en-US" altLang="en-US" sz="2800" dirty="0"/>
              <a:t>  3) Sự thay đổi nhiệt độ trong một năm diễn ra như thế nào?</a:t>
            </a:r>
          </a:p>
        </p:txBody>
      </p:sp>
      <p:sp>
        <p:nvSpPr>
          <p:cNvPr id="15365" name="Rectangle 10"/>
          <p:cNvSpPr>
            <a:spLocks noChangeArrowheads="1"/>
          </p:cNvSpPr>
          <p:nvPr/>
        </p:nvSpPr>
        <p:spPr bwMode="auto">
          <a:xfrm>
            <a:off x="0" y="457200"/>
            <a:ext cx="6172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u="sng"/>
              <a:t>II/ Các nhân tố sinh thái của môi trường:</a:t>
            </a:r>
          </a:p>
        </p:txBody>
      </p:sp>
      <p:sp>
        <p:nvSpPr>
          <p:cNvPr id="15366" name="Text Box 13"/>
          <p:cNvSpPr txBox="1">
            <a:spLocks noChangeArrowheads="1"/>
          </p:cNvSpPr>
          <p:nvPr/>
        </p:nvSpPr>
        <p:spPr bwMode="auto">
          <a:xfrm>
            <a:off x="76200" y="1290935"/>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t>Nghiên cứu thông tin SGK</a:t>
            </a:r>
            <a:r>
              <a:rPr lang="en-US" altLang="en-US" b="1" dirty="0">
                <a:sym typeface="Wingdings" panose="05000000000000000000" pitchFamily="2" charset="2"/>
              </a:rPr>
              <a:t></a:t>
            </a:r>
            <a:r>
              <a:rPr lang="en-US" altLang="en-US" b="1" dirty="0"/>
              <a:t> </a:t>
            </a:r>
            <a:r>
              <a:rPr lang="en-US" altLang="en-US" b="1" dirty="0" smtClean="0"/>
              <a:t>Trả </a:t>
            </a:r>
            <a:r>
              <a:rPr lang="en-US" altLang="en-US" b="1" dirty="0"/>
              <a:t>lời mục ▼ của phần II (tr.120)</a:t>
            </a:r>
          </a:p>
        </p:txBody>
      </p:sp>
    </p:spTree>
    <p:extLst>
      <p:ext uri="{BB962C8B-B14F-4D97-AF65-F5344CB8AC3E}">
        <p14:creationId xmlns:p14="http://schemas.microsoft.com/office/powerpoint/2010/main" val="327197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1748">
                                            <p:txEl>
                                              <p:pRg st="0" end="0"/>
                                            </p:txEl>
                                          </p:spTgt>
                                        </p:tgtEl>
                                        <p:attrNameLst>
                                          <p:attrName>style.visibility</p:attrName>
                                        </p:attrNameLst>
                                      </p:cBhvr>
                                      <p:to>
                                        <p:strVal val="visible"/>
                                      </p:to>
                                    </p:set>
                                    <p:anim calcmode="discrete" valueType="clr">
                                      <p:cBhvr override="childStyle">
                                        <p:cTn id="7" dur="80"/>
                                        <p:tgtEl>
                                          <p:spTgt spid="317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174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1749"/>
                                        </p:tgtEl>
                                        <p:attrNameLst>
                                          <p:attrName>style.visibility</p:attrName>
                                        </p:attrNameLst>
                                      </p:cBhvr>
                                      <p:to>
                                        <p:strVal val="visible"/>
                                      </p:to>
                                    </p:set>
                                    <p:animEffect transition="in" filter="strips(downLeft)">
                                      <p:cBhvr>
                                        <p:cTn id="14"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04800" y="1447800"/>
            <a:ext cx="8839200" cy="17494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arenR"/>
            </a:pPr>
            <a:r>
              <a:rPr lang="en-US" altLang="en-US" sz="3600" dirty="0"/>
              <a:t> Trong một ngày ( từ sáng tới tối), ánh sáng mặt trời chiếu trên mặt đất thay đổi như thế nào? </a:t>
            </a:r>
          </a:p>
        </p:txBody>
      </p:sp>
      <p:sp>
        <p:nvSpPr>
          <p:cNvPr id="33798" name="Rectangle 6"/>
          <p:cNvSpPr>
            <a:spLocks noChangeArrowheads="1"/>
          </p:cNvSpPr>
          <p:nvPr/>
        </p:nvSpPr>
        <p:spPr bwMode="auto">
          <a:xfrm>
            <a:off x="304800" y="35052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None/>
            </a:pPr>
            <a:r>
              <a:rPr lang="en-US" altLang="en-US" sz="3600">
                <a:sym typeface="Wingdings" panose="05000000000000000000" pitchFamily="2" charset="2"/>
              </a:rPr>
              <a:t>  Trong một ngày cường độ ánh sáng mặt</a:t>
            </a:r>
          </a:p>
          <a:p>
            <a:pPr eaLnBrk="1" hangingPunct="1">
              <a:buFont typeface="Wingdings" panose="05000000000000000000" pitchFamily="2" charset="2"/>
              <a:buNone/>
            </a:pPr>
            <a:r>
              <a:rPr lang="en-US" altLang="en-US" sz="3600">
                <a:sym typeface="Wingdings" panose="05000000000000000000" pitchFamily="2" charset="2"/>
              </a:rPr>
              <a:t>trời chiếu trên mặt đất tăng dần từ sáng tới trưa </a:t>
            </a:r>
          </a:p>
          <a:p>
            <a:pPr eaLnBrk="1" hangingPunct="1">
              <a:buFont typeface="Wingdings" panose="05000000000000000000" pitchFamily="2" charset="2"/>
              <a:buNone/>
            </a:pPr>
            <a:r>
              <a:rPr lang="en-US" altLang="en-US" sz="3600">
                <a:sym typeface="Wingdings" panose="05000000000000000000" pitchFamily="2" charset="2"/>
              </a:rPr>
              <a:t>và sau đó giảm dần vào buổi chiều cho đến tối.</a:t>
            </a:r>
          </a:p>
        </p:txBody>
      </p:sp>
      <p:sp>
        <p:nvSpPr>
          <p:cNvPr id="16389" name="Rectangle 13"/>
          <p:cNvSpPr>
            <a:spLocks noChangeArrowheads="1"/>
          </p:cNvSpPr>
          <p:nvPr/>
        </p:nvSpPr>
        <p:spPr bwMode="auto">
          <a:xfrm>
            <a:off x="0" y="457200"/>
            <a:ext cx="6172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u="sng"/>
              <a:t>II/ Các nhân tố sinh thái của môi trường:</a:t>
            </a:r>
          </a:p>
        </p:txBody>
      </p:sp>
    </p:spTree>
    <p:extLst>
      <p:ext uri="{BB962C8B-B14F-4D97-AF65-F5344CB8AC3E}">
        <p14:creationId xmlns:p14="http://schemas.microsoft.com/office/powerpoint/2010/main" val="1929731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8"/>
                                        </p:tgtEl>
                                        <p:attrNameLst>
                                          <p:attrName>style.visibility</p:attrName>
                                        </p:attrNameLst>
                                      </p:cBhvr>
                                      <p:to>
                                        <p:strVal val="visible"/>
                                      </p:to>
                                    </p:set>
                                    <p:anim calcmode="discrete" valueType="clr">
                                      <p:cBhvr override="childStyle">
                                        <p:cTn id="7" dur="80"/>
                                        <p:tgtEl>
                                          <p:spTgt spid="337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8"/>
                                        </p:tgtEl>
                                        <p:attrNameLst>
                                          <p:attrName>fillcolor</p:attrName>
                                        </p:attrNameLst>
                                      </p:cBhvr>
                                      <p:tavLst>
                                        <p:tav tm="0">
                                          <p:val>
                                            <p:clrVal>
                                              <a:schemeClr val="accent2"/>
                                            </p:clrVal>
                                          </p:val>
                                        </p:tav>
                                        <p:tav tm="50000">
                                          <p:val>
                                            <p:clrVal>
                                              <a:schemeClr val="hlink"/>
                                            </p:clrVal>
                                          </p:val>
                                        </p:tav>
                                      </p:tavLst>
                                    </p:anim>
                                    <p:set>
                                      <p:cBhvr>
                                        <p:cTn id="9" dur="80"/>
                                        <p:tgtEl>
                                          <p:spTgt spid="337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69875" y="1524000"/>
            <a:ext cx="8645525" cy="120015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dirty="0"/>
              <a:t>2) Ở nước ta, độ dài ngày vào mùa hè và mùa </a:t>
            </a:r>
          </a:p>
          <a:p>
            <a:pPr eaLnBrk="1" hangingPunct="1"/>
            <a:r>
              <a:rPr lang="en-US" altLang="en-US" sz="3600" dirty="0"/>
              <a:t>đông có gì khác nhau?</a:t>
            </a:r>
          </a:p>
        </p:txBody>
      </p:sp>
      <p:sp>
        <p:nvSpPr>
          <p:cNvPr id="41989" name="Rectangle 5"/>
          <p:cNvSpPr>
            <a:spLocks noChangeArrowheads="1"/>
          </p:cNvSpPr>
          <p:nvPr/>
        </p:nvSpPr>
        <p:spPr bwMode="auto">
          <a:xfrm>
            <a:off x="1066800" y="3048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a:sym typeface="Wingdings" panose="05000000000000000000" pitchFamily="2" charset="2"/>
              </a:rPr>
              <a:t> M</a:t>
            </a:r>
            <a:r>
              <a:rPr lang="en-US" altLang="en-US" sz="3600"/>
              <a:t>ùa hè có ngày dài hơn mùa đông. </a:t>
            </a:r>
          </a:p>
        </p:txBody>
      </p:sp>
      <p:sp>
        <p:nvSpPr>
          <p:cNvPr id="17413" name="Rectangle 9"/>
          <p:cNvSpPr>
            <a:spLocks noChangeArrowheads="1"/>
          </p:cNvSpPr>
          <p:nvPr/>
        </p:nvSpPr>
        <p:spPr bwMode="auto">
          <a:xfrm>
            <a:off x="0" y="457200"/>
            <a:ext cx="6172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u="sng" dirty="0"/>
              <a:t>II/ Các nhân tố sinh thái của môi trường:</a:t>
            </a:r>
          </a:p>
        </p:txBody>
      </p:sp>
    </p:spTree>
    <p:extLst>
      <p:ext uri="{BB962C8B-B14F-4D97-AF65-F5344CB8AC3E}">
        <p14:creationId xmlns:p14="http://schemas.microsoft.com/office/powerpoint/2010/main" val="398558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89"/>
                                        </p:tgtEl>
                                        <p:attrNameLst>
                                          <p:attrName>style.visibility</p:attrName>
                                        </p:attrNameLst>
                                      </p:cBhvr>
                                      <p:to>
                                        <p:strVal val="visible"/>
                                      </p:to>
                                    </p:set>
                                    <p:anim calcmode="discrete" valueType="clr">
                                      <p:cBhvr override="childStyle">
                                        <p:cTn id="7"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9"/>
                                        </p:tgtEl>
                                        <p:attrNameLst>
                                          <p:attrName>fillcolor</p:attrName>
                                        </p:attrNameLst>
                                      </p:cBhvr>
                                      <p:tavLst>
                                        <p:tav tm="0">
                                          <p:val>
                                            <p:clrVal>
                                              <a:schemeClr val="accent2"/>
                                            </p:clrVal>
                                          </p:val>
                                        </p:tav>
                                        <p:tav tm="50000">
                                          <p:val>
                                            <p:clrVal>
                                              <a:schemeClr val="hlink"/>
                                            </p:clrVal>
                                          </p:val>
                                        </p:tav>
                                      </p:tavLst>
                                    </p:anim>
                                    <p:set>
                                      <p:cBhvr>
                                        <p:cTn id="9" dur="80"/>
                                        <p:tgtEl>
                                          <p:spTgt spid="419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28600" y="990600"/>
            <a:ext cx="8683625" cy="120015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dirty="0"/>
              <a:t>3) Sự thay đổi nhiệt độ trong một năm diễn ra </a:t>
            </a:r>
          </a:p>
          <a:p>
            <a:pPr eaLnBrk="1" hangingPunct="1"/>
            <a:r>
              <a:rPr lang="en-US" altLang="en-US" sz="3600" dirty="0"/>
              <a:t>như thế nào?</a:t>
            </a:r>
          </a:p>
        </p:txBody>
      </p:sp>
      <p:sp>
        <p:nvSpPr>
          <p:cNvPr id="43013" name="Rectangle 5"/>
          <p:cNvSpPr>
            <a:spLocks noChangeArrowheads="1"/>
          </p:cNvSpPr>
          <p:nvPr/>
        </p:nvSpPr>
        <p:spPr bwMode="auto">
          <a:xfrm>
            <a:off x="0" y="2362200"/>
            <a:ext cx="9067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a:sym typeface="Wingdings" panose="05000000000000000000" pitchFamily="2" charset="2"/>
              </a:rPr>
              <a:t> Trong năm nhiệt độ thay đổi theo mùa:</a:t>
            </a:r>
          </a:p>
          <a:p>
            <a:pPr eaLnBrk="1" hangingPunct="1"/>
            <a:r>
              <a:rPr lang="en-US" altLang="en-US" sz="3200" dirty="0">
                <a:sym typeface="Wingdings" panose="05000000000000000000" pitchFamily="2" charset="2"/>
              </a:rPr>
              <a:t>       + Mùa xuân ấm áp.</a:t>
            </a:r>
          </a:p>
          <a:p>
            <a:pPr eaLnBrk="1" hangingPunct="1"/>
            <a:r>
              <a:rPr lang="en-US" altLang="en-US" sz="3200" dirty="0">
                <a:sym typeface="Wingdings" panose="05000000000000000000" pitchFamily="2" charset="2"/>
              </a:rPr>
              <a:t>       + Mùa hè nhiệt độ không khí cao (nóng nực)</a:t>
            </a:r>
          </a:p>
          <a:p>
            <a:pPr eaLnBrk="1" hangingPunct="1"/>
            <a:r>
              <a:rPr lang="en-US" altLang="en-US" sz="3200" dirty="0">
                <a:sym typeface="Wingdings" panose="05000000000000000000" pitchFamily="2" charset="2"/>
              </a:rPr>
              <a:t>       + Mùa thu nhiệt độ không khí giảm (mát mẻ)</a:t>
            </a:r>
          </a:p>
          <a:p>
            <a:pPr eaLnBrk="1" hangingPunct="1"/>
            <a:r>
              <a:rPr lang="en-US" altLang="en-US" sz="3200" dirty="0">
                <a:sym typeface="Wingdings" panose="05000000000000000000" pitchFamily="2" charset="2"/>
              </a:rPr>
              <a:t>       + Mùa đông nhiệt độ xuống thấp (lạnh)</a:t>
            </a:r>
          </a:p>
        </p:txBody>
      </p:sp>
      <p:sp>
        <p:nvSpPr>
          <p:cNvPr id="18437" name="Rectangle 9"/>
          <p:cNvSpPr>
            <a:spLocks noChangeArrowheads="1"/>
          </p:cNvSpPr>
          <p:nvPr/>
        </p:nvSpPr>
        <p:spPr bwMode="auto">
          <a:xfrm>
            <a:off x="0" y="457200"/>
            <a:ext cx="6172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u="sng" dirty="0"/>
              <a:t>II/ Các nhân tố sinh thái của môi trường:</a:t>
            </a:r>
          </a:p>
        </p:txBody>
      </p:sp>
      <p:sp>
        <p:nvSpPr>
          <p:cNvPr id="23576" name="Text Box 24"/>
          <p:cNvSpPr txBox="1">
            <a:spLocks noChangeArrowheads="1"/>
          </p:cNvSpPr>
          <p:nvPr/>
        </p:nvSpPr>
        <p:spPr bwMode="auto">
          <a:xfrm>
            <a:off x="169816" y="4800600"/>
            <a:ext cx="8516983" cy="954107"/>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vi-VN" altLang="en-US" sz="2800" b="1" u="sng" dirty="0">
                <a:solidFill>
                  <a:srgbClr val="C00000"/>
                </a:solidFill>
                <a:sym typeface="ZapfDingbats BT" pitchFamily="2" charset="2"/>
              </a:rPr>
              <a:t>Nhận xét</a:t>
            </a:r>
            <a:r>
              <a:rPr lang="vi-VN" altLang="en-US" sz="2800" b="1" dirty="0">
                <a:solidFill>
                  <a:srgbClr val="C00000"/>
                </a:solidFill>
                <a:sym typeface="ZapfDingbats BT" pitchFamily="2" charset="2"/>
              </a:rPr>
              <a:t>: </a:t>
            </a:r>
            <a:r>
              <a:rPr lang="vi-VN" altLang="en-US" sz="2800" dirty="0">
                <a:sym typeface="ZapfDingbats BT" pitchFamily="2" charset="2"/>
              </a:rPr>
              <a:t>Các nhân tố sinh thái tác </a:t>
            </a:r>
            <a:r>
              <a:rPr lang="en-US" altLang="en-US" sz="2800" dirty="0">
                <a:sym typeface="ZapfDingbats BT" pitchFamily="2" charset="2"/>
              </a:rPr>
              <a:t>độ</a:t>
            </a:r>
            <a:r>
              <a:rPr lang="vi-VN" altLang="en-US" sz="2800" dirty="0">
                <a:sym typeface="ZapfDingbats BT" pitchFamily="2" charset="2"/>
              </a:rPr>
              <a:t>ng lên sinh vật thay đổi theo từng môi trường và từng thời gian</a:t>
            </a:r>
            <a:r>
              <a:rPr lang="vi-VN" altLang="en-US" sz="2800" dirty="0" smtClean="0">
                <a:sym typeface="ZapfDingbats BT" pitchFamily="2" charset="2"/>
              </a:rPr>
              <a:t>.</a:t>
            </a:r>
            <a:endParaRPr lang="en-US" altLang="en-US" sz="2800" dirty="0" smtClean="0">
              <a:sym typeface="ZapfDingbats BT" pitchFamily="2" charset="2"/>
            </a:endParaRPr>
          </a:p>
        </p:txBody>
      </p:sp>
      <p:sp>
        <p:nvSpPr>
          <p:cNvPr id="3" name="TextBox 2"/>
          <p:cNvSpPr txBox="1"/>
          <p:nvPr/>
        </p:nvSpPr>
        <p:spPr>
          <a:xfrm>
            <a:off x="304800" y="5867400"/>
            <a:ext cx="822959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Bài tập về nhà: </a:t>
            </a:r>
            <a:r>
              <a:rPr lang="en-US" sz="3200" dirty="0" smtClean="0">
                <a:latin typeface="Times New Roman" panose="02020603050405020304" pitchFamily="18" charset="0"/>
                <a:cs typeface="Times New Roman" panose="02020603050405020304" pitchFamily="18" charset="0"/>
              </a:rPr>
              <a:t>Bài 1 đến bài 3 – Tr.121 - SGK</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817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3"/>
                                        </p:tgtEl>
                                        <p:attrNameLst>
                                          <p:attrName>style.visibility</p:attrName>
                                        </p:attrNameLst>
                                      </p:cBhvr>
                                      <p:to>
                                        <p:strVal val="visible"/>
                                      </p:to>
                                    </p:set>
                                    <p:anim calcmode="discrete" valueType="clr">
                                      <p:cBhvr override="childStyle">
                                        <p:cTn id="7" dur="80"/>
                                        <p:tgtEl>
                                          <p:spTgt spid="430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3"/>
                                        </p:tgtEl>
                                        <p:attrNameLst>
                                          <p:attrName>fillcolor</p:attrName>
                                        </p:attrNameLst>
                                      </p:cBhvr>
                                      <p:tavLst>
                                        <p:tav tm="0">
                                          <p:val>
                                            <p:clrVal>
                                              <a:schemeClr val="accent2"/>
                                            </p:clrVal>
                                          </p:val>
                                        </p:tav>
                                        <p:tav tm="50000">
                                          <p:val>
                                            <p:clrVal>
                                              <a:schemeClr val="hlink"/>
                                            </p:clrVal>
                                          </p:val>
                                        </p:tav>
                                      </p:tavLst>
                                    </p:anim>
                                    <p:set>
                                      <p:cBhvr>
                                        <p:cTn id="9" dur="80"/>
                                        <p:tgtEl>
                                          <p:spTgt spid="430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76"/>
                                        </p:tgtEl>
                                        <p:attrNameLst>
                                          <p:attrName>style.visibility</p:attrName>
                                        </p:attrNameLst>
                                      </p:cBhvr>
                                      <p:to>
                                        <p:strVal val="visible"/>
                                      </p:to>
                                    </p:set>
                                    <p:anim calcmode="discrete" valueType="clr">
                                      <p:cBhvr override="childStyle">
                                        <p:cTn id="14" dur="80"/>
                                        <p:tgtEl>
                                          <p:spTgt spid="2357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76"/>
                                        </p:tgtEl>
                                        <p:attrNameLst>
                                          <p:attrName>fillcolor</p:attrName>
                                        </p:attrNameLst>
                                      </p:cBhvr>
                                      <p:tavLst>
                                        <p:tav tm="0">
                                          <p:val>
                                            <p:clrVal>
                                              <a:schemeClr val="accent2"/>
                                            </p:clrVal>
                                          </p:val>
                                        </p:tav>
                                        <p:tav tm="50000">
                                          <p:val>
                                            <p:clrVal>
                                              <a:schemeClr val="hlink"/>
                                            </p:clrVal>
                                          </p:val>
                                        </p:tav>
                                      </p:tavLst>
                                    </p:anim>
                                    <p:set>
                                      <p:cBhvr>
                                        <p:cTn id="16" dur="80"/>
                                        <p:tgtEl>
                                          <p:spTgt spid="2357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2357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0" y="1295400"/>
            <a:ext cx="9144000" cy="5257800"/>
          </a:xfrm>
        </p:spPr>
        <p:txBody>
          <a:bodyPr/>
          <a:lstStyle/>
          <a:p>
            <a:pPr eaLnBrk="1" hangingPunct="1">
              <a:buFontTx/>
              <a:buNone/>
            </a:pPr>
            <a:r>
              <a:rPr lang="en-US" altLang="en-US" smtClean="0"/>
              <a:t>    </a:t>
            </a:r>
            <a:r>
              <a:rPr lang="en-US" altLang="en-US" sz="2000" smtClean="0">
                <a:latin typeface="Times New Roman" panose="02020603050405020304" pitchFamily="18" charset="0"/>
              </a:rPr>
              <a:t>- Nhân tố sinh thái là những yếu </a:t>
            </a:r>
            <a:r>
              <a:rPr lang="en-US" altLang="en-US" sz="2400" smtClean="0">
                <a:latin typeface="Times New Roman" panose="02020603050405020304" pitchFamily="18" charset="0"/>
              </a:rPr>
              <a:t>tố</a:t>
            </a:r>
            <a:r>
              <a:rPr lang="en-US" altLang="en-US" sz="2000" smtClean="0">
                <a:latin typeface="Times New Roman" panose="02020603050405020304" pitchFamily="18" charset="0"/>
              </a:rPr>
              <a:t> của môi trường tác động tới sinh vật.</a:t>
            </a:r>
          </a:p>
          <a:p>
            <a:pPr eaLnBrk="1" hangingPunct="1">
              <a:buFontTx/>
              <a:buNone/>
            </a:pPr>
            <a:r>
              <a:rPr lang="en-US" altLang="en-US" sz="2000" smtClean="0">
                <a:latin typeface="Times New Roman" panose="02020603050405020304" pitchFamily="18" charset="0"/>
              </a:rPr>
              <a:t>       - Có 2 nhóm nhân tố sinh thái:</a:t>
            </a:r>
          </a:p>
          <a:p>
            <a:pPr eaLnBrk="1" hangingPunct="1">
              <a:buFontTx/>
              <a:buNone/>
            </a:pPr>
            <a:r>
              <a:rPr lang="en-US" altLang="en-US" sz="2000" smtClean="0">
                <a:latin typeface="Times New Roman" panose="02020603050405020304" pitchFamily="18" charset="0"/>
              </a:rPr>
              <a:t>             + Nhân tố vô sinh (không sống): </a:t>
            </a:r>
          </a:p>
          <a:p>
            <a:pPr eaLnBrk="1" hangingPunct="1">
              <a:buFontTx/>
              <a:buNone/>
            </a:pPr>
            <a:r>
              <a:rPr lang="en-US" altLang="en-US" sz="2000" smtClean="0">
                <a:latin typeface="Times New Roman" panose="02020603050405020304" pitchFamily="18" charset="0"/>
              </a:rPr>
              <a:t>             + Nhân tố hữu sinh (sống) </a:t>
            </a:r>
          </a:p>
        </p:txBody>
      </p:sp>
      <p:sp>
        <p:nvSpPr>
          <p:cNvPr id="19459" name="Rectangle 4"/>
          <p:cNvSpPr>
            <a:spLocks noChangeArrowheads="1"/>
          </p:cNvSpPr>
          <p:nvPr/>
        </p:nvSpPr>
        <p:spPr bwMode="auto">
          <a:xfrm>
            <a:off x="0" y="457200"/>
            <a:ext cx="437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u="sng" dirty="0"/>
              <a:t>I/ Môi trường sống của sinh vật:</a:t>
            </a:r>
          </a:p>
        </p:txBody>
      </p:sp>
      <p:sp>
        <p:nvSpPr>
          <p:cNvPr id="19460" name="Rectangle 5"/>
          <p:cNvSpPr>
            <a:spLocks noChangeArrowheads="1"/>
          </p:cNvSpPr>
          <p:nvPr/>
        </p:nvSpPr>
        <p:spPr bwMode="auto">
          <a:xfrm>
            <a:off x="-304800" y="838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u="sng"/>
              <a:t>II/ Các nhân tố sinh thái của môi trường:</a:t>
            </a:r>
          </a:p>
        </p:txBody>
      </p:sp>
      <p:sp>
        <p:nvSpPr>
          <p:cNvPr id="19461" name="Line 6"/>
          <p:cNvSpPr>
            <a:spLocks noChangeShapeType="1"/>
          </p:cNvSpPr>
          <p:nvPr/>
        </p:nvSpPr>
        <p:spPr bwMode="auto">
          <a:xfrm>
            <a:off x="3581400" y="2895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7"/>
          <p:cNvSpPr>
            <a:spLocks noChangeShapeType="1"/>
          </p:cNvSpPr>
          <p:nvPr/>
        </p:nvSpPr>
        <p:spPr bwMode="auto">
          <a:xfrm>
            <a:off x="3581400" y="28956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Rectangle 8"/>
          <p:cNvSpPr>
            <a:spLocks noChangeArrowheads="1"/>
          </p:cNvSpPr>
          <p:nvPr/>
        </p:nvSpPr>
        <p:spPr bwMode="auto">
          <a:xfrm>
            <a:off x="4267200" y="28194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Nhân tố các sinh vật </a:t>
            </a:r>
          </a:p>
          <a:p>
            <a:pPr eaLnBrk="1" hangingPunct="1"/>
            <a:r>
              <a:rPr lang="en-US" altLang="en-US" sz="2000"/>
              <a:t>(Các vi sinh vật, nấm, thực vật, động vật)</a:t>
            </a:r>
          </a:p>
        </p:txBody>
      </p:sp>
      <p:sp>
        <p:nvSpPr>
          <p:cNvPr id="19464" name="Rectangle 9"/>
          <p:cNvSpPr>
            <a:spLocks noChangeArrowheads="1"/>
          </p:cNvSpPr>
          <p:nvPr/>
        </p:nvSpPr>
        <p:spPr bwMode="auto">
          <a:xfrm>
            <a:off x="3962400" y="3581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a:t>Nhân tố con người</a:t>
            </a:r>
          </a:p>
        </p:txBody>
      </p:sp>
      <p:sp>
        <p:nvSpPr>
          <p:cNvPr id="19465" name="Rectangle 10"/>
          <p:cNvSpPr>
            <a:spLocks noChangeArrowheads="1"/>
          </p:cNvSpPr>
          <p:nvPr/>
        </p:nvSpPr>
        <p:spPr bwMode="auto">
          <a:xfrm>
            <a:off x="3962400" y="22098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a:t>Nhiệt độ, độ ẩm, nước</a:t>
            </a:r>
            <a:r>
              <a:rPr lang="en-US" altLang="en-US"/>
              <a:t>….</a:t>
            </a:r>
          </a:p>
        </p:txBody>
      </p:sp>
      <p:sp>
        <p:nvSpPr>
          <p:cNvPr id="35851" name="Rectangle 11"/>
          <p:cNvSpPr>
            <a:spLocks noChangeArrowheads="1"/>
          </p:cNvSpPr>
          <p:nvPr/>
        </p:nvSpPr>
        <p:spPr bwMode="auto">
          <a:xfrm>
            <a:off x="152400" y="38100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u="sng"/>
              <a:t>III/ Giới hạn sinh thái:</a:t>
            </a:r>
          </a:p>
        </p:txBody>
      </p:sp>
    </p:spTree>
    <p:extLst>
      <p:ext uri="{BB962C8B-B14F-4D97-AF65-F5344CB8AC3E}">
        <p14:creationId xmlns:p14="http://schemas.microsoft.com/office/powerpoint/2010/main" val="280566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20" descr="1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4200525"/>
            <a:ext cx="23907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74820" y="533400"/>
            <a:ext cx="9566420" cy="76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dirty="0">
                <a:solidFill>
                  <a:schemeClr val="bg1"/>
                </a:solidFill>
                <a:cs typeface="Times New Roman" panose="02020603050405020304" pitchFamily="18" charset="0"/>
              </a:rPr>
              <a:t>          </a:t>
            </a:r>
            <a:r>
              <a:rPr lang="en-US" altLang="en-US" sz="4400" b="1" dirty="0">
                <a:solidFill>
                  <a:srgbClr val="FF6600"/>
                </a:solidFill>
                <a:cs typeface="Times New Roman" panose="02020603050405020304" pitchFamily="18" charset="0"/>
              </a:rPr>
              <a:t>SINH VẬT VÀ MÔI TRƯỜNG</a:t>
            </a:r>
          </a:p>
        </p:txBody>
      </p:sp>
      <p:sp>
        <p:nvSpPr>
          <p:cNvPr id="8" name="Text Box 5"/>
          <p:cNvSpPr txBox="1">
            <a:spLocks noChangeArrowheads="1"/>
          </p:cNvSpPr>
          <p:nvPr/>
        </p:nvSpPr>
        <p:spPr bwMode="auto">
          <a:xfrm>
            <a:off x="0" y="228600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u="sng" dirty="0">
                <a:solidFill>
                  <a:srgbClr val="0000FF"/>
                </a:solidFill>
                <a:cs typeface="Times New Roman" panose="02020603050405020304" pitchFamily="18" charset="0"/>
              </a:rPr>
              <a:t>CHƯƠNG I</a:t>
            </a:r>
            <a:r>
              <a:rPr lang="en-US" altLang="en-US" sz="3600" dirty="0">
                <a:solidFill>
                  <a:srgbClr val="0000FF"/>
                </a:solidFill>
                <a:cs typeface="Times New Roman" panose="02020603050405020304" pitchFamily="18" charset="0"/>
              </a:rPr>
              <a:t> :  </a:t>
            </a:r>
            <a:r>
              <a:rPr lang="en-US" altLang="en-US" sz="3600" b="1" dirty="0">
                <a:solidFill>
                  <a:srgbClr val="0000FF"/>
                </a:solidFill>
                <a:cs typeface="Times New Roman" panose="02020603050405020304" pitchFamily="18" charset="0"/>
              </a:rPr>
              <a:t>SINH VẬT VÀ MÔI </a:t>
            </a:r>
            <a:r>
              <a:rPr lang="en-US" altLang="en-US" sz="3600" b="1" dirty="0" smtClean="0">
                <a:solidFill>
                  <a:srgbClr val="0000FF"/>
                </a:solidFill>
                <a:cs typeface="Times New Roman" panose="02020603050405020304" pitchFamily="18" charset="0"/>
              </a:rPr>
              <a:t>TRƯỜNG</a:t>
            </a:r>
          </a:p>
          <a:p>
            <a:pPr eaLnBrk="1" hangingPunct="1">
              <a:spcBef>
                <a:spcPct val="50000"/>
              </a:spcBef>
            </a:pPr>
            <a:r>
              <a:rPr lang="en-US" altLang="en-US" sz="3600" b="1" dirty="0" smtClean="0">
                <a:solidFill>
                  <a:srgbClr val="0000FF"/>
                </a:solidFill>
                <a:cs typeface="Times New Roman" panose="02020603050405020304" pitchFamily="18" charset="0"/>
              </a:rPr>
              <a:t>	                          BÀI 41</a:t>
            </a:r>
            <a:endParaRPr lang="en-US" altLang="en-US" sz="3600" b="1" dirty="0">
              <a:solidFill>
                <a:srgbClr val="0000FF"/>
              </a:solidFill>
              <a:cs typeface="Times New Roman" panose="02020603050405020304" pitchFamily="18" charset="0"/>
            </a:endParaRPr>
          </a:p>
        </p:txBody>
      </p:sp>
      <p:sp>
        <p:nvSpPr>
          <p:cNvPr id="9" name="WordArt 7"/>
          <p:cNvSpPr>
            <a:spLocks noChangeArrowheads="1" noChangeShapeType="1" noTextEdit="1"/>
          </p:cNvSpPr>
          <p:nvPr/>
        </p:nvSpPr>
        <p:spPr bwMode="auto">
          <a:xfrm>
            <a:off x="457200" y="3657601"/>
            <a:ext cx="8229600" cy="1905000"/>
          </a:xfrm>
          <a:prstGeom prst="rect">
            <a:avLst/>
          </a:prstGeom>
        </p:spPr>
        <p:txBody>
          <a:bodyPr wrap="none" fromWordArt="1">
            <a:prstTxWarp prst="textDeflate">
              <a:avLst>
                <a:gd name="adj" fmla="val 18750"/>
              </a:avLst>
            </a:prstTxWarp>
            <a:scene3d>
              <a:camera prst="legacyObliqueTopRight"/>
              <a:lightRig rig="legacyFlat4" dir="b"/>
            </a:scene3d>
            <a:sp3d extrusionH="430200" prstMaterial="legacyMatte">
              <a:extrusionClr>
                <a:schemeClr val="bg1"/>
              </a:extrusionClr>
              <a:contourClr>
                <a:srgbClr val="000082"/>
              </a:contourClr>
            </a:sp3d>
          </a:bodyPr>
          <a:lstStyle/>
          <a:p>
            <a:pPr algn="ctr"/>
            <a:r>
              <a:rPr lang="vi-VN" sz="3600" kern="10" dirty="0">
                <a:ln w="9525">
                  <a:round/>
                  <a:headEnd/>
                  <a:tailEnd/>
                </a:ln>
                <a:solidFill>
                  <a:srgbClr val="C00000"/>
                </a:solidFill>
                <a:latin typeface="Times New Roman" panose="02020603050405020304" pitchFamily="18" charset="0"/>
                <a:cs typeface="Times New Roman" panose="02020603050405020304" pitchFamily="18" charset="0"/>
              </a:rPr>
              <a:t>MÔI TRƯỜNG VÀ CÁC NHÂN TỐ SINH THÁI</a:t>
            </a:r>
            <a:endParaRPr lang="en-US" sz="3600" kern="10" dirty="0">
              <a:ln w="9525">
                <a:round/>
                <a:headEnd/>
                <a:tailEnd/>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88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508952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dirty="0">
                <a:solidFill>
                  <a:srgbClr val="0000FF"/>
                </a:solidFill>
                <a:latin typeface="Times New Roman" panose="02020603050405020304" pitchFamily="18" charset="0"/>
              </a:rPr>
              <a:t>1. </a:t>
            </a:r>
            <a:r>
              <a:rPr lang="en-US" altLang="en-US" sz="2400" b="1" dirty="0" smtClean="0">
                <a:solidFill>
                  <a:srgbClr val="0000FF"/>
                </a:solidFill>
                <a:latin typeface="Times New Roman" panose="02020603050405020304" pitchFamily="18" charset="0"/>
              </a:rPr>
              <a:t>Cá </a:t>
            </a:r>
            <a:r>
              <a:rPr lang="en-US" altLang="en-US" sz="2400" b="1" dirty="0">
                <a:solidFill>
                  <a:srgbClr val="0000FF"/>
                </a:solidFill>
                <a:latin typeface="Times New Roman" panose="02020603050405020304" pitchFamily="18" charset="0"/>
              </a:rPr>
              <a:t>rô phi ở Việt Nam sống và phát triển ở nhiệt độ nào ?</a:t>
            </a:r>
          </a:p>
        </p:txBody>
      </p:sp>
      <p:sp>
        <p:nvSpPr>
          <p:cNvPr id="25603" name="Text Box 3"/>
          <p:cNvSpPr txBox="1">
            <a:spLocks noChangeArrowheads="1"/>
          </p:cNvSpPr>
          <p:nvPr/>
        </p:nvSpPr>
        <p:spPr bwMode="auto">
          <a:xfrm>
            <a:off x="228599" y="5562600"/>
            <a:ext cx="8791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dirty="0">
                <a:solidFill>
                  <a:srgbClr val="0000FF"/>
                </a:solidFill>
              </a:rPr>
              <a:t>2. </a:t>
            </a:r>
            <a:r>
              <a:rPr lang="en-US" altLang="en-US" dirty="0" smtClean="0">
                <a:solidFill>
                  <a:srgbClr val="0000FF"/>
                </a:solidFill>
              </a:rPr>
              <a:t> </a:t>
            </a:r>
            <a:r>
              <a:rPr lang="en-US" altLang="en-US" sz="2400" b="1" dirty="0" smtClean="0">
                <a:solidFill>
                  <a:srgbClr val="0000FF"/>
                </a:solidFill>
                <a:latin typeface="Times New Roman" panose="02020603050405020304" pitchFamily="18" charset="0"/>
              </a:rPr>
              <a:t>Nhiệt </a:t>
            </a:r>
            <a:r>
              <a:rPr lang="en-US" altLang="en-US" sz="2400" b="1" dirty="0">
                <a:solidFill>
                  <a:srgbClr val="0000FF"/>
                </a:solidFill>
                <a:latin typeface="Times New Roman" panose="02020603050405020304" pitchFamily="18" charset="0"/>
              </a:rPr>
              <a:t>độ nào thuận lợi để cá rô phi sinh trưởng và phát triển?</a:t>
            </a:r>
          </a:p>
        </p:txBody>
      </p:sp>
      <p:sp>
        <p:nvSpPr>
          <p:cNvPr id="25604" name="Text Box 4"/>
          <p:cNvSpPr txBox="1">
            <a:spLocks noChangeArrowheads="1"/>
          </p:cNvSpPr>
          <p:nvPr/>
        </p:nvSpPr>
        <p:spPr bwMode="auto">
          <a:xfrm>
            <a:off x="228600" y="60960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dirty="0">
                <a:solidFill>
                  <a:srgbClr val="0000FF"/>
                </a:solidFill>
                <a:latin typeface="Times New Roman" panose="02020603050405020304" pitchFamily="18" charset="0"/>
              </a:rPr>
              <a:t>3. </a:t>
            </a:r>
            <a:r>
              <a:rPr lang="en-US" altLang="en-US" sz="2400" b="1" dirty="0">
                <a:solidFill>
                  <a:srgbClr val="0000FF"/>
                </a:solidFill>
                <a:latin typeface="Times New Roman" panose="02020603050405020304" pitchFamily="18" charset="0"/>
              </a:rPr>
              <a:t>Nhiệt độ nào thuận lợi </a:t>
            </a:r>
            <a:r>
              <a:rPr lang="en-US" altLang="en-US" sz="2400" b="1" i="1" u="sng" dirty="0">
                <a:solidFill>
                  <a:srgbClr val="0000FF"/>
                </a:solidFill>
                <a:latin typeface="Times New Roman" panose="02020603050405020304" pitchFamily="18" charset="0"/>
              </a:rPr>
              <a:t>nhất</a:t>
            </a:r>
            <a:r>
              <a:rPr lang="en-US" altLang="en-US" sz="2400" b="1" dirty="0">
                <a:solidFill>
                  <a:srgbClr val="0000FF"/>
                </a:solidFill>
                <a:latin typeface="Times New Roman" panose="02020603050405020304" pitchFamily="18" charset="0"/>
              </a:rPr>
              <a:t> để cá rô phi sinh trưởng và phát triển?</a:t>
            </a:r>
          </a:p>
        </p:txBody>
      </p:sp>
      <p:pic>
        <p:nvPicPr>
          <p:cNvPr id="25605" name="Picture 5"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75438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1524000" y="3124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latin typeface="Times New Roman" panose="02020603050405020304" pitchFamily="18" charset="0"/>
              </a:rPr>
              <a:t>5</a:t>
            </a:r>
            <a:r>
              <a:rPr lang="en-US" altLang="en-US" sz="2400" b="1" baseline="30000">
                <a:latin typeface="Times New Roman" panose="02020603050405020304" pitchFamily="18" charset="0"/>
              </a:rPr>
              <a:t>0 </a:t>
            </a:r>
            <a:r>
              <a:rPr lang="en-US" altLang="en-US" sz="2400" b="1">
                <a:latin typeface="Times New Roman" panose="02020603050405020304" pitchFamily="18" charset="0"/>
              </a:rPr>
              <a:t>C</a:t>
            </a:r>
          </a:p>
        </p:txBody>
      </p:sp>
      <p:sp>
        <p:nvSpPr>
          <p:cNvPr id="25607" name="Text Box 7"/>
          <p:cNvSpPr txBox="1">
            <a:spLocks noChangeArrowheads="1"/>
          </p:cNvSpPr>
          <p:nvPr/>
        </p:nvSpPr>
        <p:spPr bwMode="auto">
          <a:xfrm>
            <a:off x="1066800" y="359568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FF"/>
                </a:solidFill>
                <a:latin typeface="Times New Roman" panose="02020603050405020304" pitchFamily="18" charset="0"/>
              </a:rPr>
              <a:t>Điểm gây chết</a:t>
            </a:r>
            <a:endParaRPr lang="en-US" altLang="en-US" sz="2400" b="1">
              <a:latin typeface="Times New Roman" panose="02020603050405020304" pitchFamily="18" charset="0"/>
            </a:endParaRPr>
          </a:p>
        </p:txBody>
      </p:sp>
      <p:sp>
        <p:nvSpPr>
          <p:cNvPr id="25608" name="Text Box 8"/>
          <p:cNvSpPr txBox="1">
            <a:spLocks noChangeArrowheads="1"/>
          </p:cNvSpPr>
          <p:nvPr/>
        </p:nvSpPr>
        <p:spPr bwMode="auto">
          <a:xfrm>
            <a:off x="5943600" y="3200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latin typeface="Times New Roman" panose="02020603050405020304" pitchFamily="18" charset="0"/>
              </a:rPr>
              <a:t>42</a:t>
            </a:r>
            <a:r>
              <a:rPr lang="en-US" altLang="en-US" sz="2400" b="1" baseline="30000">
                <a:latin typeface="Times New Roman" panose="02020603050405020304" pitchFamily="18" charset="0"/>
              </a:rPr>
              <a:t>0 </a:t>
            </a:r>
            <a:r>
              <a:rPr lang="en-US" altLang="en-US" sz="2400" b="1">
                <a:latin typeface="Times New Roman" panose="02020603050405020304" pitchFamily="18" charset="0"/>
              </a:rPr>
              <a:t>C</a:t>
            </a:r>
          </a:p>
        </p:txBody>
      </p:sp>
      <p:sp>
        <p:nvSpPr>
          <p:cNvPr id="25609" name="Text Box 9"/>
          <p:cNvSpPr txBox="1">
            <a:spLocks noChangeArrowheads="1"/>
          </p:cNvSpPr>
          <p:nvPr/>
        </p:nvSpPr>
        <p:spPr bwMode="auto">
          <a:xfrm>
            <a:off x="3819525" y="2752725"/>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dirty="0">
                <a:solidFill>
                  <a:srgbClr val="FF0000"/>
                </a:solidFill>
                <a:latin typeface="Times New Roman" panose="02020603050405020304" pitchFamily="18" charset="0"/>
              </a:rPr>
              <a:t> </a:t>
            </a:r>
            <a:r>
              <a:rPr lang="en-US" altLang="en-US" sz="2400" b="1" dirty="0">
                <a:solidFill>
                  <a:srgbClr val="FF0000"/>
                </a:solidFill>
                <a:latin typeface="Times New Roman" panose="02020603050405020304" pitchFamily="18" charset="0"/>
              </a:rPr>
              <a:t>Điểm cực thuận</a:t>
            </a:r>
            <a:r>
              <a:rPr lang="en-US" altLang="en-US" b="1" dirty="0">
                <a:solidFill>
                  <a:srgbClr val="FF0000"/>
                </a:solidFill>
                <a:latin typeface="Times New Roman" panose="02020603050405020304" pitchFamily="18" charset="0"/>
              </a:rPr>
              <a:t> </a:t>
            </a:r>
          </a:p>
        </p:txBody>
      </p:sp>
      <p:sp>
        <p:nvSpPr>
          <p:cNvPr id="25610" name="Line 10"/>
          <p:cNvSpPr>
            <a:spLocks noChangeShapeType="1"/>
          </p:cNvSpPr>
          <p:nvPr/>
        </p:nvSpPr>
        <p:spPr bwMode="auto">
          <a:xfrm>
            <a:off x="1773238" y="3238500"/>
            <a:ext cx="4495800" cy="0"/>
          </a:xfrm>
          <a:prstGeom prst="line">
            <a:avLst/>
          </a:prstGeom>
          <a:noFill/>
          <a:ln w="381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Text Box 11"/>
          <p:cNvSpPr txBox="1">
            <a:spLocks noChangeArrowheads="1"/>
          </p:cNvSpPr>
          <p:nvPr/>
        </p:nvSpPr>
        <p:spPr bwMode="auto">
          <a:xfrm>
            <a:off x="2667000" y="318452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CC6600"/>
                </a:solidFill>
                <a:latin typeface="Times New Roman" panose="02020603050405020304" pitchFamily="18" charset="0"/>
              </a:rPr>
              <a:t>Giới hạn chịu đựng</a:t>
            </a:r>
          </a:p>
        </p:txBody>
      </p:sp>
      <p:sp>
        <p:nvSpPr>
          <p:cNvPr id="25612" name="Text Box 12"/>
          <p:cNvSpPr txBox="1">
            <a:spLocks noChangeArrowheads="1"/>
          </p:cNvSpPr>
          <p:nvPr/>
        </p:nvSpPr>
        <p:spPr bwMode="auto">
          <a:xfrm>
            <a:off x="1371600" y="4114800"/>
            <a:ext cx="7010400"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chemeClr val="bg1"/>
                </a:solidFill>
                <a:latin typeface="Times New Roman" panose="02020603050405020304" pitchFamily="18" charset="0"/>
              </a:rPr>
              <a:t>Hình 41.2  </a:t>
            </a:r>
            <a:r>
              <a:rPr lang="en-US" altLang="en-US" sz="2400" b="1">
                <a:solidFill>
                  <a:schemeClr val="bg1"/>
                </a:solidFill>
                <a:latin typeface="Times New Roman" panose="02020603050405020304" pitchFamily="18" charset="0"/>
              </a:rPr>
              <a:t>Giới hạn nhiệt độ của cá rô phi ở Việt Nam</a:t>
            </a:r>
          </a:p>
        </p:txBody>
      </p:sp>
      <p:sp>
        <p:nvSpPr>
          <p:cNvPr id="25613" name="Text Box 13"/>
          <p:cNvSpPr txBox="1">
            <a:spLocks noChangeArrowheads="1"/>
          </p:cNvSpPr>
          <p:nvPr/>
        </p:nvSpPr>
        <p:spPr bwMode="auto">
          <a:xfrm>
            <a:off x="3962400" y="117157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rgbClr val="FF00FF"/>
                </a:solidFill>
                <a:latin typeface="Times New Roman" panose="02020603050405020304" pitchFamily="18" charset="0"/>
              </a:rPr>
              <a:t>Khoảng thuận lợi  </a:t>
            </a:r>
          </a:p>
        </p:txBody>
      </p:sp>
      <p:sp>
        <p:nvSpPr>
          <p:cNvPr id="25614" name="Line 14"/>
          <p:cNvSpPr>
            <a:spLocks noChangeShapeType="1"/>
          </p:cNvSpPr>
          <p:nvPr/>
        </p:nvSpPr>
        <p:spPr bwMode="auto">
          <a:xfrm>
            <a:off x="4073525" y="2005013"/>
            <a:ext cx="1752600" cy="0"/>
          </a:xfrm>
          <a:prstGeom prst="line">
            <a:avLst/>
          </a:prstGeom>
          <a:noFill/>
          <a:ln w="38100">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Text Box 15"/>
          <p:cNvSpPr txBox="1">
            <a:spLocks noChangeArrowheads="1"/>
          </p:cNvSpPr>
          <p:nvPr/>
        </p:nvSpPr>
        <p:spPr bwMode="auto">
          <a:xfrm>
            <a:off x="7889875" y="2176463"/>
            <a:ext cx="914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1">
                <a:latin typeface="Times New Roman" panose="02020603050405020304" pitchFamily="18" charset="0"/>
              </a:rPr>
              <a:t>t</a:t>
            </a:r>
            <a:r>
              <a:rPr lang="en-US" altLang="en-US" sz="2800" b="1" baseline="30000">
                <a:latin typeface="Times New Roman" panose="02020603050405020304" pitchFamily="18" charset="0"/>
              </a:rPr>
              <a:t>0</a:t>
            </a:r>
            <a:r>
              <a:rPr lang="en-US" altLang="en-US" sz="2800" b="1">
                <a:latin typeface="Times New Roman" panose="02020603050405020304" pitchFamily="18" charset="0"/>
              </a:rPr>
              <a:t> C</a:t>
            </a:r>
          </a:p>
        </p:txBody>
      </p:sp>
      <p:sp>
        <p:nvSpPr>
          <p:cNvPr id="25616" name="Line 16"/>
          <p:cNvSpPr>
            <a:spLocks noChangeShapeType="1"/>
          </p:cNvSpPr>
          <p:nvPr/>
        </p:nvSpPr>
        <p:spPr bwMode="auto">
          <a:xfrm>
            <a:off x="1828800" y="2095500"/>
            <a:ext cx="0" cy="6858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Line 17"/>
          <p:cNvSpPr>
            <a:spLocks noChangeShapeType="1"/>
          </p:cNvSpPr>
          <p:nvPr/>
        </p:nvSpPr>
        <p:spPr bwMode="auto">
          <a:xfrm>
            <a:off x="6269038" y="2054225"/>
            <a:ext cx="0" cy="6858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Text Box 18"/>
          <p:cNvSpPr txBox="1">
            <a:spLocks noChangeArrowheads="1"/>
          </p:cNvSpPr>
          <p:nvPr/>
        </p:nvSpPr>
        <p:spPr bwMode="auto">
          <a:xfrm>
            <a:off x="1260475" y="1717675"/>
            <a:ext cx="227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CC6600"/>
                </a:solidFill>
                <a:latin typeface="Times New Roman" panose="02020603050405020304" pitchFamily="18" charset="0"/>
              </a:rPr>
              <a:t>Giới hạn dưới</a:t>
            </a:r>
          </a:p>
        </p:txBody>
      </p:sp>
      <p:sp>
        <p:nvSpPr>
          <p:cNvPr id="25619" name="Text Box 19"/>
          <p:cNvSpPr txBox="1">
            <a:spLocks noChangeArrowheads="1"/>
          </p:cNvSpPr>
          <p:nvPr/>
        </p:nvSpPr>
        <p:spPr bwMode="auto">
          <a:xfrm>
            <a:off x="6072188" y="1666875"/>
            <a:ext cx="225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CC6600"/>
                </a:solidFill>
                <a:latin typeface="Times New Roman" panose="02020603050405020304" pitchFamily="18" charset="0"/>
              </a:rPr>
              <a:t>Giới hạn trên</a:t>
            </a:r>
          </a:p>
        </p:txBody>
      </p:sp>
      <p:sp>
        <p:nvSpPr>
          <p:cNvPr id="25620" name="Text Box 20"/>
          <p:cNvSpPr txBox="1">
            <a:spLocks noChangeArrowheads="1"/>
          </p:cNvSpPr>
          <p:nvPr/>
        </p:nvSpPr>
        <p:spPr bwMode="auto">
          <a:xfrm>
            <a:off x="4724400" y="2343150"/>
            <a:ext cx="127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latin typeface="Times New Roman" panose="02020603050405020304" pitchFamily="18" charset="0"/>
              </a:rPr>
              <a:t>30</a:t>
            </a:r>
            <a:r>
              <a:rPr lang="en-US" altLang="en-US" sz="2400" b="1" baseline="30000">
                <a:latin typeface="Times New Roman" panose="02020603050405020304" pitchFamily="18" charset="0"/>
              </a:rPr>
              <a:t>0</a:t>
            </a:r>
            <a:r>
              <a:rPr lang="en-US" altLang="en-US" sz="2400" b="1">
                <a:latin typeface="Times New Roman" panose="02020603050405020304" pitchFamily="18" charset="0"/>
              </a:rPr>
              <a:t>C</a:t>
            </a:r>
          </a:p>
        </p:txBody>
      </p:sp>
      <p:sp>
        <p:nvSpPr>
          <p:cNvPr id="25621" name="Text Box 21"/>
          <p:cNvSpPr txBox="1">
            <a:spLocks noChangeArrowheads="1"/>
          </p:cNvSpPr>
          <p:nvPr/>
        </p:nvSpPr>
        <p:spPr bwMode="auto">
          <a:xfrm>
            <a:off x="5257800" y="3581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FF"/>
                </a:solidFill>
                <a:latin typeface="Times New Roman" panose="02020603050405020304" pitchFamily="18" charset="0"/>
              </a:rPr>
              <a:t>Điểm gây chết</a:t>
            </a:r>
            <a:endParaRPr lang="en-US" altLang="en-US" sz="2400" b="1">
              <a:latin typeface="Times New Roman" panose="02020603050405020304" pitchFamily="18" charset="0"/>
            </a:endParaRPr>
          </a:p>
        </p:txBody>
      </p:sp>
      <p:sp>
        <p:nvSpPr>
          <p:cNvPr id="25622" name="Text Box 22"/>
          <p:cNvSpPr txBox="1">
            <a:spLocks noChangeArrowheads="1"/>
          </p:cNvSpPr>
          <p:nvPr/>
        </p:nvSpPr>
        <p:spPr bwMode="auto">
          <a:xfrm>
            <a:off x="381000" y="45720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solidFill>
                  <a:srgbClr val="FF3300"/>
                </a:solidFill>
                <a:latin typeface="Times New Roman" panose="02020603050405020304" pitchFamily="18" charset="0"/>
              </a:rPr>
              <a:t>Quan sát hình vẽ và cho biết :</a:t>
            </a:r>
          </a:p>
        </p:txBody>
      </p:sp>
      <p:sp>
        <p:nvSpPr>
          <p:cNvPr id="25623" name="Rectangle 23"/>
          <p:cNvSpPr>
            <a:spLocks noChangeArrowheads="1"/>
          </p:cNvSpPr>
          <p:nvPr/>
        </p:nvSpPr>
        <p:spPr bwMode="auto">
          <a:xfrm>
            <a:off x="28575" y="152400"/>
            <a:ext cx="8991600" cy="67056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rgbClr val="ABDDF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a:solidFill>
                <a:srgbClr val="FF3300"/>
              </a:solidFill>
            </a:endParaRPr>
          </a:p>
        </p:txBody>
      </p:sp>
      <p:sp>
        <p:nvSpPr>
          <p:cNvPr id="24" name="AutoShape 51"/>
          <p:cNvSpPr>
            <a:spLocks noChangeArrowheads="1"/>
          </p:cNvSpPr>
          <p:nvPr/>
        </p:nvSpPr>
        <p:spPr bwMode="auto">
          <a:xfrm>
            <a:off x="6629400" y="307975"/>
            <a:ext cx="1905000" cy="1139825"/>
          </a:xfrm>
          <a:prstGeom prst="wedgeRectCallout">
            <a:avLst>
              <a:gd name="adj1" fmla="val -138417"/>
              <a:gd name="adj2" fmla="val 207107"/>
            </a:avLst>
          </a:prstGeom>
          <a:solidFill>
            <a:srgbClr val="FF00FF"/>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t>Giới hạn sinh thái là gì?</a:t>
            </a:r>
          </a:p>
        </p:txBody>
      </p:sp>
      <p:sp>
        <p:nvSpPr>
          <p:cNvPr id="28" name="Rectangle 12"/>
          <p:cNvSpPr>
            <a:spLocks noChangeArrowheads="1"/>
          </p:cNvSpPr>
          <p:nvPr/>
        </p:nvSpPr>
        <p:spPr bwMode="auto">
          <a:xfrm>
            <a:off x="304800" y="55626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1800" dirty="0"/>
              <a:t> Giới hạn sinh  thái là giới hạn chịu đựng của cơ thể sinh vật đối với một nhân tố sinh thái </a:t>
            </a:r>
          </a:p>
          <a:p>
            <a:pPr eaLnBrk="1" hangingPunct="1"/>
            <a:r>
              <a:rPr lang="en-US" altLang="en-US" sz="1800" dirty="0"/>
              <a:t>nhất định</a:t>
            </a:r>
            <a:r>
              <a:rPr lang="en-US" altLang="en-US" sz="1800" dirty="0" smtClean="0"/>
              <a:t>.</a:t>
            </a:r>
            <a:endParaRPr lang="en-US" altLang="en-US" sz="1800" dirty="0"/>
          </a:p>
        </p:txBody>
      </p:sp>
    </p:spTree>
    <p:extLst>
      <p:ext uri="{BB962C8B-B14F-4D97-AF65-F5344CB8AC3E}">
        <p14:creationId xmlns:p14="http://schemas.microsoft.com/office/powerpoint/2010/main" val="315037264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18"/>
                                        </p:tgtEl>
                                        <p:attrNameLst>
                                          <p:attrName>style.visibility</p:attrName>
                                        </p:attrNameLst>
                                      </p:cBhvr>
                                      <p:to>
                                        <p:strVal val="visible"/>
                                      </p:to>
                                    </p:set>
                                    <p:anim calcmode="discrete" valueType="clr">
                                      <p:cBhvr override="childStyle">
                                        <p:cTn id="7" dur="80"/>
                                        <p:tgtEl>
                                          <p:spTgt spid="256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18"/>
                                        </p:tgtEl>
                                        <p:attrNameLst>
                                          <p:attrName>fillcolor</p:attrName>
                                        </p:attrNameLst>
                                      </p:cBhvr>
                                      <p:tavLst>
                                        <p:tav tm="0">
                                          <p:val>
                                            <p:clrVal>
                                              <a:schemeClr val="accent2"/>
                                            </p:clrVal>
                                          </p:val>
                                        </p:tav>
                                        <p:tav tm="50000">
                                          <p:val>
                                            <p:clrVal>
                                              <a:schemeClr val="hlink"/>
                                            </p:clrVal>
                                          </p:val>
                                        </p:tav>
                                      </p:tavLst>
                                    </p:anim>
                                    <p:set>
                                      <p:cBhvr>
                                        <p:cTn id="9" dur="80"/>
                                        <p:tgtEl>
                                          <p:spTgt spid="2561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nodeType="afterGroup">
                            <p:stCondLst>
                              <p:cond delay="480"/>
                            </p:stCondLst>
                            <p:childTnLst>
                              <p:par>
                                <p:cTn id="11" presetID="9" presetClass="entr" presetSubtype="0" fill="hold" nodeType="afterEffect">
                                  <p:stCondLst>
                                    <p:cond delay="0"/>
                                  </p:stCondLst>
                                  <p:childTnLst>
                                    <p:set>
                                      <p:cBhvr>
                                        <p:cTn id="12" dur="1" fill="hold">
                                          <p:stCondLst>
                                            <p:cond delay="0"/>
                                          </p:stCondLst>
                                        </p:cTn>
                                        <p:tgtEl>
                                          <p:spTgt spid="25616"/>
                                        </p:tgtEl>
                                        <p:attrNameLst>
                                          <p:attrName>style.visibility</p:attrName>
                                        </p:attrNameLst>
                                      </p:cBhvr>
                                      <p:to>
                                        <p:strVal val="visible"/>
                                      </p:to>
                                    </p:set>
                                    <p:animEffect transition="in" filter="dissolve">
                                      <p:cBhvr>
                                        <p:cTn id="13" dur="500"/>
                                        <p:tgtEl>
                                          <p:spTgt spid="256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5619"/>
                                        </p:tgtEl>
                                        <p:attrNameLst>
                                          <p:attrName>style.visibility</p:attrName>
                                        </p:attrNameLst>
                                      </p:cBhvr>
                                      <p:to>
                                        <p:strVal val="visible"/>
                                      </p:to>
                                    </p:set>
                                    <p:anim calcmode="discrete" valueType="clr">
                                      <p:cBhvr override="childStyle">
                                        <p:cTn id="18" dur="80"/>
                                        <p:tgtEl>
                                          <p:spTgt spid="256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5619"/>
                                        </p:tgtEl>
                                        <p:attrNameLst>
                                          <p:attrName>fillcolor</p:attrName>
                                        </p:attrNameLst>
                                      </p:cBhvr>
                                      <p:tavLst>
                                        <p:tav tm="0">
                                          <p:val>
                                            <p:clrVal>
                                              <a:schemeClr val="accent2"/>
                                            </p:clrVal>
                                          </p:val>
                                        </p:tav>
                                        <p:tav tm="50000">
                                          <p:val>
                                            <p:clrVal>
                                              <a:schemeClr val="hlink"/>
                                            </p:clrVal>
                                          </p:val>
                                        </p:tav>
                                      </p:tavLst>
                                    </p:anim>
                                    <p:set>
                                      <p:cBhvr>
                                        <p:cTn id="20" dur="80"/>
                                        <p:tgtEl>
                                          <p:spTgt spid="25619"/>
                                        </p:tgtEl>
                                        <p:attrNameLst>
                                          <p:attrName>fill.type</p:attrName>
                                        </p:attrNameLst>
                                      </p:cBhvr>
                                      <p:to>
                                        <p:strVal val="solid"/>
                                      </p:to>
                                    </p:set>
                                  </p:childTnLst>
                                </p:cTn>
                              </p:par>
                            </p:childTnLst>
                          </p:cTn>
                        </p:par>
                        <p:par>
                          <p:cTn id="21" fill="hold" nodeType="afterGroup">
                            <p:stCondLst>
                              <p:cond delay="480"/>
                            </p:stCondLst>
                            <p:childTnLst>
                              <p:par>
                                <p:cTn id="22" presetID="9" presetClass="entr" presetSubtype="0" fill="hold" nodeType="afterEffect">
                                  <p:stCondLst>
                                    <p:cond delay="0"/>
                                  </p:stCondLst>
                                  <p:childTnLst>
                                    <p:set>
                                      <p:cBhvr>
                                        <p:cTn id="23" dur="1" fill="hold">
                                          <p:stCondLst>
                                            <p:cond delay="0"/>
                                          </p:stCondLst>
                                        </p:cTn>
                                        <p:tgtEl>
                                          <p:spTgt spid="25617"/>
                                        </p:tgtEl>
                                        <p:attrNameLst>
                                          <p:attrName>style.visibility</p:attrName>
                                        </p:attrNameLst>
                                      </p:cBhvr>
                                      <p:to>
                                        <p:strVal val="visible"/>
                                      </p:to>
                                    </p:set>
                                    <p:animEffect transition="in" filter="dissolve">
                                      <p:cBhvr>
                                        <p:cTn id="24" dur="500"/>
                                        <p:tgtEl>
                                          <p:spTgt spid="256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5610"/>
                                        </p:tgtEl>
                                        <p:attrNameLst>
                                          <p:attrName>style.visibility</p:attrName>
                                        </p:attrNameLst>
                                      </p:cBhvr>
                                      <p:to>
                                        <p:strVal val="visible"/>
                                      </p:to>
                                    </p:set>
                                    <p:anim calcmode="lin" valueType="num">
                                      <p:cBhvr>
                                        <p:cTn id="29" dur="1000" fill="hold"/>
                                        <p:tgtEl>
                                          <p:spTgt spid="25610"/>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25610"/>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25610"/>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256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5611"/>
                                        </p:tgtEl>
                                        <p:attrNameLst>
                                          <p:attrName>style.visibility</p:attrName>
                                        </p:attrNameLst>
                                      </p:cBhvr>
                                      <p:to>
                                        <p:strVal val="visible"/>
                                      </p:to>
                                    </p:set>
                                    <p:anim calcmode="lin" valueType="num">
                                      <p:cBhvr>
                                        <p:cTn id="37" dur="1000" fill="hold"/>
                                        <p:tgtEl>
                                          <p:spTgt spid="25611"/>
                                        </p:tgtEl>
                                        <p:attrNameLst>
                                          <p:attrName>ppt_x</p:attrName>
                                        </p:attrNameLst>
                                      </p:cBhvr>
                                      <p:tavLst>
                                        <p:tav tm="0">
                                          <p:val>
                                            <p:strVal val="#ppt_x-.2"/>
                                          </p:val>
                                        </p:tav>
                                        <p:tav tm="100000">
                                          <p:val>
                                            <p:strVal val="#ppt_x"/>
                                          </p:val>
                                        </p:tav>
                                      </p:tavLst>
                                    </p:anim>
                                    <p:anim calcmode="lin" valueType="num">
                                      <p:cBhvr>
                                        <p:cTn id="38" dur="1000" fill="hold"/>
                                        <p:tgtEl>
                                          <p:spTgt spid="256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611"/>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25614"/>
                                        </p:tgtEl>
                                        <p:attrNameLst>
                                          <p:attrName>style.visibility</p:attrName>
                                        </p:attrNameLst>
                                      </p:cBhvr>
                                      <p:to>
                                        <p:strVal val="visible"/>
                                      </p:to>
                                    </p:set>
                                    <p:anim calcmode="lin" valueType="num">
                                      <p:cBhvr>
                                        <p:cTn id="44" dur="500" fill="hold"/>
                                        <p:tgtEl>
                                          <p:spTgt spid="25614"/>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25614"/>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25614"/>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9" presetClass="entr" presetSubtype="10" fill="hold" grpId="0" nodeType="clickEffect">
                                  <p:stCondLst>
                                    <p:cond delay="0"/>
                                  </p:stCondLst>
                                  <p:childTnLst>
                                    <p:set>
                                      <p:cBhvr>
                                        <p:cTn id="51" dur="1" fill="hold">
                                          <p:stCondLst>
                                            <p:cond delay="0"/>
                                          </p:stCondLst>
                                        </p:cTn>
                                        <p:tgtEl>
                                          <p:spTgt spid="25613"/>
                                        </p:tgtEl>
                                        <p:attrNameLst>
                                          <p:attrName>style.visibility</p:attrName>
                                        </p:attrNameLst>
                                      </p:cBhvr>
                                      <p:to>
                                        <p:strVal val="visible"/>
                                      </p:to>
                                    </p:set>
                                    <p:anim calcmode="lin" valueType="num">
                                      <p:cBhvr>
                                        <p:cTn id="52" dur="3000" fill="hold"/>
                                        <p:tgtEl>
                                          <p:spTgt spid="25613"/>
                                        </p:tgtEl>
                                        <p:attrNameLst>
                                          <p:attrName>ppt_w</p:attrName>
                                        </p:attrNameLst>
                                      </p:cBhvr>
                                      <p:tavLst>
                                        <p:tav tm="0" fmla="#ppt_w*sin(2.5*pi*$)">
                                          <p:val>
                                            <p:fltVal val="0"/>
                                          </p:val>
                                        </p:tav>
                                        <p:tav tm="100000">
                                          <p:val>
                                            <p:fltVal val="1"/>
                                          </p:val>
                                        </p:tav>
                                      </p:tavLst>
                                    </p:anim>
                                    <p:anim calcmode="lin" valueType="num">
                                      <p:cBhvr>
                                        <p:cTn id="53" dur="3000" fill="hold"/>
                                        <p:tgtEl>
                                          <p:spTgt spid="256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5622"/>
                                        </p:tgtEl>
                                        <p:attrNameLst>
                                          <p:attrName>style.visibility</p:attrName>
                                        </p:attrNameLst>
                                      </p:cBhvr>
                                      <p:to>
                                        <p:strVal val="visible"/>
                                      </p:to>
                                    </p:set>
                                    <p:animEffect transition="in" filter="box(in)">
                                      <p:cBhvr>
                                        <p:cTn id="58" dur="500"/>
                                        <p:tgtEl>
                                          <p:spTgt spid="256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25602"/>
                                        </p:tgtEl>
                                        <p:attrNameLst>
                                          <p:attrName>style.visibility</p:attrName>
                                        </p:attrNameLst>
                                      </p:cBhvr>
                                      <p:to>
                                        <p:strVal val="visible"/>
                                      </p:to>
                                    </p:set>
                                    <p:animEffect transition="in" filter="strips(downRight)">
                                      <p:cBhvr>
                                        <p:cTn id="63" dur="2000"/>
                                        <p:tgtEl>
                                          <p:spTgt spid="25602"/>
                                        </p:tgtEl>
                                      </p:cBhvr>
                                    </p:animEffect>
                                  </p:childTnLst>
                                </p:cTn>
                              </p:par>
                              <p:par>
                                <p:cTn id="64" presetID="18" presetClass="entr" presetSubtype="6" fill="hold" grpId="0" nodeType="withEffect">
                                  <p:stCondLst>
                                    <p:cond delay="0"/>
                                  </p:stCondLst>
                                  <p:childTnLst>
                                    <p:set>
                                      <p:cBhvr>
                                        <p:cTn id="65" dur="1" fill="hold">
                                          <p:stCondLst>
                                            <p:cond delay="0"/>
                                          </p:stCondLst>
                                        </p:cTn>
                                        <p:tgtEl>
                                          <p:spTgt spid="25603"/>
                                        </p:tgtEl>
                                        <p:attrNameLst>
                                          <p:attrName>style.visibility</p:attrName>
                                        </p:attrNameLst>
                                      </p:cBhvr>
                                      <p:to>
                                        <p:strVal val="visible"/>
                                      </p:to>
                                    </p:set>
                                    <p:animEffect transition="in" filter="strips(downRight)">
                                      <p:cBhvr>
                                        <p:cTn id="66" dur="2000"/>
                                        <p:tgtEl>
                                          <p:spTgt spid="25603"/>
                                        </p:tgtEl>
                                      </p:cBhvr>
                                    </p:animEffect>
                                  </p:childTnLst>
                                </p:cTn>
                              </p:par>
                              <p:par>
                                <p:cTn id="67" presetID="18" presetClass="entr" presetSubtype="6" fill="hold" grpId="0" nodeType="withEffect">
                                  <p:stCondLst>
                                    <p:cond delay="0"/>
                                  </p:stCondLst>
                                  <p:childTnLst>
                                    <p:set>
                                      <p:cBhvr>
                                        <p:cTn id="68" dur="1" fill="hold">
                                          <p:stCondLst>
                                            <p:cond delay="0"/>
                                          </p:stCondLst>
                                        </p:cTn>
                                        <p:tgtEl>
                                          <p:spTgt spid="25604"/>
                                        </p:tgtEl>
                                        <p:attrNameLst>
                                          <p:attrName>style.visibility</p:attrName>
                                        </p:attrNameLst>
                                      </p:cBhvr>
                                      <p:to>
                                        <p:strVal val="visible"/>
                                      </p:to>
                                    </p:set>
                                    <p:animEffect transition="in" filter="strips(downRight)">
                                      <p:cBhvr>
                                        <p:cTn id="69" dur="2000"/>
                                        <p:tgtEl>
                                          <p:spTgt spid="25604"/>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562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60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560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560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25603" grpId="0"/>
      <p:bldP spid="25603" grpId="1"/>
      <p:bldP spid="25604" grpId="0"/>
      <p:bldP spid="25604" grpId="1"/>
      <p:bldP spid="25611" grpId="0"/>
      <p:bldP spid="25613" grpId="0"/>
      <p:bldP spid="25618" grpId="0"/>
      <p:bldP spid="25619" grpId="0"/>
      <p:bldP spid="25622" grpId="0"/>
      <p:bldP spid="25622" grpId="1"/>
      <p:bldP spid="24" grpId="0" animBg="1"/>
      <p:bldP spid="28" grpId="0"/>
      <p:bldP spid="2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Line 5"/>
          <p:cNvSpPr>
            <a:spLocks noChangeShapeType="1"/>
          </p:cNvSpPr>
          <p:nvPr/>
        </p:nvSpPr>
        <p:spPr bwMode="auto">
          <a:xfrm>
            <a:off x="2133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2133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47" name="Line 7"/>
          <p:cNvSpPr>
            <a:spLocks noChangeShapeType="1"/>
          </p:cNvSpPr>
          <p:nvPr/>
        </p:nvSpPr>
        <p:spPr bwMode="auto">
          <a:xfrm flipV="1">
            <a:off x="4246563" y="981075"/>
            <a:ext cx="0" cy="15827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8"/>
          <p:cNvSpPr>
            <a:spLocks noChangeShapeType="1"/>
          </p:cNvSpPr>
          <p:nvPr/>
        </p:nvSpPr>
        <p:spPr bwMode="auto">
          <a:xfrm>
            <a:off x="5500688" y="969963"/>
            <a:ext cx="0" cy="158273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Freeform 9"/>
          <p:cNvSpPr>
            <a:spLocks/>
          </p:cNvSpPr>
          <p:nvPr/>
        </p:nvSpPr>
        <p:spPr bwMode="auto">
          <a:xfrm>
            <a:off x="4260850" y="1998663"/>
            <a:ext cx="1220788" cy="1587"/>
          </a:xfrm>
          <a:custGeom>
            <a:avLst/>
            <a:gdLst>
              <a:gd name="T0" fmla="*/ 0 w 887"/>
              <a:gd name="T1" fmla="*/ 0 h 1"/>
              <a:gd name="T2" fmla="*/ 1220788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CC00CC"/>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Line 10"/>
          <p:cNvSpPr>
            <a:spLocks noChangeShapeType="1"/>
          </p:cNvSpPr>
          <p:nvPr/>
        </p:nvSpPr>
        <p:spPr bwMode="auto">
          <a:xfrm>
            <a:off x="2595563" y="2111375"/>
            <a:ext cx="0" cy="452438"/>
          </a:xfrm>
          <a:prstGeom prst="line">
            <a:avLst/>
          </a:prstGeom>
          <a:noFill/>
          <a:ln w="28575">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nvSpPr>
        <p:spPr bwMode="auto">
          <a:xfrm>
            <a:off x="6637338" y="2111375"/>
            <a:ext cx="0" cy="452438"/>
          </a:xfrm>
          <a:prstGeom prst="line">
            <a:avLst/>
          </a:prstGeom>
          <a:noFill/>
          <a:ln w="28575">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4"/>
          <p:cNvSpPr txBox="1">
            <a:spLocks noChangeArrowheads="1"/>
          </p:cNvSpPr>
          <p:nvPr/>
        </p:nvSpPr>
        <p:spPr bwMode="auto">
          <a:xfrm>
            <a:off x="6294438" y="2665413"/>
            <a:ext cx="72548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FF00"/>
                </a:solidFill>
                <a:latin typeface="Times New Roman" panose="02020603050405020304" pitchFamily="18" charset="0"/>
              </a:rPr>
              <a:t>42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55" name="Text Box 15"/>
          <p:cNvSpPr txBox="1">
            <a:spLocks noChangeArrowheads="1"/>
          </p:cNvSpPr>
          <p:nvPr/>
        </p:nvSpPr>
        <p:spPr bwMode="auto">
          <a:xfrm>
            <a:off x="2265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FF00"/>
                </a:solidFill>
                <a:latin typeface="Times New Roman" panose="02020603050405020304" pitchFamily="18" charset="0"/>
              </a:rPr>
              <a:t>5</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56" name="Text Box 16"/>
          <p:cNvSpPr txBox="1">
            <a:spLocks noChangeArrowheads="1"/>
          </p:cNvSpPr>
          <p:nvPr/>
        </p:nvSpPr>
        <p:spPr bwMode="auto">
          <a:xfrm>
            <a:off x="2241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a:solidFill>
                  <a:srgbClr val="FF3300"/>
                </a:solidFill>
                <a:latin typeface="Times New Roman" panose="02020603050405020304" pitchFamily="18" charset="0"/>
              </a:rPr>
              <a:t>Giới hạn dưới</a:t>
            </a:r>
          </a:p>
        </p:txBody>
      </p:sp>
      <p:sp>
        <p:nvSpPr>
          <p:cNvPr id="10257" name="Text Box 17"/>
          <p:cNvSpPr txBox="1">
            <a:spLocks noChangeArrowheads="1"/>
          </p:cNvSpPr>
          <p:nvPr/>
        </p:nvSpPr>
        <p:spPr bwMode="auto">
          <a:xfrm>
            <a:off x="6227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3300"/>
                </a:solidFill>
                <a:latin typeface="Times New Roman" panose="02020603050405020304" pitchFamily="18" charset="0"/>
              </a:rPr>
              <a:t>Giới hạn trên</a:t>
            </a:r>
          </a:p>
        </p:txBody>
      </p:sp>
      <p:sp>
        <p:nvSpPr>
          <p:cNvPr id="10258" name="Text Box 18"/>
          <p:cNvSpPr txBox="1">
            <a:spLocks noChangeArrowheads="1"/>
          </p:cNvSpPr>
          <p:nvPr/>
        </p:nvSpPr>
        <p:spPr bwMode="auto">
          <a:xfrm>
            <a:off x="4308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3300"/>
                </a:solidFill>
                <a:latin typeface="Times New Roman" panose="02020603050405020304" pitchFamily="18" charset="0"/>
              </a:rPr>
              <a:t>Khoảng thuận lợi</a:t>
            </a:r>
          </a:p>
        </p:txBody>
      </p:sp>
      <p:sp>
        <p:nvSpPr>
          <p:cNvPr id="10259" name="Text Box 19"/>
          <p:cNvSpPr txBox="1">
            <a:spLocks noChangeArrowheads="1"/>
          </p:cNvSpPr>
          <p:nvPr/>
        </p:nvSpPr>
        <p:spPr bwMode="auto">
          <a:xfrm>
            <a:off x="4511675" y="246063"/>
            <a:ext cx="725488" cy="396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66FF"/>
                </a:solidFill>
                <a:latin typeface="Times New Roman" panose="02020603050405020304" pitchFamily="18" charset="0"/>
              </a:rPr>
              <a:t>30</a:t>
            </a:r>
            <a:r>
              <a:rPr lang="en-US" altLang="en-US" sz="2000" b="1" baseline="30000">
                <a:solidFill>
                  <a:srgbClr val="0066FF"/>
                </a:solidFill>
                <a:latin typeface="Times New Roman" panose="02020603050405020304" pitchFamily="18" charset="0"/>
              </a:rPr>
              <a:t>0</a:t>
            </a:r>
            <a:r>
              <a:rPr lang="en-US" altLang="en-US" sz="2000" b="1">
                <a:solidFill>
                  <a:srgbClr val="0066FF"/>
                </a:solidFill>
                <a:latin typeface="Times New Roman" panose="02020603050405020304" pitchFamily="18" charset="0"/>
              </a:rPr>
              <a:t>C</a:t>
            </a:r>
          </a:p>
        </p:txBody>
      </p:sp>
      <p:sp>
        <p:nvSpPr>
          <p:cNvPr id="10260" name="Freeform 20"/>
          <p:cNvSpPr>
            <a:spLocks/>
          </p:cNvSpPr>
          <p:nvPr/>
        </p:nvSpPr>
        <p:spPr bwMode="auto">
          <a:xfrm>
            <a:off x="4894263" y="595313"/>
            <a:ext cx="1724025" cy="1973262"/>
          </a:xfrm>
          <a:custGeom>
            <a:avLst/>
            <a:gdLst>
              <a:gd name="T0" fmla="*/ 0 w 1253"/>
              <a:gd name="T1" fmla="*/ 0 h 1675"/>
              <a:gd name="T2" fmla="*/ 264176 w 1253"/>
              <a:gd name="T3" fmla="*/ 54191 h 1675"/>
              <a:gd name="T4" fmla="*/ 509090 w 1253"/>
              <a:gd name="T5" fmla="*/ 228545 h 1675"/>
              <a:gd name="T6" fmla="*/ 723733 w 1253"/>
              <a:gd name="T7" fmla="*/ 498322 h 1675"/>
              <a:gd name="T8" fmla="*/ 883339 w 1253"/>
              <a:gd name="T9" fmla="*/ 789305 h 1675"/>
              <a:gd name="T10" fmla="*/ 1047073 w 1253"/>
              <a:gd name="T11" fmla="*/ 1133300 h 1675"/>
              <a:gd name="T12" fmla="*/ 1198424 w 1253"/>
              <a:gd name="T13" fmla="*/ 1403078 h 1675"/>
              <a:gd name="T14" fmla="*/ 1362158 w 1253"/>
              <a:gd name="T15" fmla="*/ 1629267 h 1675"/>
              <a:gd name="T16" fmla="*/ 1538276 w 1253"/>
              <a:gd name="T17" fmla="*/ 1811867 h 1675"/>
              <a:gd name="T18" fmla="*/ 1724025 w 1253"/>
              <a:gd name="T19" fmla="*/ 1973262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Freeform 21"/>
          <p:cNvSpPr>
            <a:spLocks/>
          </p:cNvSpPr>
          <p:nvPr/>
        </p:nvSpPr>
        <p:spPr bwMode="auto">
          <a:xfrm>
            <a:off x="2595563" y="595313"/>
            <a:ext cx="2305050" cy="1968500"/>
          </a:xfrm>
          <a:custGeom>
            <a:avLst/>
            <a:gdLst>
              <a:gd name="T0" fmla="*/ 0 w 1675"/>
              <a:gd name="T1" fmla="*/ 1968500 h 1671"/>
              <a:gd name="T2" fmla="*/ 176147 w 1675"/>
              <a:gd name="T3" fmla="*/ 1904886 h 1671"/>
              <a:gd name="T4" fmla="*/ 478900 w 1675"/>
              <a:gd name="T5" fmla="*/ 1775302 h 1671"/>
              <a:gd name="T6" fmla="*/ 818809 w 1675"/>
              <a:gd name="T7" fmla="*/ 1527914 h 1671"/>
              <a:gd name="T8" fmla="*/ 1085782 w 1675"/>
              <a:gd name="T9" fmla="*/ 1216913 h 1671"/>
              <a:gd name="T10" fmla="*/ 1350002 w 1675"/>
              <a:gd name="T11" fmla="*/ 829338 h 1671"/>
              <a:gd name="T12" fmla="*/ 1563306 w 1675"/>
              <a:gd name="T13" fmla="*/ 495954 h 1671"/>
              <a:gd name="T14" fmla="*/ 1790370 w 1675"/>
              <a:gd name="T15" fmla="*/ 194376 h 1671"/>
              <a:gd name="T16" fmla="*/ 2028444 w 1675"/>
              <a:gd name="T17" fmla="*/ 54190 h 1671"/>
              <a:gd name="T18" fmla="*/ 2305050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Line 23"/>
          <p:cNvSpPr>
            <a:spLocks noChangeShapeType="1"/>
          </p:cNvSpPr>
          <p:nvPr/>
        </p:nvSpPr>
        <p:spPr bwMode="auto">
          <a:xfrm>
            <a:off x="2133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64" name="Line 24"/>
          <p:cNvSpPr>
            <a:spLocks noChangeShapeType="1"/>
          </p:cNvSpPr>
          <p:nvPr/>
        </p:nvSpPr>
        <p:spPr bwMode="auto">
          <a:xfrm>
            <a:off x="2133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5" name="Line 25"/>
          <p:cNvSpPr>
            <a:spLocks noChangeShapeType="1"/>
          </p:cNvSpPr>
          <p:nvPr/>
        </p:nvSpPr>
        <p:spPr bwMode="auto">
          <a:xfrm flipV="1">
            <a:off x="3905250" y="4689475"/>
            <a:ext cx="0" cy="1306513"/>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26"/>
          <p:cNvSpPr>
            <a:spLocks noChangeShapeType="1"/>
          </p:cNvSpPr>
          <p:nvPr/>
        </p:nvSpPr>
        <p:spPr bwMode="auto">
          <a:xfrm>
            <a:off x="5791200" y="4692650"/>
            <a:ext cx="0" cy="1306513"/>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Freeform 27"/>
          <p:cNvSpPr>
            <a:spLocks/>
          </p:cNvSpPr>
          <p:nvPr/>
        </p:nvSpPr>
        <p:spPr bwMode="auto">
          <a:xfrm>
            <a:off x="3919538" y="5435600"/>
            <a:ext cx="1865312" cy="1588"/>
          </a:xfrm>
          <a:custGeom>
            <a:avLst/>
            <a:gdLst>
              <a:gd name="T0" fmla="*/ 0 w 887"/>
              <a:gd name="T1" fmla="*/ 0 h 1"/>
              <a:gd name="T2" fmla="*/ 1865312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FF33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Line 28"/>
          <p:cNvSpPr>
            <a:spLocks noChangeShapeType="1"/>
          </p:cNvSpPr>
          <p:nvPr/>
        </p:nvSpPr>
        <p:spPr bwMode="auto">
          <a:xfrm>
            <a:off x="2286000" y="5548313"/>
            <a:ext cx="0" cy="452437"/>
          </a:xfrm>
          <a:prstGeom prst="line">
            <a:avLst/>
          </a:prstGeom>
          <a:noFill/>
          <a:ln w="28575">
            <a:solidFill>
              <a:srgbClr val="99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a:off x="6858000" y="5548313"/>
            <a:ext cx="0" cy="452437"/>
          </a:xfrm>
          <a:prstGeom prst="line">
            <a:avLst/>
          </a:prstGeom>
          <a:noFill/>
          <a:ln w="28575">
            <a:solidFill>
              <a:srgbClr val="99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2" name="Text Box 32"/>
          <p:cNvSpPr txBox="1">
            <a:spLocks noChangeArrowheads="1"/>
          </p:cNvSpPr>
          <p:nvPr/>
        </p:nvSpPr>
        <p:spPr bwMode="auto">
          <a:xfrm>
            <a:off x="6589713" y="6102350"/>
            <a:ext cx="7254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3300"/>
                </a:solidFill>
                <a:latin typeface="Times New Roman" panose="02020603050405020304" pitchFamily="18" charset="0"/>
              </a:rPr>
              <a:t>44</a:t>
            </a:r>
            <a:r>
              <a:rPr lang="en-US" altLang="en-US" sz="2000" b="1" baseline="30000">
                <a:solidFill>
                  <a:srgbClr val="FF3300"/>
                </a:solidFill>
                <a:latin typeface="Times New Roman" panose="02020603050405020304" pitchFamily="18" charset="0"/>
              </a:rPr>
              <a:t>0</a:t>
            </a:r>
            <a:r>
              <a:rPr lang="en-US" altLang="en-US" sz="2000" b="1">
                <a:solidFill>
                  <a:srgbClr val="FF3300"/>
                </a:solidFill>
                <a:latin typeface="Times New Roman" panose="02020603050405020304" pitchFamily="18" charset="0"/>
              </a:rPr>
              <a:t>C</a:t>
            </a:r>
          </a:p>
        </p:txBody>
      </p:sp>
      <p:sp>
        <p:nvSpPr>
          <p:cNvPr id="10273" name="Text Box 33"/>
          <p:cNvSpPr txBox="1">
            <a:spLocks noChangeArrowheads="1"/>
          </p:cNvSpPr>
          <p:nvPr/>
        </p:nvSpPr>
        <p:spPr bwMode="auto">
          <a:xfrm>
            <a:off x="1981200" y="6089650"/>
            <a:ext cx="78263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3300"/>
                </a:solidFill>
                <a:latin typeface="Times New Roman" panose="02020603050405020304" pitchFamily="18" charset="0"/>
              </a:rPr>
              <a:t>2</a:t>
            </a:r>
            <a:r>
              <a:rPr lang="en-US" altLang="en-US" sz="2000" b="1" baseline="30000">
                <a:solidFill>
                  <a:srgbClr val="FF3300"/>
                </a:solidFill>
                <a:latin typeface="Times New Roman" panose="02020603050405020304" pitchFamily="18" charset="0"/>
              </a:rPr>
              <a:t>0</a:t>
            </a:r>
            <a:r>
              <a:rPr lang="en-US" altLang="en-US" sz="2000" b="1">
                <a:solidFill>
                  <a:srgbClr val="FF3300"/>
                </a:solidFill>
                <a:latin typeface="Times New Roman" panose="02020603050405020304" pitchFamily="18" charset="0"/>
              </a:rPr>
              <a:t>C</a:t>
            </a:r>
          </a:p>
        </p:txBody>
      </p:sp>
      <p:sp>
        <p:nvSpPr>
          <p:cNvPr id="10274" name="Text Box 34"/>
          <p:cNvSpPr txBox="1">
            <a:spLocks noChangeArrowheads="1"/>
          </p:cNvSpPr>
          <p:nvPr/>
        </p:nvSpPr>
        <p:spPr bwMode="auto">
          <a:xfrm>
            <a:off x="2133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a:solidFill>
                  <a:srgbClr val="9900FF"/>
                </a:solidFill>
                <a:latin typeface="Times New Roman" panose="02020603050405020304" pitchFamily="18" charset="0"/>
              </a:rPr>
              <a:t>Giới hạn dưới</a:t>
            </a:r>
          </a:p>
        </p:txBody>
      </p:sp>
      <p:sp>
        <p:nvSpPr>
          <p:cNvPr id="10275" name="Text Box 35"/>
          <p:cNvSpPr txBox="1">
            <a:spLocks noChangeArrowheads="1"/>
          </p:cNvSpPr>
          <p:nvPr/>
        </p:nvSpPr>
        <p:spPr bwMode="auto">
          <a:xfrm>
            <a:off x="6435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9900FF"/>
                </a:solidFill>
                <a:latin typeface="Times New Roman" panose="02020603050405020304" pitchFamily="18" charset="0"/>
              </a:rPr>
              <a:t>Giới hạn trên</a:t>
            </a:r>
          </a:p>
        </p:txBody>
      </p:sp>
      <p:sp>
        <p:nvSpPr>
          <p:cNvPr id="10276" name="Text Box 36"/>
          <p:cNvSpPr txBox="1">
            <a:spLocks noChangeArrowheads="1"/>
          </p:cNvSpPr>
          <p:nvPr/>
        </p:nvSpPr>
        <p:spPr bwMode="auto">
          <a:xfrm>
            <a:off x="4308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9900FF"/>
                </a:solidFill>
                <a:latin typeface="Times New Roman" panose="02020603050405020304" pitchFamily="18" charset="0"/>
              </a:rPr>
              <a:t>Khoảng thuận lợi</a:t>
            </a:r>
          </a:p>
        </p:txBody>
      </p:sp>
      <p:sp>
        <p:nvSpPr>
          <p:cNvPr id="10277" name="Text Box 37"/>
          <p:cNvSpPr txBox="1">
            <a:spLocks noChangeArrowheads="1"/>
          </p:cNvSpPr>
          <p:nvPr/>
        </p:nvSpPr>
        <p:spPr bwMode="auto">
          <a:xfrm>
            <a:off x="4572000" y="3522663"/>
            <a:ext cx="725488" cy="396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993300"/>
                </a:solidFill>
                <a:latin typeface="Times New Roman" panose="02020603050405020304" pitchFamily="18" charset="0"/>
              </a:rPr>
              <a:t>28</a:t>
            </a:r>
            <a:r>
              <a:rPr lang="en-US" altLang="en-US" sz="2000" b="1" baseline="30000">
                <a:solidFill>
                  <a:srgbClr val="993300"/>
                </a:solidFill>
                <a:latin typeface="Times New Roman" panose="02020603050405020304" pitchFamily="18" charset="0"/>
              </a:rPr>
              <a:t>0</a:t>
            </a:r>
            <a:r>
              <a:rPr lang="en-US" altLang="en-US" sz="2000" b="1">
                <a:solidFill>
                  <a:srgbClr val="993300"/>
                </a:solidFill>
                <a:latin typeface="Times New Roman" panose="02020603050405020304" pitchFamily="18" charset="0"/>
              </a:rPr>
              <a:t>C</a:t>
            </a:r>
          </a:p>
        </p:txBody>
      </p:sp>
      <p:sp>
        <p:nvSpPr>
          <p:cNvPr id="10280" name="Freeform 40"/>
          <p:cNvSpPr>
            <a:spLocks/>
          </p:cNvSpPr>
          <p:nvPr/>
        </p:nvSpPr>
        <p:spPr bwMode="auto">
          <a:xfrm>
            <a:off x="4852988" y="4022725"/>
            <a:ext cx="2001837" cy="1973263"/>
          </a:xfrm>
          <a:custGeom>
            <a:avLst/>
            <a:gdLst>
              <a:gd name="T0" fmla="*/ 0 w 1253"/>
              <a:gd name="T1" fmla="*/ 0 h 1675"/>
              <a:gd name="T2" fmla="*/ 306746 w 1253"/>
              <a:gd name="T3" fmla="*/ 54191 h 1675"/>
              <a:gd name="T4" fmla="*/ 591125 w 1253"/>
              <a:gd name="T5" fmla="*/ 228545 h 1675"/>
              <a:gd name="T6" fmla="*/ 840356 w 1253"/>
              <a:gd name="T7" fmla="*/ 498323 h 1675"/>
              <a:gd name="T8" fmla="*/ 1025682 w 1253"/>
              <a:gd name="T9" fmla="*/ 789305 h 1675"/>
              <a:gd name="T10" fmla="*/ 1215800 w 1253"/>
              <a:gd name="T11" fmla="*/ 1133301 h 1675"/>
              <a:gd name="T12" fmla="*/ 1391540 w 1253"/>
              <a:gd name="T13" fmla="*/ 1403079 h 1675"/>
              <a:gd name="T14" fmla="*/ 1581659 w 1253"/>
              <a:gd name="T15" fmla="*/ 1629267 h 1675"/>
              <a:gd name="T16" fmla="*/ 1786156 w 1253"/>
              <a:gd name="T17" fmla="*/ 1811868 h 1675"/>
              <a:gd name="T18" fmla="*/ 2001837 w 1253"/>
              <a:gd name="T19" fmla="*/ 1973263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1" name="Freeform 41"/>
          <p:cNvSpPr>
            <a:spLocks/>
          </p:cNvSpPr>
          <p:nvPr/>
        </p:nvSpPr>
        <p:spPr bwMode="auto">
          <a:xfrm>
            <a:off x="2271713" y="4022725"/>
            <a:ext cx="2578100" cy="1968500"/>
          </a:xfrm>
          <a:custGeom>
            <a:avLst/>
            <a:gdLst>
              <a:gd name="T0" fmla="*/ 0 w 1675"/>
              <a:gd name="T1" fmla="*/ 1968500 h 1671"/>
              <a:gd name="T2" fmla="*/ 197013 w 1675"/>
              <a:gd name="T3" fmla="*/ 1904886 h 1671"/>
              <a:gd name="T4" fmla="*/ 535629 w 1675"/>
              <a:gd name="T5" fmla="*/ 1775302 h 1671"/>
              <a:gd name="T6" fmla="*/ 915803 w 1675"/>
              <a:gd name="T7" fmla="*/ 1527914 h 1671"/>
              <a:gd name="T8" fmla="*/ 1214401 w 1675"/>
              <a:gd name="T9" fmla="*/ 1216913 h 1671"/>
              <a:gd name="T10" fmla="*/ 1509920 w 1675"/>
              <a:gd name="T11" fmla="*/ 829338 h 1671"/>
              <a:gd name="T12" fmla="*/ 1748491 w 1675"/>
              <a:gd name="T13" fmla="*/ 495954 h 1671"/>
              <a:gd name="T14" fmla="*/ 2002453 w 1675"/>
              <a:gd name="T15" fmla="*/ 194376 h 1671"/>
              <a:gd name="T16" fmla="*/ 2268728 w 1675"/>
              <a:gd name="T17" fmla="*/ 54190 h 1671"/>
              <a:gd name="T18" fmla="*/ 2578100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Text Box 42"/>
          <p:cNvSpPr txBox="1">
            <a:spLocks noChangeArrowheads="1"/>
          </p:cNvSpPr>
          <p:nvPr/>
        </p:nvSpPr>
        <p:spPr bwMode="auto">
          <a:xfrm>
            <a:off x="152400" y="1295400"/>
            <a:ext cx="1524000" cy="457200"/>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400" b="1" dirty="0">
                <a:latin typeface="Times New Roman" pitchFamily="18" charset="0"/>
              </a:rPr>
              <a:t>Cá rô phi</a:t>
            </a:r>
          </a:p>
        </p:txBody>
      </p:sp>
      <p:sp>
        <p:nvSpPr>
          <p:cNvPr id="10283" name="Text Box 43"/>
          <p:cNvSpPr txBox="1">
            <a:spLocks noChangeArrowheads="1"/>
          </p:cNvSpPr>
          <p:nvPr/>
        </p:nvSpPr>
        <p:spPr bwMode="auto">
          <a:xfrm>
            <a:off x="228600" y="4648200"/>
            <a:ext cx="1524000" cy="457200"/>
          </a:xfrm>
          <a:prstGeom prst="rect">
            <a:avLst/>
          </a:prstGeom>
          <a:gradFill rotWithShape="1">
            <a:gsLst>
              <a:gs pos="0">
                <a:srgbClr val="FF99FF">
                  <a:gamma/>
                  <a:shade val="46275"/>
                  <a:invGamma/>
                </a:srgbClr>
              </a:gs>
              <a:gs pos="50000">
                <a:srgbClr val="FF99FF"/>
              </a:gs>
              <a:gs pos="100000">
                <a:srgbClr val="FF99FF">
                  <a:gamma/>
                  <a:shade val="46275"/>
                  <a:invGamma/>
                </a:srgbClr>
              </a:gs>
            </a:gsLst>
            <a:lin ang="5400000" scaled="1"/>
          </a:grad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Cá chép</a:t>
            </a:r>
          </a:p>
        </p:txBody>
      </p:sp>
      <p:sp>
        <p:nvSpPr>
          <p:cNvPr id="27696" name="Text Box 48"/>
          <p:cNvSpPr txBox="1">
            <a:spLocks noChangeArrowheads="1"/>
          </p:cNvSpPr>
          <p:nvPr/>
        </p:nvSpPr>
        <p:spPr bwMode="auto">
          <a:xfrm>
            <a:off x="990600" y="19812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smtClean="0">
                <a:solidFill>
                  <a:srgbClr val="FF0000"/>
                </a:solidFill>
              </a:rPr>
              <a:t>Loài nào có giới hạn sinh thái rộng hơn ?</a:t>
            </a:r>
            <a:endParaRPr lang="en-US" altLang="en-US" sz="3200" b="1" dirty="0">
              <a:solidFill>
                <a:srgbClr val="FF0000"/>
              </a:solidFill>
            </a:endParaRPr>
          </a:p>
        </p:txBody>
      </p:sp>
      <p:sp>
        <p:nvSpPr>
          <p:cNvPr id="27697" name="Text Box 49"/>
          <p:cNvSpPr txBox="1">
            <a:spLocks noChangeArrowheads="1"/>
          </p:cNvSpPr>
          <p:nvPr/>
        </p:nvSpPr>
        <p:spPr bwMode="auto">
          <a:xfrm>
            <a:off x="1066800" y="25146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Mỗi loài sinh vật đều có giới hạn </a:t>
            </a:r>
            <a:r>
              <a:rPr lang="en-US" altLang="en-US" sz="3200" b="1" dirty="0" smtClean="0">
                <a:solidFill>
                  <a:srgbClr val="0000FF"/>
                </a:solidFill>
                <a:latin typeface="Times New Roman" panose="02020603050405020304" pitchFamily="18" charset="0"/>
                <a:cs typeface="Times New Roman" panose="02020603050405020304" pitchFamily="18" charset="0"/>
              </a:rPr>
              <a:t>sinh </a:t>
            </a:r>
            <a:r>
              <a:rPr lang="en-US" altLang="en-US" sz="3200" b="1" dirty="0">
                <a:solidFill>
                  <a:srgbClr val="0000FF"/>
                </a:solidFill>
                <a:latin typeface="Times New Roman" panose="02020603050405020304" pitchFamily="18" charset="0"/>
                <a:cs typeface="Times New Roman" panose="02020603050405020304" pitchFamily="18" charset="0"/>
              </a:rPr>
              <a:t>thái riêng đối với từng nhân tố sinh </a:t>
            </a:r>
            <a:r>
              <a:rPr lang="en-US" altLang="en-US" sz="3200" b="1" dirty="0" smtClean="0">
                <a:solidFill>
                  <a:srgbClr val="0000FF"/>
                </a:solidFill>
                <a:latin typeface="Times New Roman" panose="02020603050405020304" pitchFamily="18" charset="0"/>
                <a:cs typeface="Times New Roman" panose="02020603050405020304" pitchFamily="18" charset="0"/>
              </a:rPr>
              <a:t>thái.</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28598" y="2057400"/>
            <a:ext cx="8791575"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Bài tập về nhà</a:t>
            </a:r>
            <a:r>
              <a:rPr lang="en-US" sz="2800" dirty="0" smtClean="0">
                <a:latin typeface="Times New Roman" panose="02020603050405020304" pitchFamily="18" charset="0"/>
                <a:cs typeface="Times New Roman" panose="02020603050405020304" pitchFamily="18" charset="0"/>
              </a:rPr>
              <a:t>: Vẽ sơ đồ giới hạn sinh thái – Bài  4. Tr.121 - SGK</a:t>
            </a:r>
          </a:p>
        </p:txBody>
      </p:sp>
    </p:spTree>
    <p:extLst>
      <p:ext uri="{BB962C8B-B14F-4D97-AF65-F5344CB8AC3E}">
        <p14:creationId xmlns:p14="http://schemas.microsoft.com/office/powerpoint/2010/main" val="653784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3124200"/>
            <a:ext cx="9144000" cy="1828800"/>
          </a:xfrm>
        </p:spPr>
        <p:txBody>
          <a:bodyPr/>
          <a:lstStyle/>
          <a:p>
            <a:pPr eaLnBrk="1" hangingPunct="1">
              <a:buFontTx/>
              <a:buNone/>
            </a:pPr>
            <a:r>
              <a:rPr lang="en-US" altLang="en-US" sz="1800" smtClean="0"/>
              <a:t>    </a:t>
            </a:r>
            <a:r>
              <a:rPr lang="en-US" altLang="en-US" sz="1800" smtClean="0">
                <a:latin typeface="Times New Roman" panose="02020603050405020304" pitchFamily="18" charset="0"/>
              </a:rPr>
              <a:t>- Nhân tố sinh thái là những yếu tố của môi trường tác động tới sinh vật.</a:t>
            </a:r>
          </a:p>
          <a:p>
            <a:pPr eaLnBrk="1" hangingPunct="1">
              <a:buFontTx/>
              <a:buNone/>
            </a:pPr>
            <a:r>
              <a:rPr lang="en-US" altLang="en-US" sz="1800" smtClean="0">
                <a:latin typeface="Times New Roman" panose="02020603050405020304" pitchFamily="18" charset="0"/>
              </a:rPr>
              <a:t>       - Có 2 nhóm nhân tố sinh thái:</a:t>
            </a:r>
          </a:p>
          <a:p>
            <a:pPr eaLnBrk="1" hangingPunct="1">
              <a:buFontTx/>
              <a:buNone/>
            </a:pPr>
            <a:r>
              <a:rPr lang="en-US" altLang="en-US" sz="1800" smtClean="0">
                <a:latin typeface="Times New Roman" panose="02020603050405020304" pitchFamily="18" charset="0"/>
              </a:rPr>
              <a:t>             + Nhân tố vô sinh (không sống): </a:t>
            </a:r>
          </a:p>
          <a:p>
            <a:pPr eaLnBrk="1" hangingPunct="1">
              <a:buFontTx/>
              <a:buNone/>
            </a:pPr>
            <a:r>
              <a:rPr lang="en-US" altLang="en-US" sz="1800" smtClean="0">
                <a:latin typeface="Times New Roman" panose="02020603050405020304" pitchFamily="18" charset="0"/>
              </a:rPr>
              <a:t>             + Nhân tố hữu sinh (sống) </a:t>
            </a:r>
          </a:p>
        </p:txBody>
      </p:sp>
      <p:sp>
        <p:nvSpPr>
          <p:cNvPr id="23555" name="Rectangle 4"/>
          <p:cNvSpPr>
            <a:spLocks noChangeArrowheads="1"/>
          </p:cNvSpPr>
          <p:nvPr/>
        </p:nvSpPr>
        <p:spPr bwMode="auto">
          <a:xfrm>
            <a:off x="685800" y="381000"/>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u="sng" dirty="0"/>
              <a:t>I/ Môi trường sống của sinh vật:</a:t>
            </a:r>
          </a:p>
        </p:txBody>
      </p:sp>
      <p:sp>
        <p:nvSpPr>
          <p:cNvPr id="23556" name="Rectangle 5"/>
          <p:cNvSpPr>
            <a:spLocks noChangeArrowheads="1"/>
          </p:cNvSpPr>
          <p:nvPr/>
        </p:nvSpPr>
        <p:spPr bwMode="auto">
          <a:xfrm>
            <a:off x="-381000" y="2819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u="sng"/>
              <a:t>II/ Các nhân tố sinh thái của môi trường:</a:t>
            </a:r>
          </a:p>
        </p:txBody>
      </p:sp>
      <p:sp>
        <p:nvSpPr>
          <p:cNvPr id="23557" name="Line 6"/>
          <p:cNvSpPr>
            <a:spLocks noChangeShapeType="1"/>
          </p:cNvSpPr>
          <p:nvPr/>
        </p:nvSpPr>
        <p:spPr bwMode="auto">
          <a:xfrm>
            <a:off x="3200400" y="4572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7"/>
          <p:cNvSpPr>
            <a:spLocks noChangeShapeType="1"/>
          </p:cNvSpPr>
          <p:nvPr/>
        </p:nvSpPr>
        <p:spPr bwMode="auto">
          <a:xfrm>
            <a:off x="3200400" y="45720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Rectangle 8"/>
          <p:cNvSpPr>
            <a:spLocks noChangeArrowheads="1"/>
          </p:cNvSpPr>
          <p:nvPr/>
        </p:nvSpPr>
        <p:spPr bwMode="auto">
          <a:xfrm>
            <a:off x="3810000" y="44958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Nhân tố các sinh vật (Các vi sinh vật, nấm, </a:t>
            </a:r>
          </a:p>
          <a:p>
            <a:pPr eaLnBrk="1" hangingPunct="1"/>
            <a:r>
              <a:rPr lang="en-US" altLang="en-US" sz="1800"/>
              <a:t>thực vật, động vật)</a:t>
            </a:r>
          </a:p>
        </p:txBody>
      </p:sp>
      <p:sp>
        <p:nvSpPr>
          <p:cNvPr id="23560" name="Rectangle 9"/>
          <p:cNvSpPr>
            <a:spLocks noChangeArrowheads="1"/>
          </p:cNvSpPr>
          <p:nvPr/>
        </p:nvSpPr>
        <p:spPr bwMode="auto">
          <a:xfrm>
            <a:off x="3429000" y="51816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t>Nhân tố con người</a:t>
            </a:r>
          </a:p>
        </p:txBody>
      </p:sp>
      <p:sp>
        <p:nvSpPr>
          <p:cNvPr id="23561" name="Rectangle 10"/>
          <p:cNvSpPr>
            <a:spLocks noChangeArrowheads="1"/>
          </p:cNvSpPr>
          <p:nvPr/>
        </p:nvSpPr>
        <p:spPr bwMode="auto">
          <a:xfrm>
            <a:off x="3352800" y="40386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t>Nhiệt độ, độ ẩm, nước….</a:t>
            </a:r>
          </a:p>
        </p:txBody>
      </p:sp>
      <p:sp>
        <p:nvSpPr>
          <p:cNvPr id="23562" name="Rectangle 11"/>
          <p:cNvSpPr>
            <a:spLocks noChangeArrowheads="1"/>
          </p:cNvSpPr>
          <p:nvPr/>
        </p:nvSpPr>
        <p:spPr bwMode="auto">
          <a:xfrm>
            <a:off x="685800" y="5486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u="sng" dirty="0"/>
              <a:t>III/ Giới hạn sinh thái:</a:t>
            </a:r>
          </a:p>
        </p:txBody>
      </p:sp>
      <p:sp>
        <p:nvSpPr>
          <p:cNvPr id="23563" name="Rectangle 12"/>
          <p:cNvSpPr>
            <a:spLocks noChangeArrowheads="1"/>
          </p:cNvSpPr>
          <p:nvPr/>
        </p:nvSpPr>
        <p:spPr bwMode="auto">
          <a:xfrm>
            <a:off x="304800" y="59436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1800" dirty="0"/>
              <a:t> Giới hạn sinh  thái là giới hạn chịu đựng của cơ thể sinh vật đối với một nhân tố sinh thái </a:t>
            </a:r>
          </a:p>
          <a:p>
            <a:pPr eaLnBrk="1" hangingPunct="1"/>
            <a:r>
              <a:rPr lang="en-US" altLang="en-US" sz="1800" dirty="0"/>
              <a:t>nhất định</a:t>
            </a:r>
            <a:r>
              <a:rPr lang="en-US" altLang="en-US" sz="1800" dirty="0" smtClean="0"/>
              <a:t>.</a:t>
            </a:r>
            <a:endParaRPr lang="en-US" altLang="en-US" sz="1800" dirty="0"/>
          </a:p>
        </p:txBody>
      </p:sp>
      <p:sp>
        <p:nvSpPr>
          <p:cNvPr id="23564" name="Rectangle 13"/>
          <p:cNvSpPr>
            <a:spLocks noChangeArrowheads="1"/>
          </p:cNvSpPr>
          <p:nvPr/>
        </p:nvSpPr>
        <p:spPr bwMode="auto">
          <a:xfrm>
            <a:off x="-231775" y="762000"/>
            <a:ext cx="8613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r>
              <a:rPr lang="en-US" altLang="en-US" sz="1800" dirty="0"/>
              <a:t> </a:t>
            </a:r>
            <a:r>
              <a:rPr lang="en-US" altLang="en-US" sz="1800" dirty="0" smtClean="0"/>
              <a:t>-  </a:t>
            </a:r>
            <a:r>
              <a:rPr lang="en-US" altLang="en-US" sz="1800" dirty="0"/>
              <a:t>Môi trường là nơi sống của sinh vật, bao gồm tất cả những gì bao quanh  sinh vật.        </a:t>
            </a:r>
          </a:p>
        </p:txBody>
      </p:sp>
      <p:sp>
        <p:nvSpPr>
          <p:cNvPr id="23565" name="Rectangle 14"/>
          <p:cNvSpPr>
            <a:spLocks noChangeArrowheads="1"/>
          </p:cNvSpPr>
          <p:nvPr/>
        </p:nvSpPr>
        <p:spPr bwMode="auto">
          <a:xfrm>
            <a:off x="304800" y="1600200"/>
            <a:ext cx="6324600" cy="121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t>- Có 4 loại môi trường chủ yếu:</a:t>
            </a:r>
          </a:p>
          <a:p>
            <a:pPr eaLnBrk="1" hangingPunct="1"/>
            <a:r>
              <a:rPr lang="en-US" altLang="en-US" sz="1800" dirty="0"/>
              <a:t>     + Môi trường nước</a:t>
            </a:r>
          </a:p>
          <a:p>
            <a:pPr eaLnBrk="1" hangingPunct="1"/>
            <a:r>
              <a:rPr lang="en-US" altLang="en-US" sz="1800" dirty="0"/>
              <a:t>     + Môi trường trên mặt đất – không khí ( môi trường trên cạn)</a:t>
            </a:r>
          </a:p>
          <a:p>
            <a:pPr eaLnBrk="1" hangingPunct="1"/>
            <a:r>
              <a:rPr lang="en-US" altLang="en-US" sz="1800" dirty="0"/>
              <a:t>     + Môi trường trong đất</a:t>
            </a:r>
          </a:p>
          <a:p>
            <a:pPr eaLnBrk="1" hangingPunct="1"/>
            <a:r>
              <a:rPr lang="en-US" altLang="en-US" sz="1800" dirty="0"/>
              <a:t>     + Môi trường sinh </a:t>
            </a:r>
            <a:r>
              <a:rPr lang="en-US" altLang="en-US" sz="1800" dirty="0" smtClean="0"/>
              <a:t>vật</a:t>
            </a:r>
          </a:p>
          <a:p>
            <a:pPr eaLnBrk="1" hangingPunct="1"/>
            <a:endParaRPr lang="en-US" altLang="en-US" sz="1800" dirty="0"/>
          </a:p>
        </p:txBody>
      </p:sp>
    </p:spTree>
    <p:extLst>
      <p:ext uri="{BB962C8B-B14F-4D97-AF65-F5344CB8AC3E}">
        <p14:creationId xmlns:p14="http://schemas.microsoft.com/office/powerpoint/2010/main" val="72704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 y="533400"/>
            <a:ext cx="9098280" cy="1752600"/>
          </a:xfrm>
        </p:spPr>
        <p:txBody>
          <a:bodyPr>
            <a:normAutofit fontScale="85000" lnSpcReduction="20000"/>
          </a:bodyPr>
          <a:lstStyle/>
          <a:p>
            <a:pPr eaLnBrk="1" hangingPunct="1">
              <a:lnSpc>
                <a:spcPct val="80000"/>
              </a:lnSpc>
              <a:buFontTx/>
              <a:buNone/>
            </a:pPr>
            <a:r>
              <a:rPr lang="en-US" altLang="en-US" sz="3600" b="1" u="sng" dirty="0" smtClean="0">
                <a:latin typeface="Times New Roman" panose="02020603050405020304" pitchFamily="18" charset="0"/>
              </a:rPr>
              <a:t>I/ Môi trường sống của sinh vật</a:t>
            </a:r>
          </a:p>
          <a:p>
            <a:pPr eaLnBrk="1" hangingPunct="1">
              <a:lnSpc>
                <a:spcPct val="80000"/>
              </a:lnSpc>
              <a:buFontTx/>
              <a:buNone/>
            </a:pPr>
            <a:r>
              <a:rPr lang="en-US" altLang="en-US" sz="5400" dirty="0" smtClean="0">
                <a:latin typeface="Times New Roman" panose="02020603050405020304" pitchFamily="18" charset="0"/>
                <a:sym typeface="Wingdings" panose="05000000000000000000" pitchFamily="2" charset="2"/>
              </a:rPr>
              <a:t>?</a:t>
            </a:r>
            <a:r>
              <a:rPr lang="en-US" altLang="en-US" sz="2800" dirty="0" smtClean="0">
                <a:latin typeface="Times New Roman" panose="02020603050405020304" pitchFamily="18" charset="0"/>
                <a:sym typeface="Wingdings" panose="05000000000000000000" pitchFamily="2" charset="2"/>
              </a:rPr>
              <a:t> </a:t>
            </a:r>
          </a:p>
          <a:p>
            <a:pPr eaLnBrk="1" hangingPunct="1">
              <a:lnSpc>
                <a:spcPct val="80000"/>
              </a:lnSpc>
              <a:buFontTx/>
              <a:buNone/>
            </a:pPr>
            <a:r>
              <a:rPr lang="en-US" altLang="en-US" sz="2800" b="1" dirty="0" smtClean="0">
                <a:solidFill>
                  <a:srgbClr val="C00000"/>
                </a:solidFill>
                <a:latin typeface="Times New Roman" panose="02020603050405020304" pitchFamily="18" charset="0"/>
                <a:sym typeface="Wingdings" panose="05000000000000000000" pitchFamily="2" charset="2"/>
              </a:rPr>
              <a:t>Quan sát hình</a:t>
            </a:r>
            <a:r>
              <a:rPr lang="en-US" altLang="en-US" sz="4000" b="1" dirty="0" smtClean="0">
                <a:solidFill>
                  <a:srgbClr val="C00000"/>
                </a:solidFill>
                <a:sym typeface="Wingdings" panose="05000000000000000000" pitchFamily="2" charset="2"/>
              </a:rPr>
              <a:t> </a:t>
            </a:r>
            <a:r>
              <a:rPr lang="en-US" altLang="en-US" sz="2800" b="1" dirty="0" smtClean="0">
                <a:solidFill>
                  <a:srgbClr val="C00000"/>
                </a:solidFill>
                <a:latin typeface="Times New Roman" panose="02020603050405020304" pitchFamily="18" charset="0"/>
                <a:sym typeface="Wingdings" panose="05000000000000000000" pitchFamily="2" charset="2"/>
              </a:rPr>
              <a:t>cho biết Thỏ sống trong rừng chịu ảnh hưởng của những yếu tố nào?</a:t>
            </a:r>
          </a:p>
        </p:txBody>
      </p:sp>
      <p:sp>
        <p:nvSpPr>
          <p:cNvPr id="7173" name="Rectangle 5"/>
          <p:cNvSpPr>
            <a:spLocks noChangeArrowheads="1"/>
          </p:cNvSpPr>
          <p:nvPr/>
        </p:nvSpPr>
        <p:spPr bwMode="auto">
          <a:xfrm>
            <a:off x="453390" y="2971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a:solidFill>
                  <a:srgbClr val="C00000"/>
                </a:solidFill>
                <a:cs typeface="Times New Roman" panose="02020603050405020304" pitchFamily="18" charset="0"/>
              </a:rPr>
              <a:t>Nhiệt độ</a:t>
            </a:r>
          </a:p>
        </p:txBody>
      </p:sp>
      <p:sp>
        <p:nvSpPr>
          <p:cNvPr id="7174" name="Rectangle 6"/>
          <p:cNvSpPr>
            <a:spLocks noChangeArrowheads="1"/>
          </p:cNvSpPr>
          <p:nvPr/>
        </p:nvSpPr>
        <p:spPr bwMode="auto">
          <a:xfrm>
            <a:off x="605790" y="3810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a:solidFill>
                  <a:srgbClr val="C00000"/>
                </a:solidFill>
                <a:cs typeface="Times New Roman" panose="02020603050405020304" pitchFamily="18" charset="0"/>
              </a:rPr>
              <a:t>Độ ẩm </a:t>
            </a:r>
          </a:p>
        </p:txBody>
      </p:sp>
      <p:sp>
        <p:nvSpPr>
          <p:cNvPr id="7175" name="Rectangle 7"/>
          <p:cNvSpPr>
            <a:spLocks noChangeArrowheads="1"/>
          </p:cNvSpPr>
          <p:nvPr/>
        </p:nvSpPr>
        <p:spPr bwMode="auto">
          <a:xfrm>
            <a:off x="605790" y="4648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solidFill>
                  <a:srgbClr val="C00000"/>
                </a:solidFill>
                <a:cs typeface="Times New Roman" panose="02020603050405020304" pitchFamily="18" charset="0"/>
              </a:rPr>
              <a:t>Ánh sáng</a:t>
            </a:r>
          </a:p>
        </p:txBody>
      </p:sp>
      <p:sp>
        <p:nvSpPr>
          <p:cNvPr id="7176" name="Rectangle 8"/>
          <p:cNvSpPr>
            <a:spLocks noChangeArrowheads="1"/>
          </p:cNvSpPr>
          <p:nvPr/>
        </p:nvSpPr>
        <p:spPr bwMode="auto">
          <a:xfrm>
            <a:off x="6854190" y="3048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a:solidFill>
                  <a:srgbClr val="C00000"/>
                </a:solidFill>
                <a:cs typeface="Times New Roman" panose="02020603050405020304" pitchFamily="18" charset="0"/>
              </a:rPr>
              <a:t>Thức ăn</a:t>
            </a:r>
          </a:p>
        </p:txBody>
      </p:sp>
      <p:sp>
        <p:nvSpPr>
          <p:cNvPr id="7177" name="Rectangle 9"/>
          <p:cNvSpPr>
            <a:spLocks noChangeArrowheads="1"/>
          </p:cNvSpPr>
          <p:nvPr/>
        </p:nvSpPr>
        <p:spPr bwMode="auto">
          <a:xfrm>
            <a:off x="6854190" y="3962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smtClean="0">
                <a:solidFill>
                  <a:srgbClr val="C00000"/>
                </a:solidFill>
                <a:cs typeface="Times New Roman" panose="02020603050405020304" pitchFamily="18" charset="0"/>
              </a:rPr>
              <a:t>Thợ săn</a:t>
            </a:r>
            <a:endParaRPr lang="en-US" altLang="en-US" sz="2800" dirty="0">
              <a:solidFill>
                <a:srgbClr val="C00000"/>
              </a:solidFill>
              <a:cs typeface="Times New Roman" panose="02020603050405020304" pitchFamily="18" charset="0"/>
            </a:endParaRPr>
          </a:p>
        </p:txBody>
      </p:sp>
      <p:sp>
        <p:nvSpPr>
          <p:cNvPr id="7178" name="Rectangle 10"/>
          <p:cNvSpPr>
            <a:spLocks noChangeArrowheads="1"/>
          </p:cNvSpPr>
          <p:nvPr/>
        </p:nvSpPr>
        <p:spPr bwMode="auto">
          <a:xfrm>
            <a:off x="6854190" y="4800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dirty="0">
                <a:solidFill>
                  <a:srgbClr val="C00000"/>
                </a:solidFill>
                <a:cs typeface="Times New Roman" panose="02020603050405020304" pitchFamily="18" charset="0"/>
              </a:rPr>
              <a:t>Thú dữ</a:t>
            </a:r>
          </a:p>
        </p:txBody>
      </p:sp>
      <p:sp>
        <p:nvSpPr>
          <p:cNvPr id="7186" name="Rectangle 18"/>
          <p:cNvSpPr>
            <a:spLocks noChangeArrowheads="1"/>
          </p:cNvSpPr>
          <p:nvPr/>
        </p:nvSpPr>
        <p:spPr bwMode="auto">
          <a:xfrm>
            <a:off x="2941320" y="6050280"/>
            <a:ext cx="2926080" cy="5791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a:sym typeface="Wingdings" panose="05000000000000000000" pitchFamily="2" charset="2"/>
              </a:rPr>
              <a:t> </a:t>
            </a:r>
            <a:r>
              <a:rPr lang="en-US" altLang="en-US" sz="3600" b="1" dirty="0"/>
              <a:t>Môi </a:t>
            </a:r>
            <a:r>
              <a:rPr lang="en-US" altLang="en-US" sz="3600" b="1" dirty="0" smtClean="0"/>
              <a:t>trường sống </a:t>
            </a:r>
            <a:r>
              <a:rPr lang="en-US" altLang="en-US" sz="3600" b="1" dirty="0"/>
              <a:t>là gì?</a:t>
            </a:r>
          </a:p>
        </p:txBody>
      </p:sp>
      <p:grpSp>
        <p:nvGrpSpPr>
          <p:cNvPr id="7194" name="Group 26"/>
          <p:cNvGrpSpPr>
            <a:grpSpLocks/>
          </p:cNvGrpSpPr>
          <p:nvPr/>
        </p:nvGrpSpPr>
        <p:grpSpPr bwMode="auto">
          <a:xfrm>
            <a:off x="1893570" y="3013709"/>
            <a:ext cx="4953000" cy="1866900"/>
            <a:chOff x="1008" y="2016"/>
            <a:chExt cx="3120" cy="1176"/>
          </a:xfrm>
        </p:grpSpPr>
        <p:pic>
          <p:nvPicPr>
            <p:cNvPr id="3084"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2016"/>
              <a:ext cx="168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Line 19"/>
            <p:cNvSpPr>
              <a:spLocks noChangeShapeType="1"/>
            </p:cNvSpPr>
            <p:nvPr/>
          </p:nvSpPr>
          <p:spPr bwMode="auto">
            <a:xfrm>
              <a:off x="1056" y="2064"/>
              <a:ext cx="62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sp>
          <p:nvSpPr>
            <p:cNvPr id="3086" name="Line 21"/>
            <p:cNvSpPr>
              <a:spLocks noChangeShapeType="1"/>
            </p:cNvSpPr>
            <p:nvPr/>
          </p:nvSpPr>
          <p:spPr bwMode="auto">
            <a:xfrm>
              <a:off x="1008" y="2592"/>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sp>
          <p:nvSpPr>
            <p:cNvPr id="3087" name="Line 22"/>
            <p:cNvSpPr>
              <a:spLocks noChangeShapeType="1"/>
            </p:cNvSpPr>
            <p:nvPr/>
          </p:nvSpPr>
          <p:spPr bwMode="auto">
            <a:xfrm flipV="1">
              <a:off x="1056" y="2640"/>
              <a:ext cx="672"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sp>
          <p:nvSpPr>
            <p:cNvPr id="3088" name="Line 23"/>
            <p:cNvSpPr>
              <a:spLocks noChangeShapeType="1"/>
            </p:cNvSpPr>
            <p:nvPr/>
          </p:nvSpPr>
          <p:spPr bwMode="auto">
            <a:xfrm flipH="1">
              <a:off x="3360" y="2064"/>
              <a:ext cx="76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sp>
          <p:nvSpPr>
            <p:cNvPr id="3089" name="Line 24"/>
            <p:cNvSpPr>
              <a:spLocks noChangeShapeType="1"/>
            </p:cNvSpPr>
            <p:nvPr/>
          </p:nvSpPr>
          <p:spPr bwMode="auto">
            <a:xfrm flipH="1">
              <a:off x="3360" y="2640"/>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sp>
          <p:nvSpPr>
            <p:cNvPr id="3090" name="Line 25"/>
            <p:cNvSpPr>
              <a:spLocks noChangeShapeType="1"/>
            </p:cNvSpPr>
            <p:nvPr/>
          </p:nvSpPr>
          <p:spPr bwMode="auto">
            <a:xfrm flipH="1" flipV="1">
              <a:off x="3360" y="2736"/>
              <a:ext cx="76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endParaRPr>
            </a:p>
          </p:txBody>
        </p:sp>
      </p:grpSp>
      <p:cxnSp>
        <p:nvCxnSpPr>
          <p:cNvPr id="3" name="Straight Arrow Connector 2"/>
          <p:cNvCxnSpPr/>
          <p:nvPr/>
        </p:nvCxnSpPr>
        <p:spPr>
          <a:xfrm flipH="1">
            <a:off x="2846070" y="4907278"/>
            <a:ext cx="88392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4644390" y="4918710"/>
            <a:ext cx="982980" cy="506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0" y="5425438"/>
            <a:ext cx="990600"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5627370" y="5486400"/>
            <a:ext cx="107823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758328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71">
                                            <p:txEl>
                                              <p:pRg st="1" end="1"/>
                                            </p:txEl>
                                          </p:spTgt>
                                        </p:tgtEl>
                                        <p:attrNameLst>
                                          <p:attrName>style.visibility</p:attrName>
                                        </p:attrNameLst>
                                      </p:cBhvr>
                                      <p:to>
                                        <p:strVal val="visible"/>
                                      </p:to>
                                    </p:set>
                                    <p:anim calcmode="discrete" valueType="clr">
                                      <p:cBhvr override="childStyle">
                                        <p:cTn id="7" dur="80"/>
                                        <p:tgtEl>
                                          <p:spTgt spid="71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17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14" dur="8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171">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194"/>
                                        </p:tgtEl>
                                        <p:attrNameLst>
                                          <p:attrName>style.visibility</p:attrName>
                                        </p:attrNameLst>
                                      </p:cBhvr>
                                      <p:to>
                                        <p:strVal val="visible"/>
                                      </p:to>
                                    </p:set>
                                    <p:anim calcmode="lin" valueType="num">
                                      <p:cBhvr>
                                        <p:cTn id="21" dur="1000" fill="hold"/>
                                        <p:tgtEl>
                                          <p:spTgt spid="7194"/>
                                        </p:tgtEl>
                                        <p:attrNameLst>
                                          <p:attrName>ppt_x</p:attrName>
                                        </p:attrNameLst>
                                      </p:cBhvr>
                                      <p:tavLst>
                                        <p:tav tm="0">
                                          <p:val>
                                            <p:strVal val="#ppt_x-.2"/>
                                          </p:val>
                                        </p:tav>
                                        <p:tav tm="100000">
                                          <p:val>
                                            <p:strVal val="#ppt_x"/>
                                          </p:val>
                                        </p:tav>
                                      </p:tavLst>
                                    </p:anim>
                                    <p:anim calcmode="lin" valueType="num">
                                      <p:cBhvr>
                                        <p:cTn id="22" dur="1000" fill="hold"/>
                                        <p:tgtEl>
                                          <p:spTgt spid="719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173"/>
                                        </p:tgtEl>
                                        <p:attrNameLst>
                                          <p:attrName>style.visibility</p:attrName>
                                        </p:attrNameLst>
                                      </p:cBhvr>
                                      <p:to>
                                        <p:strVal val="visible"/>
                                      </p:to>
                                    </p:set>
                                    <p:anim calcmode="lin" valueType="num">
                                      <p:cBhvr>
                                        <p:cTn id="28" dur="500" fill="hold"/>
                                        <p:tgtEl>
                                          <p:spTgt spid="7173"/>
                                        </p:tgtEl>
                                        <p:attrNameLst>
                                          <p:attrName>ppt_w</p:attrName>
                                        </p:attrNameLst>
                                      </p:cBhvr>
                                      <p:tavLst>
                                        <p:tav tm="0">
                                          <p:val>
                                            <p:fltVal val="0"/>
                                          </p:val>
                                        </p:tav>
                                        <p:tav tm="100000">
                                          <p:val>
                                            <p:strVal val="#ppt_w"/>
                                          </p:val>
                                        </p:tav>
                                      </p:tavLst>
                                    </p:anim>
                                    <p:anim calcmode="lin" valueType="num">
                                      <p:cBhvr>
                                        <p:cTn id="29" dur="500" fill="hold"/>
                                        <p:tgtEl>
                                          <p:spTgt spid="7173"/>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7174"/>
                                        </p:tgtEl>
                                        <p:attrNameLst>
                                          <p:attrName>style.visibility</p:attrName>
                                        </p:attrNameLst>
                                      </p:cBhvr>
                                      <p:to>
                                        <p:strVal val="visible"/>
                                      </p:to>
                                    </p:set>
                                    <p:anim calcmode="lin" valueType="num">
                                      <p:cBhvr>
                                        <p:cTn id="32" dur="500" fill="hold"/>
                                        <p:tgtEl>
                                          <p:spTgt spid="7174"/>
                                        </p:tgtEl>
                                        <p:attrNameLst>
                                          <p:attrName>ppt_w</p:attrName>
                                        </p:attrNameLst>
                                      </p:cBhvr>
                                      <p:tavLst>
                                        <p:tav tm="0">
                                          <p:val>
                                            <p:fltVal val="0"/>
                                          </p:val>
                                        </p:tav>
                                        <p:tav tm="100000">
                                          <p:val>
                                            <p:strVal val="#ppt_w"/>
                                          </p:val>
                                        </p:tav>
                                      </p:tavLst>
                                    </p:anim>
                                    <p:anim calcmode="lin" valueType="num">
                                      <p:cBhvr>
                                        <p:cTn id="33" dur="500" fill="hold"/>
                                        <p:tgtEl>
                                          <p:spTgt spid="7174"/>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175"/>
                                        </p:tgtEl>
                                        <p:attrNameLst>
                                          <p:attrName>style.visibility</p:attrName>
                                        </p:attrNameLst>
                                      </p:cBhvr>
                                      <p:to>
                                        <p:strVal val="visible"/>
                                      </p:to>
                                    </p:set>
                                    <p:anim calcmode="lin" valueType="num">
                                      <p:cBhvr>
                                        <p:cTn id="36" dur="500" fill="hold"/>
                                        <p:tgtEl>
                                          <p:spTgt spid="7175"/>
                                        </p:tgtEl>
                                        <p:attrNameLst>
                                          <p:attrName>ppt_w</p:attrName>
                                        </p:attrNameLst>
                                      </p:cBhvr>
                                      <p:tavLst>
                                        <p:tav tm="0">
                                          <p:val>
                                            <p:fltVal val="0"/>
                                          </p:val>
                                        </p:tav>
                                        <p:tav tm="100000">
                                          <p:val>
                                            <p:strVal val="#ppt_w"/>
                                          </p:val>
                                        </p:tav>
                                      </p:tavLst>
                                    </p:anim>
                                    <p:anim calcmode="lin" valueType="num">
                                      <p:cBhvr>
                                        <p:cTn id="37" dur="500" fill="hold"/>
                                        <p:tgtEl>
                                          <p:spTgt spid="717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7176"/>
                                        </p:tgtEl>
                                        <p:attrNameLst>
                                          <p:attrName>style.visibility</p:attrName>
                                        </p:attrNameLst>
                                      </p:cBhvr>
                                      <p:to>
                                        <p:strVal val="visible"/>
                                      </p:to>
                                    </p:set>
                                    <p:anim calcmode="lin" valueType="num">
                                      <p:cBhvr>
                                        <p:cTn id="40" dur="500" fill="hold"/>
                                        <p:tgtEl>
                                          <p:spTgt spid="7176"/>
                                        </p:tgtEl>
                                        <p:attrNameLst>
                                          <p:attrName>ppt_w</p:attrName>
                                        </p:attrNameLst>
                                      </p:cBhvr>
                                      <p:tavLst>
                                        <p:tav tm="0">
                                          <p:val>
                                            <p:fltVal val="0"/>
                                          </p:val>
                                        </p:tav>
                                        <p:tav tm="100000">
                                          <p:val>
                                            <p:strVal val="#ppt_w"/>
                                          </p:val>
                                        </p:tav>
                                      </p:tavLst>
                                    </p:anim>
                                    <p:anim calcmode="lin" valueType="num">
                                      <p:cBhvr>
                                        <p:cTn id="41" dur="500" fill="hold"/>
                                        <p:tgtEl>
                                          <p:spTgt spid="717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7177"/>
                                        </p:tgtEl>
                                        <p:attrNameLst>
                                          <p:attrName>style.visibility</p:attrName>
                                        </p:attrNameLst>
                                      </p:cBhvr>
                                      <p:to>
                                        <p:strVal val="visible"/>
                                      </p:to>
                                    </p:set>
                                    <p:anim calcmode="lin" valueType="num">
                                      <p:cBhvr>
                                        <p:cTn id="44" dur="500" fill="hold"/>
                                        <p:tgtEl>
                                          <p:spTgt spid="7177"/>
                                        </p:tgtEl>
                                        <p:attrNameLst>
                                          <p:attrName>ppt_w</p:attrName>
                                        </p:attrNameLst>
                                      </p:cBhvr>
                                      <p:tavLst>
                                        <p:tav tm="0">
                                          <p:val>
                                            <p:fltVal val="0"/>
                                          </p:val>
                                        </p:tav>
                                        <p:tav tm="100000">
                                          <p:val>
                                            <p:strVal val="#ppt_w"/>
                                          </p:val>
                                        </p:tav>
                                      </p:tavLst>
                                    </p:anim>
                                    <p:anim calcmode="lin" valueType="num">
                                      <p:cBhvr>
                                        <p:cTn id="45" dur="500" fill="hold"/>
                                        <p:tgtEl>
                                          <p:spTgt spid="7177"/>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7178"/>
                                        </p:tgtEl>
                                        <p:attrNameLst>
                                          <p:attrName>style.visibility</p:attrName>
                                        </p:attrNameLst>
                                      </p:cBhvr>
                                      <p:to>
                                        <p:strVal val="visible"/>
                                      </p:to>
                                    </p:set>
                                    <p:anim calcmode="lin" valueType="num">
                                      <p:cBhvr>
                                        <p:cTn id="48" dur="500" fill="hold"/>
                                        <p:tgtEl>
                                          <p:spTgt spid="7178"/>
                                        </p:tgtEl>
                                        <p:attrNameLst>
                                          <p:attrName>ppt_w</p:attrName>
                                        </p:attrNameLst>
                                      </p:cBhvr>
                                      <p:tavLst>
                                        <p:tav tm="0">
                                          <p:val>
                                            <p:fltVal val="0"/>
                                          </p:val>
                                        </p:tav>
                                        <p:tav tm="100000">
                                          <p:val>
                                            <p:strVal val="#ppt_w"/>
                                          </p:val>
                                        </p:tav>
                                      </p:tavLst>
                                    </p:anim>
                                    <p:anim calcmode="lin" valueType="num">
                                      <p:cBhvr>
                                        <p:cTn id="49" dur="500" fill="hold"/>
                                        <p:tgtEl>
                                          <p:spTgt spid="7178"/>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P spid="7177" grpId="0"/>
      <p:bldP spid="7178" grpId="0"/>
      <p:bldP spid="718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p:cNvSpPr>
            <a:spLocks noGrp="1" noChangeArrowheads="1"/>
          </p:cNvSpPr>
          <p:nvPr>
            <p:ph type="body" idx="1"/>
          </p:nvPr>
        </p:nvSpPr>
        <p:spPr>
          <a:xfrm>
            <a:off x="457200" y="1828800"/>
            <a:ext cx="8229600" cy="4525963"/>
          </a:xfrm>
        </p:spPr>
        <p:txBody>
          <a:bodyPr/>
          <a:lstStyle/>
          <a:p>
            <a:pPr eaLnBrk="1" hangingPunct="1">
              <a:buFontTx/>
              <a:buNone/>
            </a:pPr>
            <a:r>
              <a:rPr lang="en-US" altLang="en-US" dirty="0" smtClean="0">
                <a:latin typeface="Times New Roman" panose="02020603050405020304" pitchFamily="18" charset="0"/>
              </a:rPr>
              <a:t>     </a:t>
            </a:r>
            <a:r>
              <a:rPr lang="en-US" altLang="en-US" sz="2800" dirty="0" smtClean="0">
                <a:latin typeface="Times New Roman" panose="02020603050405020304" pitchFamily="18" charset="0"/>
              </a:rPr>
              <a:t> là nơi sinh sống của sinh vật, bao gồm tất cả những gì bao quanh có tác động trực tiếp hoặc gián tiếp lên sự sống, phát triển, sinh sản của sinh </a:t>
            </a:r>
            <a:r>
              <a:rPr lang="en-US" altLang="en-US" sz="2800" smtClean="0">
                <a:latin typeface="Times New Roman" panose="02020603050405020304" pitchFamily="18" charset="0"/>
              </a:rPr>
              <a:t>vật.</a:t>
            </a:r>
            <a:endParaRPr lang="en-US" altLang="en-US" sz="2800" dirty="0" smtClean="0">
              <a:latin typeface="Times New Roman" panose="02020603050405020304" pitchFamily="18" charset="0"/>
            </a:endParaRPr>
          </a:p>
        </p:txBody>
      </p:sp>
      <p:sp>
        <p:nvSpPr>
          <p:cNvPr id="6147" name="Rectangle 8"/>
          <p:cNvSpPr>
            <a:spLocks noChangeArrowheads="1"/>
          </p:cNvSpPr>
          <p:nvPr/>
        </p:nvSpPr>
        <p:spPr bwMode="auto">
          <a:xfrm>
            <a:off x="4451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 </a:t>
            </a:r>
          </a:p>
        </p:txBody>
      </p:sp>
      <p:sp>
        <p:nvSpPr>
          <p:cNvPr id="6148" name="Rectangle 10"/>
          <p:cNvSpPr>
            <a:spLocks noChangeArrowheads="1"/>
          </p:cNvSpPr>
          <p:nvPr/>
        </p:nvSpPr>
        <p:spPr bwMode="auto">
          <a:xfrm>
            <a:off x="15240" y="457200"/>
            <a:ext cx="64490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dirty="0"/>
              <a:t>I </a:t>
            </a:r>
            <a:r>
              <a:rPr lang="en-US" altLang="en-US" sz="3600" b="1" u="sng" dirty="0"/>
              <a:t>Môi trường sống của sinh vật</a:t>
            </a:r>
            <a:r>
              <a:rPr lang="en-US" altLang="en-US" sz="3600" b="1" dirty="0"/>
              <a:t> </a:t>
            </a:r>
          </a:p>
        </p:txBody>
      </p:sp>
      <p:sp>
        <p:nvSpPr>
          <p:cNvPr id="6149" name="Rectangle 11"/>
          <p:cNvSpPr>
            <a:spLocks noChangeArrowheads="1"/>
          </p:cNvSpPr>
          <p:nvPr/>
        </p:nvSpPr>
        <p:spPr bwMode="auto">
          <a:xfrm>
            <a:off x="335280" y="1143000"/>
            <a:ext cx="8427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1. </a:t>
            </a:r>
            <a:r>
              <a:rPr lang="en-US" altLang="en-US" sz="3600" b="1" i="1" u="sng" dirty="0"/>
              <a:t>Môi </a:t>
            </a:r>
            <a:r>
              <a:rPr lang="en-US" altLang="en-US" sz="3600" b="1" i="1" u="sng" dirty="0" smtClean="0"/>
              <a:t>trường sống </a:t>
            </a:r>
            <a:r>
              <a:rPr lang="en-US" altLang="en-US" sz="3600" b="1" i="1" u="sng" dirty="0"/>
              <a:t>là gì</a:t>
            </a:r>
            <a:r>
              <a:rPr lang="en-US" altLang="en-US" sz="3600" b="1" i="1" dirty="0"/>
              <a:t> ?</a:t>
            </a:r>
          </a:p>
        </p:txBody>
      </p:sp>
      <p:sp>
        <p:nvSpPr>
          <p:cNvPr id="6150" name="Text Box 18"/>
          <p:cNvSpPr txBox="1">
            <a:spLocks noChangeArrowheads="1"/>
          </p:cNvSpPr>
          <p:nvPr/>
        </p:nvSpPr>
        <p:spPr bwMode="auto">
          <a:xfrm>
            <a:off x="2833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7" name="Text Box 19"/>
          <p:cNvSpPr txBox="1">
            <a:spLocks noChangeArrowheads="1"/>
          </p:cNvSpPr>
          <p:nvPr/>
        </p:nvSpPr>
        <p:spPr bwMode="auto">
          <a:xfrm>
            <a:off x="381000" y="16002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800" b="1" dirty="0">
                <a:solidFill>
                  <a:srgbClr val="FF0000"/>
                </a:solidFill>
                <a:latin typeface=".VnTime" pitchFamily="34" charset="0"/>
                <a:sym typeface="Wingdings" panose="05000000000000000000" pitchFamily="2" charset="2"/>
              </a:rPr>
              <a:t></a:t>
            </a:r>
          </a:p>
        </p:txBody>
      </p:sp>
      <p:sp>
        <p:nvSpPr>
          <p:cNvPr id="2068" name="Rectangle 20"/>
          <p:cNvSpPr>
            <a:spLocks noChangeArrowheads="1"/>
          </p:cNvSpPr>
          <p:nvPr/>
        </p:nvSpPr>
        <p:spPr bwMode="auto">
          <a:xfrm>
            <a:off x="533400" y="3429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2. </a:t>
            </a:r>
            <a:r>
              <a:rPr lang="en-US" altLang="en-US" sz="3600" b="1" i="1" u="sng" dirty="0"/>
              <a:t>Các loại môi trường.</a:t>
            </a:r>
            <a:r>
              <a:rPr lang="en-US" altLang="en-US" sz="3600" b="1" i="1" dirty="0"/>
              <a:t> </a:t>
            </a:r>
          </a:p>
        </p:txBody>
      </p:sp>
    </p:spTree>
    <p:extLst>
      <p:ext uri="{BB962C8B-B14F-4D97-AF65-F5344CB8AC3E}">
        <p14:creationId xmlns:p14="http://schemas.microsoft.com/office/powerpoint/2010/main" val="42933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48" grpId="0"/>
      <p:bldP spid="6149" grpId="0"/>
      <p:bldP spid="2067" grpId="0"/>
      <p:bldP spid="20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457200"/>
            <a:ext cx="9144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6"/>
          <p:cNvSpPr>
            <a:spLocks noChangeArrowheads="1"/>
          </p:cNvSpPr>
          <p:nvPr/>
        </p:nvSpPr>
        <p:spPr bwMode="auto">
          <a:xfrm>
            <a:off x="1600200" y="6553200"/>
            <a:ext cx="5638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u="sng" dirty="0">
                <a:cs typeface="Times New Roman" panose="02020603050405020304" pitchFamily="18" charset="0"/>
              </a:rPr>
              <a:t>Hình 41.1</a:t>
            </a:r>
            <a:r>
              <a:rPr lang="en-US" altLang="en-US" sz="2800" dirty="0">
                <a:cs typeface="Times New Roman" panose="02020603050405020304" pitchFamily="18" charset="0"/>
              </a:rPr>
              <a:t>: </a:t>
            </a:r>
            <a:r>
              <a:rPr lang="en-US" altLang="en-US" sz="2800" b="1" dirty="0">
                <a:cs typeface="Times New Roman" panose="02020603050405020304" pitchFamily="18" charset="0"/>
              </a:rPr>
              <a:t>Các môi trường sống của sinh vật</a:t>
            </a:r>
            <a:r>
              <a:rPr lang="en-US" altLang="en-US" sz="2800" dirty="0">
                <a:cs typeface="Times New Roman" panose="02020603050405020304" pitchFamily="18" charset="0"/>
              </a:rPr>
              <a:t> </a:t>
            </a:r>
          </a:p>
        </p:txBody>
      </p:sp>
      <p:sp>
        <p:nvSpPr>
          <p:cNvPr id="5124" name="Rectangle 7"/>
          <p:cNvSpPr>
            <a:spLocks noChangeArrowheads="1"/>
          </p:cNvSpPr>
          <p:nvPr/>
        </p:nvSpPr>
        <p:spPr bwMode="auto">
          <a:xfrm>
            <a:off x="4038600" y="2133600"/>
            <a:ext cx="2286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4</a:t>
            </a:r>
          </a:p>
        </p:txBody>
      </p:sp>
      <p:sp>
        <p:nvSpPr>
          <p:cNvPr id="5125" name="Rectangle 8"/>
          <p:cNvSpPr>
            <a:spLocks noChangeArrowheads="1"/>
          </p:cNvSpPr>
          <p:nvPr/>
        </p:nvSpPr>
        <p:spPr bwMode="auto">
          <a:xfrm>
            <a:off x="8077200" y="3657600"/>
            <a:ext cx="3048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4</a:t>
            </a:r>
          </a:p>
        </p:txBody>
      </p:sp>
      <p:sp>
        <p:nvSpPr>
          <p:cNvPr id="5126" name="Rectangle 9"/>
          <p:cNvSpPr>
            <a:spLocks noChangeArrowheads="1"/>
          </p:cNvSpPr>
          <p:nvPr/>
        </p:nvSpPr>
        <p:spPr bwMode="auto">
          <a:xfrm>
            <a:off x="1066800" y="5410200"/>
            <a:ext cx="2286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4</a:t>
            </a:r>
          </a:p>
        </p:txBody>
      </p:sp>
      <p:sp>
        <p:nvSpPr>
          <p:cNvPr id="5127" name="Rectangle 10"/>
          <p:cNvSpPr>
            <a:spLocks noChangeArrowheads="1"/>
          </p:cNvSpPr>
          <p:nvPr/>
        </p:nvSpPr>
        <p:spPr bwMode="auto">
          <a:xfrm>
            <a:off x="6019800" y="2209800"/>
            <a:ext cx="2286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4</a:t>
            </a:r>
          </a:p>
        </p:txBody>
      </p:sp>
      <p:sp>
        <p:nvSpPr>
          <p:cNvPr id="5128" name="Oval 12"/>
          <p:cNvSpPr>
            <a:spLocks noChangeArrowheads="1"/>
          </p:cNvSpPr>
          <p:nvPr/>
        </p:nvSpPr>
        <p:spPr bwMode="auto">
          <a:xfrm>
            <a:off x="7162800" y="144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2</a:t>
            </a:r>
          </a:p>
        </p:txBody>
      </p:sp>
      <p:sp>
        <p:nvSpPr>
          <p:cNvPr id="5129" name="Oval 13"/>
          <p:cNvSpPr>
            <a:spLocks noChangeArrowheads="1"/>
          </p:cNvSpPr>
          <p:nvPr/>
        </p:nvSpPr>
        <p:spPr bwMode="auto">
          <a:xfrm>
            <a:off x="2438400" y="4495800"/>
            <a:ext cx="304800" cy="3048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1</a:t>
            </a:r>
          </a:p>
        </p:txBody>
      </p:sp>
      <p:sp>
        <p:nvSpPr>
          <p:cNvPr id="5130" name="Oval 14"/>
          <p:cNvSpPr>
            <a:spLocks noChangeArrowheads="1"/>
          </p:cNvSpPr>
          <p:nvPr/>
        </p:nvSpPr>
        <p:spPr bwMode="auto">
          <a:xfrm>
            <a:off x="8229600" y="4648200"/>
            <a:ext cx="381000" cy="3048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3</a:t>
            </a:r>
          </a:p>
        </p:txBody>
      </p:sp>
      <p:sp>
        <p:nvSpPr>
          <p:cNvPr id="5131" name="Rectangle 15"/>
          <p:cNvSpPr>
            <a:spLocks noChangeArrowheads="1"/>
          </p:cNvSpPr>
          <p:nvPr/>
        </p:nvSpPr>
        <p:spPr bwMode="auto">
          <a:xfrm>
            <a:off x="762000" y="1066800"/>
            <a:ext cx="32766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dirty="0">
                <a:cs typeface="Times New Roman" panose="02020603050405020304" pitchFamily="18" charset="0"/>
              </a:rPr>
              <a:t>       HS quan sát và chú thích hình 41.1</a:t>
            </a:r>
          </a:p>
        </p:txBody>
      </p:sp>
      <p:grpSp>
        <p:nvGrpSpPr>
          <p:cNvPr id="11295" name="Group 31"/>
          <p:cNvGrpSpPr>
            <a:grpSpLocks/>
          </p:cNvGrpSpPr>
          <p:nvPr/>
        </p:nvGrpSpPr>
        <p:grpSpPr bwMode="auto">
          <a:xfrm>
            <a:off x="-304800" y="1485900"/>
            <a:ext cx="9144000" cy="4343400"/>
            <a:chOff x="0" y="768"/>
            <a:chExt cx="5760" cy="2736"/>
          </a:xfrm>
        </p:grpSpPr>
        <p:grpSp>
          <p:nvGrpSpPr>
            <p:cNvPr id="5135" name="Group 30"/>
            <p:cNvGrpSpPr>
              <a:grpSpLocks/>
            </p:cNvGrpSpPr>
            <p:nvPr/>
          </p:nvGrpSpPr>
          <p:grpSpPr bwMode="auto">
            <a:xfrm>
              <a:off x="0" y="768"/>
              <a:ext cx="5760" cy="2736"/>
              <a:chOff x="0" y="768"/>
              <a:chExt cx="5760" cy="2736"/>
            </a:xfrm>
          </p:grpSpPr>
          <p:sp>
            <p:nvSpPr>
              <p:cNvPr id="5140" name="Rectangle 17"/>
              <p:cNvSpPr>
                <a:spLocks noChangeArrowheads="1"/>
              </p:cNvSpPr>
              <p:nvPr/>
            </p:nvSpPr>
            <p:spPr bwMode="auto">
              <a:xfrm>
                <a:off x="0" y="2976"/>
                <a:ext cx="1344" cy="144"/>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cs typeface="Times New Roman" panose="02020603050405020304" pitchFamily="18" charset="0"/>
                  </a:rPr>
                  <a:t>1) Môi trường nước</a:t>
                </a:r>
              </a:p>
            </p:txBody>
          </p:sp>
          <p:sp>
            <p:nvSpPr>
              <p:cNvPr id="5141" name="Rectangle 18"/>
              <p:cNvSpPr>
                <a:spLocks noChangeArrowheads="1"/>
              </p:cNvSpPr>
              <p:nvPr/>
            </p:nvSpPr>
            <p:spPr bwMode="auto">
              <a:xfrm>
                <a:off x="4752" y="768"/>
                <a:ext cx="1008" cy="816"/>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cs typeface="Times New Roman" panose="02020603050405020304" pitchFamily="18" charset="0"/>
                  </a:rPr>
                  <a:t>2) Môi trường </a:t>
                </a:r>
              </a:p>
              <a:p>
                <a:pPr algn="ctr" eaLnBrk="1" hangingPunct="1"/>
                <a:r>
                  <a:rPr lang="en-US" altLang="en-US" sz="1800" b="1" dirty="0">
                    <a:cs typeface="Times New Roman" panose="02020603050405020304" pitchFamily="18" charset="0"/>
                  </a:rPr>
                  <a:t>Trên mặt đất-</a:t>
                </a:r>
              </a:p>
              <a:p>
                <a:pPr algn="ctr" eaLnBrk="1" hangingPunct="1"/>
                <a:r>
                  <a:rPr lang="en-US" altLang="en-US" sz="1800" b="1" dirty="0" smtClean="0">
                    <a:cs typeface="Times New Roman" panose="02020603050405020304" pitchFamily="18" charset="0"/>
                  </a:rPr>
                  <a:t>Không </a:t>
                </a:r>
                <a:r>
                  <a:rPr lang="en-US" altLang="en-US" sz="1800" b="1" dirty="0">
                    <a:cs typeface="Times New Roman" panose="02020603050405020304" pitchFamily="18" charset="0"/>
                  </a:rPr>
                  <a:t>khí</a:t>
                </a:r>
              </a:p>
            </p:txBody>
          </p:sp>
          <p:sp>
            <p:nvSpPr>
              <p:cNvPr id="5142" name="Rectangle 19"/>
              <p:cNvSpPr>
                <a:spLocks noChangeArrowheads="1"/>
              </p:cNvSpPr>
              <p:nvPr/>
            </p:nvSpPr>
            <p:spPr bwMode="auto">
              <a:xfrm>
                <a:off x="3840" y="3216"/>
                <a:ext cx="1728" cy="288"/>
              </a:xfrm>
              <a:prstGeom prst="rect">
                <a:avLst/>
              </a:prstGeom>
              <a:solidFill>
                <a:srgbClr val="FFFF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cs typeface="Times New Roman" panose="02020603050405020304" pitchFamily="18" charset="0"/>
                  </a:rPr>
                  <a:t>3) Môi trường trong đất</a:t>
                </a:r>
              </a:p>
            </p:txBody>
          </p:sp>
          <p:sp>
            <p:nvSpPr>
              <p:cNvPr id="5143" name="Rectangle 20"/>
              <p:cNvSpPr>
                <a:spLocks noChangeArrowheads="1"/>
              </p:cNvSpPr>
              <p:nvPr/>
            </p:nvSpPr>
            <p:spPr bwMode="auto">
              <a:xfrm>
                <a:off x="0" y="1632"/>
                <a:ext cx="1488" cy="240"/>
              </a:xfrm>
              <a:prstGeom prst="rect">
                <a:avLst/>
              </a:prstGeom>
              <a:solidFill>
                <a:srgbClr val="FFFF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cs typeface="Times New Roman" panose="02020603050405020304" pitchFamily="18" charset="0"/>
                  </a:rPr>
                  <a:t>4) Môi trường sinh vật</a:t>
                </a:r>
              </a:p>
            </p:txBody>
          </p:sp>
        </p:grpSp>
        <p:sp>
          <p:nvSpPr>
            <p:cNvPr id="5136" name="Line 21"/>
            <p:cNvSpPr>
              <a:spLocks noChangeShapeType="1"/>
            </p:cNvSpPr>
            <p:nvPr/>
          </p:nvSpPr>
          <p:spPr bwMode="auto">
            <a:xfrm flipV="1">
              <a:off x="1536" y="1440"/>
              <a:ext cx="2256"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5137" name="Line 22"/>
            <p:cNvSpPr>
              <a:spLocks noChangeShapeType="1"/>
            </p:cNvSpPr>
            <p:nvPr/>
          </p:nvSpPr>
          <p:spPr bwMode="auto">
            <a:xfrm flipH="1">
              <a:off x="816" y="1728"/>
              <a:ext cx="720" cy="16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5138" name="Line 23"/>
            <p:cNvSpPr>
              <a:spLocks noChangeShapeType="1"/>
            </p:cNvSpPr>
            <p:nvPr/>
          </p:nvSpPr>
          <p:spPr bwMode="auto">
            <a:xfrm flipV="1">
              <a:off x="1536" y="1392"/>
              <a:ext cx="1056" cy="3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5139" name="Line 24"/>
            <p:cNvSpPr>
              <a:spLocks noChangeShapeType="1"/>
            </p:cNvSpPr>
            <p:nvPr/>
          </p:nvSpPr>
          <p:spPr bwMode="auto">
            <a:xfrm>
              <a:off x="1536" y="1728"/>
              <a:ext cx="3552" cy="6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grpSp>
      <p:sp>
        <p:nvSpPr>
          <p:cNvPr id="5134" name="Rectangle 29"/>
          <p:cNvSpPr>
            <a:spLocks noChangeArrowheads="1"/>
          </p:cNvSpPr>
          <p:nvPr/>
        </p:nvSpPr>
        <p:spPr bwMode="auto">
          <a:xfrm>
            <a:off x="0" y="304800"/>
            <a:ext cx="653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u="sng"/>
              <a:t>I/ Môi trường sống của sinh vật:</a:t>
            </a:r>
          </a:p>
        </p:txBody>
      </p:sp>
    </p:spTree>
    <p:extLst>
      <p:ext uri="{BB962C8B-B14F-4D97-AF65-F5344CB8AC3E}">
        <p14:creationId xmlns:p14="http://schemas.microsoft.com/office/powerpoint/2010/main" val="44818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95"/>
                                        </p:tgtEl>
                                        <p:attrNameLst>
                                          <p:attrName>style.visibility</p:attrName>
                                        </p:attrNameLst>
                                      </p:cBhvr>
                                      <p:to>
                                        <p:strVal val="visible"/>
                                      </p:to>
                                    </p:set>
                                    <p:animEffect transition="in" filter="checkerboard(across)">
                                      <p:cBhvr>
                                        <p:cTn id="7"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p:cNvSpPr>
            <a:spLocks noGrp="1" noChangeArrowheads="1"/>
          </p:cNvSpPr>
          <p:nvPr>
            <p:ph type="body" idx="1"/>
          </p:nvPr>
        </p:nvSpPr>
        <p:spPr>
          <a:xfrm>
            <a:off x="457200" y="1828800"/>
            <a:ext cx="8229600" cy="4525963"/>
          </a:xfrm>
        </p:spPr>
        <p:txBody>
          <a:bodyPr/>
          <a:lstStyle/>
          <a:p>
            <a:pPr eaLnBrk="1" hangingPunct="1">
              <a:buFontTx/>
              <a:buNone/>
            </a:pPr>
            <a:r>
              <a:rPr lang="en-US" altLang="en-US" dirty="0" smtClean="0">
                <a:latin typeface="Times New Roman" panose="02020603050405020304" pitchFamily="18" charset="0"/>
              </a:rPr>
              <a:t>      </a:t>
            </a:r>
            <a:r>
              <a:rPr lang="en-US" altLang="en-US" sz="2800" dirty="0" smtClean="0">
                <a:latin typeface="Times New Roman" panose="02020603050405020304" pitchFamily="18" charset="0"/>
              </a:rPr>
              <a:t>Môi trường là nơi sinh sống của sinh vật, bao gồm tất cả những gì bao quanh </a:t>
            </a:r>
            <a:r>
              <a:rPr lang="en-US" altLang="en-US" sz="2800" dirty="0" err="1" smtClean="0">
                <a:latin typeface="Times New Roman" panose="02020603050405020304" pitchFamily="18" charset="0"/>
              </a:rPr>
              <a:t>chúng,có</a:t>
            </a:r>
            <a:r>
              <a:rPr lang="en-US" altLang="en-US" sz="2800" dirty="0" smtClean="0">
                <a:latin typeface="Times New Roman" panose="02020603050405020304" pitchFamily="18" charset="0"/>
              </a:rPr>
              <a:t> tác động trực tiếp hoặc gián tiếp lên sự sống, phát triển, sinh sản của sinh vật. </a:t>
            </a:r>
          </a:p>
        </p:txBody>
      </p:sp>
      <p:sp>
        <p:nvSpPr>
          <p:cNvPr id="6147" name="Rectangle 8"/>
          <p:cNvSpPr>
            <a:spLocks noChangeArrowheads="1"/>
          </p:cNvSpPr>
          <p:nvPr/>
        </p:nvSpPr>
        <p:spPr bwMode="auto">
          <a:xfrm>
            <a:off x="4451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 </a:t>
            </a:r>
          </a:p>
        </p:txBody>
      </p:sp>
      <p:sp>
        <p:nvSpPr>
          <p:cNvPr id="6148" name="Rectangle 10"/>
          <p:cNvSpPr>
            <a:spLocks noChangeArrowheads="1"/>
          </p:cNvSpPr>
          <p:nvPr/>
        </p:nvSpPr>
        <p:spPr bwMode="auto">
          <a:xfrm>
            <a:off x="0" y="457200"/>
            <a:ext cx="6464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dirty="0"/>
              <a:t>I </a:t>
            </a:r>
            <a:r>
              <a:rPr lang="en-US" altLang="en-US" sz="3600" b="1" u="sng" dirty="0"/>
              <a:t>Môi trường sống của sinh vật</a:t>
            </a:r>
            <a:r>
              <a:rPr lang="en-US" altLang="en-US" sz="3600" b="1" dirty="0"/>
              <a:t> </a:t>
            </a:r>
          </a:p>
        </p:txBody>
      </p:sp>
      <p:sp>
        <p:nvSpPr>
          <p:cNvPr id="6149" name="Rectangle 11"/>
          <p:cNvSpPr>
            <a:spLocks noChangeArrowheads="1"/>
          </p:cNvSpPr>
          <p:nvPr/>
        </p:nvSpPr>
        <p:spPr bwMode="auto">
          <a:xfrm>
            <a:off x="335280" y="1143000"/>
            <a:ext cx="8427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1. </a:t>
            </a:r>
            <a:r>
              <a:rPr lang="en-US" altLang="en-US" sz="3600" b="1" i="1" u="sng" dirty="0"/>
              <a:t>Môi trường là gì</a:t>
            </a:r>
            <a:r>
              <a:rPr lang="en-US" altLang="en-US" sz="3600" b="1" i="1" dirty="0"/>
              <a:t> ?</a:t>
            </a:r>
          </a:p>
        </p:txBody>
      </p:sp>
      <p:sp>
        <p:nvSpPr>
          <p:cNvPr id="6150" name="Text Box 18"/>
          <p:cNvSpPr txBox="1">
            <a:spLocks noChangeArrowheads="1"/>
          </p:cNvSpPr>
          <p:nvPr/>
        </p:nvSpPr>
        <p:spPr bwMode="auto">
          <a:xfrm>
            <a:off x="2833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7" name="Text Box 19"/>
          <p:cNvSpPr txBox="1">
            <a:spLocks noChangeArrowheads="1"/>
          </p:cNvSpPr>
          <p:nvPr/>
        </p:nvSpPr>
        <p:spPr bwMode="auto">
          <a:xfrm>
            <a:off x="381000" y="16002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800" b="1" dirty="0">
                <a:solidFill>
                  <a:srgbClr val="FF0000"/>
                </a:solidFill>
                <a:latin typeface=".VnTime" pitchFamily="34" charset="0"/>
                <a:sym typeface="Wingdings" panose="05000000000000000000" pitchFamily="2" charset="2"/>
              </a:rPr>
              <a:t></a:t>
            </a:r>
          </a:p>
        </p:txBody>
      </p:sp>
      <p:sp>
        <p:nvSpPr>
          <p:cNvPr id="2068" name="Rectangle 20"/>
          <p:cNvSpPr>
            <a:spLocks noChangeArrowheads="1"/>
          </p:cNvSpPr>
          <p:nvPr/>
        </p:nvSpPr>
        <p:spPr bwMode="auto">
          <a:xfrm>
            <a:off x="533400" y="3429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2. </a:t>
            </a:r>
            <a:r>
              <a:rPr lang="en-US" altLang="en-US" sz="3600" b="1" i="1" u="sng" dirty="0"/>
              <a:t>Các loại môi trường.</a:t>
            </a:r>
            <a:r>
              <a:rPr lang="en-US" altLang="en-US" sz="3600" b="1" i="1" dirty="0"/>
              <a:t> </a:t>
            </a:r>
          </a:p>
        </p:txBody>
      </p:sp>
      <p:sp>
        <p:nvSpPr>
          <p:cNvPr id="2" name="Rectangle 1"/>
          <p:cNvSpPr/>
          <p:nvPr/>
        </p:nvSpPr>
        <p:spPr>
          <a:xfrm>
            <a:off x="914400" y="4267200"/>
            <a:ext cx="7772400" cy="2462213"/>
          </a:xfrm>
          <a:prstGeom prst="rect">
            <a:avLst/>
          </a:prstGeom>
        </p:spPr>
        <p:txBody>
          <a:bodyPr wrap="square">
            <a:spAutoFit/>
          </a:bodyPr>
          <a:lstStyle/>
          <a:p>
            <a:pPr>
              <a:spcBef>
                <a:spcPct val="50000"/>
              </a:spcBef>
            </a:pPr>
            <a:r>
              <a:rPr lang="en-US" altLang="en-US" sz="2800" b="1" i="1" dirty="0" smtClean="0">
                <a:solidFill>
                  <a:srgbClr val="0000FF"/>
                </a:solidFill>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Môi trường nước</a:t>
            </a:r>
            <a:r>
              <a:rPr lang="en-US" altLang="en-US" sz="2800" dirty="0" smtClean="0">
                <a:latin typeface="Times New Roman" panose="02020603050405020304" pitchFamily="18" charset="0"/>
                <a:cs typeface="Times New Roman" panose="02020603050405020304" pitchFamily="18" charset="0"/>
              </a:rPr>
              <a:t>.</a:t>
            </a:r>
          </a:p>
          <a:p>
            <a:pPr>
              <a:spcBef>
                <a:spcPct val="50000"/>
              </a:spcBef>
            </a:pPr>
            <a:r>
              <a:rPr lang="en-US" altLang="en-US" sz="2800" dirty="0" smtClean="0">
                <a:latin typeface="Times New Roman" panose="02020603050405020304" pitchFamily="18" charset="0"/>
                <a:cs typeface="Times New Roman" panose="02020603050405020304" pitchFamily="18" charset="0"/>
              </a:rPr>
              <a:t> - Môi </a:t>
            </a:r>
            <a:r>
              <a:rPr lang="en-US" altLang="en-US" sz="2800" dirty="0">
                <a:latin typeface="Times New Roman" panose="02020603050405020304" pitchFamily="18" charset="0"/>
                <a:cs typeface="Times New Roman" panose="02020603050405020304" pitchFamily="18" charset="0"/>
              </a:rPr>
              <a:t>trường trong đất</a:t>
            </a:r>
            <a:r>
              <a:rPr lang="en-US" altLang="en-US" sz="2800" dirty="0" smtClean="0">
                <a:latin typeface="Times New Roman" panose="02020603050405020304" pitchFamily="18" charset="0"/>
                <a:cs typeface="Times New Roman" panose="02020603050405020304" pitchFamily="18" charset="0"/>
              </a:rPr>
              <a:t>.</a:t>
            </a:r>
          </a:p>
          <a:p>
            <a:pPr>
              <a:spcBef>
                <a:spcPct val="5000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Môi trường trên mặt </a:t>
            </a:r>
            <a:r>
              <a:rPr lang="en-US" altLang="en-US" sz="2800" dirty="0" smtClean="0">
                <a:latin typeface="Times New Roman" panose="02020603050405020304" pitchFamily="18" charset="0"/>
                <a:cs typeface="Times New Roman" panose="02020603050405020304" pitchFamily="18" charset="0"/>
              </a:rPr>
              <a:t>đất - </a:t>
            </a:r>
            <a:r>
              <a:rPr lang="en-US" altLang="en-US" sz="2800" dirty="0">
                <a:latin typeface="Times New Roman" panose="02020603050405020304" pitchFamily="18" charset="0"/>
                <a:cs typeface="Times New Roman" panose="02020603050405020304" pitchFamily="18" charset="0"/>
              </a:rPr>
              <a:t>không khí .</a:t>
            </a:r>
          </a:p>
          <a:p>
            <a:pPr>
              <a:spcBef>
                <a:spcPct val="5000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Môi trường sinh vật.</a:t>
            </a:r>
          </a:p>
        </p:txBody>
      </p:sp>
      <p:sp>
        <p:nvSpPr>
          <p:cNvPr id="11" name="Text Box 19"/>
          <p:cNvSpPr txBox="1">
            <a:spLocks noChangeArrowheads="1"/>
          </p:cNvSpPr>
          <p:nvPr/>
        </p:nvSpPr>
        <p:spPr bwMode="auto">
          <a:xfrm>
            <a:off x="304800" y="40386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800" b="1" dirty="0">
                <a:solidFill>
                  <a:srgbClr val="FF0000"/>
                </a:solidFill>
                <a:latin typeface=".VnTime" pitchFamily="34" charset="0"/>
                <a:sym typeface="Wingdings" panose="05000000000000000000" pitchFamily="2" charset="2"/>
              </a:rPr>
              <a:t></a:t>
            </a:r>
          </a:p>
        </p:txBody>
      </p:sp>
    </p:spTree>
    <p:extLst>
      <p:ext uri="{BB962C8B-B14F-4D97-AF65-F5344CB8AC3E}">
        <p14:creationId xmlns:p14="http://schemas.microsoft.com/office/powerpoint/2010/main" val="34558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48" grpId="0"/>
      <p:bldP spid="6149" grpId="0"/>
      <p:bldP spid="2067" grpId="0"/>
      <p:bldP spid="2068" grpId="0"/>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fld id="{FB9F37D4-9D96-4307-9914-6ACD27E7E7E4}" type="datetime1">
              <a:rPr lang="en-US" altLang="en-US"/>
              <a:pPr/>
              <a:t>2/20/2021</a:t>
            </a:fld>
            <a:endParaRPr lang="en-US" altLang="en-US"/>
          </a:p>
        </p:txBody>
      </p:sp>
      <p:sp>
        <p:nvSpPr>
          <p:cNvPr id="17" name="Footer Placeholder 2"/>
          <p:cNvSpPr>
            <a:spLocks noGrp="1"/>
          </p:cNvSpPr>
          <p:nvPr>
            <p:ph type="ftr" sz="quarter" idx="11"/>
          </p:nvPr>
        </p:nvSpPr>
        <p:spPr/>
        <p:txBody>
          <a:bodyPr/>
          <a:lstStyle/>
          <a:p>
            <a:r>
              <a:rPr lang="en-US" altLang="en-US"/>
              <a:t>TRẦN THỊ THU HỒNG</a:t>
            </a:r>
          </a:p>
        </p:txBody>
      </p:sp>
      <p:sp>
        <p:nvSpPr>
          <p:cNvPr id="18" name="Slide Number Placeholder 3"/>
          <p:cNvSpPr>
            <a:spLocks noGrp="1"/>
          </p:cNvSpPr>
          <p:nvPr>
            <p:ph type="sldNum" sz="quarter" idx="12"/>
          </p:nvPr>
        </p:nvSpPr>
        <p:spPr/>
        <p:txBody>
          <a:bodyPr/>
          <a:lstStyle/>
          <a:p>
            <a:fld id="{FE9A33ED-969D-40F0-8FBD-5E99B021A7BC}" type="slidenum">
              <a:rPr lang="en-US" altLang="en-US"/>
              <a:pPr/>
              <a:t>7</a:t>
            </a:fld>
            <a:endParaRPr lang="en-US" altLang="en-US"/>
          </a:p>
        </p:txBody>
      </p:sp>
      <p:sp>
        <p:nvSpPr>
          <p:cNvPr id="155651" name="AutoShape 3"/>
          <p:cNvSpPr>
            <a:spLocks noChangeArrowheads="1"/>
          </p:cNvSpPr>
          <p:nvPr/>
        </p:nvSpPr>
        <p:spPr bwMode="auto">
          <a:xfrm>
            <a:off x="304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r>
              <a:rPr lang="en-US" altLang="en-US" sz="2600" b="1" dirty="0">
                <a:latin typeface="Times New Roman" panose="02020603050405020304" pitchFamily="18" charset="0"/>
                <a:cs typeface="Times New Roman" panose="02020603050405020304" pitchFamily="18" charset="0"/>
              </a:rPr>
              <a:t>MÔI TRƯỜNG SỐNG CỦA SINH VẬT</a:t>
            </a:r>
          </a:p>
          <a:p>
            <a:pPr algn="ctr" eaLnBrk="1" hangingPunct="1"/>
            <a:r>
              <a:rPr lang="en-US" altLang="en-US" sz="2400" b="1" dirty="0">
                <a:latin typeface="Times New Roman" panose="02020603050405020304" pitchFamily="18" charset="0"/>
                <a:cs typeface="Times New Roman" panose="02020603050405020304" pitchFamily="18" charset="0"/>
              </a:rPr>
              <a:t> MÔI TRƯỜNG NƯỚC</a:t>
            </a:r>
          </a:p>
          <a:p>
            <a:pPr eaLnBrk="1" hangingPunct="1"/>
            <a:endParaRPr lang="en-US" altLang="en-US" sz="2400" b="1" dirty="0">
              <a:latin typeface="Times New Roman" panose="02020603050405020304" pitchFamily="18" charset="0"/>
              <a:cs typeface="Times New Roman" panose="02020603050405020304" pitchFamily="18" charset="0"/>
            </a:endParaRPr>
          </a:p>
        </p:txBody>
      </p:sp>
      <p:pic>
        <p:nvPicPr>
          <p:cNvPr id="155652" name="Picture 4" descr="FRIP21155%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23622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5" descr="19_12-13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6" descr="grey_mulle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9812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7" descr="17162070_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038600"/>
            <a:ext cx="1758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8" name="Rectangle 10"/>
          <p:cNvSpPr>
            <a:spLocks noChangeArrowheads="1"/>
          </p:cNvSpPr>
          <p:nvPr/>
        </p:nvSpPr>
        <p:spPr bwMode="auto">
          <a:xfrm>
            <a:off x="1370633" y="3274983"/>
            <a:ext cx="9877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Cá ngừ</a:t>
            </a:r>
            <a:r>
              <a:rPr lang="en-US" altLang="en-US" b="0" dirty="0">
                <a:latin typeface="Times New Roman" panose="02020603050405020304" pitchFamily="18" charset="0"/>
                <a:cs typeface="Times New Roman" panose="02020603050405020304" pitchFamily="18" charset="0"/>
              </a:rPr>
              <a:t> </a:t>
            </a:r>
          </a:p>
        </p:txBody>
      </p:sp>
      <p:sp>
        <p:nvSpPr>
          <p:cNvPr id="155661" name="Rectangle 13"/>
          <p:cNvSpPr>
            <a:spLocks noChangeArrowheads="1"/>
          </p:cNvSpPr>
          <p:nvPr/>
        </p:nvSpPr>
        <p:spPr bwMode="auto">
          <a:xfrm>
            <a:off x="6848426" y="3198783"/>
            <a:ext cx="9621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rPr>
              <a:t>Cá nục</a:t>
            </a:r>
            <a:r>
              <a:rPr lang="en-US" altLang="en-US" b="0">
                <a:latin typeface="Times New Roman" panose="02020603050405020304" pitchFamily="18" charset="0"/>
                <a:cs typeface="Times New Roman" panose="02020603050405020304" pitchFamily="18" charset="0"/>
              </a:rPr>
              <a:t> </a:t>
            </a:r>
          </a:p>
        </p:txBody>
      </p:sp>
      <p:sp>
        <p:nvSpPr>
          <p:cNvPr id="155662" name="Rectangle 14"/>
          <p:cNvSpPr>
            <a:spLocks noChangeArrowheads="1"/>
          </p:cNvSpPr>
          <p:nvPr/>
        </p:nvSpPr>
        <p:spPr bwMode="auto">
          <a:xfrm>
            <a:off x="4167348" y="3198783"/>
            <a:ext cx="9188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rPr>
              <a:t>Cá đối</a:t>
            </a:r>
            <a:r>
              <a:rPr lang="en-US" altLang="en-US" b="0">
                <a:latin typeface="Times New Roman" panose="02020603050405020304" pitchFamily="18" charset="0"/>
                <a:cs typeface="Times New Roman" panose="02020603050405020304" pitchFamily="18" charset="0"/>
              </a:rPr>
              <a:t> </a:t>
            </a:r>
          </a:p>
        </p:txBody>
      </p:sp>
      <p:sp>
        <p:nvSpPr>
          <p:cNvPr id="155663" name="Rectangle 15"/>
          <p:cNvSpPr>
            <a:spLocks noChangeArrowheads="1"/>
          </p:cNvSpPr>
          <p:nvPr/>
        </p:nvSpPr>
        <p:spPr bwMode="auto">
          <a:xfrm>
            <a:off x="7222492" y="6170583"/>
            <a:ext cx="9188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rPr>
              <a:t>Cá thu</a:t>
            </a:r>
            <a:r>
              <a:rPr lang="en-US" altLang="en-US" b="0">
                <a:latin typeface="Times New Roman" panose="02020603050405020304" pitchFamily="18" charset="0"/>
                <a:cs typeface="Times New Roman" panose="02020603050405020304" pitchFamily="18" charset="0"/>
              </a:rPr>
              <a:t> </a:t>
            </a:r>
          </a:p>
        </p:txBody>
      </p:sp>
      <p:pic>
        <p:nvPicPr>
          <p:cNvPr id="19" name="Picture 4" descr="aegiceras_corniculatum_habi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221480"/>
            <a:ext cx="269748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220051023_60e41b16e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6015" y="4221480"/>
            <a:ext cx="2610465"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1"/>
          <p:cNvSpPr>
            <a:spLocks noChangeArrowheads="1"/>
          </p:cNvSpPr>
          <p:nvPr/>
        </p:nvSpPr>
        <p:spPr bwMode="auto">
          <a:xfrm>
            <a:off x="1674925" y="6050280"/>
            <a:ext cx="87015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400">
                <a:effectLst>
                  <a:outerShdw blurRad="38100" dist="38100" dir="2700000" algn="tl">
                    <a:srgbClr val="C0C0C0"/>
                  </a:outerShdw>
                </a:effectLst>
                <a:latin typeface="Times New Roman" panose="02020603050405020304" pitchFamily="18" charset="0"/>
                <a:cs typeface="Times New Roman" panose="02020603050405020304" pitchFamily="18" charset="0"/>
              </a:rPr>
              <a:t>Sú</a:t>
            </a:r>
          </a:p>
        </p:txBody>
      </p:sp>
      <p:sp>
        <p:nvSpPr>
          <p:cNvPr id="22" name="Rectangle 12"/>
          <p:cNvSpPr>
            <a:spLocks noChangeArrowheads="1"/>
          </p:cNvSpPr>
          <p:nvPr/>
        </p:nvSpPr>
        <p:spPr bwMode="auto">
          <a:xfrm>
            <a:off x="4200832" y="6050280"/>
            <a:ext cx="139224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400">
                <a:effectLst>
                  <a:outerShdw blurRad="38100" dist="38100" dir="2700000" algn="tl">
                    <a:srgbClr val="C0C0C0"/>
                  </a:outerShdw>
                </a:effectLst>
                <a:latin typeface="Times New Roman" panose="02020603050405020304" pitchFamily="18" charset="0"/>
                <a:cs typeface="Times New Roman" panose="02020603050405020304" pitchFamily="18" charset="0"/>
              </a:rPr>
              <a:t>Đước</a:t>
            </a:r>
          </a:p>
        </p:txBody>
      </p:sp>
    </p:spTree>
    <p:extLst>
      <p:ext uri="{BB962C8B-B14F-4D97-AF65-F5344CB8AC3E}">
        <p14:creationId xmlns:p14="http://schemas.microsoft.com/office/powerpoint/2010/main" val="3142302080"/>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fld id="{802E8B15-4AA2-480B-B7D6-2D9A62744FF1}" type="datetime1">
              <a:rPr lang="en-US" altLang="en-US"/>
              <a:pPr/>
              <a:t>2/20/2021</a:t>
            </a:fld>
            <a:endParaRPr lang="en-US" altLang="en-US"/>
          </a:p>
        </p:txBody>
      </p:sp>
      <p:sp>
        <p:nvSpPr>
          <p:cNvPr id="18" name="Slide Number Placeholder 3"/>
          <p:cNvSpPr>
            <a:spLocks noGrp="1"/>
          </p:cNvSpPr>
          <p:nvPr>
            <p:ph type="sldNum" sz="quarter" idx="12"/>
          </p:nvPr>
        </p:nvSpPr>
        <p:spPr/>
        <p:txBody>
          <a:bodyPr/>
          <a:lstStyle/>
          <a:p>
            <a:fld id="{760FF1B8-9112-43AC-BD79-4987C09A6EA5}" type="slidenum">
              <a:rPr lang="en-US" altLang="en-US"/>
              <a:pPr/>
              <a:t>8</a:t>
            </a:fld>
            <a:endParaRPr lang="en-US" altLang="en-US"/>
          </a:p>
        </p:txBody>
      </p:sp>
      <p:pic>
        <p:nvPicPr>
          <p:cNvPr id="167939" name="Picture 3" descr="Gà trống (trái) và gà mái (ph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440" y="4557395"/>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4" descr="vitokk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52600"/>
            <a:ext cx="17526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Picture 5" descr="Một đàn trâu ngâm mình trong đầmĐài L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526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p:cNvSpPr>
            <a:spLocks noChangeArrowheads="1"/>
          </p:cNvSpPr>
          <p:nvPr/>
        </p:nvSpPr>
        <p:spPr bwMode="auto">
          <a:xfrm>
            <a:off x="304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r>
              <a:rPr lang="en-US" altLang="en-US" sz="2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b="1" dirty="0">
                <a:latin typeface="Times New Roman" panose="02020603050405020304" pitchFamily="18" charset="0"/>
                <a:cs typeface="Times New Roman" panose="02020603050405020304" pitchFamily="18" charset="0"/>
              </a:rPr>
              <a:t>MÔI TRƯỜNG SỐNG CỦA SINH VẬT</a:t>
            </a:r>
          </a:p>
          <a:p>
            <a:pPr algn="ctr" eaLnBrk="1" hangingPunct="1"/>
            <a:r>
              <a:rPr lang="en-US" altLang="en-US" sz="2400" b="1" dirty="0">
                <a:latin typeface="Times New Roman" panose="02020603050405020304" pitchFamily="18" charset="0"/>
                <a:cs typeface="Times New Roman" panose="02020603050405020304" pitchFamily="18" charset="0"/>
              </a:rPr>
              <a:t> MÔI TRƯỜNG ĐẤT - KHÔNG KHÍ</a:t>
            </a:r>
          </a:p>
        </p:txBody>
      </p:sp>
      <p:sp>
        <p:nvSpPr>
          <p:cNvPr id="167947" name="Rectangle 11"/>
          <p:cNvSpPr>
            <a:spLocks noChangeArrowheads="1"/>
          </p:cNvSpPr>
          <p:nvPr/>
        </p:nvSpPr>
        <p:spPr bwMode="auto">
          <a:xfrm>
            <a:off x="4144956" y="3916363"/>
            <a:ext cx="828688" cy="461665"/>
          </a:xfrm>
          <a:prstGeom prst="rect">
            <a:avLst/>
          </a:prstGeom>
          <a:solidFill>
            <a:schemeClr val="bg1"/>
          </a:solidFill>
          <a:ln>
            <a:noFill/>
          </a:ln>
          <a:effectLst/>
          <a:extLst/>
        </p:spPr>
        <p:txBody>
          <a:bodyPr wrap="none">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Trâu</a:t>
            </a:r>
          </a:p>
        </p:txBody>
      </p:sp>
      <p:sp>
        <p:nvSpPr>
          <p:cNvPr id="167948" name="Rectangle 12"/>
          <p:cNvSpPr>
            <a:spLocks noChangeArrowheads="1"/>
          </p:cNvSpPr>
          <p:nvPr/>
        </p:nvSpPr>
        <p:spPr bwMode="auto">
          <a:xfrm>
            <a:off x="7086600" y="3886200"/>
            <a:ext cx="762000" cy="457200"/>
          </a:xfrm>
          <a:prstGeom prst="rect">
            <a:avLst/>
          </a:prstGeom>
          <a:solidFill>
            <a:schemeClr val="bg1"/>
          </a:solidFill>
          <a:ln>
            <a:noFill/>
          </a:ln>
          <a:effectLst/>
          <a:extLst/>
        </p:spPr>
        <p:txBody>
          <a:bodyPr>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Vịt</a:t>
            </a:r>
          </a:p>
        </p:txBody>
      </p:sp>
      <p:sp>
        <p:nvSpPr>
          <p:cNvPr id="167949" name="Rectangle 13"/>
          <p:cNvSpPr>
            <a:spLocks noChangeArrowheads="1"/>
          </p:cNvSpPr>
          <p:nvPr/>
        </p:nvSpPr>
        <p:spPr bwMode="auto">
          <a:xfrm>
            <a:off x="5444555" y="5105400"/>
            <a:ext cx="577402" cy="461665"/>
          </a:xfrm>
          <a:prstGeom prst="rect">
            <a:avLst/>
          </a:prstGeom>
          <a:solidFill>
            <a:schemeClr val="bg1"/>
          </a:solidFill>
          <a:ln>
            <a:noFill/>
          </a:ln>
          <a:effectLst/>
          <a:extLst/>
        </p:spPr>
        <p:txBody>
          <a:bodyPr wrap="none">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Gà</a:t>
            </a:r>
          </a:p>
        </p:txBody>
      </p:sp>
      <p:pic>
        <p:nvPicPr>
          <p:cNvPr id="19" name="Picture 3" descr="bird09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2672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114887012327857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73" y="1773611"/>
            <a:ext cx="2667000" cy="19399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a:spLocks noChangeArrowheads="1"/>
          </p:cNvSpPr>
          <p:nvPr/>
        </p:nvSpPr>
        <p:spPr bwMode="auto">
          <a:xfrm>
            <a:off x="1584325" y="3617427"/>
            <a:ext cx="5949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1" hangingPunct="1"/>
            <a:r>
              <a:rPr lang="en-US" altLang="en-US" sz="2400" dirty="0">
                <a:solidFill>
                  <a:schemeClr val="bg1"/>
                </a:solidFill>
              </a:rPr>
              <a:t>Cò</a:t>
            </a:r>
            <a:endParaRPr lang="en-US" altLang="en-US" sz="2400" b="0" dirty="0">
              <a:solidFill>
                <a:schemeClr val="bg1"/>
              </a:solidFill>
            </a:endParaRPr>
          </a:p>
        </p:txBody>
      </p:sp>
      <p:sp>
        <p:nvSpPr>
          <p:cNvPr id="22" name="Rectangle 13"/>
          <p:cNvSpPr>
            <a:spLocks noChangeArrowheads="1"/>
          </p:cNvSpPr>
          <p:nvPr/>
        </p:nvSpPr>
        <p:spPr bwMode="auto">
          <a:xfrm>
            <a:off x="1447800" y="6100763"/>
            <a:ext cx="920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dirty="0">
                <a:latin typeface="Times New Roman" panose="02020603050405020304" pitchFamily="18" charset="0"/>
                <a:cs typeface="Times New Roman" panose="02020603050405020304" pitchFamily="18" charset="0"/>
              </a:rPr>
              <a:t>Chim</a:t>
            </a:r>
          </a:p>
        </p:txBody>
      </p:sp>
    </p:spTree>
    <p:extLst>
      <p:ext uri="{BB962C8B-B14F-4D97-AF65-F5344CB8AC3E}">
        <p14:creationId xmlns:p14="http://schemas.microsoft.com/office/powerpoint/2010/main" val="3785793599"/>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fld id="{C9C112E3-BF1E-4061-94CC-288BB335FE9E}" type="datetime1">
              <a:rPr lang="en-US" altLang="en-US"/>
              <a:pPr/>
              <a:t>2/20/2021</a:t>
            </a:fld>
            <a:endParaRPr lang="en-US" altLang="en-US"/>
          </a:p>
        </p:txBody>
      </p:sp>
      <p:sp>
        <p:nvSpPr>
          <p:cNvPr id="13" name="Footer Placeholder 2"/>
          <p:cNvSpPr>
            <a:spLocks noGrp="1"/>
          </p:cNvSpPr>
          <p:nvPr>
            <p:ph type="ftr" sz="quarter" idx="11"/>
          </p:nvPr>
        </p:nvSpPr>
        <p:spPr/>
        <p:txBody>
          <a:bodyPr/>
          <a:lstStyle/>
          <a:p>
            <a:r>
              <a:rPr lang="en-US" altLang="en-US"/>
              <a:t>TRẦN THỊ THU HỒNG</a:t>
            </a:r>
          </a:p>
        </p:txBody>
      </p:sp>
      <p:sp>
        <p:nvSpPr>
          <p:cNvPr id="14" name="Slide Number Placeholder 3"/>
          <p:cNvSpPr>
            <a:spLocks noGrp="1"/>
          </p:cNvSpPr>
          <p:nvPr>
            <p:ph type="sldNum" sz="quarter" idx="12"/>
          </p:nvPr>
        </p:nvSpPr>
        <p:spPr/>
        <p:txBody>
          <a:bodyPr/>
          <a:lstStyle/>
          <a:p>
            <a:fld id="{439BEB20-7D1F-4E5B-B472-314205F26F4E}" type="slidenum">
              <a:rPr lang="en-US" altLang="en-US"/>
              <a:pPr/>
              <a:t>9</a:t>
            </a:fld>
            <a:endParaRPr lang="en-US" altLang="en-US"/>
          </a:p>
        </p:txBody>
      </p:sp>
      <p:pic>
        <p:nvPicPr>
          <p:cNvPr id="172035" name="Picture 3" descr="earth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descr="ant_Pogonomyr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5" descr="flablu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AutoShape 6"/>
          <p:cNvSpPr>
            <a:spLocks noChangeArrowheads="1"/>
          </p:cNvSpPr>
          <p:nvPr/>
        </p:nvSpPr>
        <p:spPr bwMode="auto">
          <a:xfrm>
            <a:off x="304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r>
              <a:rPr lang="en-US" altLang="en-US" sz="2600" b="1" dirty="0">
                <a:latin typeface="Times New Roman" panose="02020603050405020304" pitchFamily="18" charset="0"/>
                <a:cs typeface="Times New Roman" panose="02020603050405020304" pitchFamily="18" charset="0"/>
              </a:rPr>
              <a:t>MÔI TRƯỜNG SỐNG CỦA SINH VẬT</a:t>
            </a:r>
          </a:p>
          <a:p>
            <a:pPr algn="ctr" eaLnBrk="1" hangingPunct="1"/>
            <a:r>
              <a:rPr lang="en-US" altLang="en-US" sz="2400" b="1" dirty="0">
                <a:latin typeface="Times New Roman" panose="02020603050405020304" pitchFamily="18" charset="0"/>
                <a:cs typeface="Times New Roman" panose="02020603050405020304" pitchFamily="18" charset="0"/>
              </a:rPr>
              <a:t> MÔI TRƯỜNG TRONG ĐẤT</a:t>
            </a:r>
          </a:p>
        </p:txBody>
      </p:sp>
      <p:pic>
        <p:nvPicPr>
          <p:cNvPr id="172039" name="Picture 7"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38600"/>
            <a:ext cx="4572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72040" name="Rectangle 8"/>
          <p:cNvSpPr>
            <a:spLocks noChangeArrowheads="1"/>
          </p:cNvSpPr>
          <p:nvPr/>
        </p:nvSpPr>
        <p:spPr bwMode="auto">
          <a:xfrm>
            <a:off x="304800" y="3505200"/>
            <a:ext cx="809625"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400" dirty="0">
                <a:latin typeface="Times New Roman" panose="02020603050405020304" pitchFamily="18" charset="0"/>
                <a:cs typeface="Times New Roman" panose="02020603050405020304" pitchFamily="18" charset="0"/>
              </a:rPr>
              <a:t>Kiến</a:t>
            </a:r>
            <a:endParaRPr lang="en-US" altLang="en-US" sz="2400" b="0" dirty="0">
              <a:latin typeface="Times New Roman" panose="02020603050405020304" pitchFamily="18" charset="0"/>
              <a:cs typeface="Times New Roman" panose="02020603050405020304" pitchFamily="18" charset="0"/>
            </a:endParaRPr>
          </a:p>
        </p:txBody>
      </p:sp>
      <p:sp>
        <p:nvSpPr>
          <p:cNvPr id="172041" name="Rectangle 9"/>
          <p:cNvSpPr>
            <a:spLocks noChangeArrowheads="1"/>
          </p:cNvSpPr>
          <p:nvPr/>
        </p:nvSpPr>
        <p:spPr bwMode="auto">
          <a:xfrm>
            <a:off x="4648200" y="6172200"/>
            <a:ext cx="1542410" cy="46166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cs typeface="Times New Roman" panose="02020603050405020304" pitchFamily="18" charset="0"/>
              </a:rPr>
              <a:t>Chuột chũi</a:t>
            </a:r>
          </a:p>
        </p:txBody>
      </p:sp>
      <p:sp>
        <p:nvSpPr>
          <p:cNvPr id="172042" name="Rectangle 10"/>
          <p:cNvSpPr>
            <a:spLocks noChangeArrowheads="1"/>
          </p:cNvSpPr>
          <p:nvPr/>
        </p:nvSpPr>
        <p:spPr bwMode="auto">
          <a:xfrm>
            <a:off x="0" y="6096000"/>
            <a:ext cx="1252266" cy="46166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cs typeface="Times New Roman" panose="02020603050405020304" pitchFamily="18" charset="0"/>
              </a:rPr>
              <a:t>Giun đất</a:t>
            </a:r>
          </a:p>
        </p:txBody>
      </p:sp>
      <p:sp>
        <p:nvSpPr>
          <p:cNvPr id="172043" name="Rectangle 11"/>
          <p:cNvSpPr>
            <a:spLocks noChangeArrowheads="1"/>
          </p:cNvSpPr>
          <p:nvPr/>
        </p:nvSpPr>
        <p:spPr bwMode="auto">
          <a:xfrm>
            <a:off x="4648200" y="3505200"/>
            <a:ext cx="611065" cy="46166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Rết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835099"/>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10852</TotalTime>
  <Words>1511</Words>
  <Application>Microsoft Office PowerPoint</Application>
  <PresentationFormat>On-screen Show (4:3)</PresentationFormat>
  <Paragraphs>245</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emtrang</cp:lastModifiedBy>
  <cp:revision>781</cp:revision>
  <dcterms:created xsi:type="dcterms:W3CDTF">2015-04-02T07:58:54Z</dcterms:created>
  <dcterms:modified xsi:type="dcterms:W3CDTF">2021-02-20T00:49:08Z</dcterms:modified>
</cp:coreProperties>
</file>