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5" r:id="rId4"/>
    <p:sldId id="261" r:id="rId5"/>
    <p:sldId id="260" r:id="rId6"/>
    <p:sldId id="262" r:id="rId7"/>
    <p:sldId id="263" r:id="rId8"/>
    <p:sldId id="259" r:id="rId9"/>
    <p:sldId id="266"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AF364-5BBB-46B5-8167-AB46719DCA62}" type="datetimeFigureOut">
              <a:rPr lang="en-US" smtClean="0"/>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B5639-00AA-40DA-B110-ABDB76B4BC1F}" type="slidenum">
              <a:rPr lang="en-US" smtClean="0"/>
              <a:t>‹#›</a:t>
            </a:fld>
            <a:endParaRPr lang="en-US"/>
          </a:p>
        </p:txBody>
      </p:sp>
    </p:spTree>
    <p:extLst>
      <p:ext uri="{BB962C8B-B14F-4D97-AF65-F5344CB8AC3E}">
        <p14:creationId xmlns:p14="http://schemas.microsoft.com/office/powerpoint/2010/main" val="5556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414047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DB45347-D153-49DB-A749-A1599D7A0A05}" type="slidenum">
              <a:rPr lang="ru-RU" smtClean="0"/>
              <a:t>9</a:t>
            </a:fld>
            <a:endParaRPr lang="ru-RU"/>
          </a:p>
        </p:txBody>
      </p:sp>
    </p:spTree>
    <p:extLst>
      <p:ext uri="{BB962C8B-B14F-4D97-AF65-F5344CB8AC3E}">
        <p14:creationId xmlns:p14="http://schemas.microsoft.com/office/powerpoint/2010/main" val="183923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597148C-C3A9-48D8-82BC-12D8D123AD11}" type="datetimeFigureOut">
              <a:rPr lang="vi-VN" smtClean="0"/>
              <a:t>07/04/2020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597148C-C3A9-48D8-82BC-12D8D123AD11}" type="datetimeFigureOut">
              <a:rPr lang="vi-VN" smtClean="0"/>
              <a:t>07/04/2020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597148C-C3A9-48D8-82BC-12D8D123AD11}" type="datetimeFigureOut">
              <a:rPr lang="vi-VN" smtClean="0"/>
              <a:t>07/04/2020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clusion">
    <p:spTree>
      <p:nvGrpSpPr>
        <p:cNvPr id="1" name=""/>
        <p:cNvGrpSpPr/>
        <p:nvPr/>
      </p:nvGrpSpPr>
      <p:grpSpPr>
        <a:xfrm>
          <a:off x="0" y="0"/>
          <a:ext cx="0" cy="0"/>
          <a:chOff x="0" y="0"/>
          <a:chExt cx="0" cy="0"/>
        </a:xfrm>
      </p:grpSpPr>
      <p:sp>
        <p:nvSpPr>
          <p:cNvPr id="3" name="Title"/>
          <p:cNvSpPr>
            <a:spLocks noGrp="1"/>
          </p:cNvSpPr>
          <p:nvPr>
            <p:ph type="title" idx="10" hasCustomPrompt="1"/>
          </p:nvPr>
        </p:nvSpPr>
        <p:spPr>
          <a:xfrm>
            <a:off x="1528063" y="2202718"/>
            <a:ext cx="3358262" cy="461665"/>
          </a:xfrm>
        </p:spPr>
        <p:txBody>
          <a:bodyPr vert="horz" wrap="squar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800" b="1" i="0" u="none" strike="noStrike" kern="1200" cap="none" spc="0" baseline="0">
                <a:solidFill>
                  <a:schemeClr val="tx1">
                    <a:lumMod val="100000"/>
                  </a:schemeClr>
                </a:solidFill>
                <a:latin typeface="Raleway SemiBold" panose="020B0703030101060003" pitchFamily="34" charset="-52"/>
                <a:ea typeface="Roboto Medium" panose="02000000000000000000" pitchFamily="2" charset="0"/>
                <a:cs typeface="Roboto Medium" panose="02000000000000000000" pitchFamily="2" charset="0"/>
                <a:sym typeface="Roboto" panose="02000000000000000000" pitchFamily="2" charset="0"/>
              </a:defRPr>
            </a:lvl1pPr>
          </a:lstStyle>
          <a:p>
            <a:r>
              <a:rPr lang="en-US" smtClean="0"/>
              <a:t>Click to add title</a:t>
            </a:r>
            <a:endParaRPr lang="ru-RU" dirty="0"/>
          </a:p>
        </p:txBody>
      </p:sp>
      <p:sp>
        <p:nvSpPr>
          <p:cNvPr id="4" name="Text 1"/>
          <p:cNvSpPr>
            <a:spLocks noGrp="1"/>
          </p:cNvSpPr>
          <p:nvPr>
            <p:ph type="body" idx="11" hasCustomPrompt="1"/>
          </p:nvPr>
        </p:nvSpPr>
        <p:spPr>
          <a:xfrm>
            <a:off x="1547113" y="2757724"/>
            <a:ext cx="3157235" cy="1557602"/>
          </a:xfrm>
        </p:spPr>
        <p:txBody>
          <a:bodyPr vert="horz" wrap="square" lIns="91440" tIns="45720" rIns="91440" bIns="45720" anchor="t" anchorCtr="0">
            <a:noAutofit/>
          </a:bodyPr>
          <a:lstStyle>
            <a:lvl1pPr marL="0" marR="0" indent="0" algn="l" rtl="0" eaLnBrk="1" fontAlgn="auto" hangingPunct="1">
              <a:lnSpc>
                <a:spcPct val="133000"/>
              </a:lnSpc>
              <a:spcBef>
                <a:spcPts val="0"/>
              </a:spcBef>
              <a:spcAft>
                <a:spcPts val="1238"/>
              </a:spcAft>
              <a:buFontTx/>
              <a:buNone/>
              <a:defRPr sz="1200" b="0" i="0" u="none" strike="noStrike" kern="1200" cap="none" spc="0" baseline="0">
                <a:solidFill>
                  <a:schemeClr val="tx1">
                    <a:lumMod val="75000"/>
                    <a:lumOff val="25000"/>
                  </a:schemeClr>
                </a:solidFill>
                <a:latin typeface="Merriweather" panose="00000500000000000000" pitchFamily="2" charset="-52"/>
                <a:ea typeface="Open Sans" panose="020B0606030504020204" pitchFamily="34" charset="0"/>
                <a:cs typeface="Open Sans" panose="020B0606030504020204" pitchFamily="34" charset="0"/>
                <a:sym typeface="Open Sans" panose="020B0606030504020204" pitchFamily="34" charset="0"/>
              </a:defRPr>
            </a:lvl1pPr>
          </a:lstStyle>
          <a:p>
            <a:pPr lvl="0"/>
            <a:r>
              <a:rPr lang="en-US" smtClean="0"/>
              <a:t>Click to add text</a:t>
            </a:r>
            <a:endParaRPr lang="ru-RU" dirty="0"/>
          </a:p>
        </p:txBody>
      </p:sp>
      <p:sp>
        <p:nvSpPr>
          <p:cNvPr id="5" name="Picture 1"/>
          <p:cNvSpPr>
            <a:spLocks noGrp="1"/>
          </p:cNvSpPr>
          <p:nvPr>
            <p:ph type="pic" sz="quarter" idx="12"/>
          </p:nvPr>
        </p:nvSpPr>
        <p:spPr>
          <a:xfrm>
            <a:off x="0" y="0"/>
            <a:ext cx="9144000" cy="6858000"/>
          </a:xfrm>
        </p:spPr>
        <p:txBody>
          <a:bodyPr/>
          <a:lstStyle/>
          <a:p>
            <a:r>
              <a:rPr lang="ru-RU" dirty="0" smtClean="0"/>
              <a:t>Вставка рисунка</a:t>
            </a:r>
            <a:endParaRPr lang="ru-RU" dirty="0"/>
          </a:p>
        </p:txBody>
      </p:sp>
    </p:spTree>
    <p:custDataLst>
      <p:tags r:id="rId1"/>
    </p:custDataLst>
    <p:extLst>
      <p:ext uri="{BB962C8B-B14F-4D97-AF65-F5344CB8AC3E}">
        <p14:creationId xmlns:p14="http://schemas.microsoft.com/office/powerpoint/2010/main" val="2692443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597148C-C3A9-48D8-82BC-12D8D123AD11}" type="datetimeFigureOut">
              <a:rPr lang="vi-VN" smtClean="0"/>
              <a:t>07/04/2020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7148C-C3A9-48D8-82BC-12D8D123AD11}" type="datetimeFigureOut">
              <a:rPr lang="vi-VN" smtClean="0"/>
              <a:t>07/04/2020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597148C-C3A9-48D8-82BC-12D8D123AD11}" type="datetimeFigureOut">
              <a:rPr lang="vi-VN" smtClean="0"/>
              <a:t>07/04/2020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597148C-C3A9-48D8-82BC-12D8D123AD11}" type="datetimeFigureOut">
              <a:rPr lang="vi-VN" smtClean="0"/>
              <a:t>07/04/2020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597148C-C3A9-48D8-82BC-12D8D123AD11}" type="datetimeFigureOut">
              <a:rPr lang="vi-VN" smtClean="0"/>
              <a:t>07/04/2020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7148C-C3A9-48D8-82BC-12D8D123AD11}" type="datetimeFigureOut">
              <a:rPr lang="vi-VN" smtClean="0"/>
              <a:t>07/04/2020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7148C-C3A9-48D8-82BC-12D8D123AD11}" type="datetimeFigureOut">
              <a:rPr lang="vi-VN" smtClean="0"/>
              <a:t>07/04/2020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7148C-C3A9-48D8-82BC-12D8D123AD11}" type="datetimeFigureOut">
              <a:rPr lang="vi-VN" smtClean="0"/>
              <a:t>07/04/2020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C18B3C-5973-45CB-BE63-88ACBE63EDD5}"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7148C-C3A9-48D8-82BC-12D8D123AD11}" type="datetimeFigureOut">
              <a:rPr lang="vi-VN" smtClean="0"/>
              <a:t>07/04/2020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18B3C-5973-45CB-BE63-88ACBE63EDD5}"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1470025"/>
          </a:xfrm>
        </p:spPr>
        <p:txBody>
          <a:bodyPr>
            <a:noAutofit/>
          </a:bodyPr>
          <a:lstStyle/>
          <a:p>
            <a:r>
              <a:rPr lang="en-US" b="1" dirty="0" smtClean="0">
                <a:latin typeface="Times New Roman" pitchFamily="18" charset="0"/>
                <a:cs typeface="Times New Roman" pitchFamily="18" charset="0"/>
              </a:rPr>
              <a:t>Bài 17: Bảo quản chất dinh dưỡng trong chế biến món ăn (Tiếp) </a:t>
            </a:r>
            <a:endParaRPr lang="vi-VN" b="1" dirty="0">
              <a:latin typeface="Times New Roman" pitchFamily="18" charset="0"/>
              <a:cs typeface="Times New Roman" pitchFamily="18" charset="0"/>
            </a:endParaRPr>
          </a:p>
        </p:txBody>
      </p:sp>
      <p:pic>
        <p:nvPicPr>
          <p:cNvPr id="5" name="Picture 4" descr="diem-danh-10-loai-thuc-pham-tot-cho-gan.jpg"/>
          <p:cNvPicPr>
            <a:picLocks noChangeAspect="1"/>
          </p:cNvPicPr>
          <p:nvPr/>
        </p:nvPicPr>
        <p:blipFill>
          <a:blip r:embed="rId2" cstate="print"/>
          <a:stretch>
            <a:fillRect/>
          </a:stretch>
        </p:blipFill>
        <p:spPr>
          <a:xfrm>
            <a:off x="1187624" y="2636912"/>
            <a:ext cx="6791615" cy="382141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79" y="188640"/>
            <a:ext cx="8229600" cy="1143000"/>
          </a:xfrm>
        </p:spPr>
        <p:txBody>
          <a:bodyPr>
            <a:noAutofit/>
          </a:bodyPr>
          <a:lstStyle/>
          <a:p>
            <a:r>
              <a:rPr lang="en-US" sz="3800" b="1" dirty="0" smtClean="0">
                <a:latin typeface="Times New Roman" pitchFamily="18" charset="0"/>
                <a:cs typeface="Times New Roman" pitchFamily="18" charset="0"/>
              </a:rPr>
              <a:t>I. Bảo quản chất dinh dưỡng khi chuẩn bị chế biến</a:t>
            </a:r>
            <a:endParaRPr lang="vi-VN" sz="3800" b="1" dirty="0">
              <a:latin typeface="Times New Roman" pitchFamily="18" charset="0"/>
              <a:cs typeface="Times New Roman" pitchFamily="18" charset="0"/>
            </a:endParaRPr>
          </a:p>
        </p:txBody>
      </p:sp>
      <p:pic>
        <p:nvPicPr>
          <p:cNvPr id="4" name="Picture 3" descr="bao-quan-thuc-pham-kho7 - Copy.jpg"/>
          <p:cNvPicPr>
            <a:picLocks noChangeAspect="1"/>
          </p:cNvPicPr>
          <p:nvPr/>
        </p:nvPicPr>
        <p:blipFill>
          <a:blip r:embed="rId2" cstate="print"/>
          <a:stretch>
            <a:fillRect/>
          </a:stretch>
        </p:blipFill>
        <p:spPr>
          <a:xfrm>
            <a:off x="2627784" y="4149080"/>
            <a:ext cx="3739344" cy="2492896"/>
          </a:xfrm>
          <a:prstGeom prst="rect">
            <a:avLst/>
          </a:prstGeom>
        </p:spPr>
      </p:pic>
      <p:pic>
        <p:nvPicPr>
          <p:cNvPr id="6" name="Picture 5" descr="ca-thit-7501-1383878777.jpg"/>
          <p:cNvPicPr>
            <a:picLocks noChangeAspect="1"/>
          </p:cNvPicPr>
          <p:nvPr/>
        </p:nvPicPr>
        <p:blipFill>
          <a:blip r:embed="rId3" cstate="print"/>
          <a:stretch>
            <a:fillRect/>
          </a:stretch>
        </p:blipFill>
        <p:spPr>
          <a:xfrm>
            <a:off x="539552" y="1553935"/>
            <a:ext cx="3096344" cy="1944216"/>
          </a:xfrm>
          <a:prstGeom prst="rect">
            <a:avLst/>
          </a:prstGeom>
        </p:spPr>
      </p:pic>
      <p:sp>
        <p:nvSpPr>
          <p:cNvPr id="3" name="Rectangle 2"/>
          <p:cNvSpPr/>
          <p:nvPr/>
        </p:nvSpPr>
        <p:spPr>
          <a:xfrm>
            <a:off x="6536610" y="5949280"/>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Gạo, đậu hạt khô</a:t>
            </a:r>
            <a:endParaRPr lang="en-US" sz="2400">
              <a:solidFill>
                <a:schemeClr val="tx1"/>
              </a:solidFill>
              <a:latin typeface="Times New Roman" pitchFamily="18" charset="0"/>
              <a:cs typeface="Times New Roman" pitchFamily="18" charset="0"/>
            </a:endParaRPr>
          </a:p>
        </p:txBody>
      </p:sp>
      <p:sp>
        <p:nvSpPr>
          <p:cNvPr id="8" name="Rectangle 7"/>
          <p:cNvSpPr/>
          <p:nvPr/>
        </p:nvSpPr>
        <p:spPr>
          <a:xfrm>
            <a:off x="5356265" y="3537311"/>
            <a:ext cx="3412593" cy="46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Rau, quả, đậu, hạt tươi</a:t>
            </a:r>
            <a:endParaRPr lang="en-US" sz="2400">
              <a:solidFill>
                <a:schemeClr val="tx1"/>
              </a:solidFill>
              <a:latin typeface="Times New Roman" pitchFamily="18" charset="0"/>
              <a:cs typeface="Times New Roman" pitchFamily="18" charset="0"/>
            </a:endParaRPr>
          </a:p>
        </p:txBody>
      </p:sp>
      <p:sp>
        <p:nvSpPr>
          <p:cNvPr id="9" name="Rectangle 8"/>
          <p:cNvSpPr/>
          <p:nvPr/>
        </p:nvSpPr>
        <p:spPr>
          <a:xfrm>
            <a:off x="842775" y="3645024"/>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Thịt, cá</a:t>
            </a:r>
            <a:endParaRPr lang="en-US" sz="2400">
              <a:solidFill>
                <a:schemeClr val="tx1"/>
              </a:solidFill>
              <a:latin typeface="Times New Roman" pitchFamily="18" charset="0"/>
              <a:cs typeface="Times New Roman" pitchFamily="18" charset="0"/>
            </a:endParaRPr>
          </a:p>
        </p:txBody>
      </p:sp>
      <p:pic>
        <p:nvPicPr>
          <p:cNvPr id="10" name="Picture 9" descr="dnp-nhung-rau-cu-qua-hat-do-con-nguoi-tao-ra-1.jpg"/>
          <p:cNvPicPr>
            <a:picLocks noChangeAspect="1"/>
          </p:cNvPicPr>
          <p:nvPr/>
        </p:nvPicPr>
        <p:blipFill>
          <a:blip r:embed="rId4" cstate="print"/>
          <a:stretch>
            <a:fillRect/>
          </a:stretch>
        </p:blipFill>
        <p:spPr>
          <a:xfrm>
            <a:off x="5004048" y="1547542"/>
            <a:ext cx="3635896" cy="19442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527" y="188640"/>
            <a:ext cx="9254376" cy="1200329"/>
          </a:xfrm>
          <a:prstGeom prst="rect">
            <a:avLst/>
          </a:prstGeom>
          <a:noFill/>
        </p:spPr>
        <p:txBody>
          <a:bodyPr wrap="square" anchor="ctr">
            <a:spAutoFit/>
          </a:bodyPr>
          <a:lstStyle/>
          <a:p>
            <a:pPr algn="ctr" fontAlgn="auto">
              <a:spcBef>
                <a:spcPts val="0"/>
              </a:spcBef>
              <a:spcAft>
                <a:spcPts val="0"/>
              </a:spcAft>
              <a:defRPr/>
            </a:pPr>
            <a:r>
              <a:rPr lang="en-US" sz="3600" b="1">
                <a:latin typeface="Times New Roman" pitchFamily="18" charset="0"/>
                <a:cs typeface="Times New Roman" pitchFamily="18" charset="0"/>
              </a:rPr>
              <a:t>II. Bảo quản chất dinh dưỡng trong khi chế biến</a:t>
            </a:r>
            <a:endParaRPr lang="en-US" sz="3600" b="1" dirty="0">
              <a:solidFill>
                <a:schemeClr val="accent5">
                  <a:lumMod val="20000"/>
                  <a:lumOff val="80000"/>
                </a:schemeClr>
              </a:solidFill>
              <a:latin typeface="Arial" pitchFamily="34" charset="0"/>
              <a:ea typeface="Verdana" pitchFamily="34" charset="0"/>
              <a:cs typeface="Arial" pitchFamily="34" charset="0"/>
            </a:endParaRPr>
          </a:p>
        </p:txBody>
      </p:sp>
      <p:sp>
        <p:nvSpPr>
          <p:cNvPr id="4" name="Freeform 3"/>
          <p:cNvSpPr/>
          <p:nvPr/>
        </p:nvSpPr>
        <p:spPr>
          <a:xfrm>
            <a:off x="-73602" y="1999475"/>
            <a:ext cx="7079693"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68" name="Group 6"/>
          <p:cNvGrpSpPr>
            <a:grpSpLocks/>
          </p:cNvGrpSpPr>
          <p:nvPr/>
        </p:nvGrpSpPr>
        <p:grpSpPr bwMode="auto">
          <a:xfrm>
            <a:off x="6400697" y="1772816"/>
            <a:ext cx="661987" cy="1761351"/>
            <a:chOff x="4476750" y="1056604"/>
            <a:chExt cx="661988" cy="1762002"/>
          </a:xfrm>
        </p:grpSpPr>
        <p:sp>
          <p:nvSpPr>
            <p:cNvPr id="5" name="Freeform 4"/>
            <p:cNvSpPr/>
            <p:nvPr/>
          </p:nvSpPr>
          <p:spPr>
            <a:xfrm>
              <a:off x="4476750" y="1113001"/>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p:cNvSpPr/>
          <p:nvPr/>
        </p:nvSpPr>
        <p:spPr>
          <a:xfrm>
            <a:off x="-73602" y="4051795"/>
            <a:ext cx="7741946"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0" name="Group 79"/>
          <p:cNvGrpSpPr>
            <a:grpSpLocks/>
          </p:cNvGrpSpPr>
          <p:nvPr/>
        </p:nvGrpSpPr>
        <p:grpSpPr bwMode="auto">
          <a:xfrm>
            <a:off x="7150478" y="3751360"/>
            <a:ext cx="555625" cy="1816100"/>
            <a:chOff x="4476750" y="1056604"/>
            <a:chExt cx="661988" cy="1815184"/>
          </a:xfrm>
        </p:grpSpPr>
        <p:sp>
          <p:nvSpPr>
            <p:cNvPr id="81" name="Freeform 80"/>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Freeform 81"/>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73" name="TextBox 86"/>
          <p:cNvSpPr txBox="1">
            <a:spLocks noChangeArrowheads="1"/>
          </p:cNvSpPr>
          <p:nvPr/>
        </p:nvSpPr>
        <p:spPr bwMode="auto">
          <a:xfrm>
            <a:off x="133065" y="2339985"/>
            <a:ext cx="1030288" cy="923925"/>
          </a:xfrm>
          <a:prstGeom prst="rect">
            <a:avLst/>
          </a:prstGeom>
          <a:noFill/>
          <a:ln w="9525">
            <a:noFill/>
            <a:miter lim="800000"/>
            <a:headEnd/>
            <a:tailEnd/>
          </a:ln>
        </p:spPr>
        <p:txBody>
          <a:bodyPr wrap="none" anchor="ctr">
            <a:spAutoFit/>
          </a:bodyPr>
          <a:lstStyle/>
          <a:p>
            <a:pPr algn="ctr"/>
            <a:r>
              <a:rPr lang="en-US" sz="5400" b="1">
                <a:solidFill>
                  <a:schemeClr val="bg1"/>
                </a:solidFill>
                <a:latin typeface="Comic Sans MS" pitchFamily="66" charset="0"/>
              </a:rPr>
              <a:t>01</a:t>
            </a:r>
            <a:endParaRPr lang="en-US" sz="4800" b="1">
              <a:solidFill>
                <a:schemeClr val="bg1"/>
              </a:solidFill>
              <a:latin typeface="Comic Sans MS" pitchFamily="66" charset="0"/>
            </a:endParaRPr>
          </a:p>
        </p:txBody>
      </p:sp>
      <p:sp>
        <p:nvSpPr>
          <p:cNvPr id="11274" name="TextBox 87"/>
          <p:cNvSpPr txBox="1">
            <a:spLocks noChangeArrowheads="1"/>
          </p:cNvSpPr>
          <p:nvPr/>
        </p:nvSpPr>
        <p:spPr bwMode="auto">
          <a:xfrm>
            <a:off x="121527" y="4352131"/>
            <a:ext cx="1030288" cy="922337"/>
          </a:xfrm>
          <a:prstGeom prst="rect">
            <a:avLst/>
          </a:prstGeom>
          <a:noFill/>
          <a:ln w="9525">
            <a:noFill/>
            <a:miter lim="800000"/>
            <a:headEnd/>
            <a:tailEnd/>
          </a:ln>
        </p:spPr>
        <p:txBody>
          <a:bodyPr wrap="none" anchor="ctr">
            <a:spAutoFit/>
          </a:bodyPr>
          <a:lstStyle/>
          <a:p>
            <a:pPr algn="ctr"/>
            <a:r>
              <a:rPr lang="en-US" sz="5400" b="1">
                <a:solidFill>
                  <a:schemeClr val="bg1"/>
                </a:solidFill>
                <a:latin typeface="Comic Sans MS" pitchFamily="66" charset="0"/>
              </a:rPr>
              <a:t>02</a:t>
            </a:r>
            <a:endParaRPr lang="en-US" sz="4800" b="1">
              <a:solidFill>
                <a:schemeClr val="bg1"/>
              </a:solidFill>
              <a:latin typeface="Comic Sans MS" pitchFamily="66" charset="0"/>
            </a:endParaRPr>
          </a:p>
        </p:txBody>
      </p:sp>
      <p:sp>
        <p:nvSpPr>
          <p:cNvPr id="11276" name="Rectangle 89"/>
          <p:cNvSpPr>
            <a:spLocks noChangeArrowheads="1"/>
          </p:cNvSpPr>
          <p:nvPr/>
        </p:nvSpPr>
        <p:spPr bwMode="auto">
          <a:xfrm>
            <a:off x="1113430" y="2339985"/>
            <a:ext cx="5246786" cy="954107"/>
          </a:xfrm>
          <a:prstGeom prst="rect">
            <a:avLst/>
          </a:prstGeom>
          <a:noFill/>
          <a:ln w="9525">
            <a:noFill/>
            <a:miter lim="800000"/>
            <a:headEnd/>
            <a:tailEnd/>
          </a:ln>
        </p:spPr>
        <p:txBody>
          <a:bodyPr wrap="square" anchor="ctr">
            <a:spAutoFit/>
          </a:bodyPr>
          <a:lstStyle/>
          <a:p>
            <a:pPr>
              <a:defRPr/>
            </a:pPr>
            <a:r>
              <a:rPr lang="en-US" sz="2800" b="1">
                <a:latin typeface="Times New Roman" pitchFamily="18" charset="0"/>
                <a:cs typeface="Times New Roman" pitchFamily="18" charset="0"/>
              </a:rPr>
              <a:t>Tại sao phải quan tâm chất dinh dưỡng trong khi chế </a:t>
            </a:r>
            <a:r>
              <a:rPr lang="en-US" sz="2800" b="1">
                <a:latin typeface="Times New Roman" pitchFamily="18" charset="0"/>
                <a:cs typeface="Times New Roman" pitchFamily="18" charset="0"/>
              </a:rPr>
              <a:t>biến</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
        <p:nvSpPr>
          <p:cNvPr id="11277" name="Rectangle 90"/>
          <p:cNvSpPr>
            <a:spLocks noChangeArrowheads="1"/>
          </p:cNvSpPr>
          <p:nvPr/>
        </p:nvSpPr>
        <p:spPr bwMode="auto">
          <a:xfrm>
            <a:off x="1291515" y="4659410"/>
            <a:ext cx="4081462" cy="307777"/>
          </a:xfrm>
          <a:prstGeom prst="rect">
            <a:avLst/>
          </a:prstGeom>
          <a:noFill/>
          <a:ln w="9525">
            <a:noFill/>
            <a:miter lim="800000"/>
            <a:headEnd/>
            <a:tailEnd/>
          </a:ln>
        </p:spPr>
        <p:txBody>
          <a:bodyPr anchor="ctr">
            <a:spAutoFit/>
          </a:bodyPr>
          <a:lstStyle/>
          <a:p>
            <a:endParaRPr lang="en-US" sz="1400">
              <a:latin typeface="Times New Roman" pitchFamily="18" charset="0"/>
              <a:cs typeface="Times New Roman" pitchFamily="18" charset="0"/>
            </a:endParaRPr>
          </a:p>
        </p:txBody>
      </p:sp>
      <p:sp>
        <p:nvSpPr>
          <p:cNvPr id="3" name="Rectangle 2"/>
          <p:cNvSpPr/>
          <p:nvPr/>
        </p:nvSpPr>
        <p:spPr>
          <a:xfrm>
            <a:off x="1201738" y="4439095"/>
            <a:ext cx="5940464" cy="862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lumMod val="95000"/>
                    <a:lumOff val="5000"/>
                  </a:schemeClr>
                </a:solidFill>
                <a:latin typeface="Times New Roman" pitchFamily="18" charset="0"/>
                <a:cs typeface="Times New Roman" pitchFamily="18" charset="0"/>
              </a:rPr>
              <a:t>Ảnh hưởng của nhiệt độ đối với thành phần dinh dưỡng?</a:t>
            </a:r>
            <a:endParaRPr lang="en-US" sz="32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40335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1000"/>
                                        <p:tgtEl>
                                          <p:spTgt spid="11273"/>
                                        </p:tgtEl>
                                      </p:cBhvr>
                                    </p:animEffect>
                                    <p:anim calcmode="lin" valueType="num">
                                      <p:cBhvr>
                                        <p:cTn id="13" dur="1000" fill="hold"/>
                                        <p:tgtEl>
                                          <p:spTgt spid="11273"/>
                                        </p:tgtEl>
                                        <p:attrNameLst>
                                          <p:attrName>ppt_x</p:attrName>
                                        </p:attrNameLst>
                                      </p:cBhvr>
                                      <p:tavLst>
                                        <p:tav tm="0">
                                          <p:val>
                                            <p:strVal val="#ppt_x"/>
                                          </p:val>
                                        </p:tav>
                                        <p:tav tm="100000">
                                          <p:val>
                                            <p:strVal val="#ppt_x"/>
                                          </p:val>
                                        </p:tav>
                                      </p:tavLst>
                                    </p:anim>
                                    <p:anim calcmode="lin" valueType="num">
                                      <p:cBhvr>
                                        <p:cTn id="14" dur="1000" fill="hold"/>
                                        <p:tgtEl>
                                          <p:spTgt spid="1127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276"/>
                                        </p:tgtEl>
                                        <p:attrNameLst>
                                          <p:attrName>style.visibility</p:attrName>
                                        </p:attrNameLst>
                                      </p:cBhvr>
                                      <p:to>
                                        <p:strVal val="visible"/>
                                      </p:to>
                                    </p:set>
                                    <p:animEffect transition="in" filter="fade">
                                      <p:cBhvr>
                                        <p:cTn id="17" dur="1000"/>
                                        <p:tgtEl>
                                          <p:spTgt spid="11276"/>
                                        </p:tgtEl>
                                      </p:cBhvr>
                                    </p:animEffect>
                                    <p:anim calcmode="lin" valueType="num">
                                      <p:cBhvr>
                                        <p:cTn id="18" dur="1000" fill="hold"/>
                                        <p:tgtEl>
                                          <p:spTgt spid="11276"/>
                                        </p:tgtEl>
                                        <p:attrNameLst>
                                          <p:attrName>ppt_x</p:attrName>
                                        </p:attrNameLst>
                                      </p:cBhvr>
                                      <p:tavLst>
                                        <p:tav tm="0">
                                          <p:val>
                                            <p:strVal val="#ppt_x"/>
                                          </p:val>
                                        </p:tav>
                                        <p:tav tm="100000">
                                          <p:val>
                                            <p:strVal val="#ppt_x"/>
                                          </p:val>
                                        </p:tav>
                                      </p:tavLst>
                                    </p:anim>
                                    <p:anim calcmode="lin" valueType="num">
                                      <p:cBhvr>
                                        <p:cTn id="19" dur="1000" fill="hold"/>
                                        <p:tgtEl>
                                          <p:spTgt spid="112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274"/>
                                        </p:tgtEl>
                                        <p:attrNameLst>
                                          <p:attrName>style.visibility</p:attrName>
                                        </p:attrNameLst>
                                      </p:cBhvr>
                                      <p:to>
                                        <p:strVal val="visible"/>
                                      </p:to>
                                    </p:set>
                                    <p:animEffect transition="in" filter="randombar(horizontal)">
                                      <p:cBhvr>
                                        <p:cTn id="29" dur="500"/>
                                        <p:tgtEl>
                                          <p:spTgt spid="11274"/>
                                        </p:tgtEl>
                                      </p:cBhvr>
                                    </p:animEffect>
                                  </p:childTnLst>
                                </p:cTn>
                              </p:par>
                              <p:par>
                                <p:cTn id="30" presetID="14" presetClass="entr" presetSubtype="10" fill="hold" grpId="0" nodeType="withEffect" nodePh="1">
                                  <p:stCondLst>
                                    <p:cond delay="0"/>
                                  </p:stCondLst>
                                  <p:endCondLst>
                                    <p:cond evt="begin" delay="0">
                                      <p:tn val="30"/>
                                    </p:cond>
                                  </p:endCondLst>
                                  <p:childTnLst>
                                    <p:set>
                                      <p:cBhvr>
                                        <p:cTn id="31" dur="1" fill="hold">
                                          <p:stCondLst>
                                            <p:cond delay="0"/>
                                          </p:stCondLst>
                                        </p:cTn>
                                        <p:tgtEl>
                                          <p:spTgt spid="11277"/>
                                        </p:tgtEl>
                                        <p:attrNameLst>
                                          <p:attrName>style.visibility</p:attrName>
                                        </p:attrNameLst>
                                      </p:cBhvr>
                                      <p:to>
                                        <p:strVal val="visible"/>
                                      </p:to>
                                    </p:set>
                                    <p:animEffect transition="in" filter="randombar(horizontal)">
                                      <p:cBhvr>
                                        <p:cTn id="32" dur="500"/>
                                        <p:tgtEl>
                                          <p:spTgt spid="1127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par>
                                <p:cTn id="36" presetID="14" presetClass="entr" presetSubtype="10" fill="hold" nodeType="withEffect">
                                  <p:stCondLst>
                                    <p:cond delay="0"/>
                                  </p:stCondLst>
                                  <p:childTnLst>
                                    <p:set>
                                      <p:cBhvr>
                                        <p:cTn id="37" dur="1" fill="hold">
                                          <p:stCondLst>
                                            <p:cond delay="0"/>
                                          </p:stCondLst>
                                        </p:cTn>
                                        <p:tgtEl>
                                          <p:spTgt spid="11270"/>
                                        </p:tgtEl>
                                        <p:attrNameLst>
                                          <p:attrName>style.visibility</p:attrName>
                                        </p:attrNameLst>
                                      </p:cBhvr>
                                      <p:to>
                                        <p:strVal val="visible"/>
                                      </p:to>
                                    </p:set>
                                    <p:animEffect transition="in" filter="randombar(horizontal)">
                                      <p:cBhvr>
                                        <p:cTn id="38" dur="500"/>
                                        <p:tgtEl>
                                          <p:spTgt spid="1127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randombar(horizontal)">
                                      <p:cBhvr>
                                        <p:cTn id="4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9" grpId="0" animBg="1"/>
      <p:bldP spid="11273" grpId="0"/>
      <p:bldP spid="11274" grpId="0"/>
      <p:bldP spid="11276" grpId="0"/>
      <p:bldP spid="1127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645024"/>
            <a:ext cx="4351810" cy="3061448"/>
          </a:xfrm>
          <a:prstGeom prst="rect">
            <a:avLst/>
          </a:prstGeom>
        </p:spPr>
      </p:pic>
      <p:sp>
        <p:nvSpPr>
          <p:cNvPr id="3" name="Cloud Callout 2"/>
          <p:cNvSpPr/>
          <p:nvPr/>
        </p:nvSpPr>
        <p:spPr>
          <a:xfrm>
            <a:off x="323527" y="404664"/>
            <a:ext cx="7148624" cy="2376264"/>
          </a:xfrm>
          <a:prstGeom prst="cloudCallout">
            <a:avLst>
              <a:gd name="adj1" fmla="val 40660"/>
              <a:gd name="adj2" fmla="val 7138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2800">
                <a:latin typeface="Times New Roman" pitchFamily="18" charset="0"/>
                <a:cs typeface="Times New Roman" pitchFamily="18" charset="0"/>
              </a:rPr>
              <a:t>Tại sao phải quan tâm chất dinh dưỡng trong khi chế biến?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572734"/>
            <a:ext cx="4949350" cy="2962111"/>
          </a:xfrm>
          <a:prstGeom prst="rect">
            <a:avLst/>
          </a:prstGeom>
        </p:spPr>
      </p:pic>
    </p:spTree>
    <p:extLst>
      <p:ext uri="{BB962C8B-B14F-4D97-AF65-F5344CB8AC3E}">
        <p14:creationId xmlns:p14="http://schemas.microsoft.com/office/powerpoint/2010/main" val="5253593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i="1">
                <a:latin typeface="Times New Roman" pitchFamily="18" charset="0"/>
                <a:cs typeface="Times New Roman" pitchFamily="18" charset="0"/>
              </a:rPr>
              <a:t> </a:t>
            </a:r>
            <a:r>
              <a:rPr lang="en-US" sz="2800" b="1" i="1">
                <a:latin typeface="Times New Roman" pitchFamily="18" charset="0"/>
                <a:cs typeface="Times New Roman" pitchFamily="18" charset="0"/>
              </a:rPr>
              <a:t/>
            </a:r>
            <a:br>
              <a:rPr lang="en-US" sz="2800" b="1" i="1">
                <a:latin typeface="Times New Roman" pitchFamily="18" charset="0"/>
                <a:cs typeface="Times New Roman" pitchFamily="18" charset="0"/>
              </a:rPr>
            </a:br>
            <a:r>
              <a:rPr lang="en-US" sz="2800" b="1" i="1" smtClean="0">
                <a:latin typeface="Times New Roman" pitchFamily="18" charset="0"/>
                <a:cs typeface="Times New Roman" pitchFamily="18" charset="0"/>
              </a:rPr>
              <a:t>1. Tại </a:t>
            </a:r>
            <a:r>
              <a:rPr lang="en-US" sz="2800" b="1" i="1">
                <a:latin typeface="Times New Roman" pitchFamily="18" charset="0"/>
                <a:cs typeface="Times New Roman" pitchFamily="18" charset="0"/>
              </a:rPr>
              <a:t>sao phải quan tâm chất dinh dưỡng trong khi chế </a:t>
            </a:r>
            <a:r>
              <a:rPr lang="en-US" sz="2800" b="1" i="1">
                <a:latin typeface="Times New Roman" pitchFamily="18" charset="0"/>
                <a:cs typeface="Times New Roman" pitchFamily="18" charset="0"/>
              </a:rPr>
              <a:t>biến</a:t>
            </a:r>
            <a:r>
              <a:rPr lang="en-US" sz="2800" b="1" i="1" smtClean="0">
                <a:latin typeface="Times New Roman" pitchFamily="18" charset="0"/>
                <a:cs typeface="Times New Roman" pitchFamily="18" charset="0"/>
              </a:rPr>
              <a:t>?</a:t>
            </a:r>
            <a:r>
              <a:rPr lang="en-US" sz="2800" b="1" i="1">
                <a:latin typeface="Times New Roman" pitchFamily="18" charset="0"/>
                <a:cs typeface="Times New Roman" pitchFamily="18" charset="0"/>
              </a:rPr>
              <a:t/>
            </a:r>
            <a:br>
              <a:rPr lang="en-US" sz="2800" b="1" i="1">
                <a:latin typeface="Times New Roman" pitchFamily="18" charset="0"/>
                <a:cs typeface="Times New Roman" pitchFamily="18" charset="0"/>
              </a:rPr>
            </a:br>
            <a:endParaRPr lang="en-US" sz="2800" b="1" i="1"/>
          </a:p>
        </p:txBody>
      </p:sp>
      <p:sp>
        <p:nvSpPr>
          <p:cNvPr id="3" name="Content Placeholder 2"/>
          <p:cNvSpPr>
            <a:spLocks noGrp="1"/>
          </p:cNvSpPr>
          <p:nvPr>
            <p:ph idx="1"/>
          </p:nvPr>
        </p:nvSpPr>
        <p:spPr>
          <a:xfrm>
            <a:off x="506907" y="1284962"/>
            <a:ext cx="4209109" cy="5384398"/>
          </a:xfrm>
        </p:spPr>
        <p:txBody>
          <a:bodyPr>
            <a:normAutofit/>
          </a:bodyPr>
          <a:lstStyle/>
          <a:p>
            <a:pPr algn="just">
              <a:buFontTx/>
              <a:buChar char="-"/>
            </a:pPr>
            <a:r>
              <a:rPr lang="en-US" smtClean="0">
                <a:latin typeface="Times New Roman" pitchFamily="18" charset="0"/>
                <a:cs typeface="Times New Roman" pitchFamily="18" charset="0"/>
              </a:rPr>
              <a:t>Đun nấu lâu sẽ mất nhiều sinh tố, nhất là các sinh tố tan trong nước như sinh tố C, sinh tố nhóm B và PP.</a:t>
            </a:r>
          </a:p>
          <a:p>
            <a:pPr algn="just">
              <a:buFontTx/>
              <a:buChar char="-"/>
            </a:pPr>
            <a:r>
              <a:rPr lang="en-US" smtClean="0">
                <a:latin typeface="Times New Roman" pitchFamily="18" charset="0"/>
                <a:cs typeface="Times New Roman" pitchFamily="18" charset="0"/>
              </a:rPr>
              <a:t>Rán lâu sẽ mất nhiều sinh tố, nhất là các sinh tố tan trong chất béo như sinh tố A, D, E, K.</a:t>
            </a:r>
          </a:p>
          <a:p>
            <a:pPr algn="just">
              <a:buFontTx/>
              <a:buChar char="-"/>
            </a:pPr>
            <a:endParaRPr lang="en-US">
              <a:latin typeface="Times New Roman" pitchFamily="18" charset="0"/>
              <a:cs typeface="Times New Roman" pitchFamily="18" charset="0"/>
            </a:endParaRPr>
          </a:p>
        </p:txBody>
      </p:sp>
      <p:sp>
        <p:nvSpPr>
          <p:cNvPr id="4" name="Rounded Rectangle 3"/>
          <p:cNvSpPr/>
          <p:nvPr/>
        </p:nvSpPr>
        <p:spPr>
          <a:xfrm>
            <a:off x="107504" y="1284962"/>
            <a:ext cx="432048" cy="432048"/>
          </a:xfrm>
          <a:prstGeom prst="roundRect">
            <a:avLst>
              <a:gd name="adj" fmla="val 2244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sym typeface="Wingdings"/>
              </a:rPr>
              <a:t></a:t>
            </a:r>
            <a:endParaRPr lang="en-US" sz="3200" b="1">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792" y="1689301"/>
            <a:ext cx="5004048" cy="4005064"/>
          </a:xfrm>
          <a:prstGeom prst="rect">
            <a:avLst/>
          </a:prstGeom>
        </p:spPr>
      </p:pic>
    </p:spTree>
    <p:extLst>
      <p:ext uri="{BB962C8B-B14F-4D97-AF65-F5344CB8AC3E}">
        <p14:creationId xmlns:p14="http://schemas.microsoft.com/office/powerpoint/2010/main" val="110207167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9552" y="1484784"/>
            <a:ext cx="7920880" cy="50405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i="1" smtClean="0">
                <a:latin typeface="Times New Roman" pitchFamily="18" charset="0"/>
                <a:cs typeface="Times New Roman" pitchFamily="18" charset="0"/>
              </a:rPr>
              <a:t>Những điểm cần </a:t>
            </a:r>
            <a:r>
              <a:rPr lang="en-US" sz="3200" i="1" smtClean="0">
                <a:solidFill>
                  <a:srgbClr val="FF0000"/>
                </a:solidFill>
                <a:latin typeface="Times New Roman" pitchFamily="18" charset="0"/>
                <a:cs typeface="Times New Roman" pitchFamily="18" charset="0"/>
              </a:rPr>
              <a:t>lưu ý </a:t>
            </a:r>
            <a:r>
              <a:rPr lang="en-US" sz="3200" i="1" smtClean="0">
                <a:latin typeface="Times New Roman" pitchFamily="18" charset="0"/>
                <a:cs typeface="Times New Roman" pitchFamily="18" charset="0"/>
              </a:rPr>
              <a:t>khi chế biến món ăn:</a:t>
            </a:r>
          </a:p>
          <a:p>
            <a:pPr marL="285750" indent="-285750">
              <a:buFontTx/>
              <a:buChar char="-"/>
            </a:pPr>
            <a:r>
              <a:rPr lang="en-US" sz="3200" smtClean="0">
                <a:latin typeface="Times New Roman" pitchFamily="18" charset="0"/>
                <a:cs typeface="Times New Roman" pitchFamily="18" charset="0"/>
              </a:rPr>
              <a:t>Cho thực phẩm vào luộc hay nấu khi nước sôi.</a:t>
            </a:r>
          </a:p>
          <a:p>
            <a:pPr marL="285750" indent="-285750">
              <a:buFontTx/>
              <a:buChar char="-"/>
            </a:pPr>
            <a:r>
              <a:rPr lang="en-US" sz="3200" smtClean="0">
                <a:latin typeface="Times New Roman" pitchFamily="18" charset="0"/>
                <a:cs typeface="Times New Roman" pitchFamily="18" charset="0"/>
              </a:rPr>
              <a:t>Khi nấu tránh khuấy nhiều.</a:t>
            </a:r>
          </a:p>
          <a:p>
            <a:pPr marL="285750" indent="-285750">
              <a:buFontTx/>
              <a:buChar char="-"/>
            </a:pPr>
            <a:r>
              <a:rPr lang="en-US" sz="3200" smtClean="0">
                <a:latin typeface="Times New Roman" pitchFamily="18" charset="0"/>
                <a:cs typeface="Times New Roman" pitchFamily="18" charset="0"/>
              </a:rPr>
              <a:t>Không nên hâm lại thức ăn nhiều lần.</a:t>
            </a:r>
          </a:p>
          <a:p>
            <a:pPr marL="285750" indent="-285750">
              <a:buFontTx/>
              <a:buChar char="-"/>
            </a:pPr>
            <a:r>
              <a:rPr lang="en-US" sz="3200" smtClean="0">
                <a:latin typeface="Times New Roman" pitchFamily="18" charset="0"/>
                <a:cs typeface="Times New Roman" pitchFamily="18" charset="0"/>
              </a:rPr>
              <a:t>Không nên dùng gạo xát quá trắng và vo kĩ gạo khi nấu cơm.</a:t>
            </a:r>
          </a:p>
          <a:p>
            <a:pPr marL="285750" indent="-285750">
              <a:buFontTx/>
              <a:buChar char="-"/>
            </a:pPr>
            <a:r>
              <a:rPr lang="en-US" sz="3200" smtClean="0">
                <a:latin typeface="Times New Roman" pitchFamily="18" charset="0"/>
                <a:cs typeface="Times New Roman" pitchFamily="18" charset="0"/>
              </a:rPr>
              <a:t>Không nên chắt bỏ nước cơm, vì sẽ mất sinh tố B1</a:t>
            </a:r>
            <a:endParaRPr lang="en-US" sz="3200">
              <a:latin typeface="Times New Roman" pitchFamily="18" charset="0"/>
              <a:cs typeface="Times New Roman" pitchFamily="18" charset="0"/>
            </a:endParaRPr>
          </a:p>
        </p:txBody>
      </p:sp>
      <p:sp>
        <p:nvSpPr>
          <p:cNvPr id="3" name="Title 1"/>
          <p:cNvSpPr txBox="1">
            <a:spLocks/>
          </p:cNvSpPr>
          <p:nvPr/>
        </p:nvSpPr>
        <p:spPr>
          <a:xfrm>
            <a:off x="0" y="0"/>
            <a:ext cx="9144000" cy="114300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i="1" smtClean="0">
                <a:latin typeface="Times New Roman" pitchFamily="18" charset="0"/>
                <a:cs typeface="Times New Roman" pitchFamily="18" charset="0"/>
              </a:rPr>
              <a:t> 1. Tại sao phải quan tâm chất dinh dưỡng trong khi chế biến?</a:t>
            </a:r>
            <a:br>
              <a:rPr lang="en-US" sz="2800" b="1" i="1" smtClean="0">
                <a:latin typeface="Times New Roman" pitchFamily="18" charset="0"/>
                <a:cs typeface="Times New Roman" pitchFamily="18" charset="0"/>
              </a:rPr>
            </a:br>
            <a:endParaRPr lang="en-US" sz="2800" b="1" i="1"/>
          </a:p>
        </p:txBody>
      </p:sp>
      <p:sp>
        <p:nvSpPr>
          <p:cNvPr id="4" name="Rectangle 3"/>
          <p:cNvSpPr/>
          <p:nvPr/>
        </p:nvSpPr>
        <p:spPr>
          <a:xfrm>
            <a:off x="144892" y="1484784"/>
            <a:ext cx="511679" cy="523220"/>
          </a:xfrm>
          <a:prstGeom prst="rect">
            <a:avLst/>
          </a:prstGeom>
        </p:spPr>
        <p:txBody>
          <a:bodyPr wrap="none">
            <a:spAutoFit/>
          </a:bodyPr>
          <a:lstStyle/>
          <a:p>
            <a:r>
              <a:rPr lang="en-US" sz="2800" b="1">
                <a:solidFill>
                  <a:srgbClr val="002060"/>
                </a:solidFill>
                <a:sym typeface="Wingdings"/>
              </a:rPr>
              <a:t></a:t>
            </a:r>
            <a:endParaRPr lang="en-US" sz="2800"/>
          </a:p>
        </p:txBody>
      </p:sp>
    </p:spTree>
    <p:extLst>
      <p:ext uri="{BB962C8B-B14F-4D97-AF65-F5344CB8AC3E}">
        <p14:creationId xmlns:p14="http://schemas.microsoft.com/office/powerpoint/2010/main" val="7990298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2656"/>
            <a:ext cx="2490464" cy="24928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54" y="4738579"/>
            <a:ext cx="2209800" cy="2066925"/>
          </a:xfrm>
          <a:prstGeom prst="rect">
            <a:avLst/>
          </a:prstGeom>
        </p:spPr>
      </p:pic>
      <p:sp>
        <p:nvSpPr>
          <p:cNvPr id="5" name="Rounded Rectangular Callout 4"/>
          <p:cNvSpPr/>
          <p:nvPr/>
        </p:nvSpPr>
        <p:spPr>
          <a:xfrm>
            <a:off x="2627784" y="188640"/>
            <a:ext cx="5472608" cy="1152128"/>
          </a:xfrm>
          <a:prstGeom prst="wedgeRoundRectCallout">
            <a:avLst>
              <a:gd name="adj1" fmla="val -56276"/>
              <a:gd name="adj2" fmla="val 9857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b="1" i="1" smtClean="0">
                <a:latin typeface="Times New Roman" pitchFamily="18" charset="0"/>
                <a:cs typeface="Times New Roman" pitchFamily="18" charset="0"/>
              </a:rPr>
              <a:t>Vì sao không nên dùng gạo xát quá trắng và vo kĩ gạo khi nấu cơm?</a:t>
            </a:r>
            <a:endParaRPr lang="en-US" sz="2600" b="1" i="1">
              <a:latin typeface="Times New Roman" pitchFamily="18" charset="0"/>
              <a:cs typeface="Times New Roman" pitchFamily="18" charset="0"/>
            </a:endParaRPr>
          </a:p>
        </p:txBody>
      </p:sp>
      <p:sp>
        <p:nvSpPr>
          <p:cNvPr id="6" name="Rounded Rectangular Callout 5"/>
          <p:cNvSpPr/>
          <p:nvPr/>
        </p:nvSpPr>
        <p:spPr>
          <a:xfrm>
            <a:off x="539551" y="2825552"/>
            <a:ext cx="7128793" cy="2746897"/>
          </a:xfrm>
          <a:prstGeom prst="wedgeRoundRectCallout">
            <a:avLst>
              <a:gd name="adj1" fmla="val 40245"/>
              <a:gd name="adj2" fmla="val 6338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2000">
                <a:latin typeface="Times New Roman" pitchFamily="18" charset="0"/>
                <a:cs typeface="Times New Roman" pitchFamily="18" charset="0"/>
              </a:rPr>
              <a:t>Trong lớp vỏ lụa của hạt gạo chứa vitamin E, sắt, kẽm, chất xơ và chủ yếu là vitamin nhóm B (B1, B3, B6</a:t>
            </a:r>
            <a:r>
              <a:rPr lang="vi-VN" sz="2000">
                <a:latin typeface="Times New Roman" pitchFamily="18" charset="0"/>
                <a:cs typeface="Times New Roman" pitchFamily="18" charset="0"/>
              </a:rPr>
              <a:t>). </a:t>
            </a:r>
            <a:r>
              <a:rPr lang="en-US" sz="2000">
                <a:latin typeface="Times New Roman" pitchFamily="18" charset="0"/>
                <a:cs typeface="Times New Roman" pitchFamily="18" charset="0"/>
              </a:rPr>
              <a:t>N</a:t>
            </a:r>
            <a:r>
              <a:rPr lang="vi-VN" sz="2000" smtClean="0">
                <a:latin typeface="Times New Roman" pitchFamily="18" charset="0"/>
                <a:cs typeface="Times New Roman" pitchFamily="18" charset="0"/>
              </a:rPr>
              <a:t>ếu </a:t>
            </a:r>
            <a:r>
              <a:rPr lang="vi-VN" sz="2000">
                <a:latin typeface="Times New Roman" pitchFamily="18" charset="0"/>
                <a:cs typeface="Times New Roman" pitchFamily="18" charset="0"/>
              </a:rPr>
              <a:t>gạo được xay xát hay vo quá kỹ, chắt hết các phần nước đục sẽ khiến cho vitamin và các khoáng chất bị mất đi lượng rất lớn. Điều đó đồng nghĩa dinh dưỡng tốt nhất của hạt gạo đã </a:t>
            </a:r>
            <a:r>
              <a:rPr lang="vi-VN" sz="2000">
                <a:latin typeface="Times New Roman" pitchFamily="18" charset="0"/>
                <a:cs typeface="Times New Roman" pitchFamily="18" charset="0"/>
              </a:rPr>
              <a:t>không </a:t>
            </a:r>
            <a:r>
              <a:rPr lang="vi-VN" sz="2000" smtClean="0">
                <a:latin typeface="Times New Roman" pitchFamily="18" charset="0"/>
                <a:cs typeface="Times New Roman" pitchFamily="18" charset="0"/>
              </a:rPr>
              <a:t>còn.</a:t>
            </a:r>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V</a:t>
            </a:r>
            <a:r>
              <a:rPr lang="vi-VN" sz="2000" smtClean="0">
                <a:latin typeface="Times New Roman" pitchFamily="18" charset="0"/>
                <a:cs typeface="Times New Roman" pitchFamily="18" charset="0"/>
              </a:rPr>
              <a:t>o </a:t>
            </a:r>
            <a:r>
              <a:rPr lang="vi-VN" sz="2000">
                <a:latin typeface="Times New Roman" pitchFamily="18" charset="0"/>
                <a:cs typeface="Times New Roman" pitchFamily="18" charset="0"/>
              </a:rPr>
              <a:t>gạo quá kĩ làm mất đi lớp vỏ cám ở quanh hạt gạo chứa rất nhiều xenlulo, có tác dụng thúc đẩy quá trình bài tiết cholesterol, làm giảm hàm lượng cholesterol có hại trong máu.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0844330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71" y="1817214"/>
            <a:ext cx="8424936" cy="4421465"/>
          </a:xfrm>
          <a:prstGeom prst="rect">
            <a:avLst/>
          </a:prstGeom>
        </p:spPr>
      </p:pic>
      <p:sp>
        <p:nvSpPr>
          <p:cNvPr id="5" name="Rectangle 4"/>
          <p:cNvSpPr/>
          <p:nvPr/>
        </p:nvSpPr>
        <p:spPr>
          <a:xfrm>
            <a:off x="0" y="0"/>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i="1" smtClean="0">
                <a:latin typeface="Times New Roman" pitchFamily="18" charset="0"/>
                <a:cs typeface="Times New Roman" pitchFamily="18" charset="0"/>
              </a:rPr>
              <a:t>  </a:t>
            </a:r>
          </a:p>
          <a:p>
            <a:r>
              <a:rPr lang="en-US" sz="2400" b="1" i="1" smtClean="0">
                <a:latin typeface="Times New Roman" pitchFamily="18" charset="0"/>
                <a:cs typeface="Times New Roman" pitchFamily="18" charset="0"/>
              </a:rPr>
              <a:t>2</a:t>
            </a:r>
            <a:r>
              <a:rPr lang="en-US" sz="2800" b="1" i="1" smtClean="0">
                <a:latin typeface="Times New Roman" pitchFamily="18" charset="0"/>
                <a:cs typeface="Times New Roman" pitchFamily="18" charset="0"/>
              </a:rPr>
              <a:t>. Ảnh </a:t>
            </a:r>
            <a:r>
              <a:rPr lang="en-US" sz="2800" b="1" i="1">
                <a:latin typeface="Times New Roman" pitchFamily="18" charset="0"/>
                <a:cs typeface="Times New Roman" pitchFamily="18" charset="0"/>
              </a:rPr>
              <a:t>hưởng của nhiệt độ đối với thành phần </a:t>
            </a:r>
            <a:r>
              <a:rPr lang="en-US" sz="2800" b="1" i="1">
                <a:latin typeface="Times New Roman" pitchFamily="18" charset="0"/>
                <a:cs typeface="Times New Roman" pitchFamily="18" charset="0"/>
              </a:rPr>
              <a:t>dinh </a:t>
            </a:r>
            <a:r>
              <a:rPr lang="en-US" sz="2800" b="1" i="1" smtClean="0">
                <a:latin typeface="Times New Roman" pitchFamily="18" charset="0"/>
                <a:cs typeface="Times New Roman" pitchFamily="18" charset="0"/>
              </a:rPr>
              <a:t>dưỡng</a:t>
            </a:r>
          </a:p>
          <a:p>
            <a:endParaRPr lang="en-US" sz="2000" b="1" i="1">
              <a:latin typeface="Times New Roman" pitchFamily="18" charset="0"/>
              <a:cs typeface="Times New Roman" pitchFamily="18" charset="0"/>
            </a:endParaRPr>
          </a:p>
        </p:txBody>
      </p:sp>
      <p:sp>
        <p:nvSpPr>
          <p:cNvPr id="6" name="Rectangle 5"/>
          <p:cNvSpPr/>
          <p:nvPr/>
        </p:nvSpPr>
        <p:spPr>
          <a:xfrm>
            <a:off x="107470" y="1200329"/>
            <a:ext cx="558166" cy="584775"/>
          </a:xfrm>
          <a:prstGeom prst="rect">
            <a:avLst/>
          </a:prstGeom>
        </p:spPr>
        <p:txBody>
          <a:bodyPr wrap="none">
            <a:spAutoFit/>
          </a:bodyPr>
          <a:lstStyle/>
          <a:p>
            <a:r>
              <a:rPr lang="en-US" sz="3200" b="1">
                <a:solidFill>
                  <a:srgbClr val="002060"/>
                </a:solidFill>
                <a:sym typeface="Wingdings"/>
              </a:rPr>
              <a:t></a:t>
            </a:r>
            <a:endParaRPr lang="en-US" sz="3200"/>
          </a:p>
        </p:txBody>
      </p:sp>
    </p:spTree>
    <p:extLst>
      <p:ext uri="{BB962C8B-B14F-4D97-AF65-F5344CB8AC3E}">
        <p14:creationId xmlns:p14="http://schemas.microsoft.com/office/powerpoint/2010/main" val="30643541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975" y="330199"/>
            <a:ext cx="7439025" cy="494646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375054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ời cảm ơn"/>
  <p:tag name="ISPRING_SLIDE_INDENT_LEVEL" val="0"/>
  <p:tag name="ISPRING_SLIDE_ID_2" val="{D9B5FC51-A86F-447A-A522-91E7AD81DFBF}"/>
  <p:tag name="GENSWF_ADVANCE_TIME" val="16.3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389</Words>
  <Application>Microsoft Office PowerPoint</Application>
  <PresentationFormat>On-screen Show (4:3)</PresentationFormat>
  <Paragraphs>31</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Bài 17: Bảo quản chất dinh dưỡng trong chế biến món ăn (Tiếp) </vt:lpstr>
      <vt:lpstr>I. Bảo quản chất dinh dưỡng khi chuẩn bị chế biến</vt:lpstr>
      <vt:lpstr>PowerPoint Presentation</vt:lpstr>
      <vt:lpstr>PowerPoint Presentation</vt:lpstr>
      <vt:lpstr>  1. Tại sao phải quan tâm chất dinh dưỡng trong khi chế biến?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17: Bảo quản chất dinh dưỡng trong chế biến món ăn (Tiếp)</dc:title>
  <dc:creator>laptopanhvu</dc:creator>
  <cp:lastModifiedBy>Admin</cp:lastModifiedBy>
  <cp:revision>14</cp:revision>
  <dcterms:created xsi:type="dcterms:W3CDTF">2020-04-06T18:00:26Z</dcterms:created>
  <dcterms:modified xsi:type="dcterms:W3CDTF">2020-04-06T20:16:24Z</dcterms:modified>
</cp:coreProperties>
</file>