
<file path=[Content_Types].xml><?xml version="1.0" encoding="utf-8"?>
<Types xmlns="http://schemas.openxmlformats.org/package/2006/content-types">
  <Default Extension="xml" ContentType="application/xml"/>
  <Default Extension="jpeg" ContentType="image/jpeg"/>
  <Default Extension="mp3" ContentType="audio/unknown"/>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311" r:id="rId2"/>
    <p:sldId id="259" r:id="rId3"/>
    <p:sldId id="281" r:id="rId4"/>
    <p:sldId id="314" r:id="rId5"/>
    <p:sldId id="318" r:id="rId6"/>
    <p:sldId id="295" r:id="rId7"/>
    <p:sldId id="296" r:id="rId8"/>
    <p:sldId id="297" r:id="rId9"/>
    <p:sldId id="298" r:id="rId10"/>
    <p:sldId id="299" r:id="rId11"/>
    <p:sldId id="302" r:id="rId12"/>
    <p:sldId id="303" r:id="rId13"/>
    <p:sldId id="305" r:id="rId14"/>
    <p:sldId id="319" r:id="rId15"/>
    <p:sldId id="294" r:id="rId16"/>
    <p:sldId id="308" r:id="rId17"/>
    <p:sldId id="265" r:id="rId18"/>
    <p:sldId id="266" r:id="rId19"/>
    <p:sldId id="309" r:id="rId20"/>
    <p:sldId id="275" r:id="rId21"/>
    <p:sldId id="315" r:id="rId22"/>
    <p:sldId id="316" r:id="rId23"/>
    <p:sldId id="313"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7"/>
  </p:normalViewPr>
  <p:slideViewPr>
    <p:cSldViewPr>
      <p:cViewPr varScale="1">
        <p:scale>
          <a:sx n="78" d="100"/>
          <a:sy n="78" d="100"/>
        </p:scale>
        <p:origin x="-1112"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713026D0-54BD-459C-8E96-6E295C3FA7A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2794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08739E19-8ED7-4697-803E-FDDC33777A1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0327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D01E0838-6761-41D3-8FA8-A997D3952D3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7768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615DC02-0F18-480A-B43F-DFA8B0651D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700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EFF858A9-FF98-4017-8791-2459C7200C1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7980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9149948A-8FBD-4EAB-BFF0-EB28491488C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7260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21BEA5A2-CB3E-4770-B612-D589A736FD1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342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2736ABCF-2919-4714-9E13-99D464417F3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407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B19D3D96-5846-49FE-81F9-FB126C53C3A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229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4CEC8C1E-7E26-43AD-9557-818BDE6F23F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547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3FAC1AE0-DF5F-45B1-91A9-9F7986F08D5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1384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82BB997E-6A1E-49D9-975F-D668E7859FC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03780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FBFE658F-7342-49EF-A92B-8A44DB78C53E}"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487785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13.xml"/><Relationship Id="rId4" Type="http://schemas.openxmlformats.org/officeDocument/2006/relationships/slide" Target="slide7.xml"/><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1" Type="http://schemas.microsoft.com/office/2007/relationships/media" Target="../media/media1.mp3"/><Relationship Id="rId2" Type="http://schemas.openxmlformats.org/officeDocument/2006/relationships/audio" Target="../media/media1.mp3"/></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7.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slide" Target="slide16.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4" Type="http://schemas.openxmlformats.org/officeDocument/2006/relationships/image" Target="../media/image2.png"/><Relationship Id="rId5" Type="http://schemas.openxmlformats.org/officeDocument/2006/relationships/slide" Target="slide9.xml"/><Relationship Id="rId6" Type="http://schemas.openxmlformats.org/officeDocument/2006/relationships/slide" Target="slide10.xml"/><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slide" Target="slide14.xml"/></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4" Type="http://schemas.openxmlformats.org/officeDocument/2006/relationships/slide" Target="slide7.xml"/><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 Target="slide12.xml"/><Relationship Id="rId4" Type="http://schemas.openxmlformats.org/officeDocument/2006/relationships/slide" Target="slide7.xml"/><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1354" y="1143000"/>
            <a:ext cx="6947416" cy="646331"/>
          </a:xfrm>
          <a:prstGeom prst="rect">
            <a:avLst/>
          </a:prstGeom>
          <a:noFill/>
        </p:spPr>
        <p:txBody>
          <a:bodyPr wrap="none" lIns="91440" tIns="45720" rIns="91440" bIns="45720">
            <a:spAutoFit/>
          </a:bodyPr>
          <a:lstStyle/>
          <a:p>
            <a:pPr algn="ctr"/>
            <a:r>
              <a:rPr lang="en-US" sz="3600" b="1" cap="none" spc="0"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Xác</a:t>
            </a:r>
            <a:r>
              <a:rPr lang="en-US" sz="3600" b="1" cap="none" spc="0"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600" b="1" cap="none" spc="0"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định</a:t>
            </a:r>
            <a:r>
              <a:rPr lang="en-US" sz="3600" b="1" cap="none" spc="0"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CN, VN </a:t>
            </a:r>
            <a:r>
              <a:rPr lang="en-US" sz="3600" b="1" cap="none" spc="0"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cho</a:t>
            </a:r>
            <a:r>
              <a:rPr lang="en-US" sz="3600" b="1" cap="none" spc="0"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600" b="1" cap="none" spc="0"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các</a:t>
            </a:r>
            <a:r>
              <a:rPr lang="en-US" sz="3600" b="1" cap="none" spc="0"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600" b="1" cap="none" spc="0"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câu</a:t>
            </a:r>
            <a:r>
              <a:rPr lang="en-US" sz="3600" b="1" cap="none" spc="0"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600" b="1" cap="none" spc="0"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sau</a:t>
            </a:r>
            <a:r>
              <a:rPr lang="en-US" sz="3600" b="1" cap="none" spc="0"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6" name="Rectangle 5"/>
          <p:cNvSpPr/>
          <p:nvPr/>
        </p:nvSpPr>
        <p:spPr>
          <a:xfrm>
            <a:off x="920058" y="2066330"/>
            <a:ext cx="7842942" cy="2862322"/>
          </a:xfrm>
          <a:prstGeom prst="rect">
            <a:avLst/>
          </a:prstGeom>
          <a:noFill/>
        </p:spPr>
        <p:txBody>
          <a:bodyPr wrap="square" lIns="91440" tIns="45720" rIns="91440" bIns="45720">
            <a:spAutoFit/>
          </a:bodyPr>
          <a:lstStyle/>
          <a:p>
            <a:pPr marL="742950" lvl="0" indent="-742950">
              <a:buAutoNum type="arabicPeriod"/>
            </a:pPr>
            <a:r>
              <a:rPr lang="pt-BR" sz="3600" i="1" dirty="0">
                <a:latin typeface="Times New Roman" pitchFamily="18" charset="0"/>
                <a:cs typeface="Times New Roman" pitchFamily="18" charset="0"/>
              </a:rPr>
              <a:t>Hôm nay, tôi đi học.</a:t>
            </a:r>
          </a:p>
          <a:p>
            <a:pPr lvl="0"/>
            <a:endParaRPr lang="en-US" sz="3600" i="1" dirty="0">
              <a:latin typeface="Times New Roman" pitchFamily="18" charset="0"/>
              <a:cs typeface="Times New Roman" pitchFamily="18" charset="0"/>
            </a:endParaRPr>
          </a:p>
          <a:p>
            <a:r>
              <a:rPr lang="pt-BR" sz="3600" i="1" dirty="0">
                <a:latin typeface="Times New Roman" pitchFamily="18" charset="0"/>
                <a:cs typeface="Times New Roman" pitchFamily="18" charset="0"/>
              </a:rPr>
              <a:t>2. </a:t>
            </a:r>
            <a:r>
              <a:rPr lang="pt-BR" sz="3600" i="1" dirty="0" err="1">
                <a:latin typeface="Times New Roman" pitchFamily="18" charset="0"/>
                <a:cs typeface="Times New Roman" pitchFamily="18" charset="0"/>
              </a:rPr>
              <a:t>Lớp</a:t>
            </a:r>
            <a:r>
              <a:rPr lang="pt-BR" sz="3600" i="1" dirty="0">
                <a:latin typeface="Times New Roman" pitchFamily="18" charset="0"/>
                <a:cs typeface="Times New Roman" pitchFamily="18" charset="0"/>
              </a:rPr>
              <a:t> 7C   </a:t>
            </a:r>
            <a:r>
              <a:rPr lang="pt-BR" sz="3600" i="1" dirty="0" err="1">
                <a:latin typeface="Times New Roman" pitchFamily="18" charset="0"/>
                <a:cs typeface="Times New Roman" pitchFamily="18" charset="0"/>
              </a:rPr>
              <a:t>đang</a:t>
            </a:r>
            <a:r>
              <a:rPr lang="pt-BR" sz="3600" i="1" dirty="0">
                <a:latin typeface="Times New Roman" pitchFamily="18" charset="0"/>
                <a:cs typeface="Times New Roman" pitchFamily="18" charset="0"/>
              </a:rPr>
              <a:t> lao động.</a:t>
            </a:r>
          </a:p>
          <a:p>
            <a:endParaRPr lang="en-US" sz="3600" i="1" dirty="0">
              <a:latin typeface="Times New Roman" pitchFamily="18" charset="0"/>
              <a:cs typeface="Times New Roman" pitchFamily="18" charset="0"/>
            </a:endParaRPr>
          </a:p>
          <a:p>
            <a:pPr lvl="0"/>
            <a:r>
              <a:rPr lang="pt-BR" sz="3600" i="1" dirty="0">
                <a:latin typeface="Times New Roman" pitchFamily="18" charset="0"/>
                <a:cs typeface="Times New Roman" pitchFamily="18" charset="0"/>
              </a:rPr>
              <a:t>3. Uống nước nhớ nguồn.</a:t>
            </a:r>
            <a:endParaRPr lang="en-US" sz="3600" i="1" dirty="0">
              <a:latin typeface="Times New Roman" pitchFamily="18" charset="0"/>
              <a:cs typeface="Times New Roman" pitchFamily="18" charset="0"/>
            </a:endParaRPr>
          </a:p>
        </p:txBody>
      </p:sp>
      <p:cxnSp>
        <p:nvCxnSpPr>
          <p:cNvPr id="8" name="Straight Connector 7"/>
          <p:cNvCxnSpPr/>
          <p:nvPr/>
        </p:nvCxnSpPr>
        <p:spPr>
          <a:xfrm flipH="1">
            <a:off x="4114800" y="2209800"/>
            <a:ext cx="762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05200" y="2590800"/>
            <a:ext cx="518091" cy="369332"/>
          </a:xfrm>
          <a:prstGeom prst="rect">
            <a:avLst/>
          </a:prstGeom>
          <a:noFill/>
        </p:spPr>
        <p:txBody>
          <a:bodyPr wrap="none" rtlCol="0">
            <a:spAutoFit/>
          </a:bodyPr>
          <a:lstStyle/>
          <a:p>
            <a:r>
              <a:rPr lang="en-US" b="1" dirty="0">
                <a:latin typeface="Times New Roman" pitchFamily="18" charset="0"/>
                <a:cs typeface="Times New Roman" pitchFamily="18" charset="0"/>
              </a:rPr>
              <a:t>CN</a:t>
            </a:r>
          </a:p>
        </p:txBody>
      </p:sp>
      <p:sp>
        <p:nvSpPr>
          <p:cNvPr id="10" name="TextBox 9"/>
          <p:cNvSpPr txBox="1"/>
          <p:nvPr/>
        </p:nvSpPr>
        <p:spPr>
          <a:xfrm>
            <a:off x="4419600" y="2590800"/>
            <a:ext cx="518091" cy="369332"/>
          </a:xfrm>
          <a:prstGeom prst="rect">
            <a:avLst/>
          </a:prstGeom>
          <a:noFill/>
        </p:spPr>
        <p:txBody>
          <a:bodyPr wrap="none" rtlCol="0">
            <a:spAutoFit/>
          </a:bodyPr>
          <a:lstStyle/>
          <a:p>
            <a:r>
              <a:rPr lang="en-US" b="1" dirty="0">
                <a:latin typeface="Times New Roman" pitchFamily="18" charset="0"/>
                <a:cs typeface="Times New Roman" pitchFamily="18" charset="0"/>
              </a:rPr>
              <a:t>VN</a:t>
            </a:r>
          </a:p>
        </p:txBody>
      </p:sp>
      <p:cxnSp>
        <p:nvCxnSpPr>
          <p:cNvPr id="11" name="Straight Connector 10"/>
          <p:cNvCxnSpPr/>
          <p:nvPr/>
        </p:nvCxnSpPr>
        <p:spPr>
          <a:xfrm flipH="1">
            <a:off x="2989055" y="3304759"/>
            <a:ext cx="76200" cy="3854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76400" y="3762377"/>
            <a:ext cx="518091" cy="369332"/>
          </a:xfrm>
          <a:prstGeom prst="rect">
            <a:avLst/>
          </a:prstGeom>
          <a:noFill/>
        </p:spPr>
        <p:txBody>
          <a:bodyPr wrap="none" rtlCol="0">
            <a:spAutoFit/>
          </a:bodyPr>
          <a:lstStyle/>
          <a:p>
            <a:r>
              <a:rPr lang="en-US" b="1" dirty="0">
                <a:latin typeface="Times New Roman" pitchFamily="18" charset="0"/>
                <a:cs typeface="Times New Roman" pitchFamily="18" charset="0"/>
              </a:rPr>
              <a:t>CN</a:t>
            </a:r>
          </a:p>
        </p:txBody>
      </p:sp>
      <p:sp>
        <p:nvSpPr>
          <p:cNvPr id="13" name="TextBox 12"/>
          <p:cNvSpPr txBox="1"/>
          <p:nvPr/>
        </p:nvSpPr>
        <p:spPr>
          <a:xfrm>
            <a:off x="3764245" y="3762377"/>
            <a:ext cx="518091" cy="369332"/>
          </a:xfrm>
          <a:prstGeom prst="rect">
            <a:avLst/>
          </a:prstGeom>
          <a:noFill/>
        </p:spPr>
        <p:txBody>
          <a:bodyPr wrap="none" rtlCol="0">
            <a:spAutoFit/>
          </a:bodyPr>
          <a:lstStyle/>
          <a:p>
            <a:r>
              <a:rPr lang="en-US" b="1" dirty="0">
                <a:latin typeface="Times New Roman" pitchFamily="18" charset="0"/>
                <a:cs typeface="Times New Roman" pitchFamily="18" charset="0"/>
              </a:rPr>
              <a:t>VN</a:t>
            </a:r>
          </a:p>
        </p:txBody>
      </p:sp>
      <p:cxnSp>
        <p:nvCxnSpPr>
          <p:cNvPr id="3" name="Straight Connector 2"/>
          <p:cNvCxnSpPr/>
          <p:nvPr/>
        </p:nvCxnSpPr>
        <p:spPr>
          <a:xfrm>
            <a:off x="3581400" y="2590800"/>
            <a:ext cx="4418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282336" y="2590800"/>
            <a:ext cx="10516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47800" y="3762377"/>
            <a:ext cx="114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65255" y="3748401"/>
            <a:ext cx="2514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47800" y="4928652"/>
            <a:ext cx="411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086796" y="5100181"/>
            <a:ext cx="518091" cy="369332"/>
          </a:xfrm>
          <a:prstGeom prst="rect">
            <a:avLst/>
          </a:prstGeom>
          <a:noFill/>
        </p:spPr>
        <p:txBody>
          <a:bodyPr wrap="none" rtlCol="0">
            <a:spAutoFit/>
          </a:bodyPr>
          <a:lstStyle/>
          <a:p>
            <a:r>
              <a:rPr lang="en-US" b="1" dirty="0">
                <a:latin typeface="Times New Roman" pitchFamily="18" charset="0"/>
                <a:cs typeface="Times New Roman" pitchFamily="18" charset="0"/>
              </a:rPr>
              <a:t>VN</a:t>
            </a:r>
          </a:p>
        </p:txBody>
      </p:sp>
    </p:spTree>
    <p:extLst>
      <p:ext uri="{BB962C8B-B14F-4D97-AF65-F5344CB8AC3E}">
        <p14:creationId xmlns:p14="http://schemas.microsoft.com/office/powerpoint/2010/main" val="3258121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25675" y="1066800"/>
            <a:ext cx="4498975" cy="457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r>
              <a:rPr lang="fr-FR" sz="2400" dirty="0" err="1">
                <a:solidFill>
                  <a:schemeClr val="tx1"/>
                </a:solidFill>
                <a:latin typeface="Times New Roman" pitchFamily="18" charset="0"/>
                <a:cs typeface="Times New Roman" pitchFamily="18" charset="0"/>
              </a:rPr>
              <a:t>Câu</a:t>
            </a:r>
            <a:r>
              <a:rPr lang="fr-FR" sz="2400" dirty="0">
                <a:solidFill>
                  <a:schemeClr val="tx1"/>
                </a:solidFill>
                <a:latin typeface="Times New Roman" pitchFamily="18" charset="0"/>
                <a:cs typeface="Times New Roman" pitchFamily="18" charset="0"/>
              </a:rPr>
              <a:t> 3 : </a:t>
            </a:r>
            <a:r>
              <a:rPr lang="en-US" sz="2400" dirty="0" err="1">
                <a:solidFill>
                  <a:schemeClr val="tx1"/>
                </a:solidFill>
                <a:latin typeface="Times New Roman" pitchFamily="18" charset="0"/>
                <a:cs typeface="Times New Roman" pitchFamily="18" charset="0"/>
              </a:rPr>
              <a:t>Trong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hai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câu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thơ</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sau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thành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phần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nào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được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rút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gọn</a:t>
            </a:r>
            <a:r>
              <a:rPr lang="en-US" sz="2400" dirty="0">
                <a:solidFill>
                  <a:schemeClr val="tx1"/>
                </a:solidFill>
                <a:latin typeface="Times New Roman" pitchFamily="18" charset="0"/>
                <a:cs typeface="Times New Roman" pitchFamily="18" charset="0"/>
              </a:rPr>
              <a:t> ?</a:t>
            </a:r>
          </a:p>
          <a:p>
            <a:pPr fontAlgn="base"/>
            <a:r>
              <a:rPr lang="en-US" sz="2400" dirty="0" err="1">
                <a:solidFill>
                  <a:schemeClr val="tx1"/>
                </a:solidFill>
                <a:latin typeface="Times New Roman" pitchFamily="18" charset="0"/>
                <a:cs typeface="Times New Roman" pitchFamily="18" charset="0"/>
              </a:rPr>
              <a:t>Khôi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phục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thành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phần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được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rút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gọn</a:t>
            </a:r>
            <a:r>
              <a:rPr lang="en-US" sz="2400" dirty="0">
                <a:solidFill>
                  <a:schemeClr val="tx1"/>
                </a:solidFill>
                <a:latin typeface="Times New Roman" pitchFamily="18" charset="0"/>
                <a:cs typeface="Times New Roman" pitchFamily="18" charset="0"/>
              </a:rPr>
              <a:t>. </a:t>
            </a:r>
          </a:p>
          <a:p>
            <a:pPr fontAlgn="base"/>
            <a:r>
              <a:rPr lang="en-US" sz="2400" b="1" i="1" dirty="0" err="1">
                <a:solidFill>
                  <a:schemeClr val="tx1"/>
                </a:solidFill>
                <a:latin typeface="Times New Roman" pitchFamily="18" charset="0"/>
                <a:cs typeface="Times New Roman" pitchFamily="18" charset="0"/>
              </a:rPr>
              <a:t>Trên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đường</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hành</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quân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xa</a:t>
            </a:r>
            <a:endParaRPr lang="en-US" sz="2400" dirty="0">
              <a:solidFill>
                <a:schemeClr val="tx1"/>
              </a:solidFill>
              <a:latin typeface="Times New Roman" pitchFamily="18" charset="0"/>
              <a:cs typeface="Times New Roman" pitchFamily="18" charset="0"/>
            </a:endParaRPr>
          </a:p>
          <a:p>
            <a:pPr fontAlgn="base"/>
            <a:r>
              <a:rPr lang="en-US" sz="2400" b="1" i="1" dirty="0" err="1">
                <a:solidFill>
                  <a:schemeClr val="tx1"/>
                </a:solidFill>
                <a:latin typeface="Times New Roman" pitchFamily="18" charset="0"/>
                <a:cs typeface="Times New Roman" pitchFamily="18" charset="0"/>
              </a:rPr>
              <a:t>Dừng</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chân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bên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xóm</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nhỏ</a:t>
            </a:r>
            <a:endParaRPr lang="en-US" sz="2400" dirty="0">
              <a:solidFill>
                <a:schemeClr val="tx1"/>
              </a:solidFill>
              <a:latin typeface="Times New Roman" pitchFamily="18" charset="0"/>
              <a:cs typeface="Times New Roman" pitchFamily="18" charset="0"/>
            </a:endParaRPr>
          </a:p>
          <a:p>
            <a:r>
              <a:rPr lang="vi-VN" sz="2400" b="1" i="1" dirty="0">
                <a:solidFill>
                  <a:schemeClr val="tx1"/>
                </a:solidFill>
                <a:latin typeface="Times New Roman" pitchFamily="18" charset="0"/>
                <a:cs typeface="Times New Roman" pitchFamily="18" charset="0"/>
              </a:rPr>
              <a:t>                       </a:t>
            </a:r>
            <a:r>
              <a:rPr lang="vi-VN" sz="2400" dirty="0">
                <a:solidFill>
                  <a:schemeClr val="tx1"/>
                </a:solidFill>
                <a:latin typeface="+mj-lt"/>
              </a:rPr>
              <a:t>(</a:t>
            </a:r>
            <a:r>
              <a:rPr lang="vi-VN" sz="2400" dirty="0">
                <a:solidFill>
                  <a:schemeClr val="tx1"/>
                </a:solidFill>
                <a:latin typeface="Times New Roman" pitchFamily="18" charset="0"/>
                <a:cs typeface="Times New Roman" pitchFamily="18" charset="0"/>
              </a:rPr>
              <a:t>Xuân Quỳnh</a:t>
            </a:r>
            <a:r>
              <a:rPr lang="en-US" sz="2400" dirty="0">
                <a:solidFill>
                  <a:schemeClr val="tx1"/>
                </a:solidFill>
                <a:latin typeface="Times New Roman" pitchFamily="18" charset="0"/>
                <a:cs typeface="Times New Roman" pitchFamily="18" charset="0"/>
              </a:rPr>
              <a:t>)</a:t>
            </a:r>
          </a:p>
        </p:txBody>
      </p:sp>
      <p:sp>
        <p:nvSpPr>
          <p:cNvPr id="120835" name="Title 1"/>
          <p:cNvSpPr>
            <a:spLocks noGrp="1"/>
          </p:cNvSpPr>
          <p:nvPr>
            <p:ph type="title" idx="4294967295"/>
          </p:nvPr>
        </p:nvSpPr>
        <p:spPr>
          <a:xfrm>
            <a:off x="304800" y="228600"/>
            <a:ext cx="1371600" cy="685800"/>
          </a:xfrm>
        </p:spPr>
        <p:txBody>
          <a:bodyPr/>
          <a:lstStyle/>
          <a:p>
            <a:r>
              <a:rPr lang="en-US" sz="3600" b="1" dirty="0" err="1">
                <a:solidFill>
                  <a:srgbClr val="C00000"/>
                </a:solidFill>
                <a:latin typeface="Times New Roman" pitchFamily="18" charset="0"/>
                <a:cs typeface="Times New Roman" pitchFamily="18" charset="0"/>
              </a:rPr>
              <a:t>Câu</a:t>
            </a:r>
            <a:r>
              <a:rPr lang="en-US" sz="3600" b="1" dirty="0">
                <a:solidFill>
                  <a:srgbClr val="C00000"/>
                </a:solidFill>
                <a:latin typeface="Times New Roman" pitchFamily="18" charset="0"/>
                <a:cs typeface="Times New Roman" pitchFamily="18" charset="0"/>
              </a:rPr>
              <a:t> 3</a:t>
            </a:r>
          </a:p>
        </p:txBody>
      </p:sp>
      <p:pic>
        <p:nvPicPr>
          <p:cNvPr id="8" name="Picture 7" descr="cau mon 5.png"/>
          <p:cNvPicPr>
            <a:picLocks noChangeAspect="1"/>
          </p:cNvPicPr>
          <p:nvPr/>
        </p:nvPicPr>
        <p:blipFill>
          <a:blip r:embed="rId2">
            <a:extLst>
              <a:ext uri="{28A0092B-C50C-407E-A947-70E740481C1C}">
                <a14:useLocalDpi xmlns:a14="http://schemas.microsoft.com/office/drawing/2010/main" val="0"/>
              </a:ext>
            </a:extLst>
          </a:blip>
          <a:srcRect r="49013"/>
          <a:stretch>
            <a:fillRect/>
          </a:stretch>
        </p:blipFill>
        <p:spPr bwMode="auto">
          <a:xfrm>
            <a:off x="1106487" y="0"/>
            <a:ext cx="3368675" cy="66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au mon 5.png"/>
          <p:cNvPicPr>
            <a:picLocks noChangeAspect="1"/>
          </p:cNvPicPr>
          <p:nvPr/>
        </p:nvPicPr>
        <p:blipFill>
          <a:blip r:embed="rId2">
            <a:extLst>
              <a:ext uri="{28A0092B-C50C-407E-A947-70E740481C1C}">
                <a14:useLocalDpi xmlns:a14="http://schemas.microsoft.com/office/drawing/2010/main" val="0"/>
              </a:ext>
            </a:extLst>
          </a:blip>
          <a:srcRect l="50987"/>
          <a:stretch>
            <a:fillRect/>
          </a:stretch>
        </p:blipFill>
        <p:spPr bwMode="auto">
          <a:xfrm>
            <a:off x="4475162" y="-1"/>
            <a:ext cx="3238500" cy="66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Up Arrow Callout 6">
            <a:hlinkClick r:id="rId3" action="ppaction://hlinksldjump"/>
          </p:cNvPr>
          <p:cNvSpPr/>
          <p:nvPr/>
        </p:nvSpPr>
        <p:spPr>
          <a:xfrm>
            <a:off x="7620000" y="6096000"/>
            <a:ext cx="1066800" cy="533400"/>
          </a:xfrm>
          <a:prstGeom prst="upArrowCallou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a:t>ĐA</a:t>
            </a:r>
          </a:p>
        </p:txBody>
      </p:sp>
      <p:sp>
        <p:nvSpPr>
          <p:cNvPr id="12" name="Up Arrow Callout 11"/>
          <p:cNvSpPr/>
          <p:nvPr/>
        </p:nvSpPr>
        <p:spPr>
          <a:xfrm>
            <a:off x="1447800" y="5638800"/>
            <a:ext cx="1066800" cy="1066800"/>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a:solidFill>
                  <a:srgbClr val="FFFFFF"/>
                </a:solidFill>
                <a:latin typeface="Calibri" pitchFamily="34" charset="0"/>
                <a:cs typeface="Arial" charset="0"/>
              </a:rPr>
              <a:t>MỞ</a:t>
            </a:r>
          </a:p>
        </p:txBody>
      </p:sp>
      <p:sp>
        <p:nvSpPr>
          <p:cNvPr id="13" name="Curved Up Arrow 12">
            <a:hlinkClick r:id="rId4" action="ppaction://hlinksldjump"/>
          </p:cNvPr>
          <p:cNvSpPr/>
          <p:nvPr/>
        </p:nvSpPr>
        <p:spPr>
          <a:xfrm>
            <a:off x="7848600" y="304800"/>
            <a:ext cx="990600" cy="762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
            <a:ext cx="1676399"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4394870"/>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2" presetClass="exit" presetSubtype="8" fill="hold" nodeType="withEffect">
                                  <p:stCondLst>
                                    <p:cond delay="0"/>
                                  </p:stCondLst>
                                  <p:childTnLst>
                                    <p:animEffect transition="out" filter="slide(from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2" presetClass="exit" presetSubtype="2" fill="hold" nodeType="withEffect">
                                  <p:stCondLst>
                                    <p:cond delay="0"/>
                                  </p:stCondLst>
                                  <p:childTnLst>
                                    <p:animEffect transition="out" filter="slide(fromRight)">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0" y="533400"/>
            <a:ext cx="6248400" cy="5562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err="1">
                <a:solidFill>
                  <a:schemeClr val="tx1"/>
                </a:solidFill>
                <a:latin typeface="Times New Roman" pitchFamily="18" charset="0"/>
                <a:cs typeface="Times New Roman" pitchFamily="18" charset="0"/>
              </a:rPr>
              <a:t>Câu</a:t>
            </a:r>
            <a:r>
              <a:rPr lang="en-US" sz="2400" b="1" dirty="0">
                <a:solidFill>
                  <a:schemeClr val="tx1"/>
                </a:solidFill>
                <a:latin typeface="Times New Roman" pitchFamily="18" charset="0"/>
                <a:cs typeface="Times New Roman" pitchFamily="18" charset="0"/>
              </a:rPr>
              <a:t> 1: </a:t>
            </a:r>
          </a:p>
          <a:p>
            <a:pPr fontAlgn="auto">
              <a:spcBef>
                <a:spcPts val="0"/>
              </a:spcBef>
              <a:spcAft>
                <a:spcPts val="0"/>
              </a:spcAft>
              <a:defRPr/>
            </a:pP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Câu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rút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gọn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câu</a:t>
            </a:r>
            <a:r>
              <a:rPr lang="en-US" sz="2400" dirty="0">
                <a:solidFill>
                  <a:schemeClr val="tx1"/>
                </a:solidFill>
                <a:latin typeface="Times New Roman" pitchFamily="18" charset="0"/>
                <a:cs typeface="Times New Roman" pitchFamily="18" charset="0"/>
              </a:rPr>
              <a:t>:</a:t>
            </a:r>
          </a:p>
          <a:p>
            <a:pPr fontAlgn="auto">
              <a:spcBef>
                <a:spcPts val="0"/>
              </a:spcBef>
              <a:spcAft>
                <a:spcPts val="0"/>
              </a:spcAft>
              <a:defRPr/>
            </a:pPr>
            <a:r>
              <a:rPr lang="en-US" sz="2400" i="1" dirty="0">
                <a:solidFill>
                  <a:schemeClr val="tx1"/>
                </a:solidFill>
                <a:latin typeface="Times New Roman" pitchFamily="18" charset="0"/>
                <a:cs typeface="Times New Roman" pitchFamily="18" charset="0"/>
              </a:rPr>
              <a:t>b. </a:t>
            </a:r>
            <a:r>
              <a:rPr lang="en-US" sz="2400" i="1" dirty="0" err="1">
                <a:solidFill>
                  <a:schemeClr val="tx1"/>
                </a:solidFill>
                <a:latin typeface="Times New Roman" pitchFamily="18" charset="0"/>
                <a:cs typeface="Times New Roman" pitchFamily="18" charset="0"/>
              </a:rPr>
              <a:t>Ăn</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quả</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nhớ</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kẻ</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trồng</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cây</a:t>
            </a:r>
            <a:r>
              <a:rPr lang="en-US" sz="2400" i="1" dirty="0">
                <a:solidFill>
                  <a:schemeClr val="tx1"/>
                </a:solidFill>
                <a:latin typeface="Times New Roman" pitchFamily="18" charset="0"/>
                <a:cs typeface="Times New Roman" pitchFamily="18" charset="0"/>
              </a:rPr>
              <a:t>.</a:t>
            </a:r>
          </a:p>
          <a:p>
            <a:pPr fontAlgn="auto">
              <a:spcBef>
                <a:spcPts val="0"/>
              </a:spcBef>
              <a:spcAft>
                <a:spcPts val="0"/>
              </a:spcAft>
              <a:defRPr/>
            </a:pPr>
            <a:r>
              <a:rPr lang="en-US" sz="2400" i="1" dirty="0">
                <a:solidFill>
                  <a:schemeClr val="tx1"/>
                </a:solidFill>
                <a:latin typeface="Times New Roman" pitchFamily="18" charset="0"/>
                <a:cs typeface="Times New Roman" pitchFamily="18" charset="0"/>
              </a:rPr>
              <a:t>c. </a:t>
            </a:r>
            <a:r>
              <a:rPr lang="en-US" sz="2400" i="1" dirty="0" err="1">
                <a:solidFill>
                  <a:schemeClr val="tx1"/>
                </a:solidFill>
                <a:latin typeface="Times New Roman" pitchFamily="18" charset="0"/>
                <a:cs typeface="Times New Roman" pitchFamily="18" charset="0"/>
              </a:rPr>
              <a:t>Nuôi</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lợn</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ăn</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cơm</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nằm</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nuôi</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tằm</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ăn</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cơm</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đứng</a:t>
            </a:r>
            <a:r>
              <a:rPr lang="en-US" sz="2400" i="1" dirty="0">
                <a:solidFill>
                  <a:schemeClr val="tx1"/>
                </a:solidFill>
                <a:latin typeface="Times New Roman" pitchFamily="18" charset="0"/>
                <a:cs typeface="Times New Roman" pitchFamily="18" charset="0"/>
              </a:rPr>
              <a:t>.</a:t>
            </a:r>
          </a:p>
          <a:p>
            <a:pPr fontAlgn="auto">
              <a:spcBef>
                <a:spcPts val="0"/>
              </a:spcBef>
              <a:spcAft>
                <a:spcPts val="0"/>
              </a:spcAft>
              <a:defRPr/>
            </a:pPr>
            <a:endParaRPr lang="en-US" sz="3600" b="1" dirty="0">
              <a:solidFill>
                <a:schemeClr val="tx1"/>
              </a:solidFill>
              <a:latin typeface="Times New Roman" pitchFamily="18" charset="0"/>
              <a:cs typeface="Times New Roman" pitchFamily="18" charset="0"/>
            </a:endParaRPr>
          </a:p>
        </p:txBody>
      </p:sp>
      <p:sp>
        <p:nvSpPr>
          <p:cNvPr id="3" name="Curved Up Arrow 2">
            <a:hlinkClick r:id="rId2" action="ppaction://hlinksldjump"/>
          </p:cNvPr>
          <p:cNvSpPr/>
          <p:nvPr/>
        </p:nvSpPr>
        <p:spPr>
          <a:xfrm>
            <a:off x="7848600" y="304800"/>
            <a:ext cx="990600" cy="762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extLst>
      <p:ext uri="{BB962C8B-B14F-4D97-AF65-F5344CB8AC3E}">
        <p14:creationId xmlns:p14="http://schemas.microsoft.com/office/powerpoint/2010/main" val="3362154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14400" y="457200"/>
            <a:ext cx="6248400" cy="5562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err="1">
                <a:solidFill>
                  <a:schemeClr val="tx1"/>
                </a:solidFill>
                <a:latin typeface="Times New Roman" pitchFamily="18" charset="0"/>
                <a:cs typeface="Times New Roman" pitchFamily="18" charset="0"/>
              </a:rPr>
              <a:t>Câu</a:t>
            </a:r>
            <a:r>
              <a:rPr lang="en-US" sz="2400" b="1" dirty="0">
                <a:solidFill>
                  <a:schemeClr val="tx1"/>
                </a:solidFill>
                <a:latin typeface="Times New Roman" pitchFamily="18" charset="0"/>
                <a:cs typeface="Times New Roman" pitchFamily="18" charset="0"/>
              </a:rPr>
              <a:t> 2: </a:t>
            </a:r>
          </a:p>
          <a:p>
            <a:pPr fontAlgn="base">
              <a:spcBef>
                <a:spcPct val="0"/>
              </a:spcBef>
              <a:spcAft>
                <a:spcPct val="0"/>
              </a:spcAft>
            </a:pP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Câu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rút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gọn</a:t>
            </a:r>
            <a:r>
              <a:rPr lang="en-US" sz="2800" dirty="0">
                <a:solidFill>
                  <a:srgbClr val="000000"/>
                </a:solidFill>
                <a:latin typeface="Times New Roman" pitchFamily="18" charset="0"/>
                <a:cs typeface="Times New Roman" pitchFamily="18" charset="0"/>
              </a:rPr>
              <a:t> : </a:t>
            </a:r>
            <a:r>
              <a:rPr lang="en-US" sz="2800" i="1" dirty="0" err="1">
                <a:solidFill>
                  <a:srgbClr val="000000"/>
                </a:solidFill>
                <a:latin typeface="Times New Roman" pitchFamily="18" charset="0"/>
                <a:cs typeface="Times New Roman" pitchFamily="18" charset="0"/>
              </a:rPr>
              <a:t>Cả</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tiếng</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cười</a:t>
            </a:r>
            <a:r>
              <a:rPr lang="en-US" sz="2800" i="1" dirty="0">
                <a:solidFill>
                  <a:srgbClr val="000000"/>
                </a:solidFill>
                <a:latin typeface="Times New Roman" pitchFamily="18" charset="0"/>
                <a:cs typeface="Times New Roman" pitchFamily="18" charset="0"/>
              </a:rPr>
              <a:t>.</a:t>
            </a:r>
          </a:p>
          <a:p>
            <a:pPr fontAlgn="base">
              <a:spcBef>
                <a:spcPct val="0"/>
              </a:spcBef>
              <a:spcAft>
                <a:spcPct val="0"/>
              </a:spcAft>
            </a:pP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Thành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phần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được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rút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gọn</a:t>
            </a:r>
            <a:r>
              <a:rPr lang="en-US" sz="2800" dirty="0">
                <a:solidFill>
                  <a:srgbClr val="000000"/>
                </a:solidFill>
                <a:latin typeface="Times New Roman" pitchFamily="18" charset="0"/>
                <a:cs typeface="Times New Roman" pitchFamily="18" charset="0"/>
              </a:rPr>
              <a:t> : </a:t>
            </a:r>
            <a:r>
              <a:rPr lang="en-US" sz="2800" dirty="0" err="1">
                <a:solidFill>
                  <a:srgbClr val="000000"/>
                </a:solidFill>
                <a:latin typeface="Times New Roman" pitchFamily="18" charset="0"/>
                <a:cs typeface="Times New Roman" pitchFamily="18" charset="0"/>
              </a:rPr>
              <a:t>Vị</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ngữ</a:t>
            </a:r>
            <a:endParaRPr lang="vi-VN" sz="2800" dirty="0">
              <a:solidFill>
                <a:srgbClr val="000000"/>
              </a:solidFill>
              <a:latin typeface="Times New Roman" pitchFamily="18" charset="0"/>
              <a:cs typeface="Times New Roman" pitchFamily="18" charset="0"/>
            </a:endParaRPr>
          </a:p>
          <a:p>
            <a:pPr fontAlgn="auto">
              <a:spcBef>
                <a:spcPts val="0"/>
              </a:spcBef>
              <a:spcAft>
                <a:spcPts val="0"/>
              </a:spcAft>
              <a:defRPr/>
            </a:pPr>
            <a:endParaRPr lang="en-US" sz="3600" b="1" dirty="0">
              <a:solidFill>
                <a:schemeClr val="tx1"/>
              </a:solidFill>
              <a:latin typeface="Times New Roman" pitchFamily="18" charset="0"/>
              <a:cs typeface="Times New Roman" pitchFamily="18" charset="0"/>
            </a:endParaRPr>
          </a:p>
        </p:txBody>
      </p:sp>
      <p:sp>
        <p:nvSpPr>
          <p:cNvPr id="4" name="Curved Up Arrow 3">
            <a:hlinkClick r:id="rId2" action="ppaction://hlinksldjump"/>
          </p:cNvPr>
          <p:cNvSpPr/>
          <p:nvPr/>
        </p:nvSpPr>
        <p:spPr>
          <a:xfrm>
            <a:off x="7848600" y="304800"/>
            <a:ext cx="990600" cy="762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extLst>
      <p:ext uri="{BB962C8B-B14F-4D97-AF65-F5344CB8AC3E}">
        <p14:creationId xmlns:p14="http://schemas.microsoft.com/office/powerpoint/2010/main" val="1646592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14400" y="457200"/>
            <a:ext cx="6248400" cy="5562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err="1">
                <a:solidFill>
                  <a:schemeClr val="tx1"/>
                </a:solidFill>
                <a:latin typeface="Times New Roman" pitchFamily="18" charset="0"/>
                <a:cs typeface="Times New Roman" pitchFamily="18" charset="0"/>
              </a:rPr>
              <a:t>Câu</a:t>
            </a:r>
            <a:r>
              <a:rPr lang="en-US" sz="2400" b="1" dirty="0">
                <a:solidFill>
                  <a:schemeClr val="tx1"/>
                </a:solidFill>
                <a:latin typeface="Times New Roman" pitchFamily="18" charset="0"/>
                <a:cs typeface="Times New Roman" pitchFamily="18" charset="0"/>
              </a:rPr>
              <a:t> 3: </a:t>
            </a:r>
          </a:p>
          <a:p>
            <a:pPr fontAlgn="base">
              <a:spcBef>
                <a:spcPct val="0"/>
              </a:spcBef>
              <a:spcAft>
                <a:spcPct val="0"/>
              </a:spcAft>
              <a:buFontTx/>
              <a:buChar char="-"/>
            </a:pPr>
            <a:r>
              <a:rPr lang="en-US" sz="2800" dirty="0" err="1">
                <a:solidFill>
                  <a:srgbClr val="000000"/>
                </a:solidFill>
                <a:latin typeface="Times New Roman" pitchFamily="18" charset="0"/>
                <a:cs typeface="Times New Roman" pitchFamily="18" charset="0"/>
              </a:rPr>
              <a:t>Thành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phần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được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rút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gọn</a:t>
            </a:r>
            <a:r>
              <a:rPr lang="en-US" sz="2800" dirty="0">
                <a:solidFill>
                  <a:srgbClr val="000000"/>
                </a:solidFill>
                <a:latin typeface="Times New Roman" pitchFamily="18" charset="0"/>
                <a:cs typeface="Times New Roman" pitchFamily="18" charset="0"/>
              </a:rPr>
              <a:t> : CN</a:t>
            </a:r>
          </a:p>
          <a:p>
            <a:pPr fontAlgn="base">
              <a:spcBef>
                <a:spcPct val="0"/>
              </a:spcBef>
              <a:spcAft>
                <a:spcPct val="0"/>
              </a:spcAft>
              <a:buFontTx/>
              <a:buChar char="-"/>
            </a:pP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Khôi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phục</a:t>
            </a:r>
            <a:r>
              <a:rPr lang="en-US" sz="2800" dirty="0">
                <a:solidFill>
                  <a:srgbClr val="000000"/>
                </a:solidFill>
                <a:latin typeface="Times New Roman" pitchFamily="18" charset="0"/>
                <a:cs typeface="Times New Roman" pitchFamily="18" charset="0"/>
              </a:rPr>
              <a:t> : </a:t>
            </a:r>
            <a:r>
              <a:rPr lang="en-US" sz="2800" i="1" dirty="0" err="1">
                <a:solidFill>
                  <a:srgbClr val="000000"/>
                </a:solidFill>
                <a:latin typeface="Times New Roman" pitchFamily="18" charset="0"/>
                <a:cs typeface="Times New Roman" pitchFamily="18" charset="0"/>
              </a:rPr>
              <a:t>Người</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chiến</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sĩ</a:t>
            </a:r>
            <a:r>
              <a:rPr lang="en-US" sz="2800" i="1" dirty="0">
                <a:solidFill>
                  <a:srgbClr val="000000"/>
                </a:solidFill>
                <a:latin typeface="Times New Roman" pitchFamily="18" charset="0"/>
                <a:cs typeface="Times New Roman" pitchFamily="18" charset="0"/>
              </a:rPr>
              <a:t>/</a:t>
            </a:r>
            <a:r>
              <a:rPr lang="en-US" sz="2800" i="1" dirty="0" err="1">
                <a:solidFill>
                  <a:srgbClr val="000000"/>
                </a:solidFill>
                <a:latin typeface="Times New Roman" pitchFamily="18" charset="0"/>
                <a:cs typeface="Times New Roman" pitchFamily="18" charset="0"/>
              </a:rPr>
              <a:t>anh</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chiến</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sĩ</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dừng</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chân</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bên</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xóm</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nhỏ</a:t>
            </a:r>
            <a:r>
              <a:rPr lang="en-US" sz="2800" i="1" dirty="0">
                <a:solidFill>
                  <a:srgbClr val="000000"/>
                </a:solidFill>
                <a:latin typeface="Times New Roman" pitchFamily="18" charset="0"/>
                <a:cs typeface="Times New Roman" pitchFamily="18" charset="0"/>
              </a:rPr>
              <a:t>.</a:t>
            </a:r>
            <a:endParaRPr lang="vi-VN" sz="2800" i="1" dirty="0">
              <a:solidFill>
                <a:srgbClr val="000000"/>
              </a:solidFill>
              <a:latin typeface="Times New Roman" pitchFamily="18" charset="0"/>
              <a:cs typeface="Times New Roman" pitchFamily="18" charset="0"/>
            </a:endParaRPr>
          </a:p>
          <a:p>
            <a:pPr fontAlgn="auto">
              <a:spcBef>
                <a:spcPts val="0"/>
              </a:spcBef>
              <a:spcAft>
                <a:spcPts val="0"/>
              </a:spcAft>
              <a:defRPr/>
            </a:pPr>
            <a:endParaRPr lang="en-US" sz="3600" b="1" dirty="0">
              <a:solidFill>
                <a:schemeClr val="tx1"/>
              </a:solidFill>
              <a:latin typeface="Times New Roman" pitchFamily="18" charset="0"/>
              <a:cs typeface="Times New Roman" pitchFamily="18" charset="0"/>
            </a:endParaRPr>
          </a:p>
        </p:txBody>
      </p:sp>
      <p:sp>
        <p:nvSpPr>
          <p:cNvPr id="8" name="Curved Up Arrow 7">
            <a:hlinkClick r:id="rId2" action="ppaction://hlinksldjump"/>
          </p:cNvPr>
          <p:cNvSpPr/>
          <p:nvPr/>
        </p:nvSpPr>
        <p:spPr>
          <a:xfrm>
            <a:off x="7848600" y="304800"/>
            <a:ext cx="990600" cy="762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extLst>
      <p:ext uri="{BB962C8B-B14F-4D97-AF65-F5344CB8AC3E}">
        <p14:creationId xmlns:p14="http://schemas.microsoft.com/office/powerpoint/2010/main" val="4240210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02975" y="356341"/>
            <a:ext cx="2712537" cy="523220"/>
          </a:xfrm>
          <a:prstGeom prst="rect">
            <a:avLst/>
          </a:prstGeom>
          <a:noFill/>
        </p:spPr>
        <p:txBody>
          <a:bodyPr wrap="none" rtlCol="0">
            <a:spAutoFit/>
          </a:bodyPr>
          <a:lstStyle/>
          <a:p>
            <a:r>
              <a:rPr lang="en-US" sz="2800" b="1" dirty="0">
                <a:solidFill>
                  <a:srgbClr val="FF0000"/>
                </a:solidFill>
                <a:latin typeface="Times New Roman" pitchFamily="18" charset="0"/>
                <a:cs typeface="Times New Roman" pitchFamily="18" charset="0"/>
              </a:rPr>
              <a:t>CÂU RÚT GỌN</a:t>
            </a:r>
          </a:p>
        </p:txBody>
      </p:sp>
      <p:graphicFrame>
        <p:nvGraphicFramePr>
          <p:cNvPr id="12" name="Table 11"/>
          <p:cNvGraphicFramePr>
            <a:graphicFrameLocks noGrp="1"/>
          </p:cNvGraphicFramePr>
          <p:nvPr>
            <p:extLst>
              <p:ext uri="{D42A27DB-BD31-4B8C-83A1-F6EECF244321}">
                <p14:modId xmlns:p14="http://schemas.microsoft.com/office/powerpoint/2010/main" val="3844532034"/>
              </p:ext>
            </p:extLst>
          </p:nvPr>
        </p:nvGraphicFramePr>
        <p:xfrm>
          <a:off x="381000" y="1012026"/>
          <a:ext cx="8014718" cy="4206239"/>
        </p:xfrm>
        <a:graphic>
          <a:graphicData uri="http://schemas.openxmlformats.org/drawingml/2006/table">
            <a:tbl>
              <a:tblPr firstRow="1" bandRow="1">
                <a:tableStyleId>{5C22544A-7EE6-4342-B048-85BDC9FD1C3A}</a:tableStyleId>
              </a:tblPr>
              <a:tblGrid>
                <a:gridCol w="6248403">
                  <a:extLst>
                    <a:ext uri="{9D8B030D-6E8A-4147-A177-3AD203B41FA5}">
                      <a16:colId xmlns:a16="http://schemas.microsoft.com/office/drawing/2014/main" xmlns="" val="20000"/>
                    </a:ext>
                  </a:extLst>
                </a:gridCol>
                <a:gridCol w="1766315">
                  <a:extLst>
                    <a:ext uri="{9D8B030D-6E8A-4147-A177-3AD203B41FA5}">
                      <a16:colId xmlns:a16="http://schemas.microsoft.com/office/drawing/2014/main" xmlns="" val="20001"/>
                    </a:ext>
                  </a:extLst>
                </a:gridCol>
              </a:tblGrid>
              <a:tr h="370840">
                <a:tc>
                  <a:txBody>
                    <a:bodyPr/>
                    <a:lstStyle/>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70840">
                <a:tc>
                  <a:txBody>
                    <a:bodyPr/>
                    <a:lstStyle/>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70840">
                <a:tc>
                  <a:txBody>
                    <a:bodyPr/>
                    <a:lstStyle/>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70840">
                <a:tc>
                  <a:txBody>
                    <a:bodyPr/>
                    <a:lstStyle/>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14" name="TextBox 13"/>
          <p:cNvSpPr txBox="1"/>
          <p:nvPr/>
        </p:nvSpPr>
        <p:spPr>
          <a:xfrm>
            <a:off x="467499" y="1239642"/>
            <a:ext cx="4477508" cy="830997"/>
          </a:xfrm>
          <a:prstGeom prst="rect">
            <a:avLst/>
          </a:prstGeom>
          <a:noFill/>
        </p:spPr>
        <p:txBody>
          <a:bodyPr wrap="none" rtlCol="0">
            <a:spAutoFit/>
          </a:bodyPr>
          <a:lstStyle/>
          <a:p>
            <a:r>
              <a:rPr lang="pt-BR" sz="2400" b="1" i="1" dirty="0">
                <a:solidFill>
                  <a:srgbClr val="000000"/>
                </a:solidFill>
                <a:latin typeface="Times New Roman" pitchFamily="18" charset="0"/>
                <a:cs typeface="Times New Roman" pitchFamily="18" charset="0"/>
              </a:rPr>
              <a:t>Học ăn, học nói, học gói, học mở.</a:t>
            </a:r>
          </a:p>
          <a:p>
            <a:endParaRPr lang="en-US" sz="2400" dirty="0"/>
          </a:p>
        </p:txBody>
      </p:sp>
      <p:sp>
        <p:nvSpPr>
          <p:cNvPr id="15" name="Rectangle 14"/>
          <p:cNvSpPr/>
          <p:nvPr/>
        </p:nvSpPr>
        <p:spPr>
          <a:xfrm>
            <a:off x="523013" y="1981200"/>
            <a:ext cx="4419600" cy="1200329"/>
          </a:xfrm>
          <a:prstGeom prst="rect">
            <a:avLst/>
          </a:prstGeom>
          <a:ln>
            <a:solidFill>
              <a:schemeClr val="bg1"/>
            </a:solidFill>
          </a:ln>
        </p:spPr>
        <p:txBody>
          <a:bodyPr wrap="square">
            <a:spAutoFit/>
          </a:bodyPr>
          <a:lstStyle/>
          <a:p>
            <a:pPr fontAlgn="base"/>
            <a:r>
              <a:rPr lang="en-US" sz="2400" b="1" i="1" dirty="0" err="1">
                <a:latin typeface="Times New Roman" pitchFamily="18" charset="0"/>
                <a:cs typeface="Times New Roman" pitchFamily="18" charset="0"/>
              </a:rPr>
              <a:t>Trên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đường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hành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quân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xa</a:t>
            </a:r>
            <a:endParaRPr lang="en-US" sz="2400" dirty="0">
              <a:latin typeface="Times New Roman" pitchFamily="18" charset="0"/>
              <a:cs typeface="Times New Roman" pitchFamily="18" charset="0"/>
            </a:endParaRPr>
          </a:p>
          <a:p>
            <a:pPr fontAlgn="base"/>
            <a:r>
              <a:rPr lang="en-US" sz="2400" b="1" i="1" dirty="0" err="1">
                <a:latin typeface="Times New Roman" pitchFamily="18" charset="0"/>
                <a:cs typeface="Times New Roman" pitchFamily="18" charset="0"/>
              </a:rPr>
              <a:t>Dừng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chân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bên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xóm</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nhỏ</a:t>
            </a:r>
            <a:endParaRPr lang="en-US" sz="2400" dirty="0">
              <a:latin typeface="Times New Roman" pitchFamily="18" charset="0"/>
              <a:cs typeface="Times New Roman" pitchFamily="18" charset="0"/>
            </a:endParaRPr>
          </a:p>
          <a:p>
            <a:r>
              <a:rPr lang="vi-VN" sz="2400" b="1" i="1" dirty="0">
                <a:latin typeface="Times New Roman" pitchFamily="18" charset="0"/>
                <a:cs typeface="Times New Roman" pitchFamily="18" charset="0"/>
              </a:rPr>
              <a:t>                       </a:t>
            </a:r>
            <a:r>
              <a:rPr lang="vi-VN" sz="2400" dirty="0"/>
              <a:t>(</a:t>
            </a:r>
            <a:r>
              <a:rPr lang="vi-VN" sz="2400" dirty="0">
                <a:latin typeface="Times New Roman" pitchFamily="18" charset="0"/>
                <a:cs typeface="Times New Roman" pitchFamily="18" charset="0"/>
              </a:rPr>
              <a:t>Xuân </a:t>
            </a:r>
            <a:r>
              <a:rPr lang="en-US" sz="2400" dirty="0">
                <a:latin typeface="Times New Roman" pitchFamily="18" charset="0"/>
                <a:cs typeface="Times New Roman" pitchFamily="18" charset="0"/>
              </a:rPr>
              <a:t>Q</a:t>
            </a:r>
            <a:r>
              <a:rPr lang="vi-VN" sz="2400" dirty="0">
                <a:latin typeface="Times New Roman" pitchFamily="18" charset="0"/>
                <a:cs typeface="Times New Roman" pitchFamily="18" charset="0"/>
              </a:rPr>
              <a:t>uỳnh)</a:t>
            </a:r>
            <a:endParaRPr lang="en-US" sz="2400" dirty="0"/>
          </a:p>
        </p:txBody>
      </p:sp>
      <p:sp>
        <p:nvSpPr>
          <p:cNvPr id="17" name="TextBox 16"/>
          <p:cNvSpPr txBox="1"/>
          <p:nvPr/>
        </p:nvSpPr>
        <p:spPr>
          <a:xfrm>
            <a:off x="596677" y="4060564"/>
            <a:ext cx="3304110" cy="1421928"/>
          </a:xfrm>
          <a:prstGeom prst="rect">
            <a:avLst/>
          </a:prstGeom>
          <a:noFill/>
        </p:spPr>
        <p:txBody>
          <a:bodyPr wrap="none" rtlCol="0">
            <a:spAutoFit/>
          </a:bodyPr>
          <a:lstStyle/>
          <a:p>
            <a:pPr fontAlgn="base">
              <a:lnSpc>
                <a:spcPct val="130000"/>
              </a:lnSpc>
              <a:spcBef>
                <a:spcPct val="0"/>
              </a:spcBef>
              <a:spcAft>
                <a:spcPct val="0"/>
              </a:spcAft>
            </a:pPr>
            <a:r>
              <a:rPr lang="pt-BR" sz="2400" dirty="0">
                <a:solidFill>
                  <a:srgbClr val="000000"/>
                </a:solidFill>
                <a:latin typeface="Times New Roman" pitchFamily="18" charset="0"/>
                <a:cs typeface="Times New Roman" pitchFamily="18" charset="0"/>
              </a:rPr>
              <a:t>- </a:t>
            </a:r>
            <a:r>
              <a:rPr lang="pt-BR" sz="2400" i="1" dirty="0">
                <a:solidFill>
                  <a:srgbClr val="000000"/>
                </a:solidFill>
                <a:latin typeface="Times New Roman" pitchFamily="18" charset="0"/>
                <a:cs typeface="Times New Roman" pitchFamily="18" charset="0"/>
              </a:rPr>
              <a:t>Bao giờ cậu đi Hà Nội?</a:t>
            </a:r>
          </a:p>
          <a:p>
            <a:pPr fontAlgn="base">
              <a:lnSpc>
                <a:spcPct val="130000"/>
              </a:lnSpc>
              <a:spcBef>
                <a:spcPct val="0"/>
              </a:spcBef>
              <a:spcAft>
                <a:spcPct val="0"/>
              </a:spcAft>
            </a:pPr>
            <a:r>
              <a:rPr lang="pt-BR" sz="2400" b="1" i="1" dirty="0">
                <a:solidFill>
                  <a:srgbClr val="000000"/>
                </a:solidFill>
                <a:latin typeface="Times New Roman" pitchFamily="18" charset="0"/>
                <a:cs typeface="Times New Roman" pitchFamily="18" charset="0"/>
              </a:rPr>
              <a:t>- Ngày mai.</a:t>
            </a:r>
          </a:p>
          <a:p>
            <a:endParaRPr lang="en-US" sz="2400" dirty="0"/>
          </a:p>
        </p:txBody>
      </p:sp>
      <p:sp>
        <p:nvSpPr>
          <p:cNvPr id="18" name="TextBox 17"/>
          <p:cNvSpPr txBox="1"/>
          <p:nvPr/>
        </p:nvSpPr>
        <p:spPr>
          <a:xfrm>
            <a:off x="467499" y="3256478"/>
            <a:ext cx="4903907" cy="830997"/>
          </a:xfrm>
          <a:prstGeom prst="rect">
            <a:avLst/>
          </a:prstGeom>
          <a:noFill/>
        </p:spPr>
        <p:txBody>
          <a:bodyPr wrap="none" rtlCol="0">
            <a:spAutoFit/>
          </a:bodyPr>
          <a:lstStyle/>
          <a:p>
            <a:pPr fontAlgn="base">
              <a:spcBef>
                <a:spcPct val="0"/>
              </a:spcBef>
              <a:spcAft>
                <a:spcPct val="0"/>
              </a:spcAft>
            </a:pPr>
            <a:r>
              <a:rPr lang="en-US" sz="2400" b="1" i="1" dirty="0" err="1">
                <a:latin typeface="Times New Roman" pitchFamily="18" charset="0"/>
                <a:cs typeface="Times New Roman" pitchFamily="18" charset="0"/>
              </a:rPr>
              <a:t>Tiếng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hát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ngừng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Cả</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tiếng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cười</a:t>
            </a:r>
            <a:r>
              <a:rPr lang="en-US" sz="2400" b="1" i="1" dirty="0">
                <a:latin typeface="Times New Roman" pitchFamily="18" charset="0"/>
                <a:cs typeface="Times New Roman" pitchFamily="18" charset="0"/>
              </a:rPr>
              <a:t>. </a:t>
            </a:r>
          </a:p>
          <a:p>
            <a:pPr fontAlgn="base">
              <a:spcBef>
                <a:spcPct val="0"/>
              </a:spcBef>
              <a:spcAft>
                <a:spcPct val="0"/>
              </a:spcAft>
            </a:pPr>
            <a:r>
              <a:rPr lang="en-US" sz="2400" b="1" i="1" dirty="0">
                <a:latin typeface="Times New Roman" pitchFamily="18" charset="0"/>
                <a:cs typeface="Times New Roman" pitchFamily="18" charset="0"/>
              </a:rPr>
              <a:t>                                           </a:t>
            </a:r>
            <a:r>
              <a:rPr lang="en-US" sz="2400" dirty="0">
                <a:latin typeface="Times New Roman" pitchFamily="18" charset="0"/>
                <a:cs typeface="Times New Roman" pitchFamily="18" charset="0"/>
              </a:rPr>
              <a:t>(Nam Cao)</a:t>
            </a:r>
          </a:p>
        </p:txBody>
      </p:sp>
      <p:sp>
        <p:nvSpPr>
          <p:cNvPr id="19" name="TextBox 18"/>
          <p:cNvSpPr txBox="1"/>
          <p:nvPr/>
        </p:nvSpPr>
        <p:spPr>
          <a:xfrm>
            <a:off x="6870264" y="1239642"/>
            <a:ext cx="1213794" cy="461665"/>
          </a:xfrm>
          <a:prstGeom prst="rect">
            <a:avLst/>
          </a:prstGeom>
          <a:noFill/>
        </p:spPr>
        <p:txBody>
          <a:bodyPr wrap="none" rtlCol="0">
            <a:spAutoFit/>
          </a:bodyPr>
          <a:lstStyle/>
          <a:p>
            <a:r>
              <a:rPr lang="en-US" sz="2400" dirty="0" err="1">
                <a:solidFill>
                  <a:srgbClr val="FF0000"/>
                </a:solidFill>
                <a:latin typeface="Times New Roman" pitchFamily="18" charset="0"/>
                <a:cs typeface="Times New Roman" pitchFamily="18" charset="0"/>
              </a:rPr>
              <a:t>Tục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ngữ</a:t>
            </a:r>
            <a:endParaRPr lang="en-US" sz="2400" dirty="0">
              <a:solidFill>
                <a:srgbClr val="FF0000"/>
              </a:solidFill>
              <a:latin typeface="Times New Roman" pitchFamily="18" charset="0"/>
              <a:cs typeface="Times New Roman" pitchFamily="18" charset="0"/>
            </a:endParaRPr>
          </a:p>
        </p:txBody>
      </p:sp>
      <p:sp>
        <p:nvSpPr>
          <p:cNvPr id="20" name="TextBox 19"/>
          <p:cNvSpPr txBox="1"/>
          <p:nvPr/>
        </p:nvSpPr>
        <p:spPr>
          <a:xfrm>
            <a:off x="7012183" y="2209137"/>
            <a:ext cx="1039067" cy="461665"/>
          </a:xfrm>
          <a:prstGeom prst="rect">
            <a:avLst/>
          </a:prstGeom>
          <a:noFill/>
        </p:spPr>
        <p:txBody>
          <a:bodyPr wrap="none" rtlCol="0">
            <a:spAutoFit/>
          </a:bodyPr>
          <a:lstStyle/>
          <a:p>
            <a:r>
              <a:rPr lang="en-US" sz="2400" dirty="0" err="1">
                <a:solidFill>
                  <a:srgbClr val="FF0000"/>
                </a:solidFill>
                <a:latin typeface="Times New Roman" pitchFamily="18" charset="0"/>
                <a:cs typeface="Times New Roman" pitchFamily="18" charset="0"/>
              </a:rPr>
              <a:t>Thơ</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ca</a:t>
            </a:r>
            <a:endParaRPr lang="en-US" sz="2400" dirty="0">
              <a:solidFill>
                <a:srgbClr val="FF0000"/>
              </a:solidFill>
              <a:latin typeface="Times New Roman" pitchFamily="18" charset="0"/>
              <a:cs typeface="Times New Roman" pitchFamily="18" charset="0"/>
            </a:endParaRPr>
          </a:p>
        </p:txBody>
      </p:sp>
      <p:sp>
        <p:nvSpPr>
          <p:cNvPr id="21" name="TextBox 20"/>
          <p:cNvSpPr txBox="1"/>
          <p:nvPr/>
        </p:nvSpPr>
        <p:spPr>
          <a:xfrm>
            <a:off x="6870264" y="3281829"/>
            <a:ext cx="1321196" cy="461665"/>
          </a:xfrm>
          <a:prstGeom prst="rect">
            <a:avLst/>
          </a:prstGeom>
          <a:noFill/>
        </p:spPr>
        <p:txBody>
          <a:bodyPr wrap="none" rtlCol="0">
            <a:spAutoFit/>
          </a:bodyPr>
          <a:lstStyle/>
          <a:p>
            <a:r>
              <a:rPr lang="en-US" sz="2400" dirty="0" err="1">
                <a:solidFill>
                  <a:srgbClr val="FF0000"/>
                </a:solidFill>
                <a:latin typeface="Times New Roman" pitchFamily="18" charset="0"/>
                <a:cs typeface="Times New Roman" pitchFamily="18" charset="0"/>
              </a:rPr>
              <a:t>Văn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xuôi</a:t>
            </a:r>
            <a:endParaRPr lang="en-US" sz="2400" dirty="0">
              <a:solidFill>
                <a:srgbClr val="FF0000"/>
              </a:solidFill>
              <a:latin typeface="Times New Roman" pitchFamily="18" charset="0"/>
              <a:cs typeface="Times New Roman" pitchFamily="18" charset="0"/>
            </a:endParaRPr>
          </a:p>
        </p:txBody>
      </p:sp>
      <p:sp>
        <p:nvSpPr>
          <p:cNvPr id="22" name="TextBox 21"/>
          <p:cNvSpPr txBox="1"/>
          <p:nvPr/>
        </p:nvSpPr>
        <p:spPr>
          <a:xfrm>
            <a:off x="6677443" y="4285719"/>
            <a:ext cx="1708545" cy="830997"/>
          </a:xfrm>
          <a:prstGeom prst="rect">
            <a:avLst/>
          </a:prstGeom>
          <a:noFill/>
        </p:spPr>
        <p:txBody>
          <a:bodyPr wrap="square" rtlCol="0">
            <a:spAutoFit/>
          </a:bodyPr>
          <a:lstStyle/>
          <a:p>
            <a:pPr algn="ctr"/>
            <a:r>
              <a:rPr lang="en-US" sz="2400" dirty="0" err="1">
                <a:solidFill>
                  <a:srgbClr val="FF0000"/>
                </a:solidFill>
                <a:latin typeface="Times New Roman" pitchFamily="18" charset="0"/>
                <a:cs typeface="Times New Roman" pitchFamily="18" charset="0"/>
              </a:rPr>
              <a:t>Lời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nói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hằng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ngày</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720616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9144001" cy="707886"/>
          </a:xfrm>
          <a:prstGeom prst="rect">
            <a:avLst/>
          </a:prstGeom>
          <a:noFill/>
        </p:spPr>
        <p:txBody>
          <a:bodyPr wrap="square" lIns="91440" tIns="45720" rIns="91440" bIns="45720">
            <a:spAutoFit/>
          </a:bodyPr>
          <a:lstStyle/>
          <a:p>
            <a:pPr algn="ctr"/>
            <a:r>
              <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HOẠT ĐỘNG TRẢI NGHIỆM, SÁNG TẠO</a:t>
            </a:r>
          </a:p>
        </p:txBody>
      </p:sp>
      <p:sp>
        <p:nvSpPr>
          <p:cNvPr id="3" name="TextBox 2"/>
          <p:cNvSpPr txBox="1"/>
          <p:nvPr/>
        </p:nvSpPr>
        <p:spPr>
          <a:xfrm>
            <a:off x="1206674" y="936486"/>
            <a:ext cx="7476534" cy="461665"/>
          </a:xfrm>
          <a:prstGeom prst="rect">
            <a:avLst/>
          </a:prstGeom>
          <a:noFill/>
        </p:spPr>
        <p:txBody>
          <a:bodyPr wrap="none" rtlCol="0">
            <a:spAutoFit/>
          </a:bodyPr>
          <a:lstStyle/>
          <a:p>
            <a:r>
              <a:rPr lang="en-US" sz="2400" b="1" dirty="0" err="1">
                <a:solidFill>
                  <a:srgbClr val="FF0000"/>
                </a:solidFill>
                <a:latin typeface="Times New Roman" pitchFamily="18" charset="0"/>
                <a:cs typeface="Times New Roman" pitchFamily="18" charset="0"/>
              </a:rPr>
              <a:t>Sử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dụng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câu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rút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gọn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viết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khẩu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hiệu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theo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nội</a:t>
            </a:r>
            <a:r>
              <a:rPr lang="en-US" sz="2400" b="1" dirty="0">
                <a:solidFill>
                  <a:srgbClr val="FF0000"/>
                </a:solidFill>
                <a:latin typeface="Times New Roman" pitchFamily="18" charset="0"/>
                <a:cs typeface="Times New Roman" pitchFamily="18" charset="0"/>
              </a:rPr>
              <a:t> dung </a:t>
            </a:r>
            <a:r>
              <a:rPr lang="en-US" sz="2400" b="1" dirty="0" err="1">
                <a:solidFill>
                  <a:srgbClr val="FF0000"/>
                </a:solidFill>
                <a:latin typeface="Times New Roman" pitchFamily="18" charset="0"/>
                <a:cs typeface="Times New Roman" pitchFamily="18" charset="0"/>
              </a:rPr>
              <a:t>tranh</a:t>
            </a:r>
            <a:endParaRPr lang="en-US" sz="2400" b="1" dirty="0">
              <a:solidFill>
                <a:srgbClr val="FF0000"/>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57650"/>
            <a:ext cx="4248150" cy="219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01" y="3756077"/>
            <a:ext cx="4214747"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701" y="1457650"/>
            <a:ext cx="1362874" cy="523220"/>
          </a:xfrm>
          <a:prstGeom prst="rect">
            <a:avLst/>
          </a:prstGeom>
          <a:noFill/>
        </p:spPr>
        <p:txBody>
          <a:bodyPr wrap="none" rtlCol="0">
            <a:spAutoFit/>
          </a:bodyPr>
          <a:lstStyle/>
          <a:p>
            <a:r>
              <a:rPr lang="en-US" sz="2800" b="1" dirty="0" err="1">
                <a:solidFill>
                  <a:srgbClr val="FF0000"/>
                </a:solidFill>
              </a:rPr>
              <a:t>Nhóm</a:t>
            </a:r>
            <a:r>
              <a:rPr lang="en-US" sz="2800" b="1" dirty="0">
                <a:solidFill>
                  <a:srgbClr val="FF0000"/>
                </a:solidFill>
              </a:rPr>
              <a:t> 1</a:t>
            </a:r>
          </a:p>
        </p:txBody>
      </p:sp>
      <p:sp>
        <p:nvSpPr>
          <p:cNvPr id="11" name="TextBox 10"/>
          <p:cNvSpPr txBox="1"/>
          <p:nvPr/>
        </p:nvSpPr>
        <p:spPr>
          <a:xfrm>
            <a:off x="16701" y="5529590"/>
            <a:ext cx="1362874" cy="523220"/>
          </a:xfrm>
          <a:prstGeom prst="rect">
            <a:avLst/>
          </a:prstGeom>
          <a:noFill/>
        </p:spPr>
        <p:txBody>
          <a:bodyPr wrap="none" rtlCol="0">
            <a:spAutoFit/>
          </a:bodyPr>
          <a:lstStyle/>
          <a:p>
            <a:r>
              <a:rPr lang="en-US" sz="2800" b="1" dirty="0" err="1"/>
              <a:t>Nhóm</a:t>
            </a:r>
            <a:r>
              <a:rPr lang="en-US" sz="2800" b="1" dirty="0"/>
              <a:t> 2</a:t>
            </a:r>
          </a:p>
        </p:txBody>
      </p:sp>
      <p:cxnSp>
        <p:nvCxnSpPr>
          <p:cNvPr id="8" name="Straight Connector 7"/>
          <p:cNvCxnSpPr/>
          <p:nvPr/>
        </p:nvCxnSpPr>
        <p:spPr>
          <a:xfrm flipH="1">
            <a:off x="1219200" y="4085242"/>
            <a:ext cx="1981200" cy="155355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76400" y="4180820"/>
            <a:ext cx="1752600" cy="16103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2567" y="1446167"/>
            <a:ext cx="4385247" cy="219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2567" y="3756077"/>
            <a:ext cx="4385247" cy="30695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flipH="1">
            <a:off x="5486400" y="4009989"/>
            <a:ext cx="1562100" cy="21622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486400" y="3919210"/>
            <a:ext cx="2497582" cy="156604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542567" y="1457650"/>
            <a:ext cx="1362874" cy="523220"/>
          </a:xfrm>
          <a:prstGeom prst="rect">
            <a:avLst/>
          </a:prstGeom>
          <a:noFill/>
        </p:spPr>
        <p:txBody>
          <a:bodyPr wrap="none" rtlCol="0">
            <a:spAutoFit/>
          </a:bodyPr>
          <a:lstStyle/>
          <a:p>
            <a:r>
              <a:rPr lang="en-US" sz="2800" b="1" dirty="0" err="1">
                <a:solidFill>
                  <a:srgbClr val="FF0000"/>
                </a:solidFill>
              </a:rPr>
              <a:t>Nhóm</a:t>
            </a:r>
            <a:r>
              <a:rPr lang="en-US" sz="2800" b="1" dirty="0">
                <a:solidFill>
                  <a:srgbClr val="FF0000"/>
                </a:solidFill>
              </a:rPr>
              <a:t> 3</a:t>
            </a:r>
          </a:p>
        </p:txBody>
      </p:sp>
      <p:sp>
        <p:nvSpPr>
          <p:cNvPr id="31" name="TextBox 30"/>
          <p:cNvSpPr txBox="1"/>
          <p:nvPr/>
        </p:nvSpPr>
        <p:spPr>
          <a:xfrm>
            <a:off x="4536304" y="4462790"/>
            <a:ext cx="1362874" cy="523220"/>
          </a:xfrm>
          <a:prstGeom prst="rect">
            <a:avLst/>
          </a:prstGeom>
          <a:noFill/>
        </p:spPr>
        <p:txBody>
          <a:bodyPr wrap="none" rtlCol="0">
            <a:spAutoFit/>
          </a:bodyPr>
          <a:lstStyle/>
          <a:p>
            <a:r>
              <a:rPr lang="en-US" sz="2800" b="1" dirty="0" err="1"/>
              <a:t>Nhóm</a:t>
            </a:r>
            <a:r>
              <a:rPr lang="en-US" sz="2800" b="1" dirty="0"/>
              <a:t> 4</a:t>
            </a:r>
          </a:p>
        </p:txBody>
      </p:sp>
      <p:pic>
        <p:nvPicPr>
          <p:cNvPr id="9" name="NhoOnThayCo-MatNgoc_34ah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52400" y="631686"/>
            <a:ext cx="609600" cy="609600"/>
          </a:xfrm>
          <a:prstGeom prst="rect">
            <a:avLst/>
          </a:prstGeom>
        </p:spPr>
      </p:pic>
      <p:sp>
        <p:nvSpPr>
          <p:cNvPr id="12" name="Right Arrow 11"/>
          <p:cNvSpPr/>
          <p:nvPr/>
        </p:nvSpPr>
        <p:spPr>
          <a:xfrm>
            <a:off x="286511" y="228600"/>
            <a:ext cx="228600" cy="13031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4262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9"/>
                    </p:tgtEl>
                  </p:cond>
                </p:stCondLst>
                <p:endSync evt="end" delay="0">
                  <p:rtn val="all"/>
                </p:endSync>
                <p:childTnLst>
                  <p:par>
                    <p:cTn id="34" fill="hold">
                      <p:stCondLst>
                        <p:cond delay="indefinite"/>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230451" fill="hold"/>
                                        <p:tgtEl>
                                          <p:spTgt spid="9"/>
                                        </p:tgtEl>
                                      </p:cBhvr>
                                    </p:cmd>
                                  </p:childTnLst>
                                </p:cTn>
                              </p:par>
                            </p:childTnLst>
                          </p:cTn>
                        </p:par>
                      </p:childTnLst>
                    </p:cTn>
                  </p:par>
                </p:childTnLst>
              </p:cTn>
              <p:nextCondLst>
                <p:cond evt="onClick" delay="0">
                  <p:tgtEl>
                    <p:spTgt spid="9"/>
                  </p:tgtEl>
                </p:cond>
              </p:nextCondLst>
            </p:seq>
            <p:audio>
              <p:cMediaNode vol="80000">
                <p:cTn id="38" fill="hold" display="0">
                  <p:stCondLst>
                    <p:cond delay="indefinite"/>
                  </p:stCondLst>
                  <p:endCondLst>
                    <p:cond evt="onStopAudio" delay="0">
                      <p:tgtEl>
                        <p:sldTgt/>
                      </p:tgtEl>
                    </p:cond>
                    <p:cond evt="onNext" delay="0">
                      <p:tgtEl>
                        <p:sldTgt/>
                      </p:tgtEl>
                    </p:cond>
                  </p:endCondLst>
                </p:cTn>
                <p:tgtEl>
                  <p:spTgt spid="9"/>
                </p:tgtEl>
              </p:cMediaNode>
            </p:audio>
          </p:childTnLst>
        </p:cTn>
      </p:par>
    </p:tnLst>
    <p:bldLst>
      <p:bldP spid="6" grpId="0"/>
      <p:bldP spid="11" grpId="0"/>
      <p:bldP spid="30" grpId="0"/>
      <p:bldP spid="31"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533400" y="381000"/>
            <a:ext cx="80010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115000"/>
              </a:lnSpc>
              <a:spcBef>
                <a:spcPct val="0"/>
              </a:spcBef>
              <a:spcAft>
                <a:spcPct val="0"/>
              </a:spcAft>
            </a:pPr>
            <a:r>
              <a:rPr lang="pt-BR" sz="2400" b="1" dirty="0">
                <a:solidFill>
                  <a:srgbClr val="000000"/>
                </a:solidFill>
                <a:latin typeface="Times New Roman" pitchFamily="18" charset="0"/>
                <a:cs typeface="Times New Roman" pitchFamily="18" charset="0"/>
              </a:rPr>
              <a:t>VÍ DỤ</a:t>
            </a:r>
          </a:p>
          <a:p>
            <a:pPr marL="457200" indent="-457200" eaLnBrk="1" fontAlgn="base" hangingPunct="1">
              <a:lnSpc>
                <a:spcPct val="115000"/>
              </a:lnSpc>
              <a:spcBef>
                <a:spcPct val="0"/>
              </a:spcBef>
              <a:spcAft>
                <a:spcPct val="0"/>
              </a:spcAft>
              <a:buAutoNum type="alphaLcPeriod"/>
            </a:pPr>
            <a:r>
              <a:rPr lang="pt-BR" sz="2400" i="1" dirty="0">
                <a:solidFill>
                  <a:srgbClr val="000000"/>
                </a:solidFill>
                <a:latin typeface="Times New Roman" pitchFamily="18" charset="0"/>
                <a:cs typeface="Times New Roman" pitchFamily="18" charset="0"/>
              </a:rPr>
              <a:t>Sáng chủ nhật, trường em tổ chức cắm trại. Sân trường thật đông vui.</a:t>
            </a:r>
            <a:r>
              <a:rPr lang="pt-BR" sz="2400" b="1" i="1" dirty="0">
                <a:solidFill>
                  <a:srgbClr val="000000"/>
                </a:solidFill>
                <a:latin typeface="Times New Roman" pitchFamily="18" charset="0"/>
                <a:cs typeface="Times New Roman" pitchFamily="18" charset="0"/>
              </a:rPr>
              <a:t> Chạy  loăng quăng. Nhảy dây. Chơi kéo co.</a:t>
            </a:r>
          </a:p>
          <a:p>
            <a:pPr eaLnBrk="1" fontAlgn="base" hangingPunct="1">
              <a:lnSpc>
                <a:spcPct val="115000"/>
              </a:lnSpc>
              <a:spcBef>
                <a:spcPct val="0"/>
              </a:spcBef>
              <a:spcAft>
                <a:spcPct val="0"/>
              </a:spcAft>
            </a:pPr>
            <a:endParaRPr lang="pt-BR" sz="2400" b="1" i="1" dirty="0">
              <a:solidFill>
                <a:srgbClr val="000000"/>
              </a:solidFill>
              <a:latin typeface="Times New Roman" pitchFamily="18" charset="0"/>
              <a:cs typeface="Times New Roman" pitchFamily="18" charset="0"/>
            </a:endParaRPr>
          </a:p>
          <a:p>
            <a:pPr eaLnBrk="1" fontAlgn="base" hangingPunct="1">
              <a:lnSpc>
                <a:spcPct val="115000"/>
              </a:lnSpc>
              <a:spcBef>
                <a:spcPct val="0"/>
              </a:spcBef>
              <a:spcAft>
                <a:spcPct val="0"/>
              </a:spcAft>
            </a:pPr>
            <a:endParaRPr lang="pt-BR" sz="2400" b="1" i="1" dirty="0">
              <a:solidFill>
                <a:srgbClr val="000000"/>
              </a:solidFill>
              <a:latin typeface="Times New Roman" pitchFamily="18" charset="0"/>
              <a:cs typeface="Times New Roman" pitchFamily="18" charset="0"/>
            </a:endParaRPr>
          </a:p>
          <a:p>
            <a:pPr eaLnBrk="1" fontAlgn="base" hangingPunct="1">
              <a:lnSpc>
                <a:spcPct val="115000"/>
              </a:lnSpc>
              <a:spcBef>
                <a:spcPct val="0"/>
              </a:spcBef>
              <a:spcAft>
                <a:spcPct val="0"/>
              </a:spcAft>
            </a:pPr>
            <a:endParaRPr lang="pt-BR" sz="2400" b="1" i="1" dirty="0">
              <a:solidFill>
                <a:srgbClr val="000000"/>
              </a:solidFill>
              <a:latin typeface="Times New Roman" pitchFamily="18" charset="0"/>
              <a:cs typeface="Times New Roman" pitchFamily="18" charset="0"/>
            </a:endParaRPr>
          </a:p>
          <a:p>
            <a:pPr eaLnBrk="1" fontAlgn="base" hangingPunct="1">
              <a:lnSpc>
                <a:spcPct val="115000"/>
              </a:lnSpc>
              <a:spcBef>
                <a:spcPct val="0"/>
              </a:spcBef>
              <a:spcAft>
                <a:spcPct val="0"/>
              </a:spcAft>
            </a:pPr>
            <a:r>
              <a:rPr lang="pt-BR" sz="2400" i="1" dirty="0">
                <a:solidFill>
                  <a:srgbClr val="000000"/>
                </a:solidFill>
                <a:latin typeface="Times New Roman" pitchFamily="18" charset="0"/>
                <a:cs typeface="Times New Roman" pitchFamily="18" charset="0"/>
              </a:rPr>
              <a:t>b. </a:t>
            </a:r>
          </a:p>
          <a:p>
            <a:pPr eaLnBrk="1" fontAlgn="base" hangingPunct="1">
              <a:lnSpc>
                <a:spcPct val="115000"/>
              </a:lnSpc>
              <a:spcBef>
                <a:spcPct val="0"/>
              </a:spcBef>
              <a:spcAft>
                <a:spcPct val="0"/>
              </a:spcAft>
            </a:pPr>
            <a:r>
              <a:rPr lang="pt-BR" sz="2400" i="1" dirty="0">
                <a:solidFill>
                  <a:srgbClr val="000000"/>
                </a:solidFill>
                <a:latin typeface="Times New Roman" pitchFamily="18" charset="0"/>
                <a:cs typeface="Times New Roman" pitchFamily="18" charset="0"/>
              </a:rPr>
              <a:t>- Mẹ ơi, hôm nay con được một điểm 10.</a:t>
            </a:r>
          </a:p>
          <a:p>
            <a:pPr eaLnBrk="1" fontAlgn="base" hangingPunct="1">
              <a:lnSpc>
                <a:spcPct val="115000"/>
              </a:lnSpc>
              <a:spcBef>
                <a:spcPct val="0"/>
              </a:spcBef>
              <a:spcAft>
                <a:spcPct val="0"/>
              </a:spcAft>
            </a:pPr>
            <a:r>
              <a:rPr lang="pt-BR" sz="2400" i="1" dirty="0">
                <a:solidFill>
                  <a:srgbClr val="000000"/>
                </a:solidFill>
                <a:latin typeface="Times New Roman" pitchFamily="18" charset="0"/>
                <a:cs typeface="Times New Roman" pitchFamily="18" charset="0"/>
              </a:rPr>
              <a:t>- Con ngoan quá! Bài nào được điểm 10 thế?</a:t>
            </a:r>
            <a:endParaRPr lang="pt-BR" sz="2400" b="1" i="1" dirty="0">
              <a:solidFill>
                <a:srgbClr val="000000"/>
              </a:solidFill>
              <a:latin typeface="Times New Roman" pitchFamily="18" charset="0"/>
              <a:cs typeface="Times New Roman" pitchFamily="18" charset="0"/>
            </a:endParaRPr>
          </a:p>
          <a:p>
            <a:pPr eaLnBrk="1" fontAlgn="base" hangingPunct="1">
              <a:lnSpc>
                <a:spcPct val="115000"/>
              </a:lnSpc>
              <a:spcBef>
                <a:spcPct val="0"/>
              </a:spcBef>
              <a:spcAft>
                <a:spcPct val="0"/>
              </a:spcAft>
            </a:pPr>
            <a:r>
              <a:rPr lang="pt-BR" sz="2400" b="1" i="1" dirty="0">
                <a:solidFill>
                  <a:srgbClr val="000000"/>
                </a:solidFill>
                <a:latin typeface="Times New Roman" pitchFamily="18" charset="0"/>
                <a:cs typeface="Times New Roman" pitchFamily="18" charset="0"/>
              </a:rPr>
              <a:t>- Bài kiểm tra Toán.</a:t>
            </a:r>
            <a:endParaRPr lang="en-US" sz="2400" dirty="0">
              <a:solidFill>
                <a:srgbClr val="000000"/>
              </a:solidFill>
              <a:latin typeface="Times New Roman" pitchFamily="18" charset="0"/>
              <a:cs typeface="Times New Roman" pitchFamily="18" charset="0"/>
            </a:endParaRPr>
          </a:p>
        </p:txBody>
      </p:sp>
      <p:sp>
        <p:nvSpPr>
          <p:cNvPr id="2" name="TextBox 1"/>
          <p:cNvSpPr txBox="1"/>
          <p:nvPr/>
        </p:nvSpPr>
        <p:spPr>
          <a:xfrm>
            <a:off x="598629" y="2213110"/>
            <a:ext cx="4956806" cy="461665"/>
          </a:xfrm>
          <a:prstGeom prst="rect">
            <a:avLst/>
          </a:prstGeom>
          <a:noFill/>
        </p:spPr>
        <p:txBody>
          <a:bodyPr wrap="none" rtlCol="0">
            <a:spAutoFit/>
          </a:bodyPr>
          <a:lstStyle/>
          <a:p>
            <a:r>
              <a:rPr lang="en-US" sz="2400" b="1" dirty="0">
                <a:solidFill>
                  <a:srgbClr val="FF0000"/>
                </a:solidFill>
                <a:latin typeface="Times New Roman" pitchFamily="18" charset="0"/>
                <a:cs typeface="Times New Roman" pitchFamily="18" charset="0"/>
              </a:rPr>
              <a:t>=&gt; </a:t>
            </a:r>
            <a:r>
              <a:rPr lang="en-US" sz="2400" b="1" dirty="0" err="1">
                <a:solidFill>
                  <a:srgbClr val="FF0000"/>
                </a:solidFill>
                <a:latin typeface="Times New Roman" pitchFamily="18" charset="0"/>
                <a:cs typeface="Times New Roman" pitchFamily="18" charset="0"/>
              </a:rPr>
              <a:t>Câu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hiểu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gây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hiểu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sai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nghĩa</a:t>
            </a:r>
            <a:r>
              <a:rPr lang="en-US" sz="2400" b="1" dirty="0">
                <a:solidFill>
                  <a:srgbClr val="FF0000"/>
                </a:solidFill>
                <a:latin typeface="Times New Roman" pitchFamily="18" charset="0"/>
                <a:cs typeface="Times New Roman" pitchFamily="18" charset="0"/>
              </a:rPr>
              <a:t>.</a:t>
            </a:r>
          </a:p>
        </p:txBody>
      </p:sp>
      <p:sp>
        <p:nvSpPr>
          <p:cNvPr id="5" name="TextBox 4"/>
          <p:cNvSpPr txBox="1"/>
          <p:nvPr/>
        </p:nvSpPr>
        <p:spPr>
          <a:xfrm>
            <a:off x="914399" y="4724400"/>
            <a:ext cx="2477794" cy="461665"/>
          </a:xfrm>
          <a:prstGeom prst="rect">
            <a:avLst/>
          </a:prstGeom>
          <a:noFill/>
        </p:spPr>
        <p:txBody>
          <a:bodyPr wrap="none" rtlCol="0">
            <a:spAutoFit/>
          </a:bodyPr>
          <a:lstStyle/>
          <a:p>
            <a:r>
              <a:rPr lang="en-US" sz="2400" b="1" dirty="0">
                <a:solidFill>
                  <a:srgbClr val="FF0000"/>
                </a:solidFill>
                <a:latin typeface="Times New Roman" pitchFamily="18" charset="0"/>
                <a:cs typeface="Times New Roman" pitchFamily="18" charset="0"/>
              </a:rPr>
              <a:t>=&gt; </a:t>
            </a:r>
            <a:r>
              <a:rPr lang="en-US" sz="2400" b="1" dirty="0" err="1">
                <a:solidFill>
                  <a:srgbClr val="FF0000"/>
                </a:solidFill>
                <a:latin typeface="Times New Roman" pitchFamily="18" charset="0"/>
                <a:cs typeface="Times New Roman" pitchFamily="18" charset="0"/>
              </a:rPr>
              <a:t>Thiếu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lễ</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phép</a:t>
            </a:r>
            <a:r>
              <a:rPr lang="en-US" sz="2400" b="1" dirty="0">
                <a:solidFill>
                  <a:srgbClr val="FF0000"/>
                </a:solidFill>
                <a:latin typeface="Times New Roman" pitchFamily="18" charset="0"/>
                <a:cs typeface="Times New Roman" pitchFamily="18" charset="0"/>
              </a:rPr>
              <a:t>.</a:t>
            </a:r>
          </a:p>
        </p:txBody>
      </p:sp>
      <p:sp>
        <p:nvSpPr>
          <p:cNvPr id="3" name="TextBox 2"/>
          <p:cNvSpPr txBox="1"/>
          <p:nvPr/>
        </p:nvSpPr>
        <p:spPr>
          <a:xfrm>
            <a:off x="4533900" y="4704993"/>
            <a:ext cx="3713709" cy="461665"/>
          </a:xfrm>
          <a:prstGeom prst="rect">
            <a:avLst/>
          </a:prstGeom>
          <a:solidFill>
            <a:schemeClr val="bg1"/>
          </a:solidFill>
        </p:spPr>
        <p:txBody>
          <a:bodyPr wrap="none" rtlCol="0">
            <a:spAutoFit/>
          </a:bodyPr>
          <a:lstStyle/>
          <a:p>
            <a:r>
              <a:rPr lang="en-US" sz="2400" b="1" dirty="0">
                <a:latin typeface="Times New Roman" pitchFamily="18" charset="0"/>
                <a:cs typeface="Times New Roman" pitchFamily="18" charset="0"/>
              </a:rPr>
              <a:t>=&gt; </a:t>
            </a:r>
            <a:r>
              <a:rPr lang="en-US" sz="2400" b="1" dirty="0" err="1">
                <a:latin typeface="Times New Roman" pitchFamily="18" charset="0"/>
                <a:cs typeface="Times New Roman" pitchFamily="18" charset="0"/>
              </a:rPr>
              <a:t>Thêm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a:t>
            </a:r>
            <a:r>
              <a:rPr lang="en-US" sz="2400" b="1" dirty="0">
                <a:latin typeface="Times New Roman" pitchFamily="18" charset="0"/>
                <a:cs typeface="Times New Roman" pitchFamily="18" charset="0"/>
              </a:rPr>
              <a:t>…ạ/ </a:t>
            </a:r>
            <a:r>
              <a:rPr lang="en-US" sz="2400" b="1" dirty="0" err="1">
                <a:latin typeface="Times New Roman" pitchFamily="18" charset="0"/>
                <a:cs typeface="Times New Roman" pitchFamily="18" charset="0"/>
              </a:rPr>
              <a:t>thưa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6" name="TextBox 5"/>
          <p:cNvSpPr txBox="1"/>
          <p:nvPr/>
        </p:nvSpPr>
        <p:spPr>
          <a:xfrm>
            <a:off x="685800" y="1755647"/>
            <a:ext cx="2391232" cy="461665"/>
          </a:xfrm>
          <a:prstGeom prst="rect">
            <a:avLst/>
          </a:prstGeom>
          <a:noFill/>
        </p:spPr>
        <p:txBody>
          <a:bodyPr wrap="none" rtlCol="0">
            <a:spAutoFit/>
          </a:bodyPr>
          <a:lstStyle/>
          <a:p>
            <a:r>
              <a:rPr lang="en-US" sz="2400" dirty="0">
                <a:latin typeface="Times New Roman" pitchFamily="18" charset="0"/>
                <a:cs typeface="Times New Roman" pitchFamily="18" charset="0"/>
              </a:rPr>
              <a:t>=&gt; </a:t>
            </a:r>
            <a:r>
              <a:rPr lang="en-US" sz="2400" dirty="0" err="1">
                <a:latin typeface="Times New Roman" pitchFamily="18" charset="0"/>
                <a:cs typeface="Times New Roman" pitchFamily="18" charset="0"/>
              </a:rPr>
              <a:t>Thiếu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5174881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3"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83_truyen-tieu-lam-8"/>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5486400" y="3195638"/>
            <a:ext cx="3633788" cy="363378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19" name="Text Box 3"/>
          <p:cNvSpPr txBox="1">
            <a:spLocks noChangeArrowheads="1"/>
          </p:cNvSpPr>
          <p:nvPr/>
        </p:nvSpPr>
        <p:spPr bwMode="auto">
          <a:xfrm>
            <a:off x="101252" y="416443"/>
            <a:ext cx="5791200"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lnSpc>
                <a:spcPct val="115000"/>
              </a:lnSpc>
              <a:spcBef>
                <a:spcPct val="0"/>
              </a:spcBef>
              <a:spcAft>
                <a:spcPct val="0"/>
              </a:spcAft>
            </a:pPr>
            <a:r>
              <a:rPr lang="en-US" i="1" dirty="0">
                <a:solidFill>
                  <a:srgbClr val="000000"/>
                </a:solidFill>
              </a:rPr>
              <a:t>     </a:t>
            </a:r>
            <a:r>
              <a:rPr lang="en-US" sz="2000" i="1" dirty="0" err="1">
                <a:solidFill>
                  <a:srgbClr val="000000"/>
                </a:solidFill>
                <a:latin typeface="Times New Roman" pitchFamily="18" charset="0"/>
                <a:cs typeface="Times New Roman" pitchFamily="18" charset="0"/>
              </a:rPr>
              <a:t>Một</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người</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sắp</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đi</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chơi</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xa</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dặn</a:t>
            </a:r>
            <a:r>
              <a:rPr lang="en-US" sz="2000" i="1" dirty="0">
                <a:solidFill>
                  <a:srgbClr val="000000"/>
                </a:solidFill>
                <a:latin typeface="Times New Roman" pitchFamily="18" charset="0"/>
                <a:cs typeface="Times New Roman" pitchFamily="18" charset="0"/>
              </a:rPr>
              <a:t> con:    </a:t>
            </a:r>
          </a:p>
          <a:p>
            <a:pPr eaLnBrk="1" fontAlgn="base" hangingPunct="1">
              <a:lnSpc>
                <a:spcPct val="115000"/>
              </a:lnSpc>
              <a:spcBef>
                <a:spcPct val="0"/>
              </a:spcBef>
              <a:spcAft>
                <a:spcPct val="0"/>
              </a:spcAft>
            </a:pPr>
            <a:r>
              <a:rPr lang="en-US" sz="2000" i="1" dirty="0">
                <a:solidFill>
                  <a:srgbClr val="000000"/>
                </a:solidFill>
                <a:latin typeface="Times New Roman" pitchFamily="18" charset="0"/>
                <a:cs typeface="Times New Roman" pitchFamily="18" charset="0"/>
              </a:rPr>
              <a:t>     - Ở </a:t>
            </a:r>
            <a:r>
              <a:rPr lang="en-US" sz="2000" i="1" dirty="0" err="1">
                <a:solidFill>
                  <a:srgbClr val="000000"/>
                </a:solidFill>
                <a:latin typeface="Times New Roman" pitchFamily="18" charset="0"/>
                <a:cs typeface="Times New Roman" pitchFamily="18" charset="0"/>
              </a:rPr>
              <a:t>nhà</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có</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ai</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hỏi</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thì</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bảo</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bố</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đi</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vắng</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nhé</a:t>
            </a:r>
            <a:r>
              <a:rPr lang="en-US" sz="2000" i="1" dirty="0">
                <a:solidFill>
                  <a:srgbClr val="000000"/>
                </a:solidFill>
                <a:latin typeface="Times New Roman" pitchFamily="18" charset="0"/>
                <a:cs typeface="Times New Roman" pitchFamily="18" charset="0"/>
              </a:rPr>
              <a:t> ! </a:t>
            </a:r>
          </a:p>
          <a:p>
            <a:pPr eaLnBrk="1" fontAlgn="base" hangingPunct="1">
              <a:lnSpc>
                <a:spcPct val="115000"/>
              </a:lnSpc>
              <a:spcBef>
                <a:spcPct val="0"/>
              </a:spcBef>
              <a:spcAft>
                <a:spcPct val="0"/>
              </a:spcAft>
            </a:pP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Sợ</a:t>
            </a:r>
            <a:r>
              <a:rPr lang="en-US" sz="2000" i="1" dirty="0">
                <a:solidFill>
                  <a:srgbClr val="000000"/>
                </a:solidFill>
                <a:latin typeface="Times New Roman" pitchFamily="18" charset="0"/>
                <a:cs typeface="Times New Roman" pitchFamily="18" charset="0"/>
              </a:rPr>
              <a:t> con </a:t>
            </a:r>
            <a:r>
              <a:rPr lang="en-US" sz="2000" i="1" dirty="0" err="1">
                <a:solidFill>
                  <a:srgbClr val="000000"/>
                </a:solidFill>
                <a:latin typeface="Times New Roman" pitchFamily="18" charset="0"/>
                <a:cs typeface="Times New Roman" pitchFamily="18" charset="0"/>
              </a:rPr>
              <a:t>mải</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chơi</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quên</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mất</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ông</a:t>
            </a:r>
            <a:r>
              <a:rPr lang="en-US" sz="2000" i="1" dirty="0">
                <a:solidFill>
                  <a:srgbClr val="000000"/>
                </a:solidFill>
                <a:latin typeface="Times New Roman" pitchFamily="18" charset="0"/>
                <a:cs typeface="Times New Roman" pitchFamily="18" charset="0"/>
              </a:rPr>
              <a:t> ta </a:t>
            </a:r>
            <a:r>
              <a:rPr lang="en-US" sz="2000" i="1" dirty="0" err="1">
                <a:solidFill>
                  <a:srgbClr val="000000"/>
                </a:solidFill>
                <a:latin typeface="Times New Roman" pitchFamily="18" charset="0"/>
                <a:cs typeface="Times New Roman" pitchFamily="18" charset="0"/>
              </a:rPr>
              <a:t>viết</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mấy</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câu</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vào</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giấy</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đưa</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cho</a:t>
            </a:r>
            <a:r>
              <a:rPr lang="en-US" sz="2000" i="1" dirty="0">
                <a:solidFill>
                  <a:srgbClr val="000000"/>
                </a:solidFill>
                <a:latin typeface="Times New Roman" pitchFamily="18" charset="0"/>
                <a:cs typeface="Times New Roman" pitchFamily="18" charset="0"/>
              </a:rPr>
              <a:t> con, </a:t>
            </a:r>
            <a:r>
              <a:rPr lang="en-US" sz="2000" i="1" dirty="0" err="1">
                <a:solidFill>
                  <a:srgbClr val="000000"/>
                </a:solidFill>
                <a:latin typeface="Times New Roman" pitchFamily="18" charset="0"/>
                <a:cs typeface="Times New Roman" pitchFamily="18" charset="0"/>
              </a:rPr>
              <a:t>bảo</a:t>
            </a:r>
            <a:r>
              <a:rPr lang="en-US" sz="2000" i="1" dirty="0">
                <a:solidFill>
                  <a:srgbClr val="000000"/>
                </a:solidFill>
                <a:latin typeface="Times New Roman" pitchFamily="18" charset="0"/>
                <a:cs typeface="Times New Roman" pitchFamily="18" charset="0"/>
              </a:rPr>
              <a:t>: </a:t>
            </a:r>
          </a:p>
          <a:p>
            <a:pPr eaLnBrk="1" fontAlgn="base" hangingPunct="1">
              <a:lnSpc>
                <a:spcPct val="115000"/>
              </a:lnSpc>
              <a:spcBef>
                <a:spcPct val="0"/>
              </a:spcBef>
              <a:spcAft>
                <a:spcPct val="0"/>
              </a:spcAft>
            </a:pPr>
            <a:r>
              <a:rPr lang="en-US" sz="2000" i="1" dirty="0">
                <a:solidFill>
                  <a:srgbClr val="000000"/>
                </a:solidFill>
                <a:latin typeface="Times New Roman" pitchFamily="18" charset="0"/>
                <a:cs typeface="Times New Roman" pitchFamily="18" charset="0"/>
              </a:rPr>
              <a:t>    - </a:t>
            </a:r>
            <a:r>
              <a:rPr lang="en-US" sz="2000" i="1" dirty="0" err="1">
                <a:solidFill>
                  <a:srgbClr val="000000"/>
                </a:solidFill>
                <a:latin typeface="Times New Roman" pitchFamily="18" charset="0"/>
                <a:cs typeface="Times New Roman" pitchFamily="18" charset="0"/>
              </a:rPr>
              <a:t>Có</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ai</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hỏi</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thì</a:t>
            </a:r>
            <a:r>
              <a:rPr lang="en-US" sz="2000" i="1" dirty="0">
                <a:solidFill>
                  <a:srgbClr val="000000"/>
                </a:solidFill>
                <a:latin typeface="Times New Roman" pitchFamily="18" charset="0"/>
                <a:cs typeface="Times New Roman" pitchFamily="18" charset="0"/>
              </a:rPr>
              <a:t> con </a:t>
            </a:r>
            <a:r>
              <a:rPr lang="en-US" sz="2000" i="1" dirty="0" err="1">
                <a:solidFill>
                  <a:srgbClr val="000000"/>
                </a:solidFill>
                <a:latin typeface="Times New Roman" pitchFamily="18" charset="0"/>
                <a:cs typeface="Times New Roman" pitchFamily="18" charset="0"/>
              </a:rPr>
              <a:t>cứ</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đưa</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ra</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tờ</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giấy</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này</a:t>
            </a:r>
            <a:r>
              <a:rPr lang="en-US" sz="2000" i="1" dirty="0">
                <a:solidFill>
                  <a:srgbClr val="000000"/>
                </a:solidFill>
                <a:latin typeface="Times New Roman" pitchFamily="18" charset="0"/>
                <a:cs typeface="Times New Roman" pitchFamily="18" charset="0"/>
              </a:rPr>
              <a:t> ! </a:t>
            </a:r>
          </a:p>
          <a:p>
            <a:pPr eaLnBrk="1" fontAlgn="base" hangingPunct="1">
              <a:lnSpc>
                <a:spcPct val="115000"/>
              </a:lnSpc>
              <a:spcBef>
                <a:spcPct val="0"/>
              </a:spcBef>
              <a:spcAft>
                <a:spcPct val="0"/>
              </a:spcAft>
            </a:pP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Đứa</a:t>
            </a:r>
            <a:r>
              <a:rPr lang="en-US" sz="2000" i="1" dirty="0">
                <a:solidFill>
                  <a:srgbClr val="000000"/>
                </a:solidFill>
                <a:latin typeface="Times New Roman" pitchFamily="18" charset="0"/>
                <a:cs typeface="Times New Roman" pitchFamily="18" charset="0"/>
              </a:rPr>
              <a:t> con </a:t>
            </a:r>
            <a:r>
              <a:rPr lang="en-US" sz="2000" i="1" dirty="0" err="1">
                <a:solidFill>
                  <a:srgbClr val="000000"/>
                </a:solidFill>
                <a:latin typeface="Times New Roman" pitchFamily="18" charset="0"/>
                <a:cs typeface="Times New Roman" pitchFamily="18" charset="0"/>
              </a:rPr>
              <a:t>cầm</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giấy</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bỏ</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vào</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túi</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áo</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Cả</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ngày</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chẳng</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thấy</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ai</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hỏi</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Tối</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đến</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nó</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thắp</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đèn</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lấy</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giấy</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ra</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xem</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chẳng</a:t>
            </a:r>
            <a:r>
              <a:rPr lang="en-US" sz="2000" i="1" dirty="0">
                <a:solidFill>
                  <a:srgbClr val="000000"/>
                </a:solidFill>
                <a:latin typeface="Times New Roman" pitchFamily="18" charset="0"/>
                <a:cs typeface="Times New Roman" pitchFamily="18" charset="0"/>
              </a:rPr>
              <a:t> may </a:t>
            </a:r>
            <a:r>
              <a:rPr lang="en-US" sz="2000" i="1" dirty="0" err="1">
                <a:solidFill>
                  <a:srgbClr val="000000"/>
                </a:solidFill>
                <a:latin typeface="Times New Roman" pitchFamily="18" charset="0"/>
                <a:cs typeface="Times New Roman" pitchFamily="18" charset="0"/>
              </a:rPr>
              <a:t>để</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giấy</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cháy</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mất</a:t>
            </a:r>
            <a:r>
              <a:rPr lang="en-US" sz="2000" i="1" dirty="0">
                <a:solidFill>
                  <a:srgbClr val="000000"/>
                </a:solidFill>
                <a:latin typeface="Times New Roman" pitchFamily="18" charset="0"/>
                <a:cs typeface="Times New Roman" pitchFamily="18" charset="0"/>
              </a:rPr>
              <a:t>. </a:t>
            </a:r>
          </a:p>
          <a:p>
            <a:pPr eaLnBrk="1" fontAlgn="base" hangingPunct="1">
              <a:lnSpc>
                <a:spcPct val="115000"/>
              </a:lnSpc>
              <a:spcBef>
                <a:spcPct val="0"/>
              </a:spcBef>
              <a:spcAft>
                <a:spcPct val="0"/>
              </a:spcAft>
            </a:pP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Hôm</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sau</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có</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người</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khách</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lại</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chơi</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hỏi</a:t>
            </a:r>
            <a:r>
              <a:rPr lang="en-US" sz="2000" i="1" dirty="0">
                <a:solidFill>
                  <a:srgbClr val="000000"/>
                </a:solidFill>
                <a:latin typeface="Times New Roman" pitchFamily="18" charset="0"/>
                <a:cs typeface="Times New Roman" pitchFamily="18" charset="0"/>
              </a:rPr>
              <a:t>: </a:t>
            </a:r>
          </a:p>
          <a:p>
            <a:pPr eaLnBrk="1" fontAlgn="base" hangingPunct="1">
              <a:lnSpc>
                <a:spcPct val="115000"/>
              </a:lnSpc>
              <a:spcBef>
                <a:spcPct val="0"/>
              </a:spcBef>
              <a:spcAft>
                <a:spcPct val="0"/>
              </a:spcAft>
            </a:pPr>
            <a:r>
              <a:rPr lang="en-US" sz="2000" i="1" dirty="0">
                <a:solidFill>
                  <a:srgbClr val="000000"/>
                </a:solidFill>
                <a:latin typeface="Times New Roman" pitchFamily="18" charset="0"/>
                <a:cs typeface="Times New Roman" pitchFamily="18" charset="0"/>
              </a:rPr>
              <a:t>     - </a:t>
            </a:r>
            <a:r>
              <a:rPr lang="en-US" sz="2000" i="1" dirty="0" err="1">
                <a:solidFill>
                  <a:srgbClr val="000000"/>
                </a:solidFill>
                <a:latin typeface="Times New Roman" pitchFamily="18" charset="0"/>
                <a:cs typeface="Times New Roman" pitchFamily="18" charset="0"/>
              </a:rPr>
              <a:t>Bố</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cháu</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có</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nhà</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không</a:t>
            </a:r>
            <a:r>
              <a:rPr lang="en-US" sz="2000" i="1" dirty="0">
                <a:solidFill>
                  <a:srgbClr val="000000"/>
                </a:solidFill>
                <a:latin typeface="Times New Roman" pitchFamily="18" charset="0"/>
                <a:cs typeface="Times New Roman" pitchFamily="18" charset="0"/>
              </a:rPr>
              <a:t>? </a:t>
            </a:r>
          </a:p>
          <a:p>
            <a:pPr eaLnBrk="1" fontAlgn="base" hangingPunct="1">
              <a:lnSpc>
                <a:spcPct val="115000"/>
              </a:lnSpc>
              <a:spcBef>
                <a:spcPct val="0"/>
              </a:spcBef>
              <a:spcAft>
                <a:spcPct val="0"/>
              </a:spcAft>
            </a:pP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Thằng</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bé</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ngẩn</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ngơ</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hồi</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lâu</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sực</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nhớ</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ra</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sờ</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vào</a:t>
            </a:r>
            <a:r>
              <a:rPr lang="en-US" sz="2000" i="1" dirty="0">
                <a:solidFill>
                  <a:srgbClr val="000000"/>
                </a:solidFill>
                <a:latin typeface="Times New Roman" pitchFamily="18" charset="0"/>
                <a:cs typeface="Times New Roman" pitchFamily="18" charset="0"/>
              </a:rPr>
              <a:t> </a:t>
            </a:r>
          </a:p>
          <a:p>
            <a:pPr eaLnBrk="1" fontAlgn="base" hangingPunct="1">
              <a:lnSpc>
                <a:spcPct val="115000"/>
              </a:lnSpc>
              <a:spcBef>
                <a:spcPct val="0"/>
              </a:spcBef>
              <a:spcAft>
                <a:spcPct val="0"/>
              </a:spcAft>
            </a:pPr>
            <a:r>
              <a:rPr lang="en-US" sz="2000" i="1" dirty="0" err="1">
                <a:solidFill>
                  <a:srgbClr val="000000"/>
                </a:solidFill>
                <a:latin typeface="Times New Roman" pitchFamily="18" charset="0"/>
                <a:cs typeface="Times New Roman" pitchFamily="18" charset="0"/>
              </a:rPr>
              <a:t>túi</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không</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thấy</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giấy</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liền</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nói</a:t>
            </a:r>
            <a:r>
              <a:rPr lang="en-US" sz="2000" i="1" dirty="0">
                <a:solidFill>
                  <a:srgbClr val="000000"/>
                </a:solidFill>
                <a:latin typeface="Times New Roman" pitchFamily="18" charset="0"/>
                <a:cs typeface="Times New Roman" pitchFamily="18" charset="0"/>
              </a:rPr>
              <a:t>: </a:t>
            </a:r>
          </a:p>
          <a:p>
            <a:pPr eaLnBrk="1" fontAlgn="base" hangingPunct="1">
              <a:lnSpc>
                <a:spcPct val="115000"/>
              </a:lnSpc>
              <a:spcBef>
                <a:spcPct val="0"/>
              </a:spcBef>
              <a:spcAft>
                <a:spcPct val="0"/>
              </a:spcAft>
            </a:pPr>
            <a:r>
              <a:rPr lang="en-US" sz="2000" i="1" dirty="0">
                <a:solidFill>
                  <a:srgbClr val="000000"/>
                </a:solidFill>
                <a:latin typeface="Times New Roman" pitchFamily="18" charset="0"/>
                <a:cs typeface="Times New Roman" pitchFamily="18" charset="0"/>
              </a:rPr>
              <a:t>    - </a:t>
            </a:r>
            <a:r>
              <a:rPr lang="en-US" sz="2000" i="1" dirty="0" err="1">
                <a:solidFill>
                  <a:srgbClr val="000000"/>
                </a:solidFill>
                <a:latin typeface="Times New Roman" pitchFamily="18" charset="0"/>
                <a:cs typeface="Times New Roman" pitchFamily="18" charset="0"/>
              </a:rPr>
              <a:t>Mất</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rồi</a:t>
            </a:r>
            <a:r>
              <a:rPr lang="en-US" sz="2000" i="1" dirty="0">
                <a:solidFill>
                  <a:srgbClr val="000000"/>
                </a:solidFill>
                <a:latin typeface="Times New Roman" pitchFamily="18" charset="0"/>
                <a:cs typeface="Times New Roman" pitchFamily="18" charset="0"/>
              </a:rPr>
              <a:t>. </a:t>
            </a:r>
          </a:p>
          <a:p>
            <a:pPr eaLnBrk="1" fontAlgn="base" hangingPunct="1">
              <a:lnSpc>
                <a:spcPct val="115000"/>
              </a:lnSpc>
              <a:spcBef>
                <a:spcPct val="0"/>
              </a:spcBef>
              <a:spcAft>
                <a:spcPct val="0"/>
              </a:spcAft>
            </a:pP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Ông</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khách</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sửng</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sốt</a:t>
            </a:r>
            <a:r>
              <a:rPr lang="en-US" sz="2000" i="1" dirty="0">
                <a:solidFill>
                  <a:srgbClr val="000000"/>
                </a:solidFill>
                <a:latin typeface="Times New Roman" pitchFamily="18" charset="0"/>
                <a:cs typeface="Times New Roman" pitchFamily="18" charset="0"/>
              </a:rPr>
              <a:t>: </a:t>
            </a:r>
          </a:p>
          <a:p>
            <a:pPr eaLnBrk="1" fontAlgn="base" hangingPunct="1">
              <a:lnSpc>
                <a:spcPct val="115000"/>
              </a:lnSpc>
              <a:spcBef>
                <a:spcPct val="0"/>
              </a:spcBef>
              <a:spcAft>
                <a:spcPct val="0"/>
              </a:spcAft>
            </a:pPr>
            <a:r>
              <a:rPr lang="en-US" sz="2000" i="1" dirty="0">
                <a:solidFill>
                  <a:srgbClr val="000000"/>
                </a:solidFill>
                <a:latin typeface="Times New Roman" pitchFamily="18" charset="0"/>
                <a:cs typeface="Times New Roman" pitchFamily="18" charset="0"/>
              </a:rPr>
              <a:t>    - </a:t>
            </a:r>
            <a:r>
              <a:rPr lang="en-US" sz="2000" i="1" dirty="0" err="1">
                <a:solidFill>
                  <a:srgbClr val="000000"/>
                </a:solidFill>
                <a:latin typeface="Times New Roman" pitchFamily="18" charset="0"/>
                <a:cs typeface="Times New Roman" pitchFamily="18" charset="0"/>
              </a:rPr>
              <a:t>Mất</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bao</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giờ</a:t>
            </a:r>
            <a:r>
              <a:rPr lang="en-US" sz="2000" i="1" dirty="0">
                <a:solidFill>
                  <a:srgbClr val="000000"/>
                </a:solidFill>
                <a:latin typeface="Times New Roman" pitchFamily="18" charset="0"/>
                <a:cs typeface="Times New Roman" pitchFamily="18" charset="0"/>
              </a:rPr>
              <a:t>? </a:t>
            </a:r>
          </a:p>
          <a:p>
            <a:pPr eaLnBrk="1" fontAlgn="base" hangingPunct="1">
              <a:lnSpc>
                <a:spcPct val="115000"/>
              </a:lnSpc>
              <a:spcBef>
                <a:spcPct val="0"/>
              </a:spcBef>
              <a:spcAft>
                <a:spcPct val="0"/>
              </a:spcAft>
            </a:pPr>
            <a:r>
              <a:rPr lang="en-US" sz="2000" i="1" dirty="0">
                <a:solidFill>
                  <a:srgbClr val="000000"/>
                </a:solidFill>
                <a:latin typeface="Times New Roman" pitchFamily="18" charset="0"/>
                <a:cs typeface="Times New Roman" pitchFamily="18" charset="0"/>
              </a:rPr>
              <a:t>    - </a:t>
            </a:r>
            <a:r>
              <a:rPr lang="en-US" sz="2000" i="1" dirty="0" err="1">
                <a:solidFill>
                  <a:srgbClr val="000000"/>
                </a:solidFill>
                <a:latin typeface="Times New Roman" pitchFamily="18" charset="0"/>
                <a:cs typeface="Times New Roman" pitchFamily="18" charset="0"/>
              </a:rPr>
              <a:t>Thưa</a:t>
            </a:r>
            <a:r>
              <a:rPr lang="en-US" sz="2000" i="1" dirty="0">
                <a:solidFill>
                  <a:srgbClr val="000000"/>
                </a:solidFill>
                <a:latin typeface="Times New Roman" pitchFamily="18" charset="0"/>
                <a:cs typeface="Times New Roman" pitchFamily="18" charset="0"/>
              </a:rPr>
              <a:t>…</a:t>
            </a:r>
            <a:r>
              <a:rPr lang="en-US" sz="2000" i="1" dirty="0" err="1">
                <a:solidFill>
                  <a:srgbClr val="000000"/>
                </a:solidFill>
                <a:latin typeface="Times New Roman" pitchFamily="18" charset="0"/>
                <a:cs typeface="Times New Roman" pitchFamily="18" charset="0"/>
              </a:rPr>
              <a:t>tối</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hôm</a:t>
            </a:r>
            <a:r>
              <a:rPr lang="en-US" sz="2000" i="1" dirty="0">
                <a:solidFill>
                  <a:srgbClr val="000000"/>
                </a:solidFill>
                <a:latin typeface="Times New Roman" pitchFamily="18" charset="0"/>
                <a:cs typeface="Times New Roman" pitchFamily="18" charset="0"/>
              </a:rPr>
              <a:t> qua.</a:t>
            </a:r>
          </a:p>
          <a:p>
            <a:pPr eaLnBrk="1" fontAlgn="base" hangingPunct="1">
              <a:lnSpc>
                <a:spcPct val="115000"/>
              </a:lnSpc>
              <a:spcBef>
                <a:spcPct val="0"/>
              </a:spcBef>
              <a:spcAft>
                <a:spcPct val="0"/>
              </a:spcAft>
            </a:pPr>
            <a:r>
              <a:rPr lang="en-US" sz="2000" i="1" dirty="0">
                <a:solidFill>
                  <a:srgbClr val="000000"/>
                </a:solidFill>
                <a:latin typeface="Times New Roman" pitchFamily="18" charset="0"/>
                <a:cs typeface="Times New Roman" pitchFamily="18" charset="0"/>
              </a:rPr>
              <a:t>    - Sao </a:t>
            </a:r>
            <a:r>
              <a:rPr lang="en-US" sz="2000" i="1" dirty="0" err="1">
                <a:solidFill>
                  <a:srgbClr val="000000"/>
                </a:solidFill>
                <a:latin typeface="Times New Roman" pitchFamily="18" charset="0"/>
                <a:cs typeface="Times New Roman" pitchFamily="18" charset="0"/>
              </a:rPr>
              <a:t>mà</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mất</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nhanh</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thế</a:t>
            </a:r>
            <a:r>
              <a:rPr lang="en-US" sz="2000" i="1" dirty="0">
                <a:solidFill>
                  <a:srgbClr val="000000"/>
                </a:solidFill>
                <a:latin typeface="Times New Roman" pitchFamily="18" charset="0"/>
                <a:cs typeface="Times New Roman" pitchFamily="18" charset="0"/>
              </a:rPr>
              <a:t>? </a:t>
            </a:r>
          </a:p>
          <a:p>
            <a:pPr eaLnBrk="1" fontAlgn="base" hangingPunct="1">
              <a:lnSpc>
                <a:spcPct val="115000"/>
              </a:lnSpc>
              <a:spcBef>
                <a:spcPct val="0"/>
              </a:spcBef>
              <a:spcAft>
                <a:spcPct val="0"/>
              </a:spcAft>
            </a:pPr>
            <a:r>
              <a:rPr lang="en-US" sz="2000" i="1" dirty="0">
                <a:solidFill>
                  <a:srgbClr val="000000"/>
                </a:solidFill>
                <a:latin typeface="Times New Roman" pitchFamily="18" charset="0"/>
                <a:cs typeface="Times New Roman" pitchFamily="18" charset="0"/>
              </a:rPr>
              <a:t>    - </a:t>
            </a:r>
            <a:r>
              <a:rPr lang="en-US" sz="2000" i="1" dirty="0" err="1">
                <a:latin typeface="Times New Roman" pitchFamily="18" charset="0"/>
                <a:cs typeface="Times New Roman" pitchFamily="18" charset="0"/>
              </a:rPr>
              <a:t>Cháy</a:t>
            </a:r>
            <a:r>
              <a:rPr lang="en-US" sz="2000" i="1" dirty="0">
                <a:latin typeface="Times New Roman" pitchFamily="18" charset="0"/>
                <a:cs typeface="Times New Roman" pitchFamily="18" charset="0"/>
              </a:rPr>
              <a:t> ạ.</a:t>
            </a:r>
          </a:p>
        </p:txBody>
      </p:sp>
      <p:sp>
        <p:nvSpPr>
          <p:cNvPr id="9221" name="AutoShape 7"/>
          <p:cNvSpPr>
            <a:spLocks noChangeArrowheads="1"/>
          </p:cNvSpPr>
          <p:nvPr/>
        </p:nvSpPr>
        <p:spPr bwMode="auto">
          <a:xfrm>
            <a:off x="5867400" y="1219200"/>
            <a:ext cx="3124200" cy="1371600"/>
          </a:xfrm>
          <a:prstGeom prst="cloudCallout">
            <a:avLst>
              <a:gd name="adj1" fmla="val -17685"/>
              <a:gd name="adj2" fmla="val 85880"/>
            </a:avLst>
          </a:prstGeom>
          <a:solidFill>
            <a:schemeClr val="bg1"/>
          </a:solidFill>
          <a:ln w="9525">
            <a:solidFill>
              <a:schemeClr val="tx1"/>
            </a:solidFill>
            <a:round/>
            <a:headEnd/>
            <a:tailEnd/>
          </a:ln>
          <a:effectLst/>
        </p:spPr>
        <p:txBody>
          <a:bodyPr anchor="ctr"/>
          <a:lstStyle/>
          <a:p>
            <a:pPr algn="ctr" fontAlgn="base">
              <a:spcBef>
                <a:spcPct val="0"/>
              </a:spcBef>
              <a:spcAft>
                <a:spcPct val="0"/>
              </a:spcAft>
            </a:pPr>
            <a:r>
              <a:rPr lang="en-US" sz="2000" b="1" i="1" dirty="0" err="1">
                <a:solidFill>
                  <a:srgbClr val="A50021"/>
                </a:solidFill>
              </a:rPr>
              <a:t>Bố</a:t>
            </a:r>
            <a:r>
              <a:rPr lang="en-US" sz="2000" b="1" i="1" dirty="0">
                <a:solidFill>
                  <a:srgbClr val="A50021"/>
                </a:solidFill>
              </a:rPr>
              <a:t> </a:t>
            </a:r>
            <a:r>
              <a:rPr lang="en-US" sz="2000" b="1" i="1" dirty="0" err="1">
                <a:solidFill>
                  <a:srgbClr val="A50021"/>
                </a:solidFill>
              </a:rPr>
              <a:t>cháu</a:t>
            </a:r>
            <a:r>
              <a:rPr lang="en-US" sz="2000" b="1" i="1" dirty="0">
                <a:solidFill>
                  <a:srgbClr val="A50021"/>
                </a:solidFill>
              </a:rPr>
              <a:t> </a:t>
            </a:r>
            <a:r>
              <a:rPr lang="en-US" sz="2000" b="1" i="1" dirty="0" err="1">
                <a:solidFill>
                  <a:srgbClr val="A50021"/>
                </a:solidFill>
              </a:rPr>
              <a:t>có</a:t>
            </a:r>
            <a:r>
              <a:rPr lang="en-US" sz="2000" b="1" i="1" dirty="0">
                <a:solidFill>
                  <a:srgbClr val="A50021"/>
                </a:solidFill>
              </a:rPr>
              <a:t> </a:t>
            </a:r>
            <a:r>
              <a:rPr lang="en-US" sz="2000" b="1" i="1" dirty="0" err="1">
                <a:solidFill>
                  <a:srgbClr val="A50021"/>
                </a:solidFill>
              </a:rPr>
              <a:t>nhà</a:t>
            </a:r>
            <a:r>
              <a:rPr lang="en-US" sz="2000" b="1" i="1" dirty="0">
                <a:solidFill>
                  <a:srgbClr val="A50021"/>
                </a:solidFill>
              </a:rPr>
              <a:t> </a:t>
            </a:r>
            <a:r>
              <a:rPr lang="en-US" sz="2000" b="1" i="1" dirty="0" err="1">
                <a:solidFill>
                  <a:srgbClr val="A50021"/>
                </a:solidFill>
              </a:rPr>
              <a:t>không</a:t>
            </a:r>
            <a:r>
              <a:rPr lang="en-US" sz="2000" b="1" i="1" dirty="0">
                <a:solidFill>
                  <a:srgbClr val="A50021"/>
                </a:solidFill>
              </a:rPr>
              <a:t> ?</a:t>
            </a:r>
          </a:p>
        </p:txBody>
      </p:sp>
      <p:sp>
        <p:nvSpPr>
          <p:cNvPr id="3" name="Rectangle 2"/>
          <p:cNvSpPr/>
          <p:nvPr/>
        </p:nvSpPr>
        <p:spPr>
          <a:xfrm>
            <a:off x="5472829" y="152400"/>
            <a:ext cx="3487455" cy="923330"/>
          </a:xfrm>
          <a:prstGeom prst="rect">
            <a:avLst/>
          </a:prstGeom>
          <a:noFill/>
        </p:spPr>
        <p:txBody>
          <a:bodyPr wrap="square" lIns="91440" tIns="45720" rIns="91440" bIns="45720">
            <a:spAutoFit/>
          </a:bodyPr>
          <a:lstStyle/>
          <a:p>
            <a:pPr algn="ctr" fontAlgn="base">
              <a:spcBef>
                <a:spcPct val="0"/>
              </a:spcBef>
              <a:spcAft>
                <a:spcPct val="0"/>
              </a:spcAft>
            </a:pPr>
            <a:r>
              <a:rPr lang="en-US" sz="5400" b="1" kern="10"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a:cs typeface="Times New Roman"/>
              </a:rPr>
              <a:t> </a:t>
            </a:r>
            <a:r>
              <a:rPr lang="en-US" sz="5400" b="1" kern="10" cap="none" spc="0"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a:cs typeface="Times New Roman"/>
              </a:rPr>
              <a:t>Mất</a:t>
            </a:r>
            <a:r>
              <a:rPr lang="en-US" sz="5400" b="1" kern="10"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a:cs typeface="Times New Roman"/>
              </a:rPr>
              <a:t> </a:t>
            </a:r>
            <a:r>
              <a:rPr lang="en-US" sz="5400" b="1" kern="10" cap="none" spc="0"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a:cs typeface="Times New Roman"/>
              </a:rPr>
              <a:t>rồi</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539155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0" name="Group 30"/>
          <p:cNvGraphicFramePr>
            <a:graphicFrameLocks noGrp="1"/>
          </p:cNvGraphicFramePr>
          <p:nvPr>
            <p:ph/>
            <p:extLst>
              <p:ext uri="{D42A27DB-BD31-4B8C-83A1-F6EECF244321}">
                <p14:modId xmlns:p14="http://schemas.microsoft.com/office/powerpoint/2010/main" val="3943366348"/>
              </p:ext>
            </p:extLst>
          </p:nvPr>
        </p:nvGraphicFramePr>
        <p:xfrm>
          <a:off x="228600" y="2878138"/>
          <a:ext cx="8686800" cy="3374706"/>
        </p:xfrm>
        <a:graphic>
          <a:graphicData uri="http://schemas.openxmlformats.org/drawingml/2006/table">
            <a:tbl>
              <a:tblPr/>
              <a:tblGrid>
                <a:gridCol w="2921000">
                  <a:extLst>
                    <a:ext uri="{9D8B030D-6E8A-4147-A177-3AD203B41FA5}">
                      <a16:colId xmlns:a16="http://schemas.microsoft.com/office/drawing/2014/main" xmlns="" val="20000"/>
                    </a:ext>
                  </a:extLst>
                </a:gridCol>
                <a:gridCol w="2641600">
                  <a:extLst>
                    <a:ext uri="{9D8B030D-6E8A-4147-A177-3AD203B41FA5}">
                      <a16:colId xmlns:a16="http://schemas.microsoft.com/office/drawing/2014/main" xmlns="" val="20001"/>
                    </a:ext>
                  </a:extLst>
                </a:gridCol>
                <a:gridCol w="3124200">
                  <a:extLst>
                    <a:ext uri="{9D8B030D-6E8A-4147-A177-3AD203B41FA5}">
                      <a16:colId xmlns:a16="http://schemas.microsoft.com/office/drawing/2014/main" xmlns="" val="20002"/>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rút</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gọn</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Ý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cậu</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bé</a:t>
                      </a:r>
                      <a:endParaRPr kumimoji="0" lang="en-US" sz="2400" b="1" i="0" u="none" strike="noStrike" cap="none" normalizeH="0" baseline="0" dirty="0">
                        <a:ln>
                          <a:noFill/>
                        </a:ln>
                        <a:solidFill>
                          <a:srgbClr val="0000CC"/>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A50021"/>
                          </a:solidFill>
                          <a:effectLst/>
                          <a:latin typeface="Times New Roman" pitchFamily="18" charset="0"/>
                          <a:cs typeface="Times New Roman" pitchFamily="18" charset="0"/>
                        </a:rPr>
                        <a:t>Người</a:t>
                      </a:r>
                      <a:r>
                        <a:rPr kumimoji="0" lang="en-US" sz="2400" b="1" i="0" u="none" strike="noStrike" cap="none" normalizeH="0" baseline="0" dirty="0">
                          <a:ln>
                            <a:noFill/>
                          </a:ln>
                          <a:solidFill>
                            <a:srgbClr val="A50021"/>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A50021"/>
                          </a:solidFill>
                          <a:effectLst/>
                          <a:latin typeface="Times New Roman" pitchFamily="18" charset="0"/>
                          <a:cs typeface="Times New Roman" pitchFamily="18" charset="0"/>
                        </a:rPr>
                        <a:t>khách</a:t>
                      </a:r>
                      <a:r>
                        <a:rPr kumimoji="0" lang="en-US" sz="2400" b="1" i="0" u="none" strike="noStrike" cap="none" normalizeH="0" baseline="0" dirty="0">
                          <a:ln>
                            <a:noFill/>
                          </a:ln>
                          <a:solidFill>
                            <a:srgbClr val="A50021"/>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A50021"/>
                          </a:solidFill>
                          <a:effectLst/>
                          <a:latin typeface="Times New Roman" pitchFamily="18" charset="0"/>
                          <a:cs typeface="Times New Roman" pitchFamily="18" charset="0"/>
                        </a:rPr>
                        <a:t>hiểu</a:t>
                      </a:r>
                      <a:endParaRPr kumimoji="0" lang="en-US" sz="2400" b="1" i="0" u="none" strike="noStrike" cap="none" normalizeH="0" baseline="0" dirty="0">
                        <a:ln>
                          <a:noFill/>
                        </a:ln>
                        <a:solidFill>
                          <a:srgbClr val="A5002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947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947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47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pic>
        <p:nvPicPr>
          <p:cNvPr id="10257" name="Picture 22" descr="83_truyen-tieu-lam-8"/>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3276600" y="228600"/>
            <a:ext cx="2971800" cy="24384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259" name="Text Box 32"/>
          <p:cNvSpPr txBox="1">
            <a:spLocks noChangeArrowheads="1"/>
          </p:cNvSpPr>
          <p:nvPr/>
        </p:nvSpPr>
        <p:spPr bwMode="auto">
          <a:xfrm>
            <a:off x="1127125" y="2170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solidFill>
                <a:srgbClr val="000000"/>
              </a:solidFill>
            </a:endParaRPr>
          </a:p>
        </p:txBody>
      </p:sp>
      <p:sp>
        <p:nvSpPr>
          <p:cNvPr id="30753" name="Text Box 33"/>
          <p:cNvSpPr txBox="1">
            <a:spLocks noChangeArrowheads="1"/>
          </p:cNvSpPr>
          <p:nvPr/>
        </p:nvSpPr>
        <p:spPr bwMode="auto">
          <a:xfrm>
            <a:off x="410228" y="3629933"/>
            <a:ext cx="2514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Mất</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rồi</a:t>
            </a:r>
            <a:r>
              <a:rPr lang="en-US" sz="2400" b="1" i="1" dirty="0">
                <a:solidFill>
                  <a:srgbClr val="000000"/>
                </a:solidFill>
                <a:latin typeface="Times New Roman" pitchFamily="18" charset="0"/>
                <a:cs typeface="Times New Roman" pitchFamily="18" charset="0"/>
              </a:rPr>
              <a:t>.</a:t>
            </a:r>
          </a:p>
          <a:p>
            <a:pPr fontAlgn="base">
              <a:spcBef>
                <a:spcPct val="0"/>
              </a:spcBef>
              <a:spcAft>
                <a:spcPct val="0"/>
              </a:spcAft>
              <a:defRPr/>
            </a:pPr>
            <a:endParaRPr lang="en-US" sz="2400" b="1" i="1" dirty="0">
              <a:solidFill>
                <a:srgbClr val="000000"/>
              </a:solidFill>
              <a:latin typeface="Times New Roman" pitchFamily="18" charset="0"/>
              <a:cs typeface="Times New Roman" pitchFamily="18" charset="0"/>
            </a:endParaRPr>
          </a:p>
        </p:txBody>
      </p:sp>
      <p:sp>
        <p:nvSpPr>
          <p:cNvPr id="30754" name="Text Box 34"/>
          <p:cNvSpPr txBox="1">
            <a:spLocks noChangeArrowheads="1"/>
          </p:cNvSpPr>
          <p:nvPr/>
        </p:nvSpPr>
        <p:spPr bwMode="auto">
          <a:xfrm>
            <a:off x="3124200" y="4460931"/>
            <a:ext cx="2743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fontAlgn="base">
              <a:spcBef>
                <a:spcPct val="0"/>
              </a:spcBef>
              <a:spcAft>
                <a:spcPct val="0"/>
              </a:spcAft>
              <a:buFontTx/>
              <a:buChar char="-"/>
              <a:defRPr/>
            </a:pPr>
            <a:r>
              <a:rPr lang="en-US" sz="2400" b="1" dirty="0" err="1">
                <a:solidFill>
                  <a:srgbClr val="0000CC"/>
                </a:solidFill>
                <a:latin typeface="Times New Roman" pitchFamily="18" charset="0"/>
                <a:cs typeface="Times New Roman" pitchFamily="18" charset="0"/>
              </a:rPr>
              <a:t>Tờ</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giấy</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mất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tối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hôm</a:t>
            </a:r>
            <a:r>
              <a:rPr lang="en-US" sz="2400" b="1" dirty="0">
                <a:solidFill>
                  <a:srgbClr val="0000CC"/>
                </a:solidFill>
                <a:latin typeface="Times New Roman" pitchFamily="18" charset="0"/>
                <a:cs typeface="Times New Roman" pitchFamily="18" charset="0"/>
              </a:rPr>
              <a:t> qua.</a:t>
            </a:r>
          </a:p>
        </p:txBody>
      </p:sp>
      <p:sp>
        <p:nvSpPr>
          <p:cNvPr id="30755" name="Text Box 35"/>
          <p:cNvSpPr txBox="1">
            <a:spLocks noChangeArrowheads="1"/>
          </p:cNvSpPr>
          <p:nvPr/>
        </p:nvSpPr>
        <p:spPr bwMode="auto">
          <a:xfrm>
            <a:off x="5946206" y="3587002"/>
            <a:ext cx="28319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2400" dirty="0">
                <a:solidFill>
                  <a:srgbClr val="A50021"/>
                </a:solidFill>
                <a:latin typeface="Times New Roman" pitchFamily="18" charset="0"/>
                <a:cs typeface="Times New Roman" pitchFamily="18" charset="0"/>
              </a:rPr>
              <a:t>-</a:t>
            </a:r>
            <a:r>
              <a:rPr lang="en-US" sz="2400" b="1" dirty="0">
                <a:solidFill>
                  <a:srgbClr val="A50021"/>
                </a:solidFill>
                <a:latin typeface="Times New Roman" pitchFamily="18" charset="0"/>
                <a:cs typeface="Times New Roman" pitchFamily="18" charset="0"/>
              </a:rPr>
              <a:t> </a:t>
            </a:r>
            <a:r>
              <a:rPr lang="en-US" sz="2400" b="1" dirty="0" err="1">
                <a:solidFill>
                  <a:srgbClr val="A50021"/>
                </a:solidFill>
                <a:latin typeface="Times New Roman" pitchFamily="18" charset="0"/>
                <a:cs typeface="Times New Roman" pitchFamily="18" charset="0"/>
              </a:rPr>
              <a:t>Bố</a:t>
            </a:r>
            <a:r>
              <a:rPr lang="en-US" sz="2400" b="1" dirty="0">
                <a:solidFill>
                  <a:srgbClr val="A50021"/>
                </a:solidFill>
                <a:latin typeface="Times New Roman" pitchFamily="18" charset="0"/>
                <a:cs typeface="Times New Roman" pitchFamily="18" charset="0"/>
              </a:rPr>
              <a:t> </a:t>
            </a:r>
            <a:r>
              <a:rPr lang="en-US" sz="2400" b="1" dirty="0" err="1">
                <a:solidFill>
                  <a:srgbClr val="A50021"/>
                </a:solidFill>
                <a:latin typeface="Times New Roman" pitchFamily="18" charset="0"/>
                <a:cs typeface="Times New Roman" pitchFamily="18" charset="0"/>
              </a:rPr>
              <a:t>cậu</a:t>
            </a:r>
            <a:r>
              <a:rPr lang="en-US" sz="2400" b="1" dirty="0">
                <a:solidFill>
                  <a:srgbClr val="A50021"/>
                </a:solidFill>
                <a:latin typeface="Times New Roman" pitchFamily="18" charset="0"/>
                <a:cs typeface="Times New Roman" pitchFamily="18" charset="0"/>
              </a:rPr>
              <a:t> </a:t>
            </a:r>
            <a:r>
              <a:rPr lang="en-US" sz="2400" b="1" dirty="0" err="1">
                <a:solidFill>
                  <a:srgbClr val="A50021"/>
                </a:solidFill>
                <a:latin typeface="Times New Roman" pitchFamily="18" charset="0"/>
                <a:cs typeface="Times New Roman" pitchFamily="18" charset="0"/>
              </a:rPr>
              <a:t>bé</a:t>
            </a:r>
            <a:r>
              <a:rPr lang="en-US" sz="2400" b="1" dirty="0">
                <a:solidFill>
                  <a:srgbClr val="A50021"/>
                </a:solidFill>
                <a:latin typeface="Times New Roman" pitchFamily="18" charset="0"/>
                <a:cs typeface="Times New Roman" pitchFamily="18" charset="0"/>
              </a:rPr>
              <a:t> </a:t>
            </a:r>
            <a:r>
              <a:rPr lang="en-US" sz="2400" b="1" dirty="0" err="1">
                <a:solidFill>
                  <a:srgbClr val="A50021"/>
                </a:solidFill>
                <a:latin typeface="Times New Roman" pitchFamily="18" charset="0"/>
                <a:cs typeface="Times New Roman" pitchFamily="18" charset="0"/>
              </a:rPr>
              <a:t>mất</a:t>
            </a:r>
            <a:r>
              <a:rPr lang="en-US" sz="2400" b="1" dirty="0">
                <a:solidFill>
                  <a:srgbClr val="A50021"/>
                </a:solidFill>
                <a:latin typeface="Times New Roman" pitchFamily="18" charset="0"/>
                <a:cs typeface="Times New Roman" pitchFamily="18" charset="0"/>
              </a:rPr>
              <a:t> </a:t>
            </a:r>
            <a:r>
              <a:rPr lang="en-US" sz="2400" b="1" dirty="0" err="1">
                <a:solidFill>
                  <a:srgbClr val="A50021"/>
                </a:solidFill>
                <a:latin typeface="Times New Roman" pitchFamily="18" charset="0"/>
                <a:cs typeface="Times New Roman" pitchFamily="18" charset="0"/>
              </a:rPr>
              <a:t>rồi</a:t>
            </a:r>
            <a:r>
              <a:rPr lang="en-US" sz="2400" b="1" dirty="0">
                <a:solidFill>
                  <a:srgbClr val="A50021"/>
                </a:solidFill>
                <a:latin typeface="Times New Roman" pitchFamily="18" charset="0"/>
                <a:cs typeface="Times New Roman" pitchFamily="18" charset="0"/>
              </a:rPr>
              <a:t>.</a:t>
            </a:r>
            <a:endParaRPr lang="en-US" sz="2400" dirty="0">
              <a:solidFill>
                <a:srgbClr val="A50021"/>
              </a:solidFill>
              <a:latin typeface="Times New Roman" pitchFamily="18" charset="0"/>
              <a:cs typeface="Times New Roman" pitchFamily="18" charset="0"/>
            </a:endParaRPr>
          </a:p>
        </p:txBody>
      </p:sp>
      <p:sp>
        <p:nvSpPr>
          <p:cNvPr id="4" name="Rectangle 3"/>
          <p:cNvSpPr/>
          <p:nvPr/>
        </p:nvSpPr>
        <p:spPr>
          <a:xfrm>
            <a:off x="-98714" y="681335"/>
            <a:ext cx="3474028" cy="923330"/>
          </a:xfrm>
          <a:prstGeom prst="rect">
            <a:avLst/>
          </a:prstGeom>
          <a:noFill/>
        </p:spPr>
        <p:txBody>
          <a:bodyPr wrap="none" lIns="91440" tIns="45720" rIns="91440" bIns="45720">
            <a:spAutoFit/>
          </a:bodyPr>
          <a:lstStyle/>
          <a:p>
            <a:pPr algn="ctr"/>
            <a:r>
              <a:rPr lang="en-US" sz="5400" b="1" kern="10" cap="none" spc="0" dirty="0" err="1">
                <a:ln w="10541" cmpd="sng">
                  <a:solidFill>
                    <a:schemeClr val="accent1">
                      <a:shade val="88000"/>
                      <a:satMod val="110000"/>
                    </a:schemeClr>
                  </a:solidFill>
                  <a:prstDash val="solid"/>
                </a:ln>
                <a:solidFill>
                  <a:srgbClr val="FF0000"/>
                </a:solidFill>
                <a:effectLst/>
                <a:latin typeface="Times New Roman"/>
                <a:cs typeface="Times New Roman"/>
              </a:rPr>
              <a:t>Hiểu</a:t>
            </a:r>
            <a:r>
              <a:rPr lang="en-US" sz="5400" b="1" kern="10" cap="none" spc="0" dirty="0">
                <a:ln w="10541" cmpd="sng">
                  <a:solidFill>
                    <a:schemeClr val="accent1">
                      <a:shade val="88000"/>
                      <a:satMod val="110000"/>
                    </a:schemeClr>
                  </a:solidFill>
                  <a:prstDash val="solid"/>
                </a:ln>
                <a:solidFill>
                  <a:srgbClr val="FF0000"/>
                </a:solidFill>
                <a:effectLst/>
                <a:latin typeface="Times New Roman"/>
                <a:cs typeface="Times New Roman"/>
              </a:rPr>
              <a:t> </a:t>
            </a:r>
            <a:r>
              <a:rPr lang="en-US" sz="5400" b="1" kern="10" cap="none" spc="0" dirty="0" err="1">
                <a:ln w="10541" cmpd="sng">
                  <a:solidFill>
                    <a:schemeClr val="accent1">
                      <a:shade val="88000"/>
                      <a:satMod val="110000"/>
                    </a:schemeClr>
                  </a:solidFill>
                  <a:prstDash val="solid"/>
                </a:ln>
                <a:solidFill>
                  <a:srgbClr val="FF0000"/>
                </a:solidFill>
                <a:effectLst/>
                <a:latin typeface="Times New Roman"/>
                <a:cs typeface="Times New Roman"/>
              </a:rPr>
              <a:t>nhầm</a:t>
            </a:r>
            <a:endParaRPr lang="en-US" sz="5400" b="1" cap="none" spc="0" dirty="0">
              <a:ln w="10541" cmpd="sng">
                <a:solidFill>
                  <a:schemeClr val="accent1">
                    <a:shade val="88000"/>
                    <a:satMod val="110000"/>
                  </a:schemeClr>
                </a:solidFill>
                <a:prstDash val="solid"/>
              </a:ln>
              <a:solidFill>
                <a:srgbClr val="FF0000"/>
              </a:solidFill>
              <a:effectLst/>
            </a:endParaRPr>
          </a:p>
        </p:txBody>
      </p:sp>
      <p:sp>
        <p:nvSpPr>
          <p:cNvPr id="7" name="Rectangle 6"/>
          <p:cNvSpPr/>
          <p:nvPr/>
        </p:nvSpPr>
        <p:spPr>
          <a:xfrm>
            <a:off x="6400800" y="681335"/>
            <a:ext cx="2435282" cy="923330"/>
          </a:xfrm>
          <a:prstGeom prst="rect">
            <a:avLst/>
          </a:prstGeom>
          <a:noFill/>
        </p:spPr>
        <p:txBody>
          <a:bodyPr wrap="none" lIns="91440" tIns="45720" rIns="91440" bIns="45720">
            <a:spAutoFit/>
          </a:bodyPr>
          <a:lstStyle/>
          <a:p>
            <a:pPr algn="ctr"/>
            <a:r>
              <a:rPr lang="en-US" sz="5400" b="1" kern="10" cap="none" spc="0"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Times New Roman"/>
                <a:cs typeface="Times New Roman"/>
              </a:rPr>
              <a:t>Mất</a:t>
            </a:r>
            <a:r>
              <a:rPr lang="en-US" sz="5400" b="1" kern="10" cap="none" spc="0"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Times New Roman"/>
                <a:cs typeface="Times New Roman"/>
              </a:rPr>
              <a:t> </a:t>
            </a:r>
            <a:r>
              <a:rPr lang="en-US" sz="5400" b="1" kern="10" cap="none" spc="0"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Times New Roman"/>
                <a:cs typeface="Times New Roman"/>
              </a:rPr>
              <a:t>rồi</a:t>
            </a:r>
            <a:endParaRPr lang="en-US" sz="5400" b="1" cap="none" spc="0"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endParaRPr>
          </a:p>
        </p:txBody>
      </p:sp>
      <p:sp>
        <p:nvSpPr>
          <p:cNvPr id="17" name="Text Box 33"/>
          <p:cNvSpPr txBox="1">
            <a:spLocks noChangeArrowheads="1"/>
          </p:cNvSpPr>
          <p:nvPr/>
        </p:nvSpPr>
        <p:spPr bwMode="auto">
          <a:xfrm>
            <a:off x="379956" y="4460929"/>
            <a:ext cx="280530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defRPr/>
            </a:pPr>
            <a:r>
              <a:rPr lang="en-US" sz="2400" i="1" dirty="0">
                <a:solidFill>
                  <a:srgbClr val="000000"/>
                </a:solidFill>
                <a:latin typeface="Times New Roman" pitchFamily="18" charset="0"/>
                <a:cs typeface="Times New Roman" pitchFamily="18" charset="0"/>
              </a:rPr>
              <a:t>-</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Thưa</a:t>
            </a:r>
            <a:r>
              <a:rPr lang="en-US" sz="2400" b="1" i="1" dirty="0">
                <a:solidFill>
                  <a:srgbClr val="000000"/>
                </a:solidFill>
                <a:latin typeface="Times New Roman" pitchFamily="18" charset="0"/>
                <a:cs typeface="Times New Roman" pitchFamily="18" charset="0"/>
              </a:rPr>
              <a:t>…</a:t>
            </a:r>
            <a:r>
              <a:rPr lang="en-US" sz="2400" b="1" i="1" dirty="0" err="1">
                <a:solidFill>
                  <a:srgbClr val="000000"/>
                </a:solidFill>
                <a:latin typeface="Times New Roman" pitchFamily="18" charset="0"/>
                <a:cs typeface="Times New Roman" pitchFamily="18" charset="0"/>
              </a:rPr>
              <a:t>tối</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hôm</a:t>
            </a:r>
            <a:r>
              <a:rPr lang="en-US" sz="2400" b="1" i="1" dirty="0">
                <a:solidFill>
                  <a:srgbClr val="000000"/>
                </a:solidFill>
                <a:latin typeface="Times New Roman" pitchFamily="18" charset="0"/>
                <a:cs typeface="Times New Roman" pitchFamily="18" charset="0"/>
              </a:rPr>
              <a:t> qua.</a:t>
            </a:r>
          </a:p>
          <a:p>
            <a:pPr fontAlgn="base">
              <a:spcBef>
                <a:spcPct val="0"/>
              </a:spcBef>
              <a:spcAft>
                <a:spcPct val="0"/>
              </a:spcAft>
              <a:defRPr/>
            </a:pPr>
            <a:endParaRPr lang="en-US" sz="2400" b="1" i="1" dirty="0">
              <a:solidFill>
                <a:srgbClr val="000000"/>
              </a:solidFill>
              <a:latin typeface="Times New Roman" pitchFamily="18" charset="0"/>
              <a:cs typeface="Times New Roman" pitchFamily="18" charset="0"/>
            </a:endParaRPr>
          </a:p>
        </p:txBody>
      </p:sp>
      <p:sp>
        <p:nvSpPr>
          <p:cNvPr id="18" name="Text Box 33"/>
          <p:cNvSpPr txBox="1">
            <a:spLocks noChangeArrowheads="1"/>
          </p:cNvSpPr>
          <p:nvPr/>
        </p:nvSpPr>
        <p:spPr bwMode="auto">
          <a:xfrm>
            <a:off x="410228" y="5181600"/>
            <a:ext cx="2514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endParaRPr lang="en-US" sz="2400" b="1" i="1" dirty="0">
              <a:solidFill>
                <a:srgbClr val="000000"/>
              </a:solidFill>
              <a:latin typeface="Times New Roman" pitchFamily="18" charset="0"/>
              <a:cs typeface="Times New Roman" pitchFamily="18" charset="0"/>
            </a:endParaRPr>
          </a:p>
          <a:p>
            <a:pPr fontAlgn="base">
              <a:spcBef>
                <a:spcPct val="0"/>
              </a:spcBef>
              <a:spcAft>
                <a:spcPct val="0"/>
              </a:spcAft>
              <a:defRPr/>
            </a:pPr>
            <a:r>
              <a:rPr lang="en-US" sz="2400" i="1" dirty="0">
                <a:solidFill>
                  <a:srgbClr val="000000"/>
                </a:solidFill>
                <a:latin typeface="Times New Roman" pitchFamily="18" charset="0"/>
                <a:cs typeface="Times New Roman" pitchFamily="18" charset="0"/>
              </a:rPr>
              <a:t>-</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Cháy</a:t>
            </a:r>
            <a:r>
              <a:rPr lang="en-US" sz="2400" b="1" i="1" dirty="0">
                <a:solidFill>
                  <a:srgbClr val="000000"/>
                </a:solidFill>
                <a:latin typeface="Times New Roman" pitchFamily="18" charset="0"/>
                <a:cs typeface="Times New Roman" pitchFamily="18" charset="0"/>
              </a:rPr>
              <a:t> ạ.</a:t>
            </a:r>
          </a:p>
          <a:p>
            <a:pPr fontAlgn="base">
              <a:spcBef>
                <a:spcPct val="50000"/>
              </a:spcBef>
              <a:spcAft>
                <a:spcPct val="0"/>
              </a:spcAft>
              <a:defRPr/>
            </a:pPr>
            <a:endParaRPr lang="en-US" sz="2400" i="1" dirty="0">
              <a:solidFill>
                <a:srgbClr val="000000"/>
              </a:solidFill>
              <a:latin typeface="Times New Roman" pitchFamily="18" charset="0"/>
              <a:cs typeface="Times New Roman" pitchFamily="18" charset="0"/>
            </a:endParaRPr>
          </a:p>
        </p:txBody>
      </p:sp>
      <p:sp>
        <p:nvSpPr>
          <p:cNvPr id="19" name="Text Box 34"/>
          <p:cNvSpPr txBox="1">
            <a:spLocks noChangeArrowheads="1"/>
          </p:cNvSpPr>
          <p:nvPr/>
        </p:nvSpPr>
        <p:spPr bwMode="auto">
          <a:xfrm>
            <a:off x="3124200" y="3629934"/>
            <a:ext cx="2743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fontAlgn="base">
              <a:spcBef>
                <a:spcPct val="0"/>
              </a:spcBef>
              <a:spcAft>
                <a:spcPct val="0"/>
              </a:spcAft>
              <a:buFontTx/>
              <a:buChar char="-"/>
              <a:defRPr/>
            </a:pPr>
            <a:r>
              <a:rPr lang="en-US" sz="2400" b="1" dirty="0" err="1">
                <a:solidFill>
                  <a:srgbClr val="0000CC"/>
                </a:solidFill>
                <a:latin typeface="Times New Roman" pitchFamily="18" charset="0"/>
                <a:cs typeface="Times New Roman" pitchFamily="18" charset="0"/>
              </a:rPr>
              <a:t>Tờ</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giấy</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mất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rồi</a:t>
            </a:r>
            <a:endParaRPr lang="en-US" sz="2400" b="1" dirty="0">
              <a:solidFill>
                <a:srgbClr val="0000CC"/>
              </a:solidFill>
              <a:latin typeface="Times New Roman" pitchFamily="18" charset="0"/>
              <a:cs typeface="Times New Roman" pitchFamily="18" charset="0"/>
            </a:endParaRPr>
          </a:p>
          <a:p>
            <a:pPr fontAlgn="base">
              <a:spcBef>
                <a:spcPct val="0"/>
              </a:spcBef>
              <a:spcAft>
                <a:spcPct val="0"/>
              </a:spcAft>
              <a:defRPr/>
            </a:pPr>
            <a:endParaRPr lang="en-US" sz="2400" b="1" dirty="0">
              <a:solidFill>
                <a:srgbClr val="0000CC"/>
              </a:solidFill>
              <a:latin typeface="Times New Roman" pitchFamily="18" charset="0"/>
              <a:cs typeface="Times New Roman" pitchFamily="18" charset="0"/>
            </a:endParaRPr>
          </a:p>
        </p:txBody>
      </p:sp>
      <p:sp>
        <p:nvSpPr>
          <p:cNvPr id="20" name="Text Box 34"/>
          <p:cNvSpPr txBox="1">
            <a:spLocks noChangeArrowheads="1"/>
          </p:cNvSpPr>
          <p:nvPr/>
        </p:nvSpPr>
        <p:spPr bwMode="auto">
          <a:xfrm>
            <a:off x="3185264" y="5070028"/>
            <a:ext cx="2743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endParaRPr lang="en-US" sz="2400" b="1" dirty="0">
              <a:solidFill>
                <a:srgbClr val="0000CC"/>
              </a:solidFill>
              <a:latin typeface="Times New Roman" pitchFamily="18" charset="0"/>
              <a:cs typeface="Times New Roman" pitchFamily="18" charset="0"/>
            </a:endParaRPr>
          </a:p>
          <a:p>
            <a:pPr fontAlgn="base">
              <a:spcBef>
                <a:spcPct val="0"/>
              </a:spcBef>
              <a:spcAft>
                <a:spcPct val="0"/>
              </a:spcAft>
              <a:defRPr/>
            </a:pPr>
            <a:r>
              <a:rPr lang="en-US" sz="2400" dirty="0">
                <a:solidFill>
                  <a:srgbClr val="0000CC"/>
                </a:solidFill>
                <a:latin typeface="Times New Roman" pitchFamily="18" charset="0"/>
                <a:cs typeface="Times New Roman" pitchFamily="18" charset="0"/>
              </a:rPr>
              <a: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Tờ</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giấy</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mất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vì</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cháy</a:t>
            </a:r>
            <a:r>
              <a:rPr lang="en-US" sz="2400" b="1" dirty="0">
                <a:solidFill>
                  <a:srgbClr val="0000CC"/>
                </a:solidFill>
                <a:latin typeface="Times New Roman" pitchFamily="18" charset="0"/>
                <a:cs typeface="Times New Roman" pitchFamily="18" charset="0"/>
              </a:rPr>
              <a:t>.</a:t>
            </a:r>
          </a:p>
        </p:txBody>
      </p:sp>
      <p:sp>
        <p:nvSpPr>
          <p:cNvPr id="21" name="Text Box 35"/>
          <p:cNvSpPr txBox="1">
            <a:spLocks noChangeArrowheads="1"/>
          </p:cNvSpPr>
          <p:nvPr/>
        </p:nvSpPr>
        <p:spPr bwMode="auto">
          <a:xfrm>
            <a:off x="5867400" y="4460930"/>
            <a:ext cx="28058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2400" b="1" dirty="0">
                <a:solidFill>
                  <a:srgbClr val="A50021"/>
                </a:solidFill>
                <a:latin typeface="Times New Roman" pitchFamily="18" charset="0"/>
                <a:cs typeface="Times New Roman" pitchFamily="18" charset="0"/>
              </a:rPr>
              <a:t>- </a:t>
            </a:r>
            <a:r>
              <a:rPr lang="en-US" sz="2400" b="1" dirty="0" err="1">
                <a:solidFill>
                  <a:srgbClr val="A50021"/>
                </a:solidFill>
                <a:latin typeface="Times New Roman" pitchFamily="18" charset="0"/>
                <a:cs typeface="Times New Roman" pitchFamily="18" charset="0"/>
              </a:rPr>
              <a:t>Bố</a:t>
            </a:r>
            <a:r>
              <a:rPr lang="en-US" sz="2400" b="1" dirty="0">
                <a:solidFill>
                  <a:srgbClr val="A50021"/>
                </a:solidFill>
                <a:latin typeface="Times New Roman" pitchFamily="18" charset="0"/>
                <a:cs typeface="Times New Roman" pitchFamily="18" charset="0"/>
              </a:rPr>
              <a:t> </a:t>
            </a:r>
            <a:r>
              <a:rPr lang="en-US" sz="2400" b="1" dirty="0" err="1">
                <a:solidFill>
                  <a:srgbClr val="A50021"/>
                </a:solidFill>
                <a:latin typeface="Times New Roman" pitchFamily="18" charset="0"/>
                <a:cs typeface="Times New Roman" pitchFamily="18" charset="0"/>
              </a:rPr>
              <a:t>cậu</a:t>
            </a:r>
            <a:r>
              <a:rPr lang="en-US" sz="2400" b="1" dirty="0">
                <a:solidFill>
                  <a:srgbClr val="A50021"/>
                </a:solidFill>
                <a:latin typeface="Times New Roman" pitchFamily="18" charset="0"/>
                <a:cs typeface="Times New Roman" pitchFamily="18" charset="0"/>
              </a:rPr>
              <a:t> </a:t>
            </a:r>
            <a:r>
              <a:rPr lang="en-US" sz="2400" b="1" dirty="0" err="1">
                <a:solidFill>
                  <a:srgbClr val="A50021"/>
                </a:solidFill>
                <a:latin typeface="Times New Roman" pitchFamily="18" charset="0"/>
                <a:cs typeface="Times New Roman" pitchFamily="18" charset="0"/>
              </a:rPr>
              <a:t>bé</a:t>
            </a:r>
            <a:r>
              <a:rPr lang="en-US" sz="2400" b="1" dirty="0">
                <a:solidFill>
                  <a:srgbClr val="A50021"/>
                </a:solidFill>
                <a:latin typeface="Times New Roman" pitchFamily="18" charset="0"/>
                <a:cs typeface="Times New Roman" pitchFamily="18" charset="0"/>
              </a:rPr>
              <a:t> </a:t>
            </a:r>
            <a:r>
              <a:rPr lang="en-US" sz="2400" b="1" dirty="0" err="1">
                <a:solidFill>
                  <a:srgbClr val="A50021"/>
                </a:solidFill>
                <a:latin typeface="Times New Roman" pitchFamily="18" charset="0"/>
                <a:cs typeface="Times New Roman" pitchFamily="18" charset="0"/>
              </a:rPr>
              <a:t>mất</a:t>
            </a:r>
            <a:r>
              <a:rPr lang="en-US" sz="2400" b="1" dirty="0">
                <a:solidFill>
                  <a:srgbClr val="A50021"/>
                </a:solidFill>
                <a:latin typeface="Times New Roman" pitchFamily="18" charset="0"/>
                <a:cs typeface="Times New Roman" pitchFamily="18" charset="0"/>
              </a:rPr>
              <a:t> </a:t>
            </a:r>
            <a:r>
              <a:rPr lang="en-US" sz="2400" b="1" dirty="0" err="1">
                <a:solidFill>
                  <a:srgbClr val="A50021"/>
                </a:solidFill>
                <a:latin typeface="Times New Roman" pitchFamily="18" charset="0"/>
                <a:cs typeface="Times New Roman" pitchFamily="18" charset="0"/>
              </a:rPr>
              <a:t>tối</a:t>
            </a:r>
            <a:r>
              <a:rPr lang="en-US" sz="2400" b="1" dirty="0">
                <a:solidFill>
                  <a:srgbClr val="A50021"/>
                </a:solidFill>
                <a:latin typeface="Times New Roman" pitchFamily="18" charset="0"/>
                <a:cs typeface="Times New Roman" pitchFamily="18" charset="0"/>
              </a:rPr>
              <a:t> </a:t>
            </a:r>
            <a:r>
              <a:rPr lang="en-US" sz="2400" b="1" dirty="0" err="1">
                <a:solidFill>
                  <a:srgbClr val="A50021"/>
                </a:solidFill>
                <a:latin typeface="Times New Roman" pitchFamily="18" charset="0"/>
                <a:cs typeface="Times New Roman" pitchFamily="18" charset="0"/>
              </a:rPr>
              <a:t>hôm</a:t>
            </a:r>
            <a:r>
              <a:rPr lang="en-US" sz="2400" b="1" dirty="0">
                <a:solidFill>
                  <a:srgbClr val="A50021"/>
                </a:solidFill>
                <a:latin typeface="Times New Roman" pitchFamily="18" charset="0"/>
                <a:cs typeface="Times New Roman" pitchFamily="18" charset="0"/>
              </a:rPr>
              <a:t> qua.</a:t>
            </a:r>
          </a:p>
        </p:txBody>
      </p:sp>
      <p:sp>
        <p:nvSpPr>
          <p:cNvPr id="22" name="Text Box 35"/>
          <p:cNvSpPr txBox="1">
            <a:spLocks noChangeArrowheads="1"/>
          </p:cNvSpPr>
          <p:nvPr/>
        </p:nvSpPr>
        <p:spPr bwMode="auto">
          <a:xfrm>
            <a:off x="5928464" y="5061096"/>
            <a:ext cx="272910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sz="2400" b="1" dirty="0">
              <a:solidFill>
                <a:srgbClr val="A50021"/>
              </a:solidFill>
              <a:latin typeface="Times New Roman" pitchFamily="18" charset="0"/>
              <a:cs typeface="Times New Roman" pitchFamily="18" charset="0"/>
            </a:endParaRPr>
          </a:p>
          <a:p>
            <a:pPr eaLnBrk="1" fontAlgn="base" hangingPunct="1">
              <a:spcBef>
                <a:spcPct val="0"/>
              </a:spcBef>
              <a:spcAft>
                <a:spcPct val="0"/>
              </a:spcAft>
            </a:pPr>
            <a:r>
              <a:rPr lang="en-US" sz="2400" dirty="0">
                <a:solidFill>
                  <a:srgbClr val="A50021"/>
                </a:solidFill>
                <a:latin typeface="Times New Roman" pitchFamily="18" charset="0"/>
                <a:cs typeface="Times New Roman" pitchFamily="18" charset="0"/>
              </a:rPr>
              <a:t>-</a:t>
            </a:r>
            <a:r>
              <a:rPr lang="en-US" sz="2400" b="1" dirty="0">
                <a:solidFill>
                  <a:srgbClr val="A50021"/>
                </a:solidFill>
                <a:latin typeface="Times New Roman" pitchFamily="18" charset="0"/>
                <a:cs typeface="Times New Roman" pitchFamily="18" charset="0"/>
              </a:rPr>
              <a:t> </a:t>
            </a:r>
            <a:r>
              <a:rPr lang="en-US" sz="2400" b="1" dirty="0" err="1">
                <a:solidFill>
                  <a:srgbClr val="A50021"/>
                </a:solidFill>
                <a:latin typeface="Times New Roman" pitchFamily="18" charset="0"/>
                <a:cs typeface="Times New Roman" pitchFamily="18" charset="0"/>
              </a:rPr>
              <a:t>Bố</a:t>
            </a:r>
            <a:r>
              <a:rPr lang="en-US" sz="2400" b="1" dirty="0">
                <a:solidFill>
                  <a:srgbClr val="A50021"/>
                </a:solidFill>
                <a:latin typeface="Times New Roman" pitchFamily="18" charset="0"/>
                <a:cs typeface="Times New Roman" pitchFamily="18" charset="0"/>
              </a:rPr>
              <a:t> </a:t>
            </a:r>
            <a:r>
              <a:rPr lang="en-US" sz="2400" b="1" dirty="0" err="1">
                <a:solidFill>
                  <a:srgbClr val="A50021"/>
                </a:solidFill>
                <a:latin typeface="Times New Roman" pitchFamily="18" charset="0"/>
                <a:cs typeface="Times New Roman" pitchFamily="18" charset="0"/>
              </a:rPr>
              <a:t>cậu</a:t>
            </a:r>
            <a:r>
              <a:rPr lang="en-US" sz="2400" b="1" dirty="0">
                <a:solidFill>
                  <a:srgbClr val="A50021"/>
                </a:solidFill>
                <a:latin typeface="Times New Roman" pitchFamily="18" charset="0"/>
                <a:cs typeface="Times New Roman" pitchFamily="18" charset="0"/>
              </a:rPr>
              <a:t> </a:t>
            </a:r>
            <a:r>
              <a:rPr lang="en-US" sz="2400" b="1" dirty="0" err="1">
                <a:solidFill>
                  <a:srgbClr val="A50021"/>
                </a:solidFill>
                <a:latin typeface="Times New Roman" pitchFamily="18" charset="0"/>
                <a:cs typeface="Times New Roman" pitchFamily="18" charset="0"/>
              </a:rPr>
              <a:t>bé</a:t>
            </a:r>
            <a:r>
              <a:rPr lang="en-US" sz="2400" b="1" dirty="0">
                <a:solidFill>
                  <a:srgbClr val="A50021"/>
                </a:solidFill>
                <a:latin typeface="Times New Roman" pitchFamily="18" charset="0"/>
                <a:cs typeface="Times New Roman" pitchFamily="18" charset="0"/>
              </a:rPr>
              <a:t> </a:t>
            </a:r>
            <a:r>
              <a:rPr lang="en-US" sz="2400" b="1" dirty="0" err="1">
                <a:solidFill>
                  <a:srgbClr val="A50021"/>
                </a:solidFill>
                <a:latin typeface="Times New Roman" pitchFamily="18" charset="0"/>
                <a:cs typeface="Times New Roman" pitchFamily="18" charset="0"/>
              </a:rPr>
              <a:t>mất</a:t>
            </a:r>
            <a:r>
              <a:rPr lang="en-US" sz="2400" b="1" dirty="0">
                <a:solidFill>
                  <a:srgbClr val="A50021"/>
                </a:solidFill>
                <a:latin typeface="Times New Roman" pitchFamily="18" charset="0"/>
                <a:cs typeface="Times New Roman" pitchFamily="18" charset="0"/>
              </a:rPr>
              <a:t> </a:t>
            </a:r>
            <a:r>
              <a:rPr lang="en-US" sz="2400" b="1" dirty="0" err="1">
                <a:solidFill>
                  <a:srgbClr val="A50021"/>
                </a:solidFill>
                <a:latin typeface="Times New Roman" pitchFamily="18" charset="0"/>
                <a:cs typeface="Times New Roman" pitchFamily="18" charset="0"/>
              </a:rPr>
              <a:t>vì</a:t>
            </a:r>
            <a:r>
              <a:rPr lang="en-US" sz="2400" b="1" dirty="0">
                <a:solidFill>
                  <a:srgbClr val="A50021"/>
                </a:solidFill>
                <a:latin typeface="Times New Roman" pitchFamily="18" charset="0"/>
                <a:cs typeface="Times New Roman" pitchFamily="18" charset="0"/>
              </a:rPr>
              <a:t> </a:t>
            </a:r>
            <a:r>
              <a:rPr lang="en-US" sz="2400" b="1" dirty="0" err="1">
                <a:solidFill>
                  <a:srgbClr val="A50021"/>
                </a:solidFill>
                <a:latin typeface="Times New Roman" pitchFamily="18" charset="0"/>
                <a:cs typeface="Times New Roman" pitchFamily="18" charset="0"/>
              </a:rPr>
              <a:t>cháy</a:t>
            </a:r>
            <a:r>
              <a:rPr lang="en-US" sz="2400" b="1" dirty="0">
                <a:solidFill>
                  <a:srgbClr val="A50021"/>
                </a:solidFill>
                <a:latin typeface="Times New Roman" pitchFamily="18" charset="0"/>
                <a:cs typeface="Times New Roman" pitchFamily="18" charset="0"/>
              </a:rPr>
              <a:t>.</a:t>
            </a:r>
            <a:endParaRPr lang="en-US" sz="2400" dirty="0">
              <a:solidFill>
                <a:srgbClr val="A50021"/>
              </a:solidFill>
              <a:latin typeface="Times New Roman" pitchFamily="18" charset="0"/>
              <a:cs typeface="Times New Roman" pitchFamily="18" charset="0"/>
            </a:endParaRPr>
          </a:p>
        </p:txBody>
      </p:sp>
      <p:sp>
        <p:nvSpPr>
          <p:cNvPr id="16" name="Text Box 16"/>
          <p:cNvSpPr txBox="1">
            <a:spLocks noChangeArrowheads="1"/>
          </p:cNvSpPr>
          <p:nvPr/>
        </p:nvSpPr>
        <p:spPr bwMode="auto">
          <a:xfrm>
            <a:off x="276100" y="6123639"/>
            <a:ext cx="74227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lnSpc>
                <a:spcPct val="150000"/>
              </a:lnSpc>
              <a:spcBef>
                <a:spcPct val="50000"/>
              </a:spcBef>
              <a:spcAft>
                <a:spcPct val="0"/>
              </a:spcAft>
            </a:pPr>
            <a:r>
              <a:rPr lang="vi-VN" sz="2400" b="1" i="1" dirty="0">
                <a:solidFill>
                  <a:srgbClr val="FF0000"/>
                </a:solidFill>
              </a:rPr>
              <a:t>   </a:t>
            </a:r>
            <a:r>
              <a:rPr lang="vi-VN" sz="2400" b="1" i="1" dirty="0">
                <a:solidFill>
                  <a:srgbClr val="FF0000"/>
                </a:solidFill>
                <a:latin typeface="Times New Roman" pitchFamily="18" charset="0"/>
                <a:cs typeface="Times New Roman" pitchFamily="18" charset="0"/>
              </a:rPr>
              <a:t>Khi rút gọn câu cần chú ý </a:t>
            </a:r>
            <a:r>
              <a:rPr lang="en-US" sz="2400" b="1" i="1" dirty="0" err="1">
                <a:solidFill>
                  <a:srgbClr val="FF0000"/>
                </a:solidFill>
                <a:latin typeface="Times New Roman" pitchFamily="18" charset="0"/>
                <a:cs typeface="Times New Roman" pitchFamily="18" charset="0"/>
              </a:rPr>
              <a:t>tránh</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gây</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ra</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sự</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hiểu</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lầm</a:t>
            </a:r>
            <a:r>
              <a:rPr lang="vi-VN" sz="2400" b="1" i="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651969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3" grpId="0"/>
      <p:bldP spid="30754" grpId="0"/>
      <p:bldP spid="30755" grpId="0"/>
      <p:bldP spid="17" grpId="0"/>
      <p:bldP spid="18" grpId="0"/>
      <p:bldP spid="19" grpId="0"/>
      <p:bldP spid="20" grpId="0"/>
      <p:bldP spid="21" grpId="0"/>
      <p:bldP spid="22"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7910" y="1447800"/>
            <a:ext cx="7467600" cy="1938992"/>
          </a:xfrm>
          <a:prstGeom prst="rect">
            <a:avLst/>
          </a:prstGeom>
          <a:noFill/>
        </p:spPr>
        <p:txBody>
          <a:bodyPr wrap="square" rtlCol="0">
            <a:spAutoFit/>
          </a:bodyPr>
          <a:lstStyle/>
          <a:p>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ngắn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Học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tập</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2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thoại</a:t>
            </a:r>
            <a:r>
              <a:rPr lang="en-US" sz="2400" dirty="0">
                <a:latin typeface="Times New Roman" pitchFamily="18" charset="0"/>
                <a:cs typeface="Times New Roman" pitchFamily="18" charset="0"/>
              </a:rPr>
              <a:t>.</a:t>
            </a:r>
          </a:p>
          <a:p>
            <a:r>
              <a:rPr lang="en-US" sz="2400" i="1" dirty="0" err="1">
                <a:latin typeface="Times New Roman" pitchFamily="18" charset="0"/>
                <a:cs typeface="Times New Roman" pitchFamily="18" charset="0"/>
              </a:rPr>
              <a:t>Thời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gian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chuẩn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bị</a:t>
            </a:r>
            <a:r>
              <a:rPr lang="en-US" sz="2400" i="1" dirty="0">
                <a:latin typeface="Times New Roman" pitchFamily="18" charset="0"/>
                <a:cs typeface="Times New Roman" pitchFamily="18" charset="0"/>
              </a:rPr>
              <a:t>:  3 </a:t>
            </a:r>
            <a:r>
              <a:rPr lang="en-US" sz="2400" i="1" dirty="0" err="1">
                <a:latin typeface="Times New Roman" pitchFamily="18" charset="0"/>
                <a:cs typeface="Times New Roman" pitchFamily="18" charset="0"/>
              </a:rPr>
              <a:t>phút</a:t>
            </a:r>
            <a:r>
              <a:rPr lang="en-US" sz="2400" i="1" dirty="0">
                <a:latin typeface="Times New Roman" pitchFamily="18" charset="0"/>
                <a:cs typeface="Times New Roman" pitchFamily="18" charset="0"/>
              </a:rPr>
              <a:t>.</a:t>
            </a:r>
          </a:p>
          <a:p>
            <a:r>
              <a:rPr lang="en-US" sz="2400" i="1" dirty="0" err="1">
                <a:latin typeface="Times New Roman" pitchFamily="18" charset="0"/>
                <a:cs typeface="Times New Roman" pitchFamily="18" charset="0"/>
              </a:rPr>
              <a:t>Thời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gian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trình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dưới</a:t>
            </a:r>
            <a:r>
              <a:rPr lang="en-US" sz="2400" i="1" dirty="0">
                <a:latin typeface="Times New Roman" pitchFamily="18" charset="0"/>
                <a:cs typeface="Times New Roman" pitchFamily="18" charset="0"/>
              </a:rPr>
              <a:t> 2 </a:t>
            </a:r>
            <a:r>
              <a:rPr lang="en-US" sz="2400" i="1" dirty="0" err="1">
                <a:latin typeface="Times New Roman" pitchFamily="18" charset="0"/>
                <a:cs typeface="Times New Roman" pitchFamily="18" charset="0"/>
              </a:rPr>
              <a:t>phút</a:t>
            </a:r>
            <a:r>
              <a:rPr lang="en-US" sz="2400" i="1" dirty="0">
                <a:latin typeface="Times New Roman" pitchFamily="18" charset="0"/>
                <a:cs typeface="Times New Roman" pitchFamily="18" charset="0"/>
              </a:rPr>
              <a:t>.</a:t>
            </a:r>
          </a:p>
        </p:txBody>
      </p:sp>
      <p:sp>
        <p:nvSpPr>
          <p:cNvPr id="2" name="Rectangle 1"/>
          <p:cNvSpPr/>
          <p:nvPr/>
        </p:nvSpPr>
        <p:spPr>
          <a:xfrm>
            <a:off x="655074" y="457200"/>
            <a:ext cx="7262244" cy="923330"/>
          </a:xfrm>
          <a:prstGeom prst="rect">
            <a:avLst/>
          </a:prstGeom>
          <a:noFill/>
        </p:spPr>
        <p:txBody>
          <a:bodyPr wrap="none" lIns="91440" tIns="45720" rIns="91440" bIns="45720">
            <a:spAutoFit/>
          </a:bodyPr>
          <a:lstStyle/>
          <a:p>
            <a:pPr algn="ctr"/>
            <a:r>
              <a:rPr lang="en-US" sz="54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Xây</a:t>
            </a: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54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dựng</a:t>
            </a: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54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đoạn</a:t>
            </a: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54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hội</a:t>
            </a: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54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thoại</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2749463" y="4038600"/>
            <a:ext cx="4246324" cy="27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47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pic>
        <p:nvPicPr>
          <p:cNvPr id="4098" name="Picture 10"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7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WordArt 6"/>
          <p:cNvSpPr>
            <a:spLocks noChangeArrowheads="1" noChangeShapeType="1" noTextEdit="1"/>
          </p:cNvSpPr>
          <p:nvPr/>
        </p:nvSpPr>
        <p:spPr bwMode="auto">
          <a:xfrm>
            <a:off x="533400" y="2971800"/>
            <a:ext cx="8001000" cy="1981200"/>
          </a:xfrm>
          <a:prstGeom prst="rect">
            <a:avLst/>
          </a:prstGeom>
        </p:spPr>
        <p:txBody>
          <a:bodyPr wrap="none" fromWordArt="1">
            <a:prstTxWarp prst="textPlain">
              <a:avLst>
                <a:gd name="adj" fmla="val 47519"/>
              </a:avLst>
            </a:prstTxWarp>
          </a:bodyPr>
          <a:lstStyle/>
          <a:p>
            <a:pPr algn="ctr" fontAlgn="base">
              <a:spcBef>
                <a:spcPct val="0"/>
              </a:spcBef>
              <a:spcAft>
                <a:spcPct val="0"/>
              </a:spcAft>
            </a:pPr>
            <a:endParaRPr lang="en-US" sz="3600" b="1" kern="1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a:cs typeface="Times New Roman"/>
            </a:endParaRPr>
          </a:p>
        </p:txBody>
      </p:sp>
      <p:sp>
        <p:nvSpPr>
          <p:cNvPr id="8" name="Rectangle 7"/>
          <p:cNvSpPr/>
          <p:nvPr/>
        </p:nvSpPr>
        <p:spPr>
          <a:xfrm>
            <a:off x="3830963" y="2048470"/>
            <a:ext cx="148842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kern="10" cap="none" spc="0" dirty="0" err="1">
                <a:ln w="11430"/>
                <a:effectLst>
                  <a:outerShdw blurRad="50800" dist="39000" dir="5460000" algn="tl">
                    <a:srgbClr val="000000">
                      <a:alpha val="38000"/>
                    </a:srgbClr>
                  </a:outerShdw>
                </a:effectLst>
                <a:latin typeface="Times New Roman"/>
                <a:cs typeface="Times New Roman"/>
              </a:rPr>
              <a:t>Tiết</a:t>
            </a:r>
            <a:r>
              <a:rPr lang="en-US" sz="3600" b="1" i="1" kern="10" cap="none" spc="0" dirty="0">
                <a:ln w="11430"/>
                <a:effectLst>
                  <a:outerShdw blurRad="50800" dist="39000" dir="5460000" algn="tl">
                    <a:srgbClr val="000000">
                      <a:alpha val="38000"/>
                    </a:srgbClr>
                  </a:outerShdw>
                </a:effectLst>
                <a:latin typeface="Times New Roman"/>
                <a:cs typeface="Times New Roman"/>
              </a:rPr>
              <a:t> 78</a:t>
            </a:r>
            <a:endParaRPr lang="en-US" sz="3600" b="1" cap="none" spc="0" dirty="0">
              <a:ln w="11430"/>
              <a:effectLst>
                <a:outerShdw blurRad="50800" dist="39000" dir="5460000" algn="tl">
                  <a:srgbClr val="000000">
                    <a:alpha val="38000"/>
                  </a:srgbClr>
                </a:outerShdw>
              </a:effectLst>
            </a:endParaRPr>
          </a:p>
        </p:txBody>
      </p:sp>
      <p:sp>
        <p:nvSpPr>
          <p:cNvPr id="5" name="Rectangle 4"/>
          <p:cNvSpPr/>
          <p:nvPr/>
        </p:nvSpPr>
        <p:spPr>
          <a:xfrm>
            <a:off x="990600" y="609600"/>
            <a:ext cx="3065327" cy="923330"/>
          </a:xfrm>
          <a:prstGeom prst="rect">
            <a:avLst/>
          </a:prstGeom>
          <a:noFill/>
        </p:spPr>
        <p:txBody>
          <a:bodyPr wrap="none" lIns="91440" tIns="45720" rIns="91440" bIns="45720">
            <a:spAutoFit/>
          </a:bodyPr>
          <a:lstStyle/>
          <a:p>
            <a:pPr algn="ctr"/>
            <a:r>
              <a:rPr lang="en-US" sz="5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Tiếng</a:t>
            </a: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Việt</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1703006" y="3276600"/>
            <a:ext cx="5636736"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RÚT GỌN CÂU</a:t>
            </a:r>
          </a:p>
        </p:txBody>
      </p:sp>
    </p:spTree>
    <p:extLst>
      <p:ext uri="{BB962C8B-B14F-4D97-AF65-F5344CB8AC3E}">
        <p14:creationId xmlns:p14="http://schemas.microsoft.com/office/powerpoint/2010/main" val="1775080922"/>
      </p:ext>
    </p:extLst>
  </p:cSld>
  <p:clrMapOvr>
    <a:masterClrMapping/>
  </p:clrMapOvr>
  <p:transition xmlns:p14="http://schemas.microsoft.com/office/powerpoint/2010/main" spd="slow">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152400"/>
            <a:ext cx="8763000" cy="1295400"/>
          </a:xfrm>
          <a:noFill/>
        </p:spPr>
        <p:txBody>
          <a:bodyPr/>
          <a:lstStyle/>
          <a:p>
            <a:pPr algn="l" eaLnBrk="1" hangingPunct="1"/>
            <a:r>
              <a:rPr lang="en-US" sz="2400" b="1" u="sng" dirty="0" err="1">
                <a:latin typeface="Times New Roman" pitchFamily="18" charset="0"/>
                <a:cs typeface="Times New Roman" pitchFamily="18" charset="0"/>
              </a:rPr>
              <a:t>Bài</a:t>
            </a:r>
            <a:r>
              <a:rPr lang="en-US" sz="2400" b="1" u="sng" dirty="0">
                <a:latin typeface="Times New Roman" pitchFamily="18" charset="0"/>
                <a:cs typeface="Times New Roman" pitchFamily="18" charset="0"/>
              </a:rPr>
              <a:t> 2/SGK</a:t>
            </a: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Tìm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rút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gọn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phục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rút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gọn</a:t>
            </a:r>
            <a:r>
              <a:rPr lang="en-US" sz="2400" b="1" dirty="0">
                <a:latin typeface="Times New Roman" pitchFamily="18" charset="0"/>
                <a:cs typeface="Times New Roman" pitchFamily="18" charset="0"/>
              </a:rPr>
              <a:t>. Cho </a:t>
            </a:r>
            <a:r>
              <a:rPr lang="en-US" sz="2400" b="1" dirty="0" err="1">
                <a:latin typeface="Times New Roman" pitchFamily="18" charset="0"/>
                <a:cs typeface="Times New Roman" pitchFamily="18" charset="0"/>
              </a:rPr>
              <a:t>biết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rút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gọn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vậy</a:t>
            </a:r>
            <a:r>
              <a:rPr lang="en-US" sz="2400" b="1" dirty="0">
                <a:latin typeface="Times New Roman" pitchFamily="18" charset="0"/>
                <a:cs typeface="Times New Roman" pitchFamily="18" charset="0"/>
              </a:rPr>
              <a:t> ?  </a:t>
            </a:r>
          </a:p>
        </p:txBody>
      </p:sp>
      <p:sp>
        <p:nvSpPr>
          <p:cNvPr id="19459" name="Rectangle 3"/>
          <p:cNvSpPr>
            <a:spLocks noGrp="1" noChangeArrowheads="1"/>
          </p:cNvSpPr>
          <p:nvPr>
            <p:ph idx="1"/>
          </p:nvPr>
        </p:nvSpPr>
        <p:spPr>
          <a:xfrm>
            <a:off x="1524000" y="1981200"/>
            <a:ext cx="7086600" cy="3962400"/>
          </a:xfrm>
          <a:noFill/>
        </p:spPr>
        <p:txBody>
          <a:bodyPr/>
          <a:lstStyle/>
          <a:p>
            <a:pPr eaLnBrk="1" hangingPunct="1">
              <a:lnSpc>
                <a:spcPct val="80000"/>
              </a:lnSpc>
              <a:buFontTx/>
              <a:buNone/>
            </a:pPr>
            <a:r>
              <a:rPr lang="en-US" sz="2400" b="1" i="1" dirty="0" err="1">
                <a:latin typeface="Times New Roman" pitchFamily="18" charset="0"/>
                <a:cs typeface="Times New Roman" pitchFamily="18" charset="0"/>
              </a:rPr>
              <a:t>Cỏ</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cây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chen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đá</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lá</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chen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hoa</a:t>
            </a:r>
            <a:r>
              <a:rPr lang="en-US" sz="2400" b="1" i="1" dirty="0">
                <a:latin typeface="Times New Roman" pitchFamily="18" charset="0"/>
                <a:cs typeface="Times New Roman" pitchFamily="18" charset="0"/>
              </a:rPr>
              <a:t>.</a:t>
            </a:r>
          </a:p>
          <a:p>
            <a:pPr eaLnBrk="1" hangingPunct="1">
              <a:lnSpc>
                <a:spcPct val="80000"/>
              </a:lnSpc>
              <a:buFontTx/>
              <a:buNone/>
            </a:pPr>
            <a:r>
              <a:rPr lang="en-US" sz="2400" b="1" i="1" dirty="0" err="1">
                <a:latin typeface="Times New Roman" pitchFamily="18" charset="0"/>
                <a:cs typeface="Times New Roman" pitchFamily="18" charset="0"/>
              </a:rPr>
              <a:t>Lom</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khom</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dưới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núi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tiều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vài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chú</a:t>
            </a:r>
            <a:r>
              <a:rPr lang="en-US" sz="2400" b="1" i="1" dirty="0">
                <a:latin typeface="Times New Roman" pitchFamily="18" charset="0"/>
                <a:cs typeface="Times New Roman" pitchFamily="18" charset="0"/>
              </a:rPr>
              <a:t>,</a:t>
            </a:r>
          </a:p>
          <a:p>
            <a:pPr eaLnBrk="1" hangingPunct="1">
              <a:lnSpc>
                <a:spcPct val="80000"/>
              </a:lnSpc>
              <a:buFontTx/>
              <a:buNone/>
            </a:pPr>
            <a:r>
              <a:rPr lang="en-US" sz="2400" b="1" i="1" dirty="0" err="1">
                <a:latin typeface="Times New Roman" pitchFamily="18" charset="0"/>
                <a:cs typeface="Times New Roman" pitchFamily="18" charset="0"/>
              </a:rPr>
              <a:t>Lác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đác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bên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sông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chợ</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mấy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nhà</a:t>
            </a:r>
            <a:r>
              <a:rPr lang="en-US" sz="2400" b="1" i="1" dirty="0">
                <a:latin typeface="Times New Roman" pitchFamily="18" charset="0"/>
                <a:cs typeface="Times New Roman" pitchFamily="18" charset="0"/>
              </a:rPr>
              <a:t>.</a:t>
            </a:r>
          </a:p>
          <a:p>
            <a:pPr eaLnBrk="1" hangingPunct="1">
              <a:lnSpc>
                <a:spcPct val="80000"/>
              </a:lnSpc>
              <a:buFontTx/>
              <a:buNone/>
            </a:pPr>
            <a:r>
              <a:rPr lang="en-US" sz="2400" b="1" i="1" dirty="0" err="1">
                <a:latin typeface="Times New Roman" pitchFamily="18" charset="0"/>
                <a:cs typeface="Times New Roman" pitchFamily="18" charset="0"/>
              </a:rPr>
              <a:t>Nhớ</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nước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đau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lòng</a:t>
            </a:r>
            <a:r>
              <a:rPr lang="en-US" sz="2400" b="1" i="1" dirty="0">
                <a:latin typeface="Times New Roman" pitchFamily="18" charset="0"/>
                <a:cs typeface="Times New Roman" pitchFamily="18" charset="0"/>
              </a:rPr>
              <a:t>, con </a:t>
            </a:r>
            <a:r>
              <a:rPr lang="en-US" sz="2400" b="1" i="1" dirty="0" err="1">
                <a:latin typeface="Times New Roman" pitchFamily="18" charset="0"/>
                <a:cs typeface="Times New Roman" pitchFamily="18" charset="0"/>
              </a:rPr>
              <a:t>quốc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quốc</a:t>
            </a:r>
            <a:r>
              <a:rPr lang="en-US" sz="2400" b="1" i="1" dirty="0">
                <a:latin typeface="Times New Roman" pitchFamily="18" charset="0"/>
                <a:cs typeface="Times New Roman" pitchFamily="18" charset="0"/>
              </a:rPr>
              <a:t>,</a:t>
            </a:r>
          </a:p>
          <a:p>
            <a:pPr eaLnBrk="1" hangingPunct="1">
              <a:lnSpc>
                <a:spcPct val="80000"/>
              </a:lnSpc>
              <a:buFontTx/>
              <a:buNone/>
            </a:pPr>
            <a:r>
              <a:rPr lang="en-US" sz="2400" b="1" i="1" dirty="0" err="1">
                <a:latin typeface="Times New Roman" pitchFamily="18" charset="0"/>
                <a:cs typeface="Times New Roman" pitchFamily="18" charset="0"/>
              </a:rPr>
              <a:t>Thương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mỏi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miệng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cái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gia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gia</a:t>
            </a:r>
            <a:r>
              <a:rPr lang="en-US" sz="2400" b="1" i="1" dirty="0">
                <a:latin typeface="Times New Roman" pitchFamily="18" charset="0"/>
                <a:cs typeface="Times New Roman" pitchFamily="18" charset="0"/>
              </a:rPr>
              <a:t>.</a:t>
            </a:r>
          </a:p>
          <a:p>
            <a:pPr eaLnBrk="1" hangingPunct="1">
              <a:lnSpc>
                <a:spcPct val="80000"/>
              </a:lnSpc>
              <a:buFontTx/>
              <a:buNone/>
            </a:pPr>
            <a:endParaRPr lang="en-US" sz="2400" b="1" i="1" dirty="0">
              <a:latin typeface="Times New Roman" pitchFamily="18" charset="0"/>
              <a:cs typeface="Times New Roman" pitchFamily="18" charset="0"/>
            </a:endParaRPr>
          </a:p>
          <a:p>
            <a:pPr eaLnBrk="1" hangingPunct="1">
              <a:lnSpc>
                <a:spcPct val="80000"/>
              </a:lnSpc>
              <a:buFontTx/>
              <a:buNone/>
            </a:pPr>
            <a:r>
              <a:rPr lang="en-US" sz="2400" b="1" i="1" dirty="0" err="1">
                <a:latin typeface="Times New Roman" pitchFamily="18" charset="0"/>
                <a:cs typeface="Times New Roman" pitchFamily="18" charset="0"/>
              </a:rPr>
              <a:t>Một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mảnh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tình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riêng</a:t>
            </a:r>
            <a:r>
              <a:rPr lang="en-US" sz="2400" b="1" i="1" dirty="0">
                <a:latin typeface="Times New Roman" pitchFamily="18" charset="0"/>
                <a:cs typeface="Times New Roman" pitchFamily="18" charset="0"/>
              </a:rPr>
              <a:t>, ta </a:t>
            </a:r>
            <a:r>
              <a:rPr lang="en-US" sz="2400" b="1" i="1" dirty="0" err="1">
                <a:latin typeface="Times New Roman" pitchFamily="18" charset="0"/>
                <a:cs typeface="Times New Roman" pitchFamily="18" charset="0"/>
              </a:rPr>
              <a:t>với</a:t>
            </a:r>
            <a:r>
              <a:rPr lang="en-US" sz="2400" b="1" i="1" dirty="0">
                <a:latin typeface="Times New Roman" pitchFamily="18" charset="0"/>
                <a:cs typeface="Times New Roman" pitchFamily="18" charset="0"/>
              </a:rPr>
              <a:t> ta.</a:t>
            </a:r>
          </a:p>
          <a:p>
            <a:pPr eaLnBrk="1" hangingPunct="1">
              <a:lnSpc>
                <a:spcPct val="80000"/>
              </a:lnSpc>
              <a:buFontTx/>
              <a:buNone/>
            </a:pPr>
            <a:r>
              <a:rPr lang="en-US" sz="2400" b="1" dirty="0">
                <a:latin typeface="Times New Roman" pitchFamily="18" charset="0"/>
                <a:cs typeface="Times New Roman" pitchFamily="18" charset="0"/>
              </a:rPr>
              <a:t>                  </a:t>
            </a:r>
            <a:r>
              <a:rPr lang="en-US" sz="2400" b="1" i="1" dirty="0">
                <a:latin typeface="Times New Roman" pitchFamily="18" charset="0"/>
                <a:cs typeface="Times New Roman" pitchFamily="18" charset="0"/>
              </a:rPr>
              <a:t>(</a:t>
            </a:r>
            <a:r>
              <a:rPr lang="en-US" sz="2400" b="1" i="1" dirty="0" err="1">
                <a:latin typeface="Times New Roman" pitchFamily="18" charset="0"/>
                <a:cs typeface="Times New Roman" pitchFamily="18" charset="0"/>
              </a:rPr>
              <a:t>Bà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Huyện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Thanh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Quan</a:t>
            </a:r>
            <a:r>
              <a:rPr lang="en-US" sz="2400" b="1" i="1" dirty="0">
                <a:latin typeface="Times New Roman" pitchFamily="18" charset="0"/>
                <a:cs typeface="Times New Roman" pitchFamily="18" charset="0"/>
              </a:rPr>
              <a:t>)</a:t>
            </a:r>
          </a:p>
          <a:p>
            <a:pPr algn="r" eaLnBrk="1" hangingPunct="1">
              <a:lnSpc>
                <a:spcPct val="80000"/>
              </a:lnSpc>
              <a:buFontTx/>
              <a:buNone/>
            </a:pPr>
            <a:endParaRPr lang="en-US" sz="2400" b="1" dirty="0">
              <a:solidFill>
                <a:srgbClr val="0000FF"/>
              </a:solidFill>
              <a:latin typeface="Times New Roman" pitchFamily="18" charset="0"/>
              <a:cs typeface="Times New Roman" pitchFamily="18" charset="0"/>
            </a:endParaRPr>
          </a:p>
        </p:txBody>
      </p:sp>
      <p:sp>
        <p:nvSpPr>
          <p:cNvPr id="13316" name="Rectangle 4"/>
          <p:cNvSpPr>
            <a:spLocks noChangeArrowheads="1"/>
          </p:cNvSpPr>
          <p:nvPr/>
        </p:nvSpPr>
        <p:spPr bwMode="auto">
          <a:xfrm>
            <a:off x="452438" y="1547813"/>
            <a:ext cx="2514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lnSpc>
                <a:spcPct val="80000"/>
              </a:lnSpc>
              <a:spcBef>
                <a:spcPct val="20000"/>
              </a:spcBef>
              <a:spcAft>
                <a:spcPct val="0"/>
              </a:spcAft>
            </a:pPr>
            <a:r>
              <a:rPr lang="en-US" sz="2400" b="1">
                <a:solidFill>
                  <a:srgbClr val="FF3300"/>
                </a:solidFill>
                <a:latin typeface="Times New Roman" pitchFamily="18" charset="0"/>
                <a:cs typeface="Times New Roman" pitchFamily="18" charset="0"/>
              </a:rPr>
              <a:t>Tôi/Ta</a:t>
            </a:r>
          </a:p>
        </p:txBody>
      </p:sp>
      <p:sp>
        <p:nvSpPr>
          <p:cNvPr id="13319" name="Text Box 7"/>
          <p:cNvSpPr txBox="1">
            <a:spLocks noChangeArrowheads="1"/>
          </p:cNvSpPr>
          <p:nvPr/>
        </p:nvSpPr>
        <p:spPr bwMode="auto">
          <a:xfrm>
            <a:off x="304800" y="5029200"/>
            <a:ext cx="8686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i="1" dirty="0">
                <a:solidFill>
                  <a:srgbClr val="000066"/>
                </a:solidFill>
                <a:latin typeface="Times New Roman" pitchFamily="18" charset="0"/>
                <a:cs typeface="Times New Roman" pitchFamily="18" charset="0"/>
              </a:rPr>
              <a:t>      </a:t>
            </a:r>
            <a:r>
              <a:rPr lang="en-US" sz="2800" b="1" i="1" dirty="0" err="1">
                <a:solidFill>
                  <a:srgbClr val="000066"/>
                </a:solidFill>
                <a:latin typeface="Times New Roman" pitchFamily="18" charset="0"/>
                <a:cs typeface="Times New Roman" pitchFamily="18" charset="0"/>
              </a:rPr>
              <a:t>Thơ</a:t>
            </a:r>
            <a:r>
              <a:rPr lang="en-US" sz="2800" b="1" i="1" dirty="0">
                <a:solidFill>
                  <a:srgbClr val="000066"/>
                </a:solidFill>
                <a:latin typeface="Times New Roman" pitchFamily="18" charset="0"/>
                <a:cs typeface="Times New Roman" pitchFamily="18" charset="0"/>
              </a:rPr>
              <a:t>, </a:t>
            </a:r>
            <a:r>
              <a:rPr lang="en-US" sz="2800" b="1" i="1" dirty="0" err="1">
                <a:solidFill>
                  <a:srgbClr val="000066"/>
                </a:solidFill>
                <a:latin typeface="Times New Roman" pitchFamily="18" charset="0"/>
                <a:cs typeface="Times New Roman" pitchFamily="18" charset="0"/>
              </a:rPr>
              <a:t>ca</a:t>
            </a:r>
            <a:r>
              <a:rPr lang="en-US" sz="2800" b="1" i="1" dirty="0">
                <a:solidFill>
                  <a:srgbClr val="000066"/>
                </a:solidFill>
                <a:latin typeface="Times New Roman" pitchFamily="18" charset="0"/>
                <a:cs typeface="Times New Roman" pitchFamily="18" charset="0"/>
              </a:rPr>
              <a:t> </a:t>
            </a:r>
            <a:r>
              <a:rPr lang="en-US" sz="2800" b="1" i="1" dirty="0" err="1">
                <a:solidFill>
                  <a:srgbClr val="000066"/>
                </a:solidFill>
                <a:latin typeface="Times New Roman" pitchFamily="18" charset="0"/>
                <a:cs typeface="Times New Roman" pitchFamily="18" charset="0"/>
              </a:rPr>
              <a:t>dao</a:t>
            </a:r>
            <a:r>
              <a:rPr lang="en-US" sz="2800" b="1" i="1" dirty="0">
                <a:solidFill>
                  <a:srgbClr val="000066"/>
                </a:solidFill>
                <a:latin typeface="Times New Roman" pitchFamily="18" charset="0"/>
                <a:cs typeface="Times New Roman" pitchFamily="18" charset="0"/>
              </a:rPr>
              <a:t> </a:t>
            </a:r>
            <a:r>
              <a:rPr lang="en-US" sz="2800" b="1" i="1" dirty="0" err="1">
                <a:solidFill>
                  <a:srgbClr val="000066"/>
                </a:solidFill>
                <a:latin typeface="Times New Roman" pitchFamily="18" charset="0"/>
                <a:cs typeface="Times New Roman" pitchFamily="18" charset="0"/>
              </a:rPr>
              <a:t>thường</a:t>
            </a:r>
            <a:r>
              <a:rPr lang="en-US" sz="2800" b="1" i="1" dirty="0">
                <a:solidFill>
                  <a:srgbClr val="000066"/>
                </a:solidFill>
                <a:latin typeface="Times New Roman" pitchFamily="18" charset="0"/>
                <a:cs typeface="Times New Roman" pitchFamily="18" charset="0"/>
              </a:rPr>
              <a:t> </a:t>
            </a:r>
            <a:r>
              <a:rPr lang="en-US" sz="2800" b="1" i="1" dirty="0" err="1">
                <a:solidFill>
                  <a:srgbClr val="000066"/>
                </a:solidFill>
                <a:latin typeface="Times New Roman" pitchFamily="18" charset="0"/>
                <a:cs typeface="Times New Roman" pitchFamily="18" charset="0"/>
              </a:rPr>
              <a:t>chuộng</a:t>
            </a:r>
            <a:r>
              <a:rPr lang="en-US" sz="2800" b="1" i="1" dirty="0">
                <a:solidFill>
                  <a:srgbClr val="000066"/>
                </a:solidFill>
                <a:latin typeface="Times New Roman" pitchFamily="18" charset="0"/>
                <a:cs typeface="Times New Roman" pitchFamily="18" charset="0"/>
              </a:rPr>
              <a:t> </a:t>
            </a:r>
            <a:r>
              <a:rPr lang="en-US" sz="2800" b="1" i="1" dirty="0" err="1">
                <a:solidFill>
                  <a:srgbClr val="000066"/>
                </a:solidFill>
                <a:latin typeface="Times New Roman" pitchFamily="18" charset="0"/>
                <a:cs typeface="Times New Roman" pitchFamily="18" charset="0"/>
              </a:rPr>
              <a:t>cách</a:t>
            </a:r>
            <a:r>
              <a:rPr lang="en-US" sz="2800" b="1" i="1" dirty="0">
                <a:solidFill>
                  <a:srgbClr val="000066"/>
                </a:solidFill>
                <a:latin typeface="Times New Roman" pitchFamily="18" charset="0"/>
                <a:cs typeface="Times New Roman" pitchFamily="18" charset="0"/>
              </a:rPr>
              <a:t> </a:t>
            </a:r>
            <a:r>
              <a:rPr lang="en-US" sz="2800" b="1" i="1" dirty="0" err="1">
                <a:solidFill>
                  <a:srgbClr val="000066"/>
                </a:solidFill>
                <a:latin typeface="Times New Roman" pitchFamily="18" charset="0"/>
                <a:cs typeface="Times New Roman" pitchFamily="18" charset="0"/>
              </a:rPr>
              <a:t>diễn</a:t>
            </a:r>
            <a:r>
              <a:rPr lang="en-US" sz="2800" b="1" i="1" dirty="0">
                <a:solidFill>
                  <a:srgbClr val="000066"/>
                </a:solidFill>
                <a:latin typeface="Times New Roman" pitchFamily="18" charset="0"/>
                <a:cs typeface="Times New Roman" pitchFamily="18" charset="0"/>
              </a:rPr>
              <a:t> </a:t>
            </a:r>
            <a:r>
              <a:rPr lang="en-US" sz="2800" b="1" i="1" dirty="0" err="1">
                <a:solidFill>
                  <a:srgbClr val="000066"/>
                </a:solidFill>
                <a:latin typeface="Times New Roman" pitchFamily="18" charset="0"/>
                <a:cs typeface="Times New Roman" pitchFamily="18" charset="0"/>
              </a:rPr>
              <a:t>đạt</a:t>
            </a:r>
            <a:r>
              <a:rPr lang="en-US" sz="2800" b="1" i="1" dirty="0">
                <a:solidFill>
                  <a:srgbClr val="000066"/>
                </a:solidFill>
                <a:latin typeface="Times New Roman" pitchFamily="18" charset="0"/>
                <a:cs typeface="Times New Roman" pitchFamily="18" charset="0"/>
              </a:rPr>
              <a:t> </a:t>
            </a:r>
            <a:r>
              <a:rPr lang="en-US" sz="2800" b="1" i="1" dirty="0" err="1">
                <a:solidFill>
                  <a:srgbClr val="000066"/>
                </a:solidFill>
                <a:latin typeface="Times New Roman" pitchFamily="18" charset="0"/>
                <a:cs typeface="Times New Roman" pitchFamily="18" charset="0"/>
              </a:rPr>
              <a:t>súc</a:t>
            </a:r>
            <a:r>
              <a:rPr lang="en-US" sz="2800" b="1" i="1" dirty="0">
                <a:solidFill>
                  <a:srgbClr val="000066"/>
                </a:solidFill>
                <a:latin typeface="Times New Roman" pitchFamily="18" charset="0"/>
                <a:cs typeface="Times New Roman" pitchFamily="18" charset="0"/>
              </a:rPr>
              <a:t> </a:t>
            </a:r>
            <a:r>
              <a:rPr lang="en-US" sz="2800" b="1" i="1" dirty="0" err="1">
                <a:solidFill>
                  <a:srgbClr val="000066"/>
                </a:solidFill>
                <a:latin typeface="Times New Roman" pitchFamily="18" charset="0"/>
                <a:cs typeface="Times New Roman" pitchFamily="18" charset="0"/>
              </a:rPr>
              <a:t>tích</a:t>
            </a:r>
            <a:r>
              <a:rPr lang="en-US" sz="2800" b="1" i="1" dirty="0">
                <a:solidFill>
                  <a:srgbClr val="000066"/>
                </a:solidFill>
                <a:latin typeface="Times New Roman" pitchFamily="18" charset="0"/>
                <a:cs typeface="Times New Roman" pitchFamily="18" charset="0"/>
              </a:rPr>
              <a:t>, </a:t>
            </a:r>
            <a:r>
              <a:rPr lang="en-US" sz="2800" b="1" i="1" dirty="0" err="1">
                <a:solidFill>
                  <a:srgbClr val="000066"/>
                </a:solidFill>
                <a:latin typeface="Times New Roman" pitchFamily="18" charset="0"/>
                <a:cs typeface="Times New Roman" pitchFamily="18" charset="0"/>
              </a:rPr>
              <a:t>số</a:t>
            </a:r>
            <a:r>
              <a:rPr lang="en-US" sz="2800" b="1" i="1" dirty="0">
                <a:solidFill>
                  <a:srgbClr val="000066"/>
                </a:solidFill>
                <a:latin typeface="Times New Roman" pitchFamily="18" charset="0"/>
                <a:cs typeface="Times New Roman" pitchFamily="18" charset="0"/>
              </a:rPr>
              <a:t> </a:t>
            </a:r>
            <a:r>
              <a:rPr lang="en-US" sz="2800" b="1" i="1" dirty="0" err="1">
                <a:solidFill>
                  <a:srgbClr val="000066"/>
                </a:solidFill>
                <a:latin typeface="Times New Roman" pitchFamily="18" charset="0"/>
                <a:cs typeface="Times New Roman" pitchFamily="18" charset="0"/>
              </a:rPr>
              <a:t>chữ</a:t>
            </a:r>
            <a:r>
              <a:rPr lang="en-US" sz="2800" b="1" i="1" dirty="0">
                <a:solidFill>
                  <a:srgbClr val="000066"/>
                </a:solidFill>
                <a:latin typeface="Times New Roman" pitchFamily="18" charset="0"/>
                <a:cs typeface="Times New Roman" pitchFamily="18" charset="0"/>
              </a:rPr>
              <a:t> </a:t>
            </a:r>
            <a:r>
              <a:rPr lang="en-US" sz="2800" b="1" i="1" dirty="0" err="1">
                <a:solidFill>
                  <a:srgbClr val="000066"/>
                </a:solidFill>
                <a:latin typeface="Times New Roman" pitchFamily="18" charset="0"/>
                <a:cs typeface="Times New Roman" pitchFamily="18" charset="0"/>
              </a:rPr>
              <a:t>trong</a:t>
            </a:r>
            <a:r>
              <a:rPr lang="en-US" sz="2800" b="1" i="1" dirty="0">
                <a:solidFill>
                  <a:srgbClr val="000066"/>
                </a:solidFill>
                <a:latin typeface="Times New Roman" pitchFamily="18" charset="0"/>
                <a:cs typeface="Times New Roman" pitchFamily="18" charset="0"/>
              </a:rPr>
              <a:t> </a:t>
            </a:r>
            <a:r>
              <a:rPr lang="en-US" sz="2800" b="1" i="1" dirty="0" err="1">
                <a:solidFill>
                  <a:srgbClr val="000066"/>
                </a:solidFill>
                <a:latin typeface="Times New Roman" pitchFamily="18" charset="0"/>
                <a:cs typeface="Times New Roman" pitchFamily="18" charset="0"/>
              </a:rPr>
              <a:t>một</a:t>
            </a:r>
            <a:r>
              <a:rPr lang="en-US" sz="2800" b="1" i="1" dirty="0">
                <a:solidFill>
                  <a:srgbClr val="000066"/>
                </a:solidFill>
                <a:latin typeface="Times New Roman" pitchFamily="18" charset="0"/>
                <a:cs typeface="Times New Roman" pitchFamily="18" charset="0"/>
              </a:rPr>
              <a:t> </a:t>
            </a:r>
            <a:r>
              <a:rPr lang="en-US" sz="2800" b="1" i="1" dirty="0" err="1">
                <a:solidFill>
                  <a:srgbClr val="000066"/>
                </a:solidFill>
                <a:latin typeface="Times New Roman" pitchFamily="18" charset="0"/>
                <a:cs typeface="Times New Roman" pitchFamily="18" charset="0"/>
              </a:rPr>
              <a:t>dòng</a:t>
            </a:r>
            <a:r>
              <a:rPr lang="en-US" sz="2800" b="1" i="1" dirty="0">
                <a:solidFill>
                  <a:srgbClr val="000066"/>
                </a:solidFill>
                <a:latin typeface="Times New Roman" pitchFamily="18" charset="0"/>
                <a:cs typeface="Times New Roman" pitchFamily="18" charset="0"/>
              </a:rPr>
              <a:t> </a:t>
            </a:r>
            <a:r>
              <a:rPr lang="en-US" sz="2800" b="1" i="1" dirty="0" err="1">
                <a:solidFill>
                  <a:srgbClr val="000066"/>
                </a:solidFill>
                <a:latin typeface="Times New Roman" pitchFamily="18" charset="0"/>
                <a:cs typeface="Times New Roman" pitchFamily="18" charset="0"/>
              </a:rPr>
              <a:t>rất</a:t>
            </a:r>
            <a:r>
              <a:rPr lang="en-US" sz="2800" b="1" i="1" dirty="0">
                <a:solidFill>
                  <a:srgbClr val="000066"/>
                </a:solidFill>
                <a:latin typeface="Times New Roman" pitchFamily="18" charset="0"/>
                <a:cs typeface="Times New Roman" pitchFamily="18" charset="0"/>
              </a:rPr>
              <a:t> </a:t>
            </a:r>
            <a:r>
              <a:rPr lang="en-US" sz="2800" b="1" i="1" dirty="0" err="1">
                <a:solidFill>
                  <a:srgbClr val="000066"/>
                </a:solidFill>
                <a:latin typeface="Times New Roman" pitchFamily="18" charset="0"/>
                <a:cs typeface="Times New Roman" pitchFamily="18" charset="0"/>
              </a:rPr>
              <a:t>hạn</a:t>
            </a:r>
            <a:r>
              <a:rPr lang="en-US" sz="2800" b="1" i="1" dirty="0">
                <a:solidFill>
                  <a:srgbClr val="000066"/>
                </a:solidFill>
                <a:latin typeface="Times New Roman" pitchFamily="18" charset="0"/>
                <a:cs typeface="Times New Roman" pitchFamily="18" charset="0"/>
              </a:rPr>
              <a:t> </a:t>
            </a:r>
            <a:r>
              <a:rPr lang="en-US" sz="2800" b="1" i="1" dirty="0" err="1">
                <a:solidFill>
                  <a:srgbClr val="000066"/>
                </a:solidFill>
                <a:latin typeface="Times New Roman" pitchFamily="18" charset="0"/>
                <a:cs typeface="Times New Roman" pitchFamily="18" charset="0"/>
              </a:rPr>
              <a:t>chế</a:t>
            </a:r>
            <a:r>
              <a:rPr lang="en-US" sz="2800" b="1" i="1" dirty="0">
                <a:solidFill>
                  <a:srgbClr val="000066"/>
                </a:solidFill>
                <a:latin typeface="Times New Roman" pitchFamily="18" charset="0"/>
                <a:cs typeface="Times New Roman" pitchFamily="18" charset="0"/>
              </a:rPr>
              <a:t>.</a:t>
            </a:r>
          </a:p>
        </p:txBody>
      </p:sp>
      <p:sp>
        <p:nvSpPr>
          <p:cNvPr id="13320" name="Rectangle 8"/>
          <p:cNvSpPr>
            <a:spLocks noChangeArrowheads="1"/>
          </p:cNvSpPr>
          <p:nvPr/>
        </p:nvSpPr>
        <p:spPr bwMode="auto">
          <a:xfrm>
            <a:off x="500063" y="3690938"/>
            <a:ext cx="2514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lnSpc>
                <a:spcPct val="80000"/>
              </a:lnSpc>
              <a:spcBef>
                <a:spcPct val="20000"/>
              </a:spcBef>
              <a:spcAft>
                <a:spcPct val="0"/>
              </a:spcAft>
            </a:pPr>
            <a:r>
              <a:rPr lang="en-US" sz="2400" b="1" dirty="0" err="1">
                <a:solidFill>
                  <a:srgbClr val="FF3300"/>
                </a:solidFill>
                <a:latin typeface="Times New Roman" pitchFamily="18" charset="0"/>
                <a:cs typeface="Times New Roman" pitchFamily="18" charset="0"/>
              </a:rPr>
              <a:t>Tôi</a:t>
            </a:r>
            <a:r>
              <a:rPr lang="en-US" sz="2400" b="1" dirty="0">
                <a:solidFill>
                  <a:srgbClr val="FF3300"/>
                </a:solidFill>
                <a:latin typeface="Times New Roman" pitchFamily="18" charset="0"/>
                <a:cs typeface="Times New Roman" pitchFamily="18" charset="0"/>
              </a:rPr>
              <a:t>/Ta</a:t>
            </a:r>
          </a:p>
        </p:txBody>
      </p:sp>
      <p:sp>
        <p:nvSpPr>
          <p:cNvPr id="2" name="TextBox 1"/>
          <p:cNvSpPr txBox="1">
            <a:spLocks noChangeArrowheads="1"/>
          </p:cNvSpPr>
          <p:nvPr/>
        </p:nvSpPr>
        <p:spPr bwMode="auto">
          <a:xfrm>
            <a:off x="1524000" y="1547813"/>
            <a:ext cx="6367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2400" b="1" i="1" dirty="0" err="1">
                <a:solidFill>
                  <a:srgbClr val="000000"/>
                </a:solidFill>
                <a:latin typeface="Times New Roman" pitchFamily="18" charset="0"/>
                <a:cs typeface="Times New Roman" pitchFamily="18" charset="0"/>
              </a:rPr>
              <a:t>Bước</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tới</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đèo</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Ngang</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bóng</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xế</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tà</a:t>
            </a:r>
            <a:r>
              <a:rPr lang="en-US" sz="2400" b="1" i="1" dirty="0">
                <a:solidFill>
                  <a:srgbClr val="000000"/>
                </a:solidFill>
                <a:latin typeface="Times New Roman" pitchFamily="18" charset="0"/>
                <a:cs typeface="Times New Roman" pitchFamily="18" charset="0"/>
              </a:rPr>
              <a:t>,</a:t>
            </a:r>
          </a:p>
        </p:txBody>
      </p:sp>
      <p:sp>
        <p:nvSpPr>
          <p:cNvPr id="3" name="TextBox 2"/>
          <p:cNvSpPr txBox="1">
            <a:spLocks noChangeArrowheads="1"/>
          </p:cNvSpPr>
          <p:nvPr/>
        </p:nvSpPr>
        <p:spPr bwMode="auto">
          <a:xfrm>
            <a:off x="1524000" y="3729038"/>
            <a:ext cx="647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2400" b="1" i="1" dirty="0" err="1">
                <a:solidFill>
                  <a:srgbClr val="000000"/>
                </a:solidFill>
                <a:latin typeface="Times New Roman" pitchFamily="18" charset="0"/>
                <a:cs typeface="Times New Roman" pitchFamily="18" charset="0"/>
              </a:rPr>
              <a:t>Dừng</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chân</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đứng</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lại</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trời</a:t>
            </a:r>
            <a:r>
              <a:rPr lang="en-US" sz="2400" b="1" i="1" dirty="0">
                <a:solidFill>
                  <a:srgbClr val="000000"/>
                </a:solidFill>
                <a:latin typeface="Times New Roman" pitchFamily="18" charset="0"/>
                <a:cs typeface="Times New Roman" pitchFamily="18" charset="0"/>
              </a:rPr>
              <a:t>, non, </a:t>
            </a:r>
            <a:r>
              <a:rPr lang="en-US" sz="2400" b="1" i="1" dirty="0" err="1">
                <a:solidFill>
                  <a:srgbClr val="000000"/>
                </a:solidFill>
                <a:latin typeface="Times New Roman" pitchFamily="18" charset="0"/>
                <a:cs typeface="Times New Roman" pitchFamily="18" charset="0"/>
              </a:rPr>
              <a:t>nước</a:t>
            </a:r>
            <a:r>
              <a:rPr lang="en-US" sz="2400" b="1" i="1" dirty="0">
                <a:solidFill>
                  <a:srgbClr val="000000"/>
                </a:solidFill>
                <a:latin typeface="Times New Roman" pitchFamily="18" charset="0"/>
                <a:cs typeface="Times New Roman" pitchFamily="18" charset="0"/>
              </a:rPr>
              <a:t>,</a:t>
            </a:r>
          </a:p>
        </p:txBody>
      </p:sp>
      <p:sp>
        <p:nvSpPr>
          <p:cNvPr id="9" name="Right Arrow 8">
            <a:hlinkClick r:id="rId2" action="ppaction://hlinksldjump"/>
          </p:cNvPr>
          <p:cNvSpPr/>
          <p:nvPr/>
        </p:nvSpPr>
        <p:spPr>
          <a:xfrm>
            <a:off x="7778729" y="6477000"/>
            <a:ext cx="914400" cy="2286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524000" y="1905000"/>
            <a:ext cx="396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709738" y="4114800"/>
            <a:ext cx="44624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290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ppt_x</p:attrName>
                                        </p:attrNameLst>
                                      </p:cBhvr>
                                      <p:tavLst>
                                        <p:tav tm="0">
                                          <p:val>
                                            <p:strVal val="#ppt_x-.2"/>
                                          </p:val>
                                        </p:tav>
                                        <p:tav tm="100000">
                                          <p:val>
                                            <p:strVal val="#ppt_x"/>
                                          </p:val>
                                        </p:tav>
                                      </p:tavLst>
                                    </p:anim>
                                    <p:anim calcmode="lin" valueType="num">
                                      <p:cBhvr>
                                        <p:cTn id="8" dur="1000" fill="hold"/>
                                        <p:tgtEl>
                                          <p:spTgt spid="133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3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13316"/>
                                        </p:tgtEl>
                                        <p:attrNameLst>
                                          <p:attrName>style.visibility</p:attrName>
                                        </p:attrNameLst>
                                      </p:cBhvr>
                                      <p:to>
                                        <p:strVal val="visible"/>
                                      </p:to>
                                    </p:set>
                                    <p:anim calcmode="lin" valueType="num">
                                      <p:cBhvr>
                                        <p:cTn id="22" dur="1000" fill="hold"/>
                                        <p:tgtEl>
                                          <p:spTgt spid="13316"/>
                                        </p:tgtEl>
                                        <p:attrNameLst>
                                          <p:attrName>ppt_x</p:attrName>
                                        </p:attrNameLst>
                                      </p:cBhvr>
                                      <p:tavLst>
                                        <p:tav tm="0">
                                          <p:val>
                                            <p:strVal val="#ppt_x-.2"/>
                                          </p:val>
                                        </p:tav>
                                        <p:tav tm="100000">
                                          <p:val>
                                            <p:strVal val="#ppt_x"/>
                                          </p:val>
                                        </p:tav>
                                      </p:tavLst>
                                    </p:anim>
                                    <p:anim calcmode="lin" valueType="num">
                                      <p:cBhvr>
                                        <p:cTn id="23" dur="1000" fill="hold"/>
                                        <p:tgtEl>
                                          <p:spTgt spid="13316"/>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3316"/>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3320"/>
                                        </p:tgtEl>
                                        <p:attrNameLst>
                                          <p:attrName>style.visibility</p:attrName>
                                        </p:attrNameLst>
                                      </p:cBhvr>
                                      <p:to>
                                        <p:strVal val="visible"/>
                                      </p:to>
                                    </p:set>
                                    <p:anim calcmode="lin" valueType="num">
                                      <p:cBhvr>
                                        <p:cTn id="29" dur="1000" fill="hold"/>
                                        <p:tgtEl>
                                          <p:spTgt spid="13320"/>
                                        </p:tgtEl>
                                        <p:attrNameLst>
                                          <p:attrName>ppt_x</p:attrName>
                                        </p:attrNameLst>
                                      </p:cBhvr>
                                      <p:tavLst>
                                        <p:tav tm="0">
                                          <p:val>
                                            <p:strVal val="#ppt_x-.2"/>
                                          </p:val>
                                        </p:tav>
                                        <p:tav tm="100000">
                                          <p:val>
                                            <p:strVal val="#ppt_x"/>
                                          </p:val>
                                        </p:tav>
                                      </p:tavLst>
                                    </p:anim>
                                    <p:anim calcmode="lin" valueType="num">
                                      <p:cBhvr>
                                        <p:cTn id="30" dur="1000" fill="hold"/>
                                        <p:tgtEl>
                                          <p:spTgt spid="13320"/>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3320"/>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3319"/>
                                        </p:tgtEl>
                                        <p:attrNameLst>
                                          <p:attrName>style.visibility</p:attrName>
                                        </p:attrNameLst>
                                      </p:cBhvr>
                                      <p:to>
                                        <p:strVal val="visible"/>
                                      </p:to>
                                    </p:set>
                                    <p:animEffect transition="in" filter="box(in)">
                                      <p:cBhvr>
                                        <p:cTn id="36"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6" grpId="0"/>
      <p:bldP spid="13319" grpId="0"/>
      <p:bldP spid="133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28600" y="869474"/>
            <a:ext cx="8915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vi-VN" sz="2400" b="1" dirty="0">
                <a:latin typeface="Times New Roman" pitchFamily="18" charset="0"/>
                <a:cs typeface="Times New Roman" pitchFamily="18" charset="0"/>
              </a:rPr>
              <a:t>Tham ăn</a:t>
            </a:r>
            <a:br>
              <a:rPr lang="vi-VN" sz="2400" b="1" dirty="0">
                <a:latin typeface="Times New Roman" pitchFamily="18" charset="0"/>
                <a:cs typeface="Times New Roman" pitchFamily="18" charset="0"/>
              </a:rPr>
            </a:br>
            <a:r>
              <a:rPr lang="vi-VN" sz="2400" b="1" dirty="0">
                <a:latin typeface="Times New Roman" pitchFamily="18" charset="0"/>
                <a:cs typeface="Times New Roman" pitchFamily="18" charset="0"/>
              </a:rPr>
              <a:t>     </a:t>
            </a:r>
            <a:r>
              <a:rPr lang="vi-VN" sz="2400" i="1" dirty="0">
                <a:latin typeface="Times New Roman" pitchFamily="18" charset="0"/>
                <a:cs typeface="Times New Roman" pitchFamily="18" charset="0"/>
              </a:rPr>
              <a:t>Có anh chàng phàm ăn tục uống, hễ ngồi vào mâm là gắp lấy gắp để, chẳng ngẩng mặt nhìn ai, cũng chẳng muốn chuyện trò gì. Một lần đi ăn cỗ ở nhà nọ, có ông khách thấy anh ta ăn uống lỗ mãng quá, bèn lân la gợi chuyện. Ông khách hỏi:</a:t>
            </a:r>
            <a:br>
              <a:rPr lang="vi-VN" sz="2400" i="1" dirty="0">
                <a:latin typeface="Times New Roman" pitchFamily="18" charset="0"/>
                <a:cs typeface="Times New Roman" pitchFamily="18" charset="0"/>
              </a:rPr>
            </a:br>
            <a:r>
              <a:rPr lang="vi-VN" sz="2400" i="1" dirty="0">
                <a:latin typeface="Times New Roman" pitchFamily="18" charset="0"/>
                <a:cs typeface="Times New Roman" pitchFamily="18" charset="0"/>
              </a:rPr>
              <a:t>	- Chẳng hay ông người ở đâu ta?</a:t>
            </a:r>
            <a:br>
              <a:rPr lang="vi-VN" sz="2400" i="1" dirty="0">
                <a:latin typeface="Times New Roman" pitchFamily="18" charset="0"/>
                <a:cs typeface="Times New Roman" pitchFamily="18" charset="0"/>
              </a:rPr>
            </a:br>
            <a:r>
              <a:rPr lang="vi-VN" sz="2400" i="1" dirty="0">
                <a:latin typeface="Times New Roman" pitchFamily="18" charset="0"/>
                <a:cs typeface="Times New Roman" pitchFamily="18" charset="0"/>
              </a:rPr>
              <a:t>           Anh chàng đáp:</a:t>
            </a:r>
            <a:br>
              <a:rPr lang="vi-VN" sz="2400" i="1" dirty="0">
                <a:latin typeface="Times New Roman" pitchFamily="18" charset="0"/>
                <a:cs typeface="Times New Roman" pitchFamily="18" charset="0"/>
              </a:rPr>
            </a:br>
            <a:r>
              <a:rPr lang="vi-VN" sz="2400" i="1" dirty="0">
                <a:latin typeface="Times New Roman" pitchFamily="18" charset="0"/>
                <a:cs typeface="Times New Roman" pitchFamily="18" charset="0"/>
              </a:rPr>
              <a:t>	- Đây.</a:t>
            </a:r>
            <a:br>
              <a:rPr lang="vi-VN" sz="2400" i="1" dirty="0">
                <a:latin typeface="Times New Roman" pitchFamily="18" charset="0"/>
                <a:cs typeface="Times New Roman" pitchFamily="18" charset="0"/>
              </a:rPr>
            </a:br>
            <a:r>
              <a:rPr lang="vi-VN" sz="2400" i="1" dirty="0">
                <a:latin typeface="Times New Roman" pitchFamily="18" charset="0"/>
                <a:cs typeface="Times New Roman" pitchFamily="18" charset="0"/>
              </a:rPr>
              <a:t>           Rồi cắm cúi ăn.</a:t>
            </a:r>
            <a:br>
              <a:rPr lang="vi-VN" sz="2400" i="1" dirty="0">
                <a:latin typeface="Times New Roman" pitchFamily="18" charset="0"/>
                <a:cs typeface="Times New Roman" pitchFamily="18" charset="0"/>
              </a:rPr>
            </a:br>
            <a:r>
              <a:rPr lang="vi-VN" sz="2400" i="1" dirty="0">
                <a:latin typeface="Times New Roman" pitchFamily="18" charset="0"/>
                <a:cs typeface="Times New Roman" pitchFamily="18" charset="0"/>
              </a:rPr>
              <a:t>	- Thế ông đ</a:t>
            </a:r>
            <a:r>
              <a:rPr lang="en-US" sz="2400" i="1" dirty="0">
                <a:latin typeface="Times New Roman" pitchFamily="18" charset="0"/>
                <a:cs typeface="Times New Roman" pitchFamily="18" charset="0"/>
              </a:rPr>
              <a:t>ư</a:t>
            </a:r>
            <a:r>
              <a:rPr lang="vi-VN" sz="2400" i="1" dirty="0">
                <a:latin typeface="Times New Roman" pitchFamily="18" charset="0"/>
                <a:cs typeface="Times New Roman" pitchFamily="18" charset="0"/>
              </a:rPr>
              <a:t>ợc mấy cô, mấy cậu rồi?</a:t>
            </a:r>
            <a:br>
              <a:rPr lang="vi-VN" sz="2400" i="1" dirty="0">
                <a:latin typeface="Times New Roman" pitchFamily="18" charset="0"/>
                <a:cs typeface="Times New Roman" pitchFamily="18" charset="0"/>
              </a:rPr>
            </a:br>
            <a:r>
              <a:rPr lang="vi-VN" sz="2400" i="1" dirty="0">
                <a:latin typeface="Times New Roman" pitchFamily="18" charset="0"/>
                <a:cs typeface="Times New Roman" pitchFamily="18" charset="0"/>
              </a:rPr>
              <a:t>	- Mỗi.</a:t>
            </a:r>
            <a:br>
              <a:rPr lang="vi-VN" sz="2400" i="1" dirty="0">
                <a:latin typeface="Times New Roman" pitchFamily="18" charset="0"/>
                <a:cs typeface="Times New Roman" pitchFamily="18" charset="0"/>
              </a:rPr>
            </a:br>
            <a:r>
              <a:rPr lang="vi-VN" sz="2400" i="1" dirty="0">
                <a:latin typeface="Times New Roman" pitchFamily="18" charset="0"/>
                <a:cs typeface="Times New Roman" pitchFamily="18" charset="0"/>
              </a:rPr>
              <a:t>           Nói xong, lại gắp lia gắp lịa.</a:t>
            </a:r>
            <a:br>
              <a:rPr lang="vi-VN" sz="2400" i="1" dirty="0">
                <a:latin typeface="Times New Roman" pitchFamily="18" charset="0"/>
                <a:cs typeface="Times New Roman" pitchFamily="18" charset="0"/>
              </a:rPr>
            </a:br>
            <a:r>
              <a:rPr lang="vi-VN" sz="2400" i="1" dirty="0">
                <a:latin typeface="Times New Roman" pitchFamily="18" charset="0"/>
                <a:cs typeface="Times New Roman" pitchFamily="18" charset="0"/>
              </a:rPr>
              <a:t>          Ông khách hỏi tiếp:</a:t>
            </a:r>
            <a:br>
              <a:rPr lang="vi-VN" sz="2400" i="1" dirty="0">
                <a:latin typeface="Times New Roman" pitchFamily="18" charset="0"/>
                <a:cs typeface="Times New Roman" pitchFamily="18" charset="0"/>
              </a:rPr>
            </a:br>
            <a:r>
              <a:rPr lang="vi-VN" sz="2400" i="1" dirty="0">
                <a:latin typeface="Times New Roman" pitchFamily="18" charset="0"/>
                <a:cs typeface="Times New Roman" pitchFamily="18" charset="0"/>
              </a:rPr>
              <a:t>	- Các cụ thân sinh ra ông chắc còn cả chứ?</a:t>
            </a:r>
            <a:br>
              <a:rPr lang="vi-VN" sz="2400" i="1" dirty="0">
                <a:latin typeface="Times New Roman" pitchFamily="18" charset="0"/>
                <a:cs typeface="Times New Roman" pitchFamily="18" charset="0"/>
              </a:rPr>
            </a:br>
            <a:r>
              <a:rPr lang="vi-VN" sz="2400" i="1" dirty="0">
                <a:latin typeface="Times New Roman" pitchFamily="18" charset="0"/>
                <a:cs typeface="Times New Roman" pitchFamily="18" charset="0"/>
              </a:rPr>
              <a:t>         Anh chàng vẫn không ngẩng đầu lên, bảo:</a:t>
            </a:r>
            <a:br>
              <a:rPr lang="vi-VN" sz="2400" i="1" dirty="0">
                <a:latin typeface="Times New Roman" pitchFamily="18" charset="0"/>
                <a:cs typeface="Times New Roman" pitchFamily="18" charset="0"/>
              </a:rPr>
            </a:br>
            <a:r>
              <a:rPr lang="vi-VN" sz="2400" i="1" dirty="0">
                <a:latin typeface="Times New Roman" pitchFamily="18" charset="0"/>
                <a:cs typeface="Times New Roman" pitchFamily="18" charset="0"/>
              </a:rPr>
              <a:t>	-Tiệt.</a:t>
            </a:r>
          </a:p>
        </p:txBody>
      </p:sp>
      <p:sp>
        <p:nvSpPr>
          <p:cNvPr id="6" name="TextBox 5"/>
          <p:cNvSpPr txBox="1"/>
          <p:nvPr/>
        </p:nvSpPr>
        <p:spPr>
          <a:xfrm>
            <a:off x="304801" y="38477"/>
            <a:ext cx="8839200" cy="830997"/>
          </a:xfrm>
          <a:prstGeom prst="rect">
            <a:avLst/>
          </a:prstGeom>
          <a:noFill/>
        </p:spPr>
        <p:txBody>
          <a:bodyPr wrap="square" rtlCol="0">
            <a:spAutoFit/>
          </a:bodyPr>
          <a:lstStyle/>
          <a:p>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4: </a:t>
            </a:r>
            <a:r>
              <a:rPr lang="en-US" sz="2400" b="1" dirty="0" err="1">
                <a:latin typeface="Times New Roman" pitchFamily="18" charset="0"/>
                <a:cs typeface="Times New Roman" pitchFamily="18" charset="0"/>
              </a:rPr>
              <a:t>Đọc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truyện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đây</a:t>
            </a:r>
            <a:r>
              <a:rPr lang="en-US" sz="2400" b="1" dirty="0">
                <a:latin typeface="Times New Roman" pitchFamily="18" charset="0"/>
                <a:cs typeface="Times New Roman" pitchFamily="18" charset="0"/>
              </a:rPr>
              <a:t>. Cho </a:t>
            </a:r>
            <a:r>
              <a:rPr lang="en-US" sz="2400" b="1" dirty="0" err="1">
                <a:latin typeface="Times New Roman" pitchFamily="18" charset="0"/>
                <a:cs typeface="Times New Roman" pitchFamily="18" charset="0"/>
              </a:rPr>
              <a:t>biết</a:t>
            </a:r>
            <a:r>
              <a:rPr lang="en-US" sz="2400" b="1" dirty="0">
                <a:latin typeface="Times New Roman" pitchFamily="18" charset="0"/>
                <a:cs typeface="Times New Roman" pitchFamily="18" charset="0"/>
              </a:rPr>
              <a:t> chi </a:t>
            </a:r>
            <a:r>
              <a:rPr lang="en-US" sz="2400" b="1" dirty="0" err="1">
                <a:latin typeface="Times New Roman" pitchFamily="18" charset="0"/>
                <a:cs typeface="Times New Roman" pitchFamily="18" charset="0"/>
              </a:rPr>
              <a:t>tiết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truyện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phê</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phán</a:t>
            </a:r>
            <a:r>
              <a:rPr lang="en-US" sz="2400" b="1" dirty="0">
                <a:latin typeface="Times New Roman" pitchFamily="18" charset="0"/>
                <a:cs typeface="Times New Roman" pitchFamily="18" charset="0"/>
              </a:rPr>
              <a:t>?</a:t>
            </a:r>
          </a:p>
        </p:txBody>
      </p:sp>
      <p:sp>
        <p:nvSpPr>
          <p:cNvPr id="4" name="Right Arrow 3">
            <a:hlinkClick r:id="rId2" action="ppaction://hlinksldjump"/>
          </p:cNvPr>
          <p:cNvSpPr/>
          <p:nvPr/>
        </p:nvSpPr>
        <p:spPr>
          <a:xfrm>
            <a:off x="7359041" y="6096000"/>
            <a:ext cx="914400" cy="2286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6367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838200"/>
            <a:ext cx="8534400" cy="2677656"/>
          </a:xfrm>
          <a:prstGeom prst="rect">
            <a:avLst/>
          </a:prstGeom>
          <a:noFill/>
        </p:spPr>
        <p:txBody>
          <a:bodyPr wrap="square" rtlCol="0">
            <a:spAutoFit/>
          </a:bodyPr>
          <a:lstStyle/>
          <a:p>
            <a:r>
              <a:rPr lang="fr-FR" sz="2400" dirty="0" err="1">
                <a:latin typeface="Times New Roman" pitchFamily="18" charset="0"/>
                <a:cs typeface="Times New Roman" pitchFamily="18" charset="0"/>
              </a:rPr>
              <a:t>Bài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tập</a:t>
            </a:r>
            <a:r>
              <a:rPr lang="fr-FR" sz="2400" dirty="0">
                <a:latin typeface="Times New Roman" pitchFamily="18" charset="0"/>
                <a:cs typeface="Times New Roman" pitchFamily="18" charset="0"/>
              </a:rPr>
              <a:t> 4 : </a:t>
            </a:r>
            <a:endParaRPr lang="en-US" sz="2400" dirty="0">
              <a:latin typeface="Times New Roman" pitchFamily="18" charset="0"/>
              <a:cs typeface="Times New Roman" pitchFamily="18" charset="0"/>
            </a:endParaRPr>
          </a:p>
          <a:p>
            <a:r>
              <a:rPr lang="fr-FR" sz="2400" dirty="0">
                <a:latin typeface="Times New Roman" pitchFamily="18" charset="0"/>
                <a:cs typeface="Times New Roman" pitchFamily="18" charset="0"/>
              </a:rPr>
              <a:t>- Chi </a:t>
            </a:r>
            <a:r>
              <a:rPr lang="fr-FR" sz="2400" dirty="0" err="1">
                <a:latin typeface="Times New Roman" pitchFamily="18" charset="0"/>
                <a:cs typeface="Times New Roman" pitchFamily="18" charset="0"/>
              </a:rPr>
              <a:t>tiết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gây</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cười</a:t>
            </a:r>
            <a:r>
              <a:rPr lang="fr-FR" sz="2400" dirty="0">
                <a:latin typeface="Times New Roman" pitchFamily="18" charset="0"/>
                <a:cs typeface="Times New Roman" pitchFamily="18" charset="0"/>
              </a:rPr>
              <a:t> : 3 </a:t>
            </a:r>
            <a:r>
              <a:rPr lang="fr-FR" sz="2400" dirty="0" err="1">
                <a:latin typeface="Times New Roman" pitchFamily="18" charset="0"/>
                <a:cs typeface="Times New Roman" pitchFamily="18" charset="0"/>
              </a:rPr>
              <a:t>câu</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rút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gọn</a:t>
            </a:r>
            <a:r>
              <a:rPr lang="fr-FR"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Đây</a:t>
            </a:r>
            <a:r>
              <a:rPr lang="fr-FR" sz="2400" i="1"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a:p>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Mỗi</a:t>
            </a:r>
            <a:r>
              <a:rPr lang="fr-FR" sz="2400" i="1"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a:p>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Tiệt</a:t>
            </a:r>
            <a:r>
              <a:rPr lang="fr-FR" sz="2400" i="1"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ngắn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lỗ</a:t>
            </a:r>
            <a:r>
              <a:rPr lang="en-US" sz="2400" dirty="0">
                <a:latin typeface="Times New Roman" pitchFamily="18" charset="0"/>
                <a:cs typeface="Times New Roman" pitchFamily="18" charset="0"/>
              </a:rPr>
              <a:t>.</a:t>
            </a:r>
          </a:p>
        </p:txBody>
      </p:sp>
      <p:sp>
        <p:nvSpPr>
          <p:cNvPr id="2" name="Right Arrow 1">
            <a:hlinkClick r:id="rId2" action="ppaction://hlinksldjump"/>
          </p:cNvPr>
          <p:cNvSpPr/>
          <p:nvPr/>
        </p:nvSpPr>
        <p:spPr>
          <a:xfrm>
            <a:off x="7359041" y="6096000"/>
            <a:ext cx="914400" cy="2286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1" y="3649435"/>
            <a:ext cx="8763000" cy="830997"/>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=&gt; </a:t>
            </a:r>
            <a:r>
              <a:rPr lang="en-US" sz="2400" b="1" dirty="0" err="1">
                <a:solidFill>
                  <a:srgbClr val="FF0000"/>
                </a:solidFill>
                <a:latin typeface="Times New Roman" pitchFamily="18" charset="0"/>
                <a:cs typeface="Times New Roman" pitchFamily="18" charset="0"/>
              </a:rPr>
              <a:t>Sử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dụng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câu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rút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gọn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biến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câu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nói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trở</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cộc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lốc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thiếu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lịch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sự</a:t>
            </a:r>
            <a:r>
              <a:rPr lang="en-US" sz="24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43871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800" y="266700"/>
            <a:ext cx="24384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itchFamily="18" charset="0"/>
                <a:cs typeface="Times New Roman" pitchFamily="18" charset="0"/>
              </a:rPr>
              <a:t>RÚT GỌN CÂU</a:t>
            </a:r>
          </a:p>
        </p:txBody>
      </p:sp>
      <p:cxnSp>
        <p:nvCxnSpPr>
          <p:cNvPr id="6" name="Straight Arrow Connector 5"/>
          <p:cNvCxnSpPr>
            <a:stCxn id="4" idx="2"/>
            <a:endCxn id="10" idx="0"/>
          </p:cNvCxnSpPr>
          <p:nvPr/>
        </p:nvCxnSpPr>
        <p:spPr>
          <a:xfrm flipH="1">
            <a:off x="1905000" y="1104900"/>
            <a:ext cx="2667000" cy="7239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676400" y="3444136"/>
            <a:ext cx="12954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itchFamily="18" charset="0"/>
                <a:cs typeface="Times New Roman" pitchFamily="18" charset="0"/>
              </a:rPr>
              <a:t>CẢ CN VÀ VN</a:t>
            </a:r>
          </a:p>
        </p:txBody>
      </p:sp>
      <p:sp>
        <p:nvSpPr>
          <p:cNvPr id="8" name="Rectangle 7"/>
          <p:cNvSpPr/>
          <p:nvPr/>
        </p:nvSpPr>
        <p:spPr>
          <a:xfrm>
            <a:off x="880997" y="3429000"/>
            <a:ext cx="643003"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itchFamily="18" charset="0"/>
                <a:cs typeface="Times New Roman" pitchFamily="18" charset="0"/>
              </a:rPr>
              <a:t>VN</a:t>
            </a:r>
          </a:p>
        </p:txBody>
      </p:sp>
      <p:sp>
        <p:nvSpPr>
          <p:cNvPr id="9" name="Rectangle 8"/>
          <p:cNvSpPr/>
          <p:nvPr/>
        </p:nvSpPr>
        <p:spPr>
          <a:xfrm>
            <a:off x="36534" y="3429000"/>
            <a:ext cx="725466"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itchFamily="18" charset="0"/>
                <a:cs typeface="Times New Roman" pitchFamily="18" charset="0"/>
              </a:rPr>
              <a:t>CN</a:t>
            </a:r>
          </a:p>
        </p:txBody>
      </p:sp>
      <p:sp>
        <p:nvSpPr>
          <p:cNvPr id="10" name="Rectangle 9"/>
          <p:cNvSpPr/>
          <p:nvPr/>
        </p:nvSpPr>
        <p:spPr>
          <a:xfrm>
            <a:off x="685800" y="1828800"/>
            <a:ext cx="24384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itchFamily="18" charset="0"/>
                <a:cs typeface="Times New Roman" pitchFamily="18" charset="0"/>
              </a:rPr>
              <a:t>Lược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bỏ</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một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số</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thành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phần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câu</a:t>
            </a:r>
            <a:endParaRPr lang="en-US" sz="2400" b="1" dirty="0">
              <a:solidFill>
                <a:srgbClr val="FF0000"/>
              </a:solidFill>
              <a:latin typeface="Times New Roman" pitchFamily="18" charset="0"/>
              <a:cs typeface="Times New Roman" pitchFamily="18" charset="0"/>
            </a:endParaRPr>
          </a:p>
        </p:txBody>
      </p:sp>
      <p:cxnSp>
        <p:nvCxnSpPr>
          <p:cNvPr id="13" name="Straight Arrow Connector 12"/>
          <p:cNvCxnSpPr>
            <a:stCxn id="10" idx="2"/>
          </p:cNvCxnSpPr>
          <p:nvPr/>
        </p:nvCxnSpPr>
        <p:spPr>
          <a:xfrm flipH="1">
            <a:off x="457200" y="2667000"/>
            <a:ext cx="1447800" cy="762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2"/>
            <a:endCxn id="8" idx="0"/>
          </p:cNvCxnSpPr>
          <p:nvPr/>
        </p:nvCxnSpPr>
        <p:spPr>
          <a:xfrm flipH="1">
            <a:off x="1202499" y="2667000"/>
            <a:ext cx="702501" cy="762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2"/>
            <a:endCxn id="7" idx="0"/>
          </p:cNvCxnSpPr>
          <p:nvPr/>
        </p:nvCxnSpPr>
        <p:spPr>
          <a:xfrm>
            <a:off x="1905000" y="2667000"/>
            <a:ext cx="419100" cy="7771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257795" y="1828800"/>
            <a:ext cx="24384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itchFamily="18" charset="0"/>
                <a:cs typeface="Times New Roman" pitchFamily="18" charset="0"/>
              </a:rPr>
              <a:t>Cách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dùng</a:t>
            </a:r>
            <a:endParaRPr lang="en-US" sz="2400" b="1" dirty="0">
              <a:solidFill>
                <a:srgbClr val="FF0000"/>
              </a:solidFill>
              <a:latin typeface="Times New Roman" pitchFamily="18" charset="0"/>
              <a:cs typeface="Times New Roman" pitchFamily="18" charset="0"/>
            </a:endParaRPr>
          </a:p>
        </p:txBody>
      </p:sp>
      <p:sp>
        <p:nvSpPr>
          <p:cNvPr id="19" name="Rectangle 18"/>
          <p:cNvSpPr/>
          <p:nvPr/>
        </p:nvSpPr>
        <p:spPr>
          <a:xfrm>
            <a:off x="4597052" y="3444136"/>
            <a:ext cx="1524000" cy="2575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itchFamily="18" charset="0"/>
                <a:cs typeface="Times New Roman" pitchFamily="18" charset="0"/>
              </a:rPr>
              <a:t>Ngụ</a:t>
            </a:r>
            <a:r>
              <a:rPr lang="en-US" sz="2400" b="1" dirty="0">
                <a:solidFill>
                  <a:srgbClr val="FF0000"/>
                </a:solidFill>
                <a:latin typeface="Times New Roman" pitchFamily="18" charset="0"/>
                <a:cs typeface="Times New Roman" pitchFamily="18" charset="0"/>
              </a:rPr>
              <a:t> ý </a:t>
            </a:r>
            <a:r>
              <a:rPr lang="en-US" sz="2400" b="1" dirty="0" err="1">
                <a:solidFill>
                  <a:srgbClr val="FF0000"/>
                </a:solidFill>
                <a:latin typeface="Times New Roman" pitchFamily="18" charset="0"/>
                <a:cs typeface="Times New Roman" pitchFamily="18" charset="0"/>
              </a:rPr>
              <a:t>hành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động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đặc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điểm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chung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mọi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a:t>
            </a:r>
          </a:p>
        </p:txBody>
      </p:sp>
      <p:sp>
        <p:nvSpPr>
          <p:cNvPr id="20" name="Rectangle 19"/>
          <p:cNvSpPr/>
          <p:nvPr/>
        </p:nvSpPr>
        <p:spPr>
          <a:xfrm>
            <a:off x="3012510" y="3444136"/>
            <a:ext cx="1524000" cy="2575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itchFamily="18" charset="0"/>
                <a:cs typeface="Times New Roman" pitchFamily="18" charset="0"/>
              </a:rPr>
              <a:t>Câu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gọn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thông</a:t>
            </a:r>
            <a:r>
              <a:rPr lang="en-US" sz="2400" b="1" dirty="0">
                <a:solidFill>
                  <a:srgbClr val="FF0000"/>
                </a:solidFill>
                <a:latin typeface="Times New Roman" pitchFamily="18" charset="0"/>
                <a:cs typeface="Times New Roman" pitchFamily="18" charset="0"/>
              </a:rPr>
              <a:t> tin </a:t>
            </a:r>
            <a:r>
              <a:rPr lang="en-US" sz="2400" b="1" dirty="0" err="1">
                <a:solidFill>
                  <a:srgbClr val="FF0000"/>
                </a:solidFill>
                <a:latin typeface="Times New Roman" pitchFamily="18" charset="0"/>
                <a:cs typeface="Times New Roman" pitchFamily="18" charset="0"/>
              </a:rPr>
              <a:t>nhanh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tránh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lặp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từ</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ngữ</a:t>
            </a:r>
            <a:r>
              <a:rPr lang="en-US" sz="2400" b="1" dirty="0">
                <a:solidFill>
                  <a:srgbClr val="FF0000"/>
                </a:solidFill>
                <a:latin typeface="Times New Roman" pitchFamily="18" charset="0"/>
                <a:cs typeface="Times New Roman" pitchFamily="18" charset="0"/>
              </a:rPr>
              <a:t>.</a:t>
            </a:r>
          </a:p>
        </p:txBody>
      </p:sp>
      <p:sp>
        <p:nvSpPr>
          <p:cNvPr id="21" name="Rectangle 20"/>
          <p:cNvSpPr/>
          <p:nvPr/>
        </p:nvSpPr>
        <p:spPr>
          <a:xfrm>
            <a:off x="3505200" y="1828800"/>
            <a:ext cx="19812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itchFamily="18" charset="0"/>
                <a:cs typeface="Times New Roman" pitchFamily="18" charset="0"/>
              </a:rPr>
              <a:t>Mục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đích</a:t>
            </a:r>
            <a:endParaRPr lang="en-US" sz="2400" b="1" dirty="0">
              <a:solidFill>
                <a:srgbClr val="FF0000"/>
              </a:solidFill>
              <a:latin typeface="Times New Roman" pitchFamily="18" charset="0"/>
              <a:cs typeface="Times New Roman" pitchFamily="18" charset="0"/>
            </a:endParaRPr>
          </a:p>
        </p:txBody>
      </p:sp>
      <p:sp>
        <p:nvSpPr>
          <p:cNvPr id="22" name="Rectangle 21"/>
          <p:cNvSpPr/>
          <p:nvPr/>
        </p:nvSpPr>
        <p:spPr>
          <a:xfrm>
            <a:off x="7620000" y="3444136"/>
            <a:ext cx="1600200" cy="2575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itchFamily="18" charset="0"/>
                <a:cs typeface="Times New Roman" pitchFamily="18" charset="0"/>
              </a:rPr>
              <a:t>Không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biến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câu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nói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trở</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cộc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lốc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khiếm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nhã</a:t>
            </a:r>
            <a:r>
              <a:rPr lang="en-US" sz="2400" b="1" dirty="0">
                <a:solidFill>
                  <a:srgbClr val="FF0000"/>
                </a:solidFill>
                <a:latin typeface="Times New Roman" pitchFamily="18" charset="0"/>
                <a:cs typeface="Times New Roman" pitchFamily="18" charset="0"/>
              </a:rPr>
              <a:t>.</a:t>
            </a:r>
          </a:p>
        </p:txBody>
      </p:sp>
      <p:sp>
        <p:nvSpPr>
          <p:cNvPr id="23" name="Rectangle 22"/>
          <p:cNvSpPr/>
          <p:nvPr/>
        </p:nvSpPr>
        <p:spPr>
          <a:xfrm>
            <a:off x="6248400" y="3441787"/>
            <a:ext cx="1371600" cy="25780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itchFamily="18" charset="0"/>
                <a:cs typeface="Times New Roman" pitchFamily="18" charset="0"/>
              </a:rPr>
              <a:t>Không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hiểu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sai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hiểu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đầy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đủ</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nội</a:t>
            </a:r>
            <a:r>
              <a:rPr lang="en-US" sz="2400" b="1" dirty="0">
                <a:solidFill>
                  <a:srgbClr val="FF0000"/>
                </a:solidFill>
                <a:latin typeface="Times New Roman" pitchFamily="18" charset="0"/>
                <a:cs typeface="Times New Roman" pitchFamily="18" charset="0"/>
              </a:rPr>
              <a:t> dung.</a:t>
            </a:r>
          </a:p>
        </p:txBody>
      </p:sp>
      <p:cxnSp>
        <p:nvCxnSpPr>
          <p:cNvPr id="25" name="Straight Arrow Connector 24"/>
          <p:cNvCxnSpPr>
            <a:stCxn id="21" idx="2"/>
            <a:endCxn id="20" idx="0"/>
          </p:cNvCxnSpPr>
          <p:nvPr/>
        </p:nvCxnSpPr>
        <p:spPr>
          <a:xfrm flipH="1">
            <a:off x="3774510" y="2667000"/>
            <a:ext cx="721290" cy="7771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1" idx="2"/>
            <a:endCxn id="19" idx="0"/>
          </p:cNvCxnSpPr>
          <p:nvPr/>
        </p:nvCxnSpPr>
        <p:spPr>
          <a:xfrm>
            <a:off x="4495800" y="2667000"/>
            <a:ext cx="863252" cy="7771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8" idx="2"/>
            <a:endCxn id="23" idx="0"/>
          </p:cNvCxnSpPr>
          <p:nvPr/>
        </p:nvCxnSpPr>
        <p:spPr>
          <a:xfrm flipH="1">
            <a:off x="6934200" y="2667000"/>
            <a:ext cx="542795" cy="7747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8" idx="2"/>
            <a:endCxn id="22" idx="0"/>
          </p:cNvCxnSpPr>
          <p:nvPr/>
        </p:nvCxnSpPr>
        <p:spPr>
          <a:xfrm>
            <a:off x="7476995" y="2667000"/>
            <a:ext cx="943105" cy="7771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4" idx="2"/>
            <a:endCxn id="21" idx="0"/>
          </p:cNvCxnSpPr>
          <p:nvPr/>
        </p:nvCxnSpPr>
        <p:spPr>
          <a:xfrm flipH="1">
            <a:off x="4495800" y="1104900"/>
            <a:ext cx="76200" cy="7239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4" idx="2"/>
          </p:cNvCxnSpPr>
          <p:nvPr/>
        </p:nvCxnSpPr>
        <p:spPr>
          <a:xfrm>
            <a:off x="4572000" y="1104900"/>
            <a:ext cx="3048000" cy="7239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128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9"/>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8" grpId="0" animBg="1"/>
      <p:bldP spid="19" grpId="0" animBg="1"/>
      <p:bldP spid="20" grpId="0" animBg="1"/>
      <p:bldP spid="21" grpId="0" animBg="1"/>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icture1hhhhhhhhhhhhhhhhhhhhhhhh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Content Placeholder 5" descr="96.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04800"/>
            <a:ext cx="7620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n 4"/>
          <p:cNvSpPr/>
          <p:nvPr/>
        </p:nvSpPr>
        <p:spPr>
          <a:xfrm>
            <a:off x="228600" y="152400"/>
            <a:ext cx="762000" cy="533400"/>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22533" name="Content Placeholder 5" descr="96.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86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6"/>
          <p:cNvSpPr txBox="1">
            <a:spLocks noChangeArrowheads="1"/>
          </p:cNvSpPr>
          <p:nvPr/>
        </p:nvSpPr>
        <p:spPr bwMode="auto">
          <a:xfrm>
            <a:off x="304800" y="1219200"/>
            <a:ext cx="88392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lnSpc>
                <a:spcPct val="150000"/>
              </a:lnSpc>
              <a:spcBef>
                <a:spcPct val="0"/>
              </a:spcBef>
              <a:spcAft>
                <a:spcPct val="0"/>
              </a:spcAft>
            </a:pPr>
            <a:r>
              <a:rPr lang="nl-NL" sz="2400" b="1">
                <a:solidFill>
                  <a:srgbClr val="000000"/>
                </a:solidFill>
              </a:rPr>
              <a:t>- Học bài, làm bài tập. </a:t>
            </a:r>
          </a:p>
          <a:p>
            <a:pPr eaLnBrk="1" fontAlgn="base" hangingPunct="1">
              <a:lnSpc>
                <a:spcPct val="150000"/>
              </a:lnSpc>
              <a:spcBef>
                <a:spcPct val="0"/>
              </a:spcBef>
              <a:spcAft>
                <a:spcPct val="0"/>
              </a:spcAft>
            </a:pPr>
            <a:r>
              <a:rPr lang="nl-NL" sz="2400" b="1">
                <a:solidFill>
                  <a:srgbClr val="000000"/>
                </a:solidFill>
              </a:rPr>
              <a:t>- Viết đoạn văn </a:t>
            </a:r>
            <a:r>
              <a:rPr lang="nl-NL" sz="2400" b="1" i="1">
                <a:solidFill>
                  <a:srgbClr val="000000"/>
                </a:solidFill>
              </a:rPr>
              <a:t>(chủ đề tự chọn) </a:t>
            </a:r>
            <a:r>
              <a:rPr lang="nl-NL" sz="2400" b="1">
                <a:solidFill>
                  <a:srgbClr val="000000"/>
                </a:solidFill>
              </a:rPr>
              <a:t>có sử dụng câu rút gọn.</a:t>
            </a:r>
          </a:p>
          <a:p>
            <a:pPr eaLnBrk="1" fontAlgn="base" hangingPunct="1">
              <a:lnSpc>
                <a:spcPct val="150000"/>
              </a:lnSpc>
              <a:spcBef>
                <a:spcPct val="0"/>
              </a:spcBef>
              <a:spcAft>
                <a:spcPct val="0"/>
              </a:spcAft>
            </a:pPr>
            <a:r>
              <a:rPr lang="nl-NL" sz="2400" b="1">
                <a:solidFill>
                  <a:srgbClr val="000000"/>
                </a:solidFill>
              </a:rPr>
              <a:t>- Xem trước bài: </a:t>
            </a:r>
            <a:r>
              <a:rPr lang="nl-NL" sz="2400" b="1" i="1">
                <a:solidFill>
                  <a:srgbClr val="000000"/>
                </a:solidFill>
              </a:rPr>
              <a:t>Câu đặc biệt.</a:t>
            </a:r>
            <a:endParaRPr lang="nl-NL" sz="2400" b="1">
              <a:solidFill>
                <a:srgbClr val="000000"/>
              </a:solidFill>
            </a:endParaRPr>
          </a:p>
          <a:p>
            <a:pPr eaLnBrk="1" fontAlgn="base" hangingPunct="1">
              <a:lnSpc>
                <a:spcPct val="150000"/>
              </a:lnSpc>
              <a:spcBef>
                <a:spcPct val="0"/>
              </a:spcBef>
              <a:spcAft>
                <a:spcPct val="0"/>
              </a:spcAft>
            </a:pPr>
            <a:r>
              <a:rPr lang="nl-NL" sz="2400" b="1">
                <a:solidFill>
                  <a:srgbClr val="000000"/>
                </a:solidFill>
              </a:rPr>
              <a:t>- Soạn: </a:t>
            </a:r>
            <a:r>
              <a:rPr lang="nl-NL" sz="2400" b="1" i="1">
                <a:solidFill>
                  <a:srgbClr val="000000"/>
                </a:solidFill>
              </a:rPr>
              <a:t>Đặc điểm của văn nghị luận.</a:t>
            </a:r>
            <a:endParaRPr lang="en-US" sz="2400" b="1" i="1">
              <a:solidFill>
                <a:srgbClr val="000000"/>
              </a:solidFill>
            </a:endParaRPr>
          </a:p>
        </p:txBody>
      </p:sp>
      <p:sp>
        <p:nvSpPr>
          <p:cNvPr id="24583" name="Text Box 7"/>
          <p:cNvSpPr txBox="1">
            <a:spLocks noChangeArrowheads="1"/>
          </p:cNvSpPr>
          <p:nvPr/>
        </p:nvSpPr>
        <p:spPr bwMode="auto">
          <a:xfrm>
            <a:off x="2590800" y="3810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defRPr/>
            </a:pPr>
            <a:r>
              <a:rPr lang="en-US" sz="2400" b="1" dirty="0">
                <a:solidFill>
                  <a:srgbClr val="000000"/>
                </a:solidFill>
                <a:latin typeface="Arial"/>
              </a:rPr>
              <a:t>HƯỚNG DẪN VỀ NHÀ</a:t>
            </a:r>
            <a:r>
              <a:rPr lang="en-US" sz="2400" b="1" dirty="0">
                <a:solidFill>
                  <a:srgbClr val="000000"/>
                </a:solidFill>
                <a:latin typeface=".VnTimeH" pitchFamily="34" charset="0"/>
              </a:rPr>
              <a:t> </a:t>
            </a:r>
          </a:p>
        </p:txBody>
      </p:sp>
    </p:spTree>
    <p:extLst>
      <p:ext uri="{BB962C8B-B14F-4D97-AF65-F5344CB8AC3E}">
        <p14:creationId xmlns:p14="http://schemas.microsoft.com/office/powerpoint/2010/main" val="2527680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3"/>
          <p:cNvSpPr txBox="1">
            <a:spLocks noChangeArrowheads="1"/>
          </p:cNvSpPr>
          <p:nvPr/>
        </p:nvSpPr>
        <p:spPr bwMode="auto">
          <a:xfrm>
            <a:off x="928492" y="1606947"/>
            <a:ext cx="533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1600" b="1" dirty="0">
                <a:solidFill>
                  <a:srgbClr val="990000"/>
                </a:solidFill>
                <a:latin typeface="Times New Roman" pitchFamily="18" charset="0"/>
                <a:cs typeface="Times New Roman" pitchFamily="18" charset="0"/>
              </a:rPr>
              <a:t>CN</a:t>
            </a:r>
          </a:p>
        </p:txBody>
      </p:sp>
      <p:graphicFrame>
        <p:nvGraphicFramePr>
          <p:cNvPr id="2" name="Table 1"/>
          <p:cNvGraphicFramePr>
            <a:graphicFrameLocks noGrp="1"/>
          </p:cNvGraphicFramePr>
          <p:nvPr>
            <p:extLst>
              <p:ext uri="{D42A27DB-BD31-4B8C-83A1-F6EECF244321}">
                <p14:modId xmlns:p14="http://schemas.microsoft.com/office/powerpoint/2010/main" val="201733614"/>
              </p:ext>
            </p:extLst>
          </p:nvPr>
        </p:nvGraphicFramePr>
        <p:xfrm>
          <a:off x="276617" y="914400"/>
          <a:ext cx="8686800" cy="3448380"/>
        </p:xfrm>
        <a:graphic>
          <a:graphicData uri="http://schemas.openxmlformats.org/drawingml/2006/table">
            <a:tbl>
              <a:tblPr firstRow="1" bandRow="1">
                <a:tableStyleId>{5C22544A-7EE6-4342-B048-85BDC9FD1C3A}</a:tableStyleId>
              </a:tblPr>
              <a:tblGrid>
                <a:gridCol w="6581514">
                  <a:extLst>
                    <a:ext uri="{9D8B030D-6E8A-4147-A177-3AD203B41FA5}">
                      <a16:colId xmlns:a16="http://schemas.microsoft.com/office/drawing/2014/main" xmlns="" val="20000"/>
                    </a:ext>
                  </a:extLst>
                </a:gridCol>
                <a:gridCol w="2105286">
                  <a:extLst>
                    <a:ext uri="{9D8B030D-6E8A-4147-A177-3AD203B41FA5}">
                      <a16:colId xmlns:a16="http://schemas.microsoft.com/office/drawing/2014/main" xmlns="" val="20001"/>
                    </a:ext>
                  </a:extLst>
                </a:gridCol>
              </a:tblGrid>
              <a:tr h="15281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672260">
                <a:tc>
                  <a:txBody>
                    <a:bodyPr/>
                    <a:lstStyle/>
                    <a:p>
                      <a:r>
                        <a:rPr lang="en-US" sz="2400" b="1" dirty="0">
                          <a:latin typeface="Times New Roman" pitchFamily="18" charset="0"/>
                          <a:cs typeface="Times New Roman" pitchFamily="18" charset="0"/>
                        </a:rPr>
                        <a:t>b.</a:t>
                      </a:r>
                      <a:r>
                        <a:rPr lang="en-US" sz="2400" b="1" baseline="0" dirty="0">
                          <a:latin typeface="Times New Roman" pitchFamily="18" charset="0"/>
                          <a:cs typeface="Times New Roman" pitchFamily="18" charset="0"/>
                        </a:rPr>
                        <a:t> </a:t>
                      </a:r>
                      <a:r>
                        <a:rPr lang="en-US" sz="2400" b="1" i="1" baseline="0" dirty="0" err="1">
                          <a:latin typeface="Times New Roman" pitchFamily="18" charset="0"/>
                          <a:cs typeface="Times New Roman" pitchFamily="18" charset="0"/>
                        </a:rPr>
                        <a:t>Học</a:t>
                      </a:r>
                      <a:r>
                        <a:rPr lang="en-US" sz="2400" b="1" i="1" baseline="0" dirty="0">
                          <a:latin typeface="Times New Roman" pitchFamily="18" charset="0"/>
                          <a:cs typeface="Times New Roman" pitchFamily="18" charset="0"/>
                        </a:rPr>
                        <a:t> </a:t>
                      </a:r>
                      <a:r>
                        <a:rPr lang="en-US" sz="2400" b="1" i="1" baseline="0" dirty="0" err="1">
                          <a:latin typeface="Times New Roman" pitchFamily="18" charset="0"/>
                          <a:cs typeface="Times New Roman" pitchFamily="18" charset="0"/>
                        </a:rPr>
                        <a:t>ăn</a:t>
                      </a:r>
                      <a:r>
                        <a:rPr lang="en-US" sz="2400" b="1" i="1" baseline="0" dirty="0">
                          <a:latin typeface="Times New Roman" pitchFamily="18" charset="0"/>
                          <a:cs typeface="Times New Roman" pitchFamily="18" charset="0"/>
                        </a:rPr>
                        <a:t>, </a:t>
                      </a:r>
                      <a:r>
                        <a:rPr lang="en-US" sz="2400" b="1" i="1" baseline="0" dirty="0" err="1">
                          <a:latin typeface="Times New Roman" pitchFamily="18" charset="0"/>
                          <a:cs typeface="Times New Roman" pitchFamily="18" charset="0"/>
                        </a:rPr>
                        <a:t>học</a:t>
                      </a:r>
                      <a:r>
                        <a:rPr lang="en-US" sz="2400" b="1" i="1" baseline="0" dirty="0">
                          <a:latin typeface="Times New Roman" pitchFamily="18" charset="0"/>
                          <a:cs typeface="Times New Roman" pitchFamily="18" charset="0"/>
                        </a:rPr>
                        <a:t> </a:t>
                      </a:r>
                      <a:r>
                        <a:rPr lang="en-US" sz="2400" b="1" i="1" baseline="0" dirty="0" err="1">
                          <a:latin typeface="Times New Roman" pitchFamily="18" charset="0"/>
                          <a:cs typeface="Times New Roman" pitchFamily="18" charset="0"/>
                        </a:rPr>
                        <a:t>nói</a:t>
                      </a:r>
                      <a:r>
                        <a:rPr lang="en-US" sz="2400" b="1" i="1" baseline="0" dirty="0">
                          <a:latin typeface="Times New Roman" pitchFamily="18" charset="0"/>
                          <a:cs typeface="Times New Roman" pitchFamily="18" charset="0"/>
                        </a:rPr>
                        <a:t>, </a:t>
                      </a:r>
                      <a:r>
                        <a:rPr lang="en-US" sz="2400" b="1" i="1" baseline="0" dirty="0" err="1">
                          <a:latin typeface="Times New Roman" pitchFamily="18" charset="0"/>
                          <a:cs typeface="Times New Roman" pitchFamily="18" charset="0"/>
                        </a:rPr>
                        <a:t>học</a:t>
                      </a:r>
                      <a:r>
                        <a:rPr lang="en-US" sz="2400" b="1" i="1" baseline="0" dirty="0">
                          <a:latin typeface="Times New Roman" pitchFamily="18" charset="0"/>
                          <a:cs typeface="Times New Roman" pitchFamily="18" charset="0"/>
                        </a:rPr>
                        <a:t> </a:t>
                      </a:r>
                      <a:r>
                        <a:rPr lang="en-US" sz="2400" b="1" i="1" baseline="0" dirty="0" err="1">
                          <a:latin typeface="Times New Roman" pitchFamily="18" charset="0"/>
                          <a:cs typeface="Times New Roman" pitchFamily="18" charset="0"/>
                        </a:rPr>
                        <a:t>gói</a:t>
                      </a:r>
                      <a:r>
                        <a:rPr lang="en-US" sz="2400" b="1" i="1" baseline="0" dirty="0">
                          <a:latin typeface="Times New Roman" pitchFamily="18" charset="0"/>
                          <a:cs typeface="Times New Roman" pitchFamily="18" charset="0"/>
                        </a:rPr>
                        <a:t>, </a:t>
                      </a:r>
                      <a:r>
                        <a:rPr lang="en-US" sz="2400" b="1" i="1" baseline="0" dirty="0" err="1">
                          <a:latin typeface="Times New Roman" pitchFamily="18" charset="0"/>
                          <a:cs typeface="Times New Roman" pitchFamily="18" charset="0"/>
                        </a:rPr>
                        <a:t>học</a:t>
                      </a:r>
                      <a:r>
                        <a:rPr lang="en-US" sz="2400" b="1" i="1" baseline="0" dirty="0">
                          <a:latin typeface="Times New Roman" pitchFamily="18" charset="0"/>
                          <a:cs typeface="Times New Roman" pitchFamily="18" charset="0"/>
                        </a:rPr>
                        <a:t> </a:t>
                      </a:r>
                      <a:r>
                        <a:rPr lang="en-US" sz="2400" b="1" i="1" baseline="0" dirty="0" err="1">
                          <a:latin typeface="Times New Roman" pitchFamily="18" charset="0"/>
                          <a:cs typeface="Times New Roman" pitchFamily="18" charset="0"/>
                        </a:rPr>
                        <a:t>mở</a:t>
                      </a:r>
                      <a:r>
                        <a:rPr lang="en-US" sz="2400" b="1" i="1" baseline="0" dirty="0">
                          <a:latin typeface="Times New Roman" pitchFamily="18" charset="0"/>
                          <a:cs typeface="Times New Roman" pitchFamily="18" charset="0"/>
                        </a:rPr>
                        <a:t>.</a:t>
                      </a:r>
                    </a:p>
                    <a:p>
                      <a:endParaRPr lang="en-US" sz="2400" b="1" i="1" baseline="0" dirty="0">
                        <a:latin typeface="Times New Roman" pitchFamily="18" charset="0"/>
                        <a:cs typeface="Times New Roman" pitchFamily="18" charset="0"/>
                      </a:endParaRPr>
                    </a:p>
                    <a:p>
                      <a:endParaRPr lang="en-US" sz="2400" b="1" i="1" baseline="0" dirty="0">
                        <a:latin typeface="Times New Roman" pitchFamily="18" charset="0"/>
                        <a:cs typeface="Times New Roman" pitchFamily="18" charset="0"/>
                      </a:endParaRPr>
                    </a:p>
                    <a:p>
                      <a:endParaRPr lang="en-US" sz="2400" b="1" i="1" baseline="0" dirty="0">
                        <a:latin typeface="Times New Roman" pitchFamily="18" charset="0"/>
                        <a:cs typeface="Times New Roman" pitchFamily="18" charset="0"/>
                      </a:endParaRPr>
                    </a:p>
                    <a:p>
                      <a:endParaRPr lang="en-US" sz="2400" b="1"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3" name="Rectangle 2"/>
          <p:cNvSpPr/>
          <p:nvPr/>
        </p:nvSpPr>
        <p:spPr>
          <a:xfrm>
            <a:off x="321595" y="1040903"/>
            <a:ext cx="6400800" cy="635367"/>
          </a:xfrm>
          <a:prstGeom prst="rect">
            <a:avLst/>
          </a:prstGeom>
        </p:spPr>
        <p:txBody>
          <a:bodyPr wrap="square">
            <a:spAutoFit/>
          </a:bodyPr>
          <a:lstStyle/>
          <a:p>
            <a:pPr fontAlgn="base">
              <a:lnSpc>
                <a:spcPct val="170000"/>
              </a:lnSpc>
              <a:spcBef>
                <a:spcPct val="0"/>
              </a:spcBef>
              <a:spcAft>
                <a:spcPct val="0"/>
              </a:spcAft>
              <a:defRPr/>
            </a:pPr>
            <a:r>
              <a:rPr lang="pt-BR" sz="2400" b="1" dirty="0">
                <a:solidFill>
                  <a:srgbClr val="000000"/>
                </a:solidFill>
                <a:latin typeface="Times New Roman" pitchFamily="18" charset="0"/>
                <a:cs typeface="Times New Roman" pitchFamily="18" charset="0"/>
              </a:rPr>
              <a:t>a.  </a:t>
            </a:r>
            <a:r>
              <a:rPr lang="pt-BR" sz="2400" b="1" i="1" dirty="0">
                <a:solidFill>
                  <a:srgbClr val="000000"/>
                </a:solidFill>
                <a:latin typeface="Times New Roman" pitchFamily="18" charset="0"/>
                <a:cs typeface="Times New Roman" pitchFamily="18" charset="0"/>
              </a:rPr>
              <a:t>Chúng ta học ăn, học nói, học gói, học mở.</a:t>
            </a:r>
          </a:p>
        </p:txBody>
      </p:sp>
      <p:cxnSp>
        <p:nvCxnSpPr>
          <p:cNvPr id="12" name="Straight Connector 11"/>
          <p:cNvCxnSpPr/>
          <p:nvPr/>
        </p:nvCxnSpPr>
        <p:spPr>
          <a:xfrm flipH="1">
            <a:off x="1981198" y="1144752"/>
            <a:ext cx="76201" cy="5124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82850" y="1657250"/>
            <a:ext cx="505267" cy="369332"/>
          </a:xfrm>
          <a:prstGeom prst="rect">
            <a:avLst/>
          </a:prstGeom>
          <a:noFill/>
        </p:spPr>
        <p:txBody>
          <a:bodyPr wrap="none" rtlCol="0">
            <a:spAutoFit/>
          </a:bodyPr>
          <a:lstStyle/>
          <a:p>
            <a:r>
              <a:rPr lang="en-US" dirty="0">
                <a:latin typeface="Times New Roman" pitchFamily="18" charset="0"/>
                <a:cs typeface="Times New Roman" pitchFamily="18" charset="0"/>
              </a:rPr>
              <a:t>CN</a:t>
            </a:r>
          </a:p>
        </p:txBody>
      </p:sp>
      <p:sp>
        <p:nvSpPr>
          <p:cNvPr id="14" name="TextBox 13"/>
          <p:cNvSpPr txBox="1"/>
          <p:nvPr/>
        </p:nvSpPr>
        <p:spPr>
          <a:xfrm>
            <a:off x="4191000" y="1624984"/>
            <a:ext cx="518091" cy="369332"/>
          </a:xfrm>
          <a:prstGeom prst="rect">
            <a:avLst/>
          </a:prstGeom>
          <a:noFill/>
        </p:spPr>
        <p:txBody>
          <a:bodyPr wrap="none" rtlCol="0">
            <a:spAutoFit/>
          </a:bodyPr>
          <a:lstStyle/>
          <a:p>
            <a:r>
              <a:rPr lang="en-US" dirty="0">
                <a:latin typeface="Times New Roman" pitchFamily="18" charset="0"/>
                <a:cs typeface="Times New Roman" pitchFamily="18" charset="0"/>
              </a:rPr>
              <a:t>VN</a:t>
            </a:r>
          </a:p>
        </p:txBody>
      </p:sp>
      <p:sp>
        <p:nvSpPr>
          <p:cNvPr id="15" name="TextBox 14"/>
          <p:cNvSpPr txBox="1"/>
          <p:nvPr/>
        </p:nvSpPr>
        <p:spPr>
          <a:xfrm>
            <a:off x="7238999" y="2819400"/>
            <a:ext cx="1356462" cy="461665"/>
          </a:xfrm>
          <a:prstGeom prst="rect">
            <a:avLst/>
          </a:prstGeom>
          <a:noFill/>
        </p:spPr>
        <p:txBody>
          <a:bodyPr wrap="none" rtlCol="0">
            <a:spAutoFit/>
          </a:bodyPr>
          <a:lstStyle/>
          <a:p>
            <a:pPr algn="ctr"/>
            <a:r>
              <a:rPr lang="en-US" sz="2400" dirty="0" err="1">
                <a:latin typeface="Times New Roman" pitchFamily="18" charset="0"/>
                <a:cs typeface="Times New Roman" pitchFamily="18" charset="0"/>
              </a:rPr>
              <a:t>Vắng</a:t>
            </a:r>
            <a:r>
              <a:rPr lang="en-US" sz="2400" dirty="0">
                <a:latin typeface="Times New Roman" pitchFamily="18" charset="0"/>
                <a:cs typeface="Times New Roman" pitchFamily="18" charset="0"/>
              </a:rPr>
              <a:t> CN</a:t>
            </a:r>
          </a:p>
        </p:txBody>
      </p:sp>
      <p:sp>
        <p:nvSpPr>
          <p:cNvPr id="16" name="TextBox 15"/>
          <p:cNvSpPr txBox="1"/>
          <p:nvPr/>
        </p:nvSpPr>
        <p:spPr>
          <a:xfrm>
            <a:off x="6826611" y="1314559"/>
            <a:ext cx="2181238" cy="461665"/>
          </a:xfrm>
          <a:prstGeom prst="rect">
            <a:avLst/>
          </a:prstGeom>
          <a:noFill/>
        </p:spPr>
        <p:txBody>
          <a:bodyPr wrap="none" rtlCol="0">
            <a:spAutoFit/>
          </a:bodyPr>
          <a:lstStyle/>
          <a:p>
            <a:r>
              <a:rPr lang="en-US" sz="2400" dirty="0" err="1">
                <a:latin typeface="Times New Roman" pitchFamily="18" charset="0"/>
                <a:cs typeface="Times New Roman" pitchFamily="18" charset="0"/>
              </a:rPr>
              <a:t>Đầy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đủ</a:t>
            </a:r>
            <a:r>
              <a:rPr lang="en-US" sz="2400" dirty="0">
                <a:latin typeface="Times New Roman" pitchFamily="18" charset="0"/>
                <a:cs typeface="Times New Roman" pitchFamily="18" charset="0"/>
              </a:rPr>
              <a:t> CN, VN</a:t>
            </a:r>
          </a:p>
        </p:txBody>
      </p:sp>
      <p:sp>
        <p:nvSpPr>
          <p:cNvPr id="17" name="Rectangle 16"/>
          <p:cNvSpPr/>
          <p:nvPr/>
        </p:nvSpPr>
        <p:spPr>
          <a:xfrm>
            <a:off x="321595" y="2943999"/>
            <a:ext cx="1555234" cy="461665"/>
          </a:xfrm>
          <a:prstGeom prst="rect">
            <a:avLst/>
          </a:prstGeom>
        </p:spPr>
        <p:txBody>
          <a:bodyPr wrap="none">
            <a:spAutoFit/>
          </a:bodyPr>
          <a:lstStyle/>
          <a:p>
            <a:pPr fontAlgn="base">
              <a:spcBef>
                <a:spcPct val="0"/>
              </a:spcBef>
              <a:spcAft>
                <a:spcPct val="0"/>
              </a:spcAft>
            </a:pPr>
            <a:r>
              <a:rPr lang="en-US" sz="2400" b="1" dirty="0" err="1">
                <a:solidFill>
                  <a:srgbClr val="FF0000"/>
                </a:solidFill>
                <a:latin typeface="Times New Roman" pitchFamily="18" charset="0"/>
                <a:cs typeface="Times New Roman" pitchFamily="18" charset="0"/>
              </a:rPr>
              <a:t>Mọi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người</a:t>
            </a:r>
            <a:endParaRPr lang="en-US" sz="2400" b="1" dirty="0">
              <a:solidFill>
                <a:srgbClr val="FF0000"/>
              </a:solidFill>
              <a:latin typeface="Times New Roman" pitchFamily="18" charset="0"/>
              <a:cs typeface="Times New Roman" pitchFamily="18" charset="0"/>
            </a:endParaRPr>
          </a:p>
        </p:txBody>
      </p:sp>
      <p:sp>
        <p:nvSpPr>
          <p:cNvPr id="18" name="Rectangle 17"/>
          <p:cNvSpPr/>
          <p:nvPr/>
        </p:nvSpPr>
        <p:spPr>
          <a:xfrm>
            <a:off x="404979" y="3429093"/>
            <a:ext cx="1853392" cy="461665"/>
          </a:xfrm>
          <a:prstGeom prst="rect">
            <a:avLst/>
          </a:prstGeom>
        </p:spPr>
        <p:txBody>
          <a:bodyPr wrap="none">
            <a:spAutoFit/>
          </a:bodyPr>
          <a:lstStyle/>
          <a:p>
            <a:pPr fontAlgn="base">
              <a:spcBef>
                <a:spcPct val="0"/>
              </a:spcBef>
              <a:spcAft>
                <a:spcPct val="0"/>
              </a:spcAft>
            </a:pPr>
            <a:r>
              <a:rPr lang="en-US" sz="2400" b="1" dirty="0" err="1">
                <a:solidFill>
                  <a:srgbClr val="0000CC"/>
                </a:solidFill>
                <a:latin typeface="Times New Roman" pitchFamily="18" charset="0"/>
                <a:cs typeface="Times New Roman" pitchFamily="18" charset="0"/>
              </a:rPr>
              <a:t>Chúng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em</a:t>
            </a:r>
            <a:r>
              <a:rPr lang="en-US" sz="2400" b="1" dirty="0">
                <a:solidFill>
                  <a:srgbClr val="0000CC"/>
                </a:solidFill>
                <a:latin typeface="Times New Roman" pitchFamily="18" charset="0"/>
                <a:cs typeface="Times New Roman" pitchFamily="18" charset="0"/>
              </a:rPr>
              <a:t>…</a:t>
            </a:r>
          </a:p>
        </p:txBody>
      </p:sp>
      <p:sp>
        <p:nvSpPr>
          <p:cNvPr id="4" name="TextBox 3"/>
          <p:cNvSpPr txBox="1"/>
          <p:nvPr/>
        </p:nvSpPr>
        <p:spPr>
          <a:xfrm>
            <a:off x="2712526" y="3281065"/>
            <a:ext cx="2042547" cy="523220"/>
          </a:xfrm>
          <a:prstGeom prst="rect">
            <a:avLst/>
          </a:prstGeom>
          <a:noFill/>
          <a:ln>
            <a:solidFill>
              <a:schemeClr val="tx1"/>
            </a:solidFill>
          </a:ln>
        </p:spPr>
        <p:txBody>
          <a:bodyPr wrap="none" rtlCol="0">
            <a:spAutoFit/>
          </a:bodyPr>
          <a:lstStyle/>
          <a:p>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rút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gọn</a:t>
            </a:r>
            <a:endParaRPr lang="en-US" sz="2800" b="1" dirty="0">
              <a:solidFill>
                <a:srgbClr val="FF0000"/>
              </a:solidFill>
              <a:latin typeface="Times New Roman" pitchFamily="18" charset="0"/>
              <a:cs typeface="Times New Roman" pitchFamily="18" charset="0"/>
            </a:endParaRPr>
          </a:p>
        </p:txBody>
      </p:sp>
      <p:sp>
        <p:nvSpPr>
          <p:cNvPr id="5" name="Down Arrow 4"/>
          <p:cNvSpPr/>
          <p:nvPr/>
        </p:nvSpPr>
        <p:spPr>
          <a:xfrm>
            <a:off x="3581400" y="2943999"/>
            <a:ext cx="152400" cy="337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75699" y="4108517"/>
            <a:ext cx="523513" cy="215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12741" y="3861902"/>
            <a:ext cx="4384534" cy="461665"/>
          </a:xfrm>
          <a:prstGeom prst="rect">
            <a:avLst/>
          </a:prstGeom>
          <a:noFill/>
        </p:spPr>
        <p:txBody>
          <a:bodyPr wrap="none" rtlCol="0">
            <a:spAutoFit/>
          </a:bodyPr>
          <a:lstStyle/>
          <a:p>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a:t>
            </a:r>
          </a:p>
        </p:txBody>
      </p:sp>
      <p:sp>
        <p:nvSpPr>
          <p:cNvPr id="19" name="TextBox 18"/>
          <p:cNvSpPr txBox="1"/>
          <p:nvPr/>
        </p:nvSpPr>
        <p:spPr>
          <a:xfrm>
            <a:off x="2272281" y="2865566"/>
            <a:ext cx="518091" cy="369332"/>
          </a:xfrm>
          <a:prstGeom prst="rect">
            <a:avLst/>
          </a:prstGeom>
          <a:noFill/>
        </p:spPr>
        <p:txBody>
          <a:bodyPr wrap="none" rtlCol="0">
            <a:spAutoFit/>
          </a:bodyPr>
          <a:lstStyle/>
          <a:p>
            <a:r>
              <a:rPr lang="en-US" dirty="0">
                <a:latin typeface="Times New Roman" pitchFamily="18" charset="0"/>
                <a:cs typeface="Times New Roman" pitchFamily="18" charset="0"/>
              </a:rPr>
              <a:t>VN</a:t>
            </a:r>
          </a:p>
        </p:txBody>
      </p:sp>
      <p:cxnSp>
        <p:nvCxnSpPr>
          <p:cNvPr id="10" name="Straight Connector 9"/>
          <p:cNvCxnSpPr/>
          <p:nvPr/>
        </p:nvCxnSpPr>
        <p:spPr>
          <a:xfrm>
            <a:off x="685800" y="2865566"/>
            <a:ext cx="406927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051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4" grpId="0" animBg="1"/>
      <p:bldP spid="5" grpId="0" animBg="1"/>
      <p:bldP spid="6" grpId="0" animBg="1"/>
      <p:bldP spid="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3"/>
          <p:cNvSpPr txBox="1">
            <a:spLocks noChangeArrowheads="1"/>
          </p:cNvSpPr>
          <p:nvPr/>
        </p:nvSpPr>
        <p:spPr bwMode="auto">
          <a:xfrm>
            <a:off x="928492" y="1606947"/>
            <a:ext cx="533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1600" b="1" dirty="0">
                <a:solidFill>
                  <a:srgbClr val="990000"/>
                </a:solidFill>
                <a:latin typeface="Times New Roman" pitchFamily="18" charset="0"/>
                <a:cs typeface="Times New Roman" pitchFamily="18" charset="0"/>
              </a:rPr>
              <a:t>CN</a:t>
            </a:r>
          </a:p>
        </p:txBody>
      </p:sp>
      <p:graphicFrame>
        <p:nvGraphicFramePr>
          <p:cNvPr id="2" name="Table 1"/>
          <p:cNvGraphicFramePr>
            <a:graphicFrameLocks noGrp="1"/>
          </p:cNvGraphicFramePr>
          <p:nvPr>
            <p:extLst>
              <p:ext uri="{D42A27DB-BD31-4B8C-83A1-F6EECF244321}">
                <p14:modId xmlns:p14="http://schemas.microsoft.com/office/powerpoint/2010/main" val="3637298402"/>
              </p:ext>
            </p:extLst>
          </p:nvPr>
        </p:nvGraphicFramePr>
        <p:xfrm>
          <a:off x="228600" y="381000"/>
          <a:ext cx="8686800" cy="4034460"/>
        </p:xfrm>
        <a:graphic>
          <a:graphicData uri="http://schemas.openxmlformats.org/drawingml/2006/table">
            <a:tbl>
              <a:tblPr firstRow="1" bandRow="1">
                <a:tableStyleId>{5C22544A-7EE6-4342-B048-85BDC9FD1C3A}</a:tableStyleId>
              </a:tblPr>
              <a:tblGrid>
                <a:gridCol w="56388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9144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447800">
                <a:tc>
                  <a:txBody>
                    <a:bodyPr/>
                    <a:lstStyle/>
                    <a:p>
                      <a:endParaRPr lang="en-US" sz="2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672260">
                <a:tc>
                  <a:txBody>
                    <a:bodyPr/>
                    <a:lstStyle/>
                    <a:p>
                      <a:endParaRPr lang="en-US" sz="2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sp>
        <p:nvSpPr>
          <p:cNvPr id="3" name="Rectangle 2"/>
          <p:cNvSpPr/>
          <p:nvPr/>
        </p:nvSpPr>
        <p:spPr>
          <a:xfrm>
            <a:off x="372649" y="457200"/>
            <a:ext cx="6400800" cy="635367"/>
          </a:xfrm>
          <a:prstGeom prst="rect">
            <a:avLst/>
          </a:prstGeom>
        </p:spPr>
        <p:txBody>
          <a:bodyPr wrap="square">
            <a:spAutoFit/>
          </a:bodyPr>
          <a:lstStyle/>
          <a:p>
            <a:pPr fontAlgn="base">
              <a:lnSpc>
                <a:spcPct val="170000"/>
              </a:lnSpc>
              <a:spcBef>
                <a:spcPct val="0"/>
              </a:spcBef>
              <a:spcAft>
                <a:spcPct val="0"/>
              </a:spcAft>
              <a:defRPr/>
            </a:pPr>
            <a:r>
              <a:rPr lang="pt-BR" sz="2400" dirty="0">
                <a:solidFill>
                  <a:srgbClr val="000000"/>
                </a:solidFill>
                <a:latin typeface="Times New Roman" pitchFamily="18" charset="0"/>
                <a:cs typeface="Times New Roman" pitchFamily="18" charset="0"/>
              </a:rPr>
              <a:t>b</a:t>
            </a:r>
            <a:r>
              <a:rPr lang="pt-BR" sz="2400" b="1" dirty="0">
                <a:solidFill>
                  <a:srgbClr val="000000"/>
                </a:solidFill>
                <a:latin typeface="Times New Roman" pitchFamily="18" charset="0"/>
                <a:cs typeface="Times New Roman" pitchFamily="18" charset="0"/>
              </a:rPr>
              <a:t>.  </a:t>
            </a:r>
            <a:r>
              <a:rPr lang="pt-BR" sz="2400" b="1" i="1" dirty="0">
                <a:solidFill>
                  <a:srgbClr val="000000"/>
                </a:solidFill>
                <a:latin typeface="Times New Roman" pitchFamily="18" charset="0"/>
                <a:cs typeface="Times New Roman" pitchFamily="18" charset="0"/>
              </a:rPr>
              <a:t>Học ăn, học nói, học gói, học mở.</a:t>
            </a:r>
          </a:p>
        </p:txBody>
      </p:sp>
      <p:sp>
        <p:nvSpPr>
          <p:cNvPr id="15" name="TextBox 14"/>
          <p:cNvSpPr txBox="1"/>
          <p:nvPr/>
        </p:nvSpPr>
        <p:spPr>
          <a:xfrm>
            <a:off x="6401963" y="609259"/>
            <a:ext cx="1728358" cy="461665"/>
          </a:xfrm>
          <a:prstGeom prst="rect">
            <a:avLst/>
          </a:prstGeom>
          <a:noFill/>
        </p:spPr>
        <p:txBody>
          <a:bodyPr wrap="none" rtlCol="0">
            <a:spAutoFit/>
          </a:bodyPr>
          <a:lstStyle/>
          <a:p>
            <a:pPr algn="ctr"/>
            <a:r>
              <a:rPr lang="en-US" sz="2400" dirty="0" err="1">
                <a:latin typeface="Times New Roman" pitchFamily="18" charset="0"/>
                <a:cs typeface="Times New Roman" pitchFamily="18" charset="0"/>
              </a:rPr>
              <a:t>Lược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bỏ</a:t>
            </a:r>
            <a:r>
              <a:rPr lang="en-US" sz="2400" dirty="0">
                <a:latin typeface="Times New Roman" pitchFamily="18" charset="0"/>
                <a:cs typeface="Times New Roman" pitchFamily="18" charset="0"/>
              </a:rPr>
              <a:t> CN</a:t>
            </a:r>
          </a:p>
        </p:txBody>
      </p:sp>
      <p:sp>
        <p:nvSpPr>
          <p:cNvPr id="19" name="Rectangle 18"/>
          <p:cNvSpPr/>
          <p:nvPr/>
        </p:nvSpPr>
        <p:spPr>
          <a:xfrm>
            <a:off x="304800" y="1250981"/>
            <a:ext cx="5791200" cy="1532727"/>
          </a:xfrm>
          <a:prstGeom prst="rect">
            <a:avLst/>
          </a:prstGeom>
        </p:spPr>
        <p:txBody>
          <a:bodyPr wrap="square">
            <a:spAutoFit/>
          </a:bodyPr>
          <a:lstStyle/>
          <a:p>
            <a:pPr fontAlgn="base">
              <a:lnSpc>
                <a:spcPct val="130000"/>
              </a:lnSpc>
              <a:spcBef>
                <a:spcPct val="0"/>
              </a:spcBef>
              <a:spcAft>
                <a:spcPct val="0"/>
              </a:spcAft>
            </a:pPr>
            <a:r>
              <a:rPr lang="pt-BR" sz="2400" dirty="0">
                <a:solidFill>
                  <a:srgbClr val="000000"/>
                </a:solidFill>
                <a:latin typeface="Times New Roman" pitchFamily="18" charset="0"/>
                <a:cs typeface="Times New Roman" pitchFamily="18" charset="0"/>
              </a:rPr>
              <a:t>c. </a:t>
            </a:r>
            <a:r>
              <a:rPr lang="pt-BR" sz="2400" i="1" dirty="0">
                <a:solidFill>
                  <a:srgbClr val="000000"/>
                </a:solidFill>
                <a:latin typeface="Times New Roman" pitchFamily="18" charset="0"/>
                <a:cs typeface="Times New Roman" pitchFamily="18" charset="0"/>
              </a:rPr>
              <a:t>Hai ba người đuổi theo nó</a:t>
            </a:r>
            <a:r>
              <a:rPr lang="pt-BR" sz="2400" b="1" i="1" dirty="0">
                <a:solidFill>
                  <a:srgbClr val="000000"/>
                </a:solidFill>
                <a:latin typeface="Times New Roman" pitchFamily="18" charset="0"/>
                <a:cs typeface="Times New Roman" pitchFamily="18" charset="0"/>
              </a:rPr>
              <a:t>. Rồi ba bốn người, sáu bảy người.</a:t>
            </a:r>
          </a:p>
          <a:p>
            <a:pPr fontAlgn="base">
              <a:lnSpc>
                <a:spcPct val="130000"/>
              </a:lnSpc>
              <a:spcBef>
                <a:spcPct val="0"/>
              </a:spcBef>
              <a:spcAft>
                <a:spcPct val="0"/>
              </a:spcAft>
            </a:pPr>
            <a:r>
              <a:rPr lang="pt-BR" sz="2400" b="1" i="1" dirty="0">
                <a:solidFill>
                  <a:srgbClr val="000000"/>
                </a:solidFill>
                <a:latin typeface="Times New Roman" pitchFamily="18" charset="0"/>
                <a:cs typeface="Times New Roman" pitchFamily="18" charset="0"/>
              </a:rPr>
              <a:t>                                    </a:t>
            </a:r>
            <a:r>
              <a:rPr lang="pt-BR" sz="2400" dirty="0">
                <a:solidFill>
                  <a:srgbClr val="000000"/>
                </a:solidFill>
                <a:latin typeface="Times New Roman" pitchFamily="18" charset="0"/>
                <a:cs typeface="Times New Roman" pitchFamily="18" charset="0"/>
              </a:rPr>
              <a:t>(Nguyễn Công Hoan)</a:t>
            </a:r>
            <a:endParaRPr lang="pt-BR" sz="2800" dirty="0">
              <a:solidFill>
                <a:srgbClr val="000000"/>
              </a:solidFill>
              <a:latin typeface="Times New Roman" pitchFamily="18" charset="0"/>
              <a:cs typeface="Times New Roman" pitchFamily="18" charset="0"/>
            </a:endParaRPr>
          </a:p>
        </p:txBody>
      </p:sp>
      <p:sp>
        <p:nvSpPr>
          <p:cNvPr id="20" name="TextBox 19"/>
          <p:cNvSpPr txBox="1"/>
          <p:nvPr/>
        </p:nvSpPr>
        <p:spPr>
          <a:xfrm>
            <a:off x="6019801" y="1601847"/>
            <a:ext cx="2748264" cy="830997"/>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Lược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bỏ</a:t>
            </a:r>
            <a:r>
              <a:rPr lang="en-US" sz="2400" dirty="0">
                <a:latin typeface="Times New Roman" pitchFamily="18" charset="0"/>
                <a:cs typeface="Times New Roman" pitchFamily="18" charset="0"/>
              </a:rPr>
              <a:t> VN</a:t>
            </a:r>
          </a:p>
          <a:p>
            <a:pPr algn="ctr"/>
            <a:r>
              <a:rPr lang="en-US" sz="2400" i="1" dirty="0">
                <a:latin typeface="Times New Roman" pitchFamily="18" charset="0"/>
                <a:cs typeface="Times New Roman" pitchFamily="18" charset="0"/>
              </a:rPr>
              <a:t>(</a:t>
            </a:r>
            <a:r>
              <a:rPr lang="en-US" sz="2400" i="1" dirty="0" err="1">
                <a:latin typeface="Times New Roman" pitchFamily="18" charset="0"/>
                <a:cs typeface="Times New Roman" pitchFamily="18" charset="0"/>
              </a:rPr>
              <a:t>đuổi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theo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nó</a:t>
            </a:r>
            <a:r>
              <a:rPr lang="en-US" sz="2400" i="1" dirty="0">
                <a:latin typeface="Times New Roman" pitchFamily="18" charset="0"/>
                <a:cs typeface="Times New Roman" pitchFamily="18" charset="0"/>
              </a:rPr>
              <a:t>)</a:t>
            </a:r>
          </a:p>
        </p:txBody>
      </p:sp>
      <p:sp>
        <p:nvSpPr>
          <p:cNvPr id="21" name="TextBox 20"/>
          <p:cNvSpPr txBox="1">
            <a:spLocks noChangeArrowheads="1"/>
          </p:cNvSpPr>
          <p:nvPr/>
        </p:nvSpPr>
        <p:spPr bwMode="auto">
          <a:xfrm>
            <a:off x="381000" y="2895600"/>
            <a:ext cx="6486917" cy="10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lnSpc>
                <a:spcPct val="130000"/>
              </a:lnSpc>
              <a:spcBef>
                <a:spcPct val="0"/>
              </a:spcBef>
              <a:spcAft>
                <a:spcPct val="0"/>
              </a:spcAft>
            </a:pPr>
            <a:r>
              <a:rPr lang="pt-BR" sz="2400" dirty="0">
                <a:solidFill>
                  <a:srgbClr val="000000"/>
                </a:solidFill>
                <a:latin typeface="Times New Roman" pitchFamily="18" charset="0"/>
                <a:cs typeface="Times New Roman" pitchFamily="18" charset="0"/>
              </a:rPr>
              <a:t>d</a:t>
            </a:r>
            <a:r>
              <a:rPr lang="pt-BR" sz="2400" b="1" dirty="0">
                <a:solidFill>
                  <a:srgbClr val="000000"/>
                </a:solidFill>
                <a:latin typeface="Times New Roman" pitchFamily="18" charset="0"/>
                <a:cs typeface="Times New Roman" pitchFamily="18" charset="0"/>
              </a:rPr>
              <a:t>. </a:t>
            </a:r>
            <a:r>
              <a:rPr lang="pt-BR" sz="2400" dirty="0">
                <a:solidFill>
                  <a:srgbClr val="000000"/>
                </a:solidFill>
                <a:latin typeface="Times New Roman" pitchFamily="18" charset="0"/>
                <a:cs typeface="Times New Roman" pitchFamily="18" charset="0"/>
              </a:rPr>
              <a:t>- </a:t>
            </a:r>
            <a:r>
              <a:rPr lang="pt-BR" sz="2400" i="1" dirty="0">
                <a:solidFill>
                  <a:srgbClr val="000000"/>
                </a:solidFill>
                <a:latin typeface="Times New Roman" pitchFamily="18" charset="0"/>
                <a:cs typeface="Times New Roman" pitchFamily="18" charset="0"/>
              </a:rPr>
              <a:t>Bao giờ cậu đi Hà Nội?</a:t>
            </a:r>
          </a:p>
          <a:p>
            <a:pPr eaLnBrk="1" fontAlgn="base" hangingPunct="1">
              <a:lnSpc>
                <a:spcPct val="130000"/>
              </a:lnSpc>
              <a:spcBef>
                <a:spcPct val="0"/>
              </a:spcBef>
              <a:spcAft>
                <a:spcPct val="0"/>
              </a:spcAft>
            </a:pPr>
            <a:r>
              <a:rPr lang="pt-BR" sz="2400" b="1" i="1" dirty="0">
                <a:solidFill>
                  <a:srgbClr val="000000"/>
                </a:solidFill>
                <a:latin typeface="Times New Roman" pitchFamily="18" charset="0"/>
                <a:cs typeface="Times New Roman" pitchFamily="18" charset="0"/>
              </a:rPr>
              <a:t>    - Ngày mai.</a:t>
            </a:r>
          </a:p>
        </p:txBody>
      </p:sp>
      <p:sp>
        <p:nvSpPr>
          <p:cNvPr id="22" name="TextBox 21"/>
          <p:cNvSpPr txBox="1"/>
          <p:nvPr/>
        </p:nvSpPr>
        <p:spPr>
          <a:xfrm>
            <a:off x="5992661" y="2895600"/>
            <a:ext cx="2959013" cy="1200329"/>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Lược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CN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VN</a:t>
            </a:r>
          </a:p>
          <a:p>
            <a:pPr algn="ctr"/>
            <a:r>
              <a:rPr lang="en-US" sz="2400" i="1" dirty="0">
                <a:latin typeface="Times New Roman" pitchFamily="18" charset="0"/>
                <a:cs typeface="Times New Roman" pitchFamily="18" charset="0"/>
              </a:rPr>
              <a:t>(</a:t>
            </a:r>
            <a:r>
              <a:rPr lang="en-US" sz="2400" i="1" dirty="0" err="1">
                <a:latin typeface="Times New Roman" pitchFamily="18" charset="0"/>
                <a:cs typeface="Times New Roman" pitchFamily="18" charset="0"/>
              </a:rPr>
              <a:t>mình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Nội</a:t>
            </a:r>
            <a:r>
              <a:rPr lang="en-US" sz="2400" i="1" dirty="0">
                <a:latin typeface="Times New Roman" pitchFamily="18" charset="0"/>
                <a:cs typeface="Times New Roman" pitchFamily="18" charset="0"/>
              </a:rPr>
              <a:t>)</a:t>
            </a:r>
          </a:p>
        </p:txBody>
      </p:sp>
      <p:sp>
        <p:nvSpPr>
          <p:cNvPr id="23" name="TextBox 22"/>
          <p:cNvSpPr txBox="1"/>
          <p:nvPr/>
        </p:nvSpPr>
        <p:spPr>
          <a:xfrm>
            <a:off x="367430" y="4752345"/>
            <a:ext cx="3356240" cy="461665"/>
          </a:xfrm>
          <a:prstGeom prst="rect">
            <a:avLst/>
          </a:prstGeom>
          <a:noFill/>
        </p:spPr>
        <p:txBody>
          <a:bodyPr wrap="none" rtlCol="0">
            <a:spAutoFit/>
          </a:bodyPr>
          <a:lstStyle/>
          <a:p>
            <a:r>
              <a:rPr lang="en-US" sz="2400" b="1" dirty="0">
                <a:solidFill>
                  <a:srgbClr val="FF0000"/>
                </a:solidFill>
                <a:latin typeface="Times New Roman" pitchFamily="18" charset="0"/>
                <a:cs typeface="Times New Roman" pitchFamily="18" charset="0"/>
              </a:rPr>
              <a:t>=&gt; </a:t>
            </a:r>
            <a:r>
              <a:rPr lang="en-US" sz="2400" b="1" dirty="0" err="1">
                <a:solidFill>
                  <a:srgbClr val="FF0000"/>
                </a:solidFill>
                <a:latin typeface="Times New Roman" pitchFamily="18" charset="0"/>
                <a:cs typeface="Times New Roman" pitchFamily="18" charset="0"/>
              </a:rPr>
              <a:t>Thành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phần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lược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bỏ</a:t>
            </a:r>
            <a:r>
              <a:rPr lang="en-US" sz="2400" b="1" dirty="0">
                <a:solidFill>
                  <a:srgbClr val="FF0000"/>
                </a:solidFill>
                <a:latin typeface="Times New Roman" pitchFamily="18" charset="0"/>
                <a:cs typeface="Times New Roman" pitchFamily="18" charset="0"/>
              </a:rPr>
              <a:t> </a:t>
            </a:r>
          </a:p>
        </p:txBody>
      </p:sp>
      <p:sp>
        <p:nvSpPr>
          <p:cNvPr id="24" name="Line Callout 1 23"/>
          <p:cNvSpPr/>
          <p:nvPr/>
        </p:nvSpPr>
        <p:spPr>
          <a:xfrm>
            <a:off x="4868445" y="4493712"/>
            <a:ext cx="3439439" cy="489466"/>
          </a:xfrm>
          <a:prstGeom prst="borderCallout1">
            <a:avLst>
              <a:gd name="adj1" fmla="val 44342"/>
              <a:gd name="adj2" fmla="val -262"/>
              <a:gd name="adj3" fmla="val 112500"/>
              <a:gd name="adj4" fmla="val -3833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Times New Roman" pitchFamily="18" charset="0"/>
                <a:cs typeface="Times New Roman" pitchFamily="18" charset="0"/>
              </a:rPr>
              <a:t>CHỦ NGỮ</a:t>
            </a:r>
          </a:p>
        </p:txBody>
      </p:sp>
      <p:sp>
        <p:nvSpPr>
          <p:cNvPr id="25" name="Line Callout 1 24"/>
          <p:cNvSpPr/>
          <p:nvPr/>
        </p:nvSpPr>
        <p:spPr>
          <a:xfrm>
            <a:off x="4868446" y="5022183"/>
            <a:ext cx="3439438" cy="489466"/>
          </a:xfrm>
          <a:prstGeom prst="borderCallout1">
            <a:avLst>
              <a:gd name="adj1" fmla="val 46900"/>
              <a:gd name="adj2" fmla="val -652"/>
              <a:gd name="adj3" fmla="val 5017"/>
              <a:gd name="adj4" fmla="val -39080"/>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Times New Roman" pitchFamily="18" charset="0"/>
                <a:cs typeface="Times New Roman" pitchFamily="18" charset="0"/>
              </a:rPr>
              <a:t>VỊ NGỮ</a:t>
            </a:r>
          </a:p>
        </p:txBody>
      </p:sp>
      <p:sp>
        <p:nvSpPr>
          <p:cNvPr id="26" name="Line Callout 1 25"/>
          <p:cNvSpPr/>
          <p:nvPr/>
        </p:nvSpPr>
        <p:spPr>
          <a:xfrm>
            <a:off x="4878883" y="5560512"/>
            <a:ext cx="3428257" cy="489466"/>
          </a:xfrm>
          <a:prstGeom prst="borderCallout1">
            <a:avLst>
              <a:gd name="adj1" fmla="val 52019"/>
              <a:gd name="adj2" fmla="val -50"/>
              <a:gd name="adj3" fmla="val -105025"/>
              <a:gd name="adj4" fmla="val -3833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Times New Roman" pitchFamily="18" charset="0"/>
                <a:cs typeface="Times New Roman" pitchFamily="18" charset="0"/>
              </a:rPr>
              <a:t>CẢ CHỦ NGỮ VÀ VỊ NGỮ</a:t>
            </a:r>
          </a:p>
        </p:txBody>
      </p:sp>
    </p:spTree>
    <p:extLst>
      <p:ext uri="{BB962C8B-B14F-4D97-AF65-F5344CB8AC3E}">
        <p14:creationId xmlns:p14="http://schemas.microsoft.com/office/powerpoint/2010/main" val="27751670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56006023"/>
              </p:ext>
            </p:extLst>
          </p:nvPr>
        </p:nvGraphicFramePr>
        <p:xfrm>
          <a:off x="96033" y="76200"/>
          <a:ext cx="8686800" cy="3048000"/>
        </p:xfrm>
        <a:graphic>
          <a:graphicData uri="http://schemas.openxmlformats.org/drawingml/2006/table">
            <a:tbl>
              <a:tblPr firstRow="1" bandRow="1">
                <a:tableStyleId>{5C22544A-7EE6-4342-B048-85BDC9FD1C3A}</a:tableStyleId>
              </a:tblPr>
              <a:tblGrid>
                <a:gridCol w="4323567">
                  <a:extLst>
                    <a:ext uri="{9D8B030D-6E8A-4147-A177-3AD203B41FA5}">
                      <a16:colId xmlns:a16="http://schemas.microsoft.com/office/drawing/2014/main" xmlns="" val="20000"/>
                    </a:ext>
                  </a:extLst>
                </a:gridCol>
                <a:gridCol w="4363233">
                  <a:extLst>
                    <a:ext uri="{9D8B030D-6E8A-4147-A177-3AD203B41FA5}">
                      <a16:colId xmlns:a16="http://schemas.microsoft.com/office/drawing/2014/main" xmlns="" val="20001"/>
                    </a:ext>
                  </a:extLst>
                </a:gridCol>
              </a:tblGrid>
              <a:tr h="533400">
                <a:tc>
                  <a:txBody>
                    <a:bodyPr/>
                    <a:lstStyle/>
                    <a:p>
                      <a:pPr algn="ctr"/>
                      <a:r>
                        <a:rPr lang="en-US" sz="2400" dirty="0" err="1">
                          <a:solidFill>
                            <a:schemeClr val="tx1"/>
                          </a:solidFill>
                          <a:latin typeface="Times New Roman" pitchFamily="18" charset="0"/>
                          <a:cs typeface="Times New Roman" pitchFamily="18" charset="0"/>
                        </a:rPr>
                        <a:t>Trước</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k</a:t>
                      </a:r>
                      <a:r>
                        <a:rPr lang="en-US" sz="2400" dirty="0" err="1">
                          <a:solidFill>
                            <a:schemeClr val="tx1"/>
                          </a:solidFill>
                          <a:latin typeface="Times New Roman" pitchFamily="18" charset="0"/>
                          <a:cs typeface="Times New Roman" pitchFamily="18" charset="0"/>
                        </a:rPr>
                        <a:t>hi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rút</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gọn</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câu</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aseline="0" dirty="0" err="1">
                          <a:solidFill>
                            <a:schemeClr val="tx1"/>
                          </a:solidFill>
                          <a:latin typeface="Times New Roman" pitchFamily="18" charset="0"/>
                          <a:cs typeface="Times New Roman" pitchFamily="18" charset="0"/>
                        </a:rPr>
                        <a:t>Sau</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khi</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rút</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gọn</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câu</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1500294">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1014306">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bl>
          </a:graphicData>
        </a:graphic>
      </p:graphicFrame>
      <p:sp>
        <p:nvSpPr>
          <p:cNvPr id="8" name="Rectangle 7"/>
          <p:cNvSpPr/>
          <p:nvPr/>
        </p:nvSpPr>
        <p:spPr>
          <a:xfrm>
            <a:off x="4515633" y="622123"/>
            <a:ext cx="4343400" cy="1052596"/>
          </a:xfrm>
          <a:prstGeom prst="rect">
            <a:avLst/>
          </a:prstGeom>
        </p:spPr>
        <p:txBody>
          <a:bodyPr wrap="square">
            <a:spAutoFit/>
          </a:bodyPr>
          <a:lstStyle/>
          <a:p>
            <a:pPr fontAlgn="base">
              <a:lnSpc>
                <a:spcPct val="130000"/>
              </a:lnSpc>
              <a:spcBef>
                <a:spcPct val="0"/>
              </a:spcBef>
              <a:spcAft>
                <a:spcPct val="0"/>
              </a:spcAft>
            </a:pPr>
            <a:r>
              <a:rPr lang="pt-BR" sz="2400" i="1" dirty="0">
                <a:solidFill>
                  <a:srgbClr val="000000"/>
                </a:solidFill>
                <a:latin typeface="Times New Roman" pitchFamily="18" charset="0"/>
                <a:cs typeface="Times New Roman" pitchFamily="18" charset="0"/>
              </a:rPr>
              <a:t>c. Hai ba người đuổi theo nó</a:t>
            </a:r>
            <a:r>
              <a:rPr lang="pt-BR" sz="2400" b="1" i="1" dirty="0">
                <a:solidFill>
                  <a:srgbClr val="000000"/>
                </a:solidFill>
                <a:latin typeface="Times New Roman" pitchFamily="18" charset="0"/>
                <a:cs typeface="Times New Roman" pitchFamily="18" charset="0"/>
              </a:rPr>
              <a:t>. Rồi ba bốn người, sáu bảy người.</a:t>
            </a:r>
            <a:endParaRPr lang="pt-BR" sz="2800" b="1" i="1" dirty="0">
              <a:solidFill>
                <a:srgbClr val="000000"/>
              </a:solidFill>
              <a:latin typeface="Times New Roman" pitchFamily="18" charset="0"/>
              <a:cs typeface="Times New Roman" pitchFamily="18" charset="0"/>
            </a:endParaRPr>
          </a:p>
        </p:txBody>
      </p:sp>
      <p:sp>
        <p:nvSpPr>
          <p:cNvPr id="9" name="TextBox 8"/>
          <p:cNvSpPr txBox="1">
            <a:spLocks noChangeArrowheads="1"/>
          </p:cNvSpPr>
          <p:nvPr/>
        </p:nvSpPr>
        <p:spPr bwMode="auto">
          <a:xfrm>
            <a:off x="4512501" y="2082311"/>
            <a:ext cx="3962400" cy="10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lnSpc>
                <a:spcPct val="130000"/>
              </a:lnSpc>
              <a:spcBef>
                <a:spcPct val="0"/>
              </a:spcBef>
              <a:spcAft>
                <a:spcPct val="0"/>
              </a:spcAft>
            </a:pPr>
            <a:r>
              <a:rPr lang="pt-BR" sz="2400" i="1" dirty="0">
                <a:solidFill>
                  <a:srgbClr val="000000"/>
                </a:solidFill>
                <a:latin typeface="Times New Roman" pitchFamily="18" charset="0"/>
                <a:cs typeface="Times New Roman" pitchFamily="18" charset="0"/>
              </a:rPr>
              <a:t>d</a:t>
            </a:r>
            <a:r>
              <a:rPr lang="pt-BR" sz="2400" b="1" i="1" dirty="0">
                <a:solidFill>
                  <a:srgbClr val="000000"/>
                </a:solidFill>
                <a:latin typeface="Times New Roman" pitchFamily="18" charset="0"/>
                <a:cs typeface="Times New Roman" pitchFamily="18" charset="0"/>
              </a:rPr>
              <a:t>. </a:t>
            </a:r>
            <a:r>
              <a:rPr lang="pt-BR" sz="2400" i="1" dirty="0">
                <a:solidFill>
                  <a:srgbClr val="000000"/>
                </a:solidFill>
                <a:latin typeface="Times New Roman" pitchFamily="18" charset="0"/>
                <a:cs typeface="Times New Roman" pitchFamily="18" charset="0"/>
              </a:rPr>
              <a:t>- Bao giờ cậu đi Hà Nội?</a:t>
            </a:r>
          </a:p>
          <a:p>
            <a:pPr eaLnBrk="1" fontAlgn="base" hangingPunct="1">
              <a:lnSpc>
                <a:spcPct val="130000"/>
              </a:lnSpc>
              <a:spcBef>
                <a:spcPct val="0"/>
              </a:spcBef>
              <a:spcAft>
                <a:spcPct val="0"/>
              </a:spcAft>
            </a:pPr>
            <a:r>
              <a:rPr lang="pt-BR" sz="2400" b="1" i="1" dirty="0">
                <a:solidFill>
                  <a:srgbClr val="000000"/>
                </a:solidFill>
                <a:latin typeface="Times New Roman" pitchFamily="18" charset="0"/>
                <a:cs typeface="Times New Roman" pitchFamily="18" charset="0"/>
              </a:rPr>
              <a:t>    - Ngày mai.</a:t>
            </a:r>
          </a:p>
        </p:txBody>
      </p:sp>
      <p:sp>
        <p:nvSpPr>
          <p:cNvPr id="10" name="Rectangle 9"/>
          <p:cNvSpPr/>
          <p:nvPr/>
        </p:nvSpPr>
        <p:spPr>
          <a:xfrm>
            <a:off x="96033" y="622123"/>
            <a:ext cx="4419600" cy="1532727"/>
          </a:xfrm>
          <a:prstGeom prst="rect">
            <a:avLst/>
          </a:prstGeom>
        </p:spPr>
        <p:txBody>
          <a:bodyPr wrap="square">
            <a:spAutoFit/>
          </a:bodyPr>
          <a:lstStyle/>
          <a:p>
            <a:pPr fontAlgn="base">
              <a:lnSpc>
                <a:spcPct val="130000"/>
              </a:lnSpc>
              <a:spcBef>
                <a:spcPct val="0"/>
              </a:spcBef>
              <a:spcAft>
                <a:spcPct val="0"/>
              </a:spcAft>
            </a:pPr>
            <a:r>
              <a:rPr lang="pt-BR" sz="2400" i="1" dirty="0">
                <a:solidFill>
                  <a:srgbClr val="000000"/>
                </a:solidFill>
                <a:latin typeface="Times New Roman" pitchFamily="18" charset="0"/>
                <a:cs typeface="Times New Roman" pitchFamily="18" charset="0"/>
              </a:rPr>
              <a:t> Hai ba người đuổi theo nó</a:t>
            </a:r>
            <a:r>
              <a:rPr lang="pt-BR" sz="2400" b="1" i="1" dirty="0">
                <a:solidFill>
                  <a:srgbClr val="000000"/>
                </a:solidFill>
                <a:latin typeface="Times New Roman" pitchFamily="18" charset="0"/>
                <a:cs typeface="Times New Roman" pitchFamily="18" charset="0"/>
              </a:rPr>
              <a:t>. Rồi ba bốn người, sáu bảy người đuổi theo nó.</a:t>
            </a:r>
            <a:endParaRPr lang="pt-BR" sz="2800" b="1" i="1" dirty="0">
              <a:solidFill>
                <a:srgbClr val="000000"/>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96033" y="2094464"/>
            <a:ext cx="4267200"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lnSpc>
                <a:spcPct val="130000"/>
              </a:lnSpc>
              <a:spcBef>
                <a:spcPct val="0"/>
              </a:spcBef>
              <a:spcAft>
                <a:spcPct val="0"/>
              </a:spcAft>
            </a:pPr>
            <a:r>
              <a:rPr lang="pt-BR" sz="2400" b="1" i="1" dirty="0">
                <a:solidFill>
                  <a:srgbClr val="000000"/>
                </a:solidFill>
                <a:latin typeface="Times New Roman" pitchFamily="18" charset="0"/>
                <a:cs typeface="Times New Roman" pitchFamily="18" charset="0"/>
              </a:rPr>
              <a:t> </a:t>
            </a:r>
            <a:r>
              <a:rPr lang="pt-BR" sz="2400" i="1" dirty="0">
                <a:solidFill>
                  <a:srgbClr val="000000"/>
                </a:solidFill>
                <a:latin typeface="Times New Roman" pitchFamily="18" charset="0"/>
                <a:cs typeface="Times New Roman" pitchFamily="18" charset="0"/>
              </a:rPr>
              <a:t>- Bao giờ cậu đi Hà Nội?</a:t>
            </a:r>
          </a:p>
          <a:p>
            <a:pPr eaLnBrk="1" fontAlgn="base" hangingPunct="1">
              <a:lnSpc>
                <a:spcPct val="130000"/>
              </a:lnSpc>
              <a:spcBef>
                <a:spcPct val="0"/>
              </a:spcBef>
              <a:spcAft>
                <a:spcPct val="0"/>
              </a:spcAft>
            </a:pPr>
            <a:r>
              <a:rPr lang="pt-BR" sz="2400" b="1" i="1" dirty="0">
                <a:solidFill>
                  <a:srgbClr val="000000"/>
                </a:solidFill>
                <a:latin typeface="Times New Roman" pitchFamily="18" charset="0"/>
                <a:cs typeface="Times New Roman" pitchFamily="18" charset="0"/>
              </a:rPr>
              <a:t> - Ngày mai, mình đi Hà Nội.</a:t>
            </a:r>
          </a:p>
        </p:txBody>
      </p:sp>
      <p:sp>
        <p:nvSpPr>
          <p:cNvPr id="12" name="TextBox 11"/>
          <p:cNvSpPr txBox="1"/>
          <p:nvPr/>
        </p:nvSpPr>
        <p:spPr>
          <a:xfrm>
            <a:off x="4536500" y="3505200"/>
            <a:ext cx="1408134" cy="1200329"/>
          </a:xfrm>
          <a:prstGeom prst="rect">
            <a:avLst/>
          </a:prstGeom>
          <a:noFill/>
          <a:ln>
            <a:solidFill>
              <a:schemeClr val="tx1"/>
            </a:solidFill>
          </a:ln>
        </p:spPr>
        <p:txBody>
          <a:bodyPr wrap="square" rtlCol="0">
            <a:spAutoFit/>
          </a:bodyPr>
          <a:lstStyle/>
          <a:p>
            <a:r>
              <a:rPr lang="en-US" sz="2400" b="1" dirty="0" err="1">
                <a:solidFill>
                  <a:srgbClr val="FF0000"/>
                </a:solidFill>
                <a:latin typeface="Times New Roman" pitchFamily="18" charset="0"/>
                <a:cs typeface="Times New Roman" pitchFamily="18" charset="0"/>
              </a:rPr>
              <a:t>ngắn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gọn</a:t>
            </a:r>
            <a:endParaRPr lang="en-US" sz="2400" b="1" dirty="0">
              <a:solidFill>
                <a:srgbClr val="FF0000"/>
              </a:solidFill>
              <a:latin typeface="Times New Roman" pitchFamily="18" charset="0"/>
              <a:cs typeface="Times New Roman" pitchFamily="18" charset="0"/>
            </a:endParaRPr>
          </a:p>
          <a:p>
            <a:pPr algn="ctr"/>
            <a:endParaRPr lang="en-US" sz="2400" b="1" dirty="0">
              <a:solidFill>
                <a:srgbClr val="FF0000"/>
              </a:solidFill>
              <a:latin typeface="Times New Roman" pitchFamily="18" charset="0"/>
              <a:cs typeface="Times New Roman" pitchFamily="18" charset="0"/>
            </a:endParaRPr>
          </a:p>
          <a:p>
            <a:endParaRPr lang="en-US" sz="2400" b="1" dirty="0">
              <a:solidFill>
                <a:srgbClr val="FF0000"/>
              </a:solidFill>
              <a:latin typeface="Times New Roman" pitchFamily="18" charset="0"/>
              <a:cs typeface="Times New Roman" pitchFamily="18" charset="0"/>
            </a:endParaRPr>
          </a:p>
        </p:txBody>
      </p:sp>
      <p:sp>
        <p:nvSpPr>
          <p:cNvPr id="13" name="TextBox 12"/>
          <p:cNvSpPr txBox="1"/>
          <p:nvPr/>
        </p:nvSpPr>
        <p:spPr>
          <a:xfrm>
            <a:off x="7468634" y="3512412"/>
            <a:ext cx="1371600" cy="1200329"/>
          </a:xfrm>
          <a:prstGeom prst="rect">
            <a:avLst/>
          </a:prstGeom>
          <a:noFill/>
          <a:ln>
            <a:solidFill>
              <a:schemeClr val="tx1"/>
            </a:solidFill>
          </a:ln>
        </p:spPr>
        <p:txBody>
          <a:bodyPr wrap="square" rtlCol="0">
            <a:spAutoFit/>
          </a:bodyPr>
          <a:lstStyle/>
          <a:p>
            <a:pPr algn="ctr"/>
            <a:r>
              <a:rPr lang="en-US" sz="2400" b="1" dirty="0" err="1">
                <a:solidFill>
                  <a:srgbClr val="FF0000"/>
                </a:solidFill>
                <a:latin typeface="Times New Roman" pitchFamily="18" charset="0"/>
                <a:cs typeface="Times New Roman" pitchFamily="18" charset="0"/>
              </a:rPr>
              <a:t>không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lặp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từ</a:t>
            </a:r>
            <a:endParaRPr lang="en-US" sz="2400" b="1" dirty="0">
              <a:solidFill>
                <a:srgbClr val="FF0000"/>
              </a:solidFill>
              <a:latin typeface="Times New Roman" pitchFamily="18" charset="0"/>
              <a:cs typeface="Times New Roman" pitchFamily="18" charset="0"/>
            </a:endParaRPr>
          </a:p>
          <a:p>
            <a:endParaRPr lang="en-US" sz="2400" b="1" dirty="0">
              <a:solidFill>
                <a:srgbClr val="FF0000"/>
              </a:solidFill>
              <a:latin typeface="Times New Roman" pitchFamily="18" charset="0"/>
              <a:cs typeface="Times New Roman" pitchFamily="18" charset="0"/>
            </a:endParaRPr>
          </a:p>
        </p:txBody>
      </p:sp>
      <p:sp>
        <p:nvSpPr>
          <p:cNvPr id="14" name="TextBox 13"/>
          <p:cNvSpPr txBox="1"/>
          <p:nvPr/>
        </p:nvSpPr>
        <p:spPr>
          <a:xfrm>
            <a:off x="6097034" y="3505199"/>
            <a:ext cx="1219199" cy="1200329"/>
          </a:xfrm>
          <a:prstGeom prst="rect">
            <a:avLst/>
          </a:prstGeom>
          <a:noFill/>
          <a:ln>
            <a:solidFill>
              <a:schemeClr val="tx1"/>
            </a:solidFill>
          </a:ln>
        </p:spPr>
        <p:txBody>
          <a:bodyPr wrap="square" rtlCol="0">
            <a:spAutoFit/>
          </a:bodyPr>
          <a:lstStyle/>
          <a:p>
            <a:pPr algn="ct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thông</a:t>
            </a:r>
            <a:r>
              <a:rPr lang="en-US" sz="2400" b="1" dirty="0">
                <a:solidFill>
                  <a:srgbClr val="FF0000"/>
                </a:solidFill>
                <a:latin typeface="Times New Roman" pitchFamily="18" charset="0"/>
                <a:cs typeface="Times New Roman" pitchFamily="18" charset="0"/>
              </a:rPr>
              <a:t> tin </a:t>
            </a:r>
            <a:r>
              <a:rPr lang="en-US" sz="2400" b="1" dirty="0" err="1">
                <a:solidFill>
                  <a:srgbClr val="FF0000"/>
                </a:solidFill>
                <a:latin typeface="Times New Roman" pitchFamily="18" charset="0"/>
                <a:cs typeface="Times New Roman" pitchFamily="18" charset="0"/>
              </a:rPr>
              <a:t>nhanh</a:t>
            </a:r>
            <a:endParaRPr lang="en-US" sz="2400" b="1" dirty="0">
              <a:solidFill>
                <a:srgbClr val="FF0000"/>
              </a:solidFill>
              <a:latin typeface="Times New Roman" pitchFamily="18" charset="0"/>
              <a:cs typeface="Times New Roman" pitchFamily="18" charset="0"/>
            </a:endParaRPr>
          </a:p>
        </p:txBody>
      </p:sp>
      <p:sp>
        <p:nvSpPr>
          <p:cNvPr id="15" name="Down Arrow 14"/>
          <p:cNvSpPr/>
          <p:nvPr/>
        </p:nvSpPr>
        <p:spPr>
          <a:xfrm>
            <a:off x="5106434" y="3147060"/>
            <a:ext cx="228600" cy="3581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6574066" y="3147060"/>
            <a:ext cx="228601" cy="3581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8020301" y="3147060"/>
            <a:ext cx="210333" cy="3581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35664" y="4802630"/>
            <a:ext cx="4204570" cy="720197"/>
          </a:xfrm>
          <a:prstGeom prst="rect">
            <a:avLst/>
          </a:prstGeom>
          <a:ln>
            <a:solidFill>
              <a:schemeClr val="tx1"/>
            </a:solidFill>
          </a:ln>
        </p:spPr>
        <p:txBody>
          <a:bodyPr wrap="square">
            <a:spAutoFit/>
          </a:bodyPr>
          <a:lstStyle/>
          <a:p>
            <a:pPr fontAlgn="base">
              <a:lnSpc>
                <a:spcPct val="170000"/>
              </a:lnSpc>
              <a:spcBef>
                <a:spcPct val="0"/>
              </a:spcBef>
              <a:spcAft>
                <a:spcPct val="0"/>
              </a:spcAft>
              <a:defRPr/>
            </a:pPr>
            <a:r>
              <a:rPr lang="pt-BR" sz="2400" b="1" i="1" dirty="0">
                <a:solidFill>
                  <a:srgbClr val="000000"/>
                </a:solidFill>
                <a:latin typeface="Times New Roman" pitchFamily="18" charset="0"/>
                <a:cs typeface="Times New Roman" pitchFamily="18" charset="0"/>
              </a:rPr>
              <a:t>e.  Uống nước nhớ nguồn.</a:t>
            </a:r>
          </a:p>
        </p:txBody>
      </p:sp>
      <p:sp>
        <p:nvSpPr>
          <p:cNvPr id="19" name="TextBox 18"/>
          <p:cNvSpPr txBox="1"/>
          <p:nvPr/>
        </p:nvSpPr>
        <p:spPr>
          <a:xfrm>
            <a:off x="5240567" y="6027003"/>
            <a:ext cx="2779734" cy="830997"/>
          </a:xfrm>
          <a:prstGeom prst="rect">
            <a:avLst/>
          </a:prstGeom>
          <a:noFill/>
          <a:ln>
            <a:solidFill>
              <a:schemeClr val="tx1"/>
            </a:solidFill>
          </a:ln>
        </p:spPr>
        <p:txBody>
          <a:bodyPr wrap="square" rtlCol="0">
            <a:spAutoFit/>
          </a:bodyPr>
          <a:lstStyle/>
          <a:p>
            <a:pPr algn="ctr"/>
            <a:r>
              <a:rPr lang="en-US" sz="2400" b="1" dirty="0" err="1">
                <a:solidFill>
                  <a:srgbClr val="FF0000"/>
                </a:solidFill>
                <a:latin typeface="Times New Roman" pitchFamily="18" charset="0"/>
                <a:cs typeface="Times New Roman" pitchFamily="18" charset="0"/>
              </a:rPr>
              <a:t>Lời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khuyên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chung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mọi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người</a:t>
            </a:r>
            <a:endParaRPr lang="en-US" sz="2400" b="1" dirty="0">
              <a:solidFill>
                <a:srgbClr val="FF0000"/>
              </a:solidFill>
              <a:latin typeface="Times New Roman" pitchFamily="18" charset="0"/>
              <a:cs typeface="Times New Roman" pitchFamily="18" charset="0"/>
            </a:endParaRPr>
          </a:p>
        </p:txBody>
      </p:sp>
      <p:sp>
        <p:nvSpPr>
          <p:cNvPr id="2" name="Right Arrow 1"/>
          <p:cNvSpPr/>
          <p:nvPr/>
        </p:nvSpPr>
        <p:spPr>
          <a:xfrm rot="5400000">
            <a:off x="6564403" y="5657207"/>
            <a:ext cx="504176" cy="235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48438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Vertical Scroll 12"/>
          <p:cNvSpPr/>
          <p:nvPr/>
        </p:nvSpPr>
        <p:spPr>
          <a:xfrm>
            <a:off x="3657600" y="1676400"/>
            <a:ext cx="1676400" cy="2286000"/>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a:solidFill>
                  <a:srgbClr val="FF0000"/>
                </a:solidFill>
                <a:latin typeface="Calibri" pitchFamily="34" charset="0"/>
                <a:cs typeface="Arial" charset="0"/>
              </a:rPr>
              <a:t>CÂU</a:t>
            </a:r>
          </a:p>
          <a:p>
            <a:pPr algn="ctr"/>
            <a:r>
              <a:rPr lang="en-US" sz="3200" b="1">
                <a:solidFill>
                  <a:srgbClr val="FF0000"/>
                </a:solidFill>
                <a:latin typeface="Calibri" pitchFamily="34" charset="0"/>
                <a:cs typeface="Arial" charset="0"/>
              </a:rPr>
              <a:t>HỎI ?</a:t>
            </a:r>
          </a:p>
        </p:txBody>
      </p:sp>
      <p:pic>
        <p:nvPicPr>
          <p:cNvPr id="4" name="Picture 3" descr="cau mon 5.png"/>
          <p:cNvPicPr>
            <a:picLocks noChangeAspect="1"/>
          </p:cNvPicPr>
          <p:nvPr/>
        </p:nvPicPr>
        <p:blipFill>
          <a:blip r:embed="rId2">
            <a:extLst>
              <a:ext uri="{28A0092B-C50C-407E-A947-70E740481C1C}">
                <a14:useLocalDpi xmlns:a14="http://schemas.microsoft.com/office/drawing/2010/main" val="0"/>
              </a:ext>
            </a:extLst>
          </a:blip>
          <a:srcRect r="49013"/>
          <a:stretch>
            <a:fillRect/>
          </a:stretch>
        </p:blipFill>
        <p:spPr bwMode="auto">
          <a:xfrm>
            <a:off x="2819400" y="1219200"/>
            <a:ext cx="1665288"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au mon 5.png"/>
          <p:cNvPicPr>
            <a:picLocks noChangeAspect="1"/>
          </p:cNvPicPr>
          <p:nvPr/>
        </p:nvPicPr>
        <p:blipFill>
          <a:blip r:embed="rId2">
            <a:extLst>
              <a:ext uri="{28A0092B-C50C-407E-A947-70E740481C1C}">
                <a14:useLocalDpi xmlns:a14="http://schemas.microsoft.com/office/drawing/2010/main" val="0"/>
              </a:ext>
            </a:extLst>
          </a:blip>
          <a:srcRect l="50987"/>
          <a:stretch>
            <a:fillRect/>
          </a:stretch>
        </p:blipFill>
        <p:spPr bwMode="auto">
          <a:xfrm>
            <a:off x="4483100" y="1219200"/>
            <a:ext cx="1600200"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au mon 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au mon 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3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au mon 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362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au mon 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667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au mon 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066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au mon 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905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au mon 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648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p:nvSpPr>
        <p:spPr>
          <a:xfrm>
            <a:off x="419100" y="228600"/>
            <a:ext cx="8229600" cy="10668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FF0000"/>
                </a:solidFill>
                <a:hlinkClick r:id="rId3" action="ppaction://hlinksldjump"/>
              </a:rPr>
              <a:t>TRÒ CHƠI : BÍ MẬT TRONG TRÁI BÓNG</a:t>
            </a:r>
            <a:br>
              <a:rPr lang="en-US" sz="4000" b="1" dirty="0">
                <a:solidFill>
                  <a:srgbClr val="FF0000"/>
                </a:solidFill>
                <a:hlinkClick r:id="rId3" action="ppaction://hlinksldjump"/>
              </a:rPr>
            </a:br>
            <a:endParaRPr lang="en-US" sz="4000" dirty="0">
              <a:solidFill>
                <a:srgbClr val="FF0000"/>
              </a:solidFill>
              <a:hlinkClick r:id="rId3" action="ppaction://hlinksldjump"/>
            </a:endParaRPr>
          </a:p>
        </p:txBody>
      </p:sp>
    </p:spTree>
    <p:extLst>
      <p:ext uri="{BB962C8B-B14F-4D97-AF65-F5344CB8AC3E}">
        <p14:creationId xmlns:p14="http://schemas.microsoft.com/office/powerpoint/2010/main" val="3448805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path" presetSubtype="0" repeatCount="indefinite" accel="50000" decel="50000" fill="hold" nodeType="withEffect">
                                  <p:stCondLst>
                                    <p:cond delay="0"/>
                                  </p:stCondLst>
                                  <p:childTnLst>
                                    <p:animMotion origin="layout" path="M 3.33333E-6 1.11008E-6 C -0.00018 -0.01735 -0.0007 -0.03377 -0.00087 -0.03377 C -0.00209 -0.03377 -0.0033 0.2315 -0.0033 0.49745 C -0.0033 0.36309 -0.004 0.2315 -0.00452 0.2315 C -0.00521 0.2315 -0.00573 0.36494 -0.00573 0.49745 C -0.00573 0.43108 -0.00608 0.36309 -0.00643 0.36309 C -0.00677 0.36309 -0.00712 0.429 -0.00712 0.49745 C -0.00712 0.46276 -0.00729 0.43108 -0.00729 0.43108 C -0.00747 0.43108 -0.00764 0.46485 -0.00764 0.49745 C -0.00764 0.48011 -0.00782 0.46276 -0.00782 0.46276 C -0.00782 0.46276 -0.00799 0.48011 -0.00799 0.49745 C -0.00799 0.4882 -0.00799 0.48011 -0.00816 0.48011 C -0.00816 0.48219 -0.00816 0.4882 -0.00816 0.49745 C -0.00816 0.49237 -0.00816 0.4882 -0.00816 0.4882 C -0.00816 0.49075 -0.00816 0.49283 -0.00816 0.49745 C -0.00816 0.49491 -0.00816 0.49237 -0.00816 0.49075 C -0.00834 0.49075 -0.00834 0.49283 -0.00834 0.49537 C -0.00834 0.49537 -0.00834 0.49283 -0.00834 0.49075 C -0.00834 0.49075 -0.00834 0.49283 -0.00834 0.49537 " pathEditMode="relative" rAng="0" ptsTypes="fffffffffffffffffff">
                                      <p:cBhvr>
                                        <p:cTn id="6" dur="5000" fill="hold"/>
                                        <p:tgtEl>
                                          <p:spTgt spid="6"/>
                                        </p:tgtEl>
                                        <p:attrNameLst>
                                          <p:attrName>ppt_x</p:attrName>
                                          <p:attrName>ppt_y</p:attrName>
                                        </p:attrNameLst>
                                      </p:cBhvr>
                                      <p:rCtr x="-400" y="23200"/>
                                    </p:animMotion>
                                  </p:childTnLst>
                                </p:cTn>
                              </p:par>
                              <p:par>
                                <p:cTn id="7" presetID="54" presetClass="path" presetSubtype="0" repeatCount="indefinite" accel="50000" decel="50000" fill="hold" nodeType="withEffect">
                                  <p:stCondLst>
                                    <p:cond delay="0"/>
                                  </p:stCondLst>
                                  <p:childTnLst>
                                    <p:animMotion origin="layout" path="M -0.025 0.01319 C -0.02466 -0.00277 -0.02153 -0.01827 -0.02066 -0.01827 C -0.01459 -0.01827 -0.00851 0.22919 -0.00851 0.47734 C -0.00851 0.35222 -0.00556 0.22919 -0.00243 0.22919 C 0.00052 0.22919 0.00364 0.35384 0.00364 0.47734 C 0.00364 0.41536 0.00538 0.35222 0.00659 0.35222 C 0.00833 0.35222 0.00972 0.41328 0.00972 0.47734 C 0.00972 0.44496 0.01059 0.41536 0.01146 0.41536 C 0.01232 0.41536 0.01319 0.44681 0.01319 0.47734 C 0.01319 0.46092 0.01354 0.44496 0.01354 0.44519 C 0.01406 0.44496 0.01441 0.46092 0.01441 0.47734 C 0.01441 0.46878 0.01493 0.46092 0.01493 0.46115 C 0.01493 0.46323 0.01527 0.46878 0.01527 0.47734 C 0.01527 0.47295 0.01527 0.46878 0.0158 0.46878 C 0.0158 0.47086 0.0158 0.47318 0.0158 0.47734 C 0.0158 0.4748 0.0158 0.47295 0.0158 0.47086 C 0.01614 0.47086 0.01614 0.47318 0.01614 0.47526 C 0.01614 0.47572 0.01614 0.47318 0.01614 0.47086 C 0.01666 0.47086 0.01666 0.47318 0.01666 0.47526 " pathEditMode="relative" rAng="0" ptsTypes="fffffffffffffffffff">
                                      <p:cBhvr>
                                        <p:cTn id="8" dur="5000" fill="hold"/>
                                        <p:tgtEl>
                                          <p:spTgt spid="7"/>
                                        </p:tgtEl>
                                        <p:attrNameLst>
                                          <p:attrName>ppt_x</p:attrName>
                                          <p:attrName>ppt_y</p:attrName>
                                        </p:attrNameLst>
                                      </p:cBhvr>
                                      <p:rCtr x="2100" y="21600"/>
                                    </p:animMotion>
                                  </p:childTnLst>
                                </p:cTn>
                              </p:par>
                              <p:par>
                                <p:cTn id="9" presetID="54" presetClass="path" presetSubtype="0" repeatCount="indefinite" accel="50000" decel="50000" fill="hold" nodeType="withEffect">
                                  <p:stCondLst>
                                    <p:cond delay="0"/>
                                  </p:stCondLst>
                                  <p:childTnLst>
                                    <p:animMotion origin="layout" path="M -0.05833 0.17646 C -0.05798 0.16582 -0.05625 0.15541 -0.05573 0.15541 C -0.05208 0.15541 -0.04843 0.32192 -0.04843 0.48844 C -0.04843 0.40426 -0.04652 0.32192 -0.04479 0.32192 C -0.04288 0.32192 -0.04114 0.40564 -0.04114 0.48844 C -0.04114 0.44681 -0.0401 0.40426 -0.03923 0.40426 C -0.03819 0.40426 -0.03732 0.44565 -0.03732 0.48844 C -0.03732 0.46693 -0.0368 0.44681 -0.03645 0.44681 C -0.03593 0.44681 -0.03541 0.46809 -0.03541 0.48844 C -0.03541 0.47757 -0.03524 0.46693 -0.03507 0.46693 C -0.03489 0.46693 -0.03455 0.47757 -0.03455 0.48844 C -0.03455 0.48289 -0.03437 0.47757 -0.0342 0.47757 C -0.0342 0.47895 -0.03402 0.48289 -0.03402 0.48844 C -0.03402 0.48543 -0.03402 0.48289 -0.03385 0.48289 C -0.03385 0.48427 -0.03385 0.48566 -0.03385 0.48844 C -0.03385 0.48682 -0.03385 0.48543 -0.03385 0.48427 C -0.03368 0.48427 -0.03368 0.48566 -0.03368 0.48705 C -0.0335 0.48705 -0.0335 0.48566 -0.0335 0.48427 C -0.03333 0.48427 -0.03333 0.48566 -0.03333 0.48705 " pathEditMode="relative" rAng="0" ptsTypes="fffffffffffffffffff">
                                      <p:cBhvr>
                                        <p:cTn id="10" dur="5000" fill="hold"/>
                                        <p:tgtEl>
                                          <p:spTgt spid="8"/>
                                        </p:tgtEl>
                                        <p:attrNameLst>
                                          <p:attrName>ppt_x</p:attrName>
                                          <p:attrName>ppt_y</p:attrName>
                                        </p:attrNameLst>
                                      </p:cBhvr>
                                      <p:rCtr x="1300" y="14500"/>
                                    </p:animMotion>
                                  </p:childTnLst>
                                </p:cTn>
                              </p:par>
                              <p:par>
                                <p:cTn id="11" presetID="54" presetClass="path" presetSubtype="0" repeatCount="indefinite" accel="50000" decel="50000" fill="hold" nodeType="withEffect">
                                  <p:stCondLst>
                                    <p:cond delay="0"/>
                                  </p:stCondLst>
                                  <p:childTnLst>
                                    <p:animMotion origin="layout" path="M 3.33333E-6 -4.96762E-6 C 0.00052 -0.00855 0.0026 -0.01688 0.0033 -0.01688 C 0.00798 -0.01688 0.01267 0.11679 0.01267 0.25047 C 0.01267 0.18294 0.0151 0.11679 0.01736 0.11679 C 0.01979 0.11679 0.02187 0.18386 0.02187 0.25047 C 0.02187 0.21693 0.02309 0.18294 0.0243 0.18294 C 0.02552 0.18294 0.02673 0.21601 0.02673 0.25047 C 0.02673 0.23312 0.02725 0.21693 0.02795 0.21693 C 0.02847 0.21693 0.02916 0.23405 0.02916 0.25047 C 0.02916 0.24168 0.02934 0.23312 0.02968 0.23312 C 0.02986 0.23312 0.03021 0.24168 0.03021 0.25047 C 0.03021 0.24584 0.03038 0.24168 0.03055 0.24168 C 0.03055 0.24284 0.0309 0.24584 0.0309 0.25047 C 0.0309 0.24815 0.0309 0.24584 0.03107 0.24584 C 0.03107 0.247 0.03125 0.24815 0.03125 0.25047 C 0.03125 0.24931 0.03125 0.24815 0.03125 0.247 C 0.03142 0.247 0.03142 0.24815 0.03142 0.24931 C 0.03159 0.24931 0.03159 0.24815 0.03159 0.247 C 0.03177 0.247 0.03177 0.24815 0.03177 0.24931 " pathEditMode="relative" rAng="0" ptsTypes="fffffffffffffffffff">
                                      <p:cBhvr>
                                        <p:cTn id="12" dur="5000" fill="hold"/>
                                        <p:tgtEl>
                                          <p:spTgt spid="12"/>
                                        </p:tgtEl>
                                        <p:attrNameLst>
                                          <p:attrName>ppt_x</p:attrName>
                                          <p:attrName>ppt_y</p:attrName>
                                        </p:attrNameLst>
                                      </p:cBhvr>
                                      <p:rCtr x="1600" y="11700"/>
                                    </p:animMotion>
                                  </p:childTnLst>
                                </p:cTn>
                              </p:par>
                              <p:par>
                                <p:cTn id="13" presetID="54" presetClass="path" presetSubtype="0" repeatCount="indefinite" accel="50000" decel="50000" fill="hold" nodeType="withEffect">
                                  <p:stCondLst>
                                    <p:cond delay="0"/>
                                  </p:stCondLst>
                                  <p:childTnLst>
                                    <p:animMotion origin="layout" path="M 3.33333E-6 1.68363E-6 C -0.00035 -0.01411 -0.00209 -0.02799 -0.00261 -0.02799 C -0.00625 -0.02799 -0.0099 0.19796 -0.0099 0.42461 C -0.0099 0.31036 -0.01181 0.19796 -0.01354 0.19796 C -0.01545 0.19796 -0.01719 0.31152 -0.01719 0.42461 C -0.01719 0.36748 -0.01823 0.31036 -0.0191 0.31036 C -0.02014 0.31036 -0.02084 0.36633 -0.02084 0.42461 C -0.02084 0.39523 -0.02136 0.36748 -0.02188 0.36748 C -0.0224 0.36748 -0.02292 0.39639 -0.02292 0.42461 C -0.02292 0.40957 -0.02292 0.39523 -0.02327 0.39523 C -0.02344 0.39523 -0.02379 0.40957 -0.02379 0.42461 C -0.02379 0.41651 -0.02396 0.40957 -0.02396 0.41004 C -0.02396 0.41165 -0.02431 0.41651 -0.02431 0.42461 C -0.02431 0.42021 -0.02431 0.41651 -0.02448 0.41651 C -0.02448 0.41882 -0.02448 0.42067 -0.02448 0.42461 C -0.02448 0.42229 -0.02448 0.42021 -0.02448 0.41882 C -0.02448 0.41905 -0.02448 0.42067 -0.02448 0.42252 C -0.02483 0.42252 -0.02483 0.42067 -0.02483 0.41882 C -0.025 0.41882 -0.025 0.42067 -0.025 0.42252 " pathEditMode="relative" rAng="0" ptsTypes="fffffffffffffffffff">
                                      <p:cBhvr>
                                        <p:cTn id="14" dur="5000" fill="hold"/>
                                        <p:tgtEl>
                                          <p:spTgt spid="9"/>
                                        </p:tgtEl>
                                        <p:attrNameLst>
                                          <p:attrName>ppt_x</p:attrName>
                                          <p:attrName>ppt_y</p:attrName>
                                        </p:attrNameLst>
                                      </p:cBhvr>
                                      <p:rCtr x="-1300" y="19800"/>
                                    </p:animMotion>
                                  </p:childTnLst>
                                </p:cTn>
                              </p:par>
                              <p:par>
                                <p:cTn id="15" presetID="54" presetClass="path" presetSubtype="0" repeatCount="indefinite" accel="50000" decel="50000" fill="hold" nodeType="withEffect">
                                  <p:stCondLst>
                                    <p:cond delay="0"/>
                                  </p:stCondLst>
                                  <p:childTnLst>
                                    <p:animMotion origin="layout" path="M -3.33333E-6 0.01804 C 0.0007 -0.00161 0.0033 -0.02035 0.00417 -0.02035 C 0.01007 -0.02035 0.01598 0.284 0.01598 0.58835 C 0.01598 0.43479 0.0191 0.284 0.02188 0.284 C 0.02483 0.284 0.02778 0.43641 0.02778 0.58835 C 0.02778 0.51226 0.02917 0.43479 0.03073 0.43479 C 0.0323 0.43479 0.03368 0.50995 0.03368 0.58835 C 0.03368 0.5488 0.03455 0.51226 0.03525 0.51226 C 0.03594 0.51226 0.03681 0.55111 0.03681 0.58835 C 0.03681 0.56846 0.03716 0.5488 0.0375 0.5488 C 0.03768 0.5488 0.0382 0.56846 0.0382 0.58835 C 0.0382 0.57817 0.03837 0.56846 0.03872 0.56846 C 0.03872 0.57123 0.03907 0.57817 0.03907 0.58835 C 0.03907 0.58303 0.03907 0.57817 0.03924 0.57817 C 0.03924 0.58072 0.03941 0.58349 0.03941 0.58835 C 0.03941 0.58557 0.03941 0.58303 0.03941 0.58072 C 0.03959 0.58072 0.03959 0.58349 0.03959 0.58604 C 0.03976 0.58604 0.03976 0.58349 0.03976 0.58072 C 0.04011 0.58072 0.04011 0.58349 0.04011 0.58604 " pathEditMode="relative" rAng="0" ptsTypes="fffffffffffffffffff">
                                      <p:cBhvr>
                                        <p:cTn id="16" dur="5000" fill="hold"/>
                                        <p:tgtEl>
                                          <p:spTgt spid="11"/>
                                        </p:tgtEl>
                                        <p:attrNameLst>
                                          <p:attrName>ppt_x</p:attrName>
                                          <p:attrName>ppt_y</p:attrName>
                                        </p:attrNameLst>
                                      </p:cBhvr>
                                      <p:rCtr x="2000" y="26600"/>
                                    </p:animMotion>
                                  </p:childTnLst>
                                </p:cTn>
                              </p:par>
                              <p:par>
                                <p:cTn id="17" presetID="54" presetClass="path" presetSubtype="0" repeatCount="indefinite" accel="50000" decel="50000" fill="hold" nodeType="withEffect">
                                  <p:stCondLst>
                                    <p:cond delay="0"/>
                                  </p:stCondLst>
                                  <p:childTnLst>
                                    <p:animMotion origin="layout" path="M -3.33333E-6 -2.77521E-7 C 0.00035 -0.01549 0.00209 -0.03006 0.00261 -0.03006 C 0.0066 -0.03006 0.01042 0.20722 0.01042 0.44565 C 0.01042 0.32516 0.0125 0.20722 0.01424 0.20722 C 0.01632 0.20722 0.01823 0.32701 0.01823 0.44565 C 0.01823 0.38622 0.01927 0.32516 0.02014 0.32516 C 0.02118 0.32516 0.02223 0.38414 0.02223 0.44565 C 0.02223 0.41443 0.02275 0.38622 0.02309 0.38622 C 0.02379 0.38622 0.02431 0.41628 0.02431 0.44565 C 0.02431 0.4297 0.02448 0.41443 0.02466 0.41443 C 0.02483 0.41443 0.02518 0.4297 0.02518 0.44565 C 0.02518 0.43756 0.02535 0.4297 0.02535 0.43016 C 0.02535 0.43178 0.0257 0.43756 0.0257 0.44565 C 0.0257 0.44103 0.0257 0.43756 0.02587 0.43756 C 0.02587 0.43941 0.02587 0.44126 0.02587 0.44565 C 0.02587 0.44288 0.02587 0.44103 0.02587 0.43941 C 0.02605 0.43941 0.02605 0.44126 0.02605 0.44334 C 0.02622 0.44334 0.02622 0.44126 0.02622 0.43941 C 0.02657 0.43941 0.02657 0.44126 0.02657 0.44334 " pathEditMode="relative" rAng="0" ptsTypes="fffffffffffffffffff">
                                      <p:cBhvr>
                                        <p:cTn id="18" dur="5000" fill="hold"/>
                                        <p:tgtEl>
                                          <p:spTgt spid="10"/>
                                        </p:tgtEl>
                                        <p:attrNameLst>
                                          <p:attrName>ppt_x</p:attrName>
                                          <p:attrName>ppt_y</p:attrName>
                                        </p:attrNameLst>
                                      </p:cBhvr>
                                      <p:rCtr x="1300" y="20800"/>
                                    </p:animMotion>
                                  </p:childTnLst>
                                </p:cTn>
                              </p:par>
                              <p:par>
                                <p:cTn id="19" presetID="0" presetClass="path" presetSubtype="0" repeatCount="indefinite" accel="50000" decel="50000" fill="hold" nodeType="withEffect">
                                  <p:stCondLst>
                                    <p:cond delay="0"/>
                                  </p:stCondLst>
                                  <p:childTnLst>
                                    <p:animMotion origin="layout" path="M 0.06736 -0.00463 L -0.11598 -0.00463 " pathEditMode="relative" rAng="0" ptsTypes="AA">
                                      <p:cBhvr>
                                        <p:cTn id="20" dur="1000" fill="hold"/>
                                        <p:tgtEl>
                                          <p:spTgt spid="4"/>
                                        </p:tgtEl>
                                        <p:attrNameLst>
                                          <p:attrName>ppt_x</p:attrName>
                                          <p:attrName>ppt_y</p:attrName>
                                        </p:attrNameLst>
                                      </p:cBhvr>
                                      <p:rCtr x="-9167" y="0"/>
                                    </p:animMotion>
                                  </p:childTnLst>
                                </p:cTn>
                              </p:par>
                              <p:par>
                                <p:cTn id="21" presetID="0" presetClass="path" presetSubtype="0" repeatCount="indefinite" accel="50000" decel="50000" fill="hold" nodeType="withEffect">
                                  <p:stCondLst>
                                    <p:cond delay="0"/>
                                  </p:stCondLst>
                                  <p:childTnLst>
                                    <p:animMotion origin="layout" path="M -0.08611 -0.00463 L 0.08055 -0.00463 " pathEditMode="relative" rAng="0" ptsTypes="AA">
                                      <p:cBhvr>
                                        <p:cTn id="22" dur="1000" fill="hold"/>
                                        <p:tgtEl>
                                          <p:spTgt spid="5"/>
                                        </p:tgtEl>
                                        <p:attrNameLst>
                                          <p:attrName>ppt_x</p:attrName>
                                          <p:attrName>ppt_y</p:attrName>
                                        </p:attrNameLst>
                                      </p:cBhvr>
                                      <p:rCtr x="83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9100" y="228600"/>
            <a:ext cx="8229600" cy="1066800"/>
          </a:xfrm>
        </p:spPr>
        <p:txBody>
          <a:bodyPr>
            <a:normAutofit fontScale="90000"/>
          </a:bodyPr>
          <a:lstStyle/>
          <a:p>
            <a:r>
              <a:rPr lang="en-US" sz="4000" b="1" dirty="0">
                <a:solidFill>
                  <a:srgbClr val="0000CC"/>
                </a:solidFill>
                <a:hlinkClick r:id="rId2" action="ppaction://hlinksldjump"/>
              </a:rPr>
              <a:t>TRÒ CHƠI : BÍ MẬT TRONG TRÁI BÓNG</a:t>
            </a:r>
            <a:br>
              <a:rPr lang="en-US" sz="4000" b="1" dirty="0">
                <a:solidFill>
                  <a:srgbClr val="0000CC"/>
                </a:solidFill>
                <a:hlinkClick r:id="rId2" action="ppaction://hlinksldjump"/>
              </a:rPr>
            </a:br>
            <a:endParaRPr lang="en-US" sz="4000" dirty="0">
              <a:solidFill>
                <a:srgbClr val="0000CC"/>
              </a:solidFill>
              <a:hlinkClick r:id="rId2" action="ppaction://hlinksldjump"/>
            </a:endParaRPr>
          </a:p>
        </p:txBody>
      </p:sp>
      <p:sp>
        <p:nvSpPr>
          <p:cNvPr id="4" name="Oval 3">
            <a:hlinkClick r:id="rId3" action="ppaction://hlinksldjump"/>
          </p:cNvPr>
          <p:cNvSpPr/>
          <p:nvPr/>
        </p:nvSpPr>
        <p:spPr>
          <a:xfrm>
            <a:off x="1230160" y="1703540"/>
            <a:ext cx="1143000" cy="1143000"/>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rgbClr val="FFFF00"/>
                </a:solidFill>
              </a:rPr>
              <a:t>1</a:t>
            </a:r>
          </a:p>
        </p:txBody>
      </p:sp>
      <p:sp>
        <p:nvSpPr>
          <p:cNvPr id="5" name="Oval 4">
            <a:hlinkClick r:id="rId5" action="ppaction://hlinksldjump"/>
          </p:cNvPr>
          <p:cNvSpPr/>
          <p:nvPr/>
        </p:nvSpPr>
        <p:spPr>
          <a:xfrm>
            <a:off x="3962400" y="1736551"/>
            <a:ext cx="1143000" cy="1143000"/>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rgbClr val="FFFF00"/>
                </a:solidFill>
              </a:rPr>
              <a:t>2</a:t>
            </a:r>
          </a:p>
        </p:txBody>
      </p:sp>
      <p:sp>
        <p:nvSpPr>
          <p:cNvPr id="6" name="Oval 5">
            <a:hlinkClick r:id="rId6" action="ppaction://hlinksldjump"/>
          </p:cNvPr>
          <p:cNvSpPr/>
          <p:nvPr/>
        </p:nvSpPr>
        <p:spPr>
          <a:xfrm>
            <a:off x="6591300" y="1703540"/>
            <a:ext cx="1143000" cy="1143000"/>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rgbClr val="FFFF00"/>
                </a:solidFill>
              </a:rPr>
              <a:t>3</a:t>
            </a:r>
          </a:p>
        </p:txBody>
      </p:sp>
      <p:sp>
        <p:nvSpPr>
          <p:cNvPr id="14" name="Up Arrow Callout 13"/>
          <p:cNvSpPr/>
          <p:nvPr/>
        </p:nvSpPr>
        <p:spPr>
          <a:xfrm>
            <a:off x="2438400" y="5105400"/>
            <a:ext cx="4191000" cy="1447800"/>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b="1">
                <a:solidFill>
                  <a:srgbClr val="FFFFFF"/>
                </a:solidFill>
                <a:latin typeface="Calibri" pitchFamily="34" charset="0"/>
                <a:cs typeface="Arial" charset="0"/>
              </a:rPr>
              <a:t>Chọn bóng</a:t>
            </a: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6880" y="3036908"/>
            <a:ext cx="205192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060" y="3036908"/>
            <a:ext cx="1981200" cy="200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8400" y="3036908"/>
            <a:ext cx="2057400" cy="2044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381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childTnLst>
                                    <p:animRot by="21600000">
                                      <p:cBhvr>
                                        <p:cTn id="6" dur="1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1000" fill="hold"/>
                                        <p:tgtEl>
                                          <p:spTgt spid="6"/>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1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3" presetClass="exit" presetSubtype="10" fill="hold" grpId="1" nodeType="clickEffect">
                                  <p:stCondLst>
                                    <p:cond delay="0"/>
                                  </p:stCondLst>
                                  <p:childTnLst>
                                    <p:animEffect transition="out" filter="blinds(horizontal)">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par>
                          <p:cTn id="17" fill="hold">
                            <p:stCondLst>
                              <p:cond delay="500"/>
                            </p:stCondLst>
                            <p:childTnLst>
                              <p:par>
                                <p:cTn id="18" presetID="6" presetClass="exit" presetSubtype="32" fill="hold" nodeType="afterEffect">
                                  <p:stCondLst>
                                    <p:cond delay="0"/>
                                  </p:stCondLst>
                                  <p:childTnLst>
                                    <p:animEffect transition="out" filter="circle(out)">
                                      <p:cBhvr>
                                        <p:cTn id="19" dur="500"/>
                                        <p:tgtEl>
                                          <p:spTgt spid="1030"/>
                                        </p:tgtEl>
                                      </p:cBhvr>
                                    </p:animEffect>
                                    <p:set>
                                      <p:cBhvr>
                                        <p:cTn id="20" dur="1" fill="hold">
                                          <p:stCondLst>
                                            <p:cond delay="499"/>
                                          </p:stCondLst>
                                        </p:cTn>
                                        <p:tgtEl>
                                          <p:spTgt spid="1030"/>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1" restart="whenNotActive" fill="hold" evtFilter="cancelBubble" nodeType="interactiveSeq">
                <p:stCondLst>
                  <p:cond evt="onClick" delay="0">
                    <p:tgtEl>
                      <p:spTgt spid="5"/>
                    </p:tgtEl>
                  </p:cond>
                </p:stCondLst>
                <p:endSync evt="end" delay="0">
                  <p:rtn val="all"/>
                </p:endSync>
                <p:childTnLst>
                  <p:par>
                    <p:cTn id="22" fill="hold">
                      <p:stCondLst>
                        <p:cond delay="0"/>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par>
                          <p:cTn id="27" fill="hold">
                            <p:stCondLst>
                              <p:cond delay="500"/>
                            </p:stCondLst>
                            <p:childTnLst>
                              <p:par>
                                <p:cTn id="28" presetID="42" presetClass="exit" presetSubtype="0" fill="hold" nodeType="afterEffect">
                                  <p:stCondLst>
                                    <p:cond delay="0"/>
                                  </p:stCondLst>
                                  <p:childTnLst>
                                    <p:animEffect transition="out" filter="fade">
                                      <p:cBhvr>
                                        <p:cTn id="29" dur="500"/>
                                        <p:tgtEl>
                                          <p:spTgt spid="1027"/>
                                        </p:tgtEl>
                                      </p:cBhvr>
                                    </p:animEffect>
                                    <p:anim calcmode="lin" valueType="num">
                                      <p:cBhvr>
                                        <p:cTn id="30" dur="500"/>
                                        <p:tgtEl>
                                          <p:spTgt spid="1027"/>
                                        </p:tgtEl>
                                        <p:attrNameLst>
                                          <p:attrName>ppt_x</p:attrName>
                                        </p:attrNameLst>
                                      </p:cBhvr>
                                      <p:tavLst>
                                        <p:tav tm="0">
                                          <p:val>
                                            <p:strVal val="ppt_x"/>
                                          </p:val>
                                        </p:tav>
                                        <p:tav tm="100000">
                                          <p:val>
                                            <p:strVal val="ppt_x"/>
                                          </p:val>
                                        </p:tav>
                                      </p:tavLst>
                                    </p:anim>
                                    <p:anim calcmode="lin" valueType="num">
                                      <p:cBhvr>
                                        <p:cTn id="31" dur="500"/>
                                        <p:tgtEl>
                                          <p:spTgt spid="1027"/>
                                        </p:tgtEl>
                                        <p:attrNameLst>
                                          <p:attrName>ppt_y</p:attrName>
                                        </p:attrNameLst>
                                      </p:cBhvr>
                                      <p:tavLst>
                                        <p:tav tm="0">
                                          <p:val>
                                            <p:strVal val="ppt_y"/>
                                          </p:val>
                                        </p:tav>
                                        <p:tav tm="100000">
                                          <p:val>
                                            <p:strVal val="ppt_y+.1"/>
                                          </p:val>
                                        </p:tav>
                                      </p:tavLst>
                                    </p:anim>
                                    <p:set>
                                      <p:cBhvr>
                                        <p:cTn id="32" dur="1" fill="hold">
                                          <p:stCondLst>
                                            <p:cond delay="499"/>
                                          </p:stCondLst>
                                        </p:cTn>
                                        <p:tgtEl>
                                          <p:spTgt spid="1027"/>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3" presetClass="exit" presetSubtype="10" fill="hold" grpId="1" nodeType="clickEffect">
                                  <p:stCondLst>
                                    <p:cond delay="0"/>
                                  </p:stCondLst>
                                  <p:childTnLst>
                                    <p:animEffect transition="out" filter="blinds(horizontal)">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par>
                          <p:cTn id="39" fill="hold">
                            <p:stCondLst>
                              <p:cond delay="500"/>
                            </p:stCondLst>
                            <p:childTnLst>
                              <p:par>
                                <p:cTn id="40" presetID="16" presetClass="exit" presetSubtype="21" fill="hold" nodeType="afterEffect">
                                  <p:stCondLst>
                                    <p:cond delay="0"/>
                                  </p:stCondLst>
                                  <p:childTnLst>
                                    <p:animEffect transition="out" filter="barn(inVertical)">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362200" y="914400"/>
            <a:ext cx="4154944" cy="457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err="1">
                <a:solidFill>
                  <a:schemeClr val="tx1"/>
                </a:solidFill>
                <a:latin typeface="Times New Roman" pitchFamily="18" charset="0"/>
                <a:cs typeface="Times New Roman" pitchFamily="18" charset="0"/>
              </a:rPr>
              <a:t>Câu</a:t>
            </a:r>
            <a:r>
              <a:rPr lang="en-US" sz="2400" b="1" dirty="0">
                <a:solidFill>
                  <a:schemeClr val="tx1"/>
                </a:solidFill>
                <a:latin typeface="Times New Roman" pitchFamily="18" charset="0"/>
                <a:cs typeface="Times New Roman" pitchFamily="18" charset="0"/>
              </a:rPr>
              <a:t> 1: </a:t>
            </a:r>
            <a:r>
              <a:rPr lang="en-US" sz="2400" b="1" dirty="0" err="1">
                <a:solidFill>
                  <a:schemeClr val="tx1"/>
                </a:solidFill>
                <a:latin typeface="Times New Roman" pitchFamily="18" charset="0"/>
                <a:cs typeface="Times New Roman" pitchFamily="18" charset="0"/>
              </a:rPr>
              <a:t>Trong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các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câu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tục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ngữ</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sau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những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câu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nào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là</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câu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rút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gọn</a:t>
            </a:r>
            <a:r>
              <a:rPr lang="en-US" sz="2400" b="1" dirty="0">
                <a:solidFill>
                  <a:schemeClr val="tx1"/>
                </a:solidFill>
                <a:latin typeface="Times New Roman" pitchFamily="18" charset="0"/>
                <a:cs typeface="Times New Roman" pitchFamily="18" charset="0"/>
              </a:rPr>
              <a:t>? </a:t>
            </a:r>
          </a:p>
          <a:p>
            <a:pPr fontAlgn="auto">
              <a:spcBef>
                <a:spcPts val="0"/>
              </a:spcBef>
              <a:spcAft>
                <a:spcPts val="0"/>
              </a:spcAft>
              <a:defRPr/>
            </a:pPr>
            <a:r>
              <a:rPr lang="en-US" sz="2400" b="1" i="1" dirty="0">
                <a:solidFill>
                  <a:schemeClr val="tx1"/>
                </a:solidFill>
                <a:latin typeface="Times New Roman" pitchFamily="18" charset="0"/>
                <a:cs typeface="Times New Roman" pitchFamily="18" charset="0"/>
              </a:rPr>
              <a:t>a. </a:t>
            </a:r>
            <a:r>
              <a:rPr lang="en-US" sz="2400" b="1" i="1" dirty="0" err="1">
                <a:solidFill>
                  <a:schemeClr val="tx1"/>
                </a:solidFill>
                <a:latin typeface="Times New Roman" pitchFamily="18" charset="0"/>
                <a:cs typeface="Times New Roman" pitchFamily="18" charset="0"/>
              </a:rPr>
              <a:t>Người</a:t>
            </a:r>
            <a:r>
              <a:rPr lang="en-US" sz="2400" b="1" i="1" dirty="0">
                <a:solidFill>
                  <a:schemeClr val="tx1"/>
                </a:solidFill>
                <a:latin typeface="Times New Roman" pitchFamily="18" charset="0"/>
                <a:cs typeface="Times New Roman" pitchFamily="18" charset="0"/>
              </a:rPr>
              <a:t> ta </a:t>
            </a:r>
            <a:r>
              <a:rPr lang="en-US" sz="2400" b="1" i="1" dirty="0" err="1">
                <a:solidFill>
                  <a:schemeClr val="tx1"/>
                </a:solidFill>
                <a:latin typeface="Times New Roman" pitchFamily="18" charset="0"/>
                <a:cs typeface="Times New Roman" pitchFamily="18" charset="0"/>
              </a:rPr>
              <a:t>là</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hoa</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đất</a:t>
            </a:r>
            <a:r>
              <a:rPr lang="en-US" sz="2400" b="1" i="1" dirty="0">
                <a:solidFill>
                  <a:schemeClr val="tx1"/>
                </a:solidFill>
                <a:latin typeface="Times New Roman" pitchFamily="18" charset="0"/>
                <a:cs typeface="Times New Roman" pitchFamily="18" charset="0"/>
              </a:rPr>
              <a:t>.</a:t>
            </a:r>
          </a:p>
          <a:p>
            <a:pPr fontAlgn="auto">
              <a:spcBef>
                <a:spcPts val="0"/>
              </a:spcBef>
              <a:spcAft>
                <a:spcPts val="0"/>
              </a:spcAft>
              <a:defRPr/>
            </a:pPr>
            <a:r>
              <a:rPr lang="en-US" sz="2400" b="1" i="1" dirty="0">
                <a:solidFill>
                  <a:schemeClr val="tx1"/>
                </a:solidFill>
                <a:latin typeface="Times New Roman" pitchFamily="18" charset="0"/>
                <a:cs typeface="Times New Roman" pitchFamily="18" charset="0"/>
              </a:rPr>
              <a:t>b. </a:t>
            </a:r>
            <a:r>
              <a:rPr lang="en-US" sz="2400" b="1" i="1" dirty="0" err="1">
                <a:solidFill>
                  <a:schemeClr val="tx1"/>
                </a:solidFill>
                <a:latin typeface="Times New Roman" pitchFamily="18" charset="0"/>
                <a:cs typeface="Times New Roman" pitchFamily="18" charset="0"/>
              </a:rPr>
              <a:t>Ăn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quả</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nhớ</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kẻ</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trồng</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cây</a:t>
            </a:r>
            <a:r>
              <a:rPr lang="en-US" sz="2400" b="1" i="1" dirty="0">
                <a:solidFill>
                  <a:schemeClr val="tx1"/>
                </a:solidFill>
                <a:latin typeface="Times New Roman" pitchFamily="18" charset="0"/>
                <a:cs typeface="Times New Roman" pitchFamily="18" charset="0"/>
              </a:rPr>
              <a:t>.</a:t>
            </a:r>
          </a:p>
          <a:p>
            <a:pPr fontAlgn="auto">
              <a:spcBef>
                <a:spcPts val="0"/>
              </a:spcBef>
              <a:spcAft>
                <a:spcPts val="0"/>
              </a:spcAft>
              <a:defRPr/>
            </a:pPr>
            <a:r>
              <a:rPr lang="en-US" sz="2400" b="1" i="1" dirty="0">
                <a:solidFill>
                  <a:schemeClr val="tx1"/>
                </a:solidFill>
                <a:latin typeface="Times New Roman" pitchFamily="18" charset="0"/>
                <a:cs typeface="Times New Roman" pitchFamily="18" charset="0"/>
              </a:rPr>
              <a:t>c. </a:t>
            </a:r>
            <a:r>
              <a:rPr lang="en-US" sz="2400" b="1" i="1" dirty="0" err="1">
                <a:solidFill>
                  <a:schemeClr val="tx1"/>
                </a:solidFill>
                <a:latin typeface="Times New Roman" pitchFamily="18" charset="0"/>
                <a:cs typeface="Times New Roman" pitchFamily="18" charset="0"/>
              </a:rPr>
              <a:t>Nuôi</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lợn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ăn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cơm</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nằm</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nuôi</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tằm</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ăn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cơm</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đứng</a:t>
            </a:r>
            <a:r>
              <a:rPr lang="en-US" sz="2400" b="1" i="1" dirty="0">
                <a:solidFill>
                  <a:schemeClr val="tx1"/>
                </a:solidFill>
                <a:latin typeface="Times New Roman" pitchFamily="18" charset="0"/>
                <a:cs typeface="Times New Roman" pitchFamily="18" charset="0"/>
              </a:rPr>
              <a:t>.</a:t>
            </a:r>
          </a:p>
          <a:p>
            <a:pPr fontAlgn="auto">
              <a:spcBef>
                <a:spcPts val="0"/>
              </a:spcBef>
              <a:spcAft>
                <a:spcPts val="0"/>
              </a:spcAft>
              <a:defRPr/>
            </a:pPr>
            <a:r>
              <a:rPr lang="en-US" sz="2400" b="1" i="1" dirty="0">
                <a:solidFill>
                  <a:schemeClr val="tx1"/>
                </a:solidFill>
                <a:latin typeface="Times New Roman" pitchFamily="18" charset="0"/>
                <a:cs typeface="Times New Roman" pitchFamily="18" charset="0"/>
              </a:rPr>
              <a:t>d. </a:t>
            </a:r>
            <a:r>
              <a:rPr lang="en-US" sz="2400" b="1" i="1" dirty="0" err="1">
                <a:solidFill>
                  <a:schemeClr val="tx1"/>
                </a:solidFill>
                <a:latin typeface="Times New Roman" pitchFamily="18" charset="0"/>
                <a:cs typeface="Times New Roman" pitchFamily="18" charset="0"/>
              </a:rPr>
              <a:t>Tấc</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đất</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tấc</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vàng</a:t>
            </a:r>
            <a:endParaRPr lang="en-US" sz="3600" b="1" dirty="0">
              <a:solidFill>
                <a:schemeClr val="tx1"/>
              </a:solidFill>
              <a:latin typeface="Times New Roman" pitchFamily="18" charset="0"/>
              <a:cs typeface="Times New Roman" pitchFamily="18" charset="0"/>
            </a:endParaRPr>
          </a:p>
        </p:txBody>
      </p:sp>
      <p:sp>
        <p:nvSpPr>
          <p:cNvPr id="118787" name="Title 1"/>
          <p:cNvSpPr>
            <a:spLocks noGrp="1"/>
          </p:cNvSpPr>
          <p:nvPr>
            <p:ph type="title" idx="4294967295"/>
          </p:nvPr>
        </p:nvSpPr>
        <p:spPr>
          <a:xfrm>
            <a:off x="304800" y="228600"/>
            <a:ext cx="1371600" cy="685800"/>
          </a:xfrm>
        </p:spPr>
        <p:txBody>
          <a:bodyPr/>
          <a:lstStyle/>
          <a:p>
            <a:r>
              <a:rPr lang="en-US" sz="3600" b="1">
                <a:solidFill>
                  <a:srgbClr val="C00000"/>
                </a:solidFill>
                <a:latin typeface="Times New Roman" pitchFamily="18" charset="0"/>
                <a:cs typeface="Times New Roman" pitchFamily="18" charset="0"/>
              </a:rPr>
              <a:t>Câu 1</a:t>
            </a:r>
          </a:p>
        </p:txBody>
      </p:sp>
      <p:pic>
        <p:nvPicPr>
          <p:cNvPr id="8" name="Picture 7" descr="cau mon 5.png"/>
          <p:cNvPicPr>
            <a:picLocks noChangeAspect="1"/>
          </p:cNvPicPr>
          <p:nvPr/>
        </p:nvPicPr>
        <p:blipFill>
          <a:blip r:embed="rId2">
            <a:extLst>
              <a:ext uri="{28A0092B-C50C-407E-A947-70E740481C1C}">
                <a14:useLocalDpi xmlns:a14="http://schemas.microsoft.com/office/drawing/2010/main" val="0"/>
              </a:ext>
            </a:extLst>
          </a:blip>
          <a:srcRect r="49013"/>
          <a:stretch>
            <a:fillRect/>
          </a:stretch>
        </p:blipFill>
        <p:spPr bwMode="auto">
          <a:xfrm>
            <a:off x="1070997" y="-103188"/>
            <a:ext cx="3368675" cy="66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au mon 5.png"/>
          <p:cNvPicPr>
            <a:picLocks noChangeAspect="1"/>
          </p:cNvPicPr>
          <p:nvPr/>
        </p:nvPicPr>
        <p:blipFill>
          <a:blip r:embed="rId2">
            <a:extLst>
              <a:ext uri="{28A0092B-C50C-407E-A947-70E740481C1C}">
                <a14:useLocalDpi xmlns:a14="http://schemas.microsoft.com/office/drawing/2010/main" val="0"/>
              </a:ext>
            </a:extLst>
          </a:blip>
          <a:srcRect l="50987"/>
          <a:stretch>
            <a:fillRect/>
          </a:stretch>
        </p:blipFill>
        <p:spPr bwMode="auto">
          <a:xfrm>
            <a:off x="4439672" y="-84769"/>
            <a:ext cx="3238500" cy="66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Up Arrow Callout 6">
            <a:hlinkClick r:id="rId3" action="ppaction://hlinksldjump"/>
          </p:cNvPr>
          <p:cNvSpPr/>
          <p:nvPr/>
        </p:nvSpPr>
        <p:spPr>
          <a:xfrm>
            <a:off x="7620000" y="6096000"/>
            <a:ext cx="1066800" cy="533400"/>
          </a:xfrm>
          <a:prstGeom prst="upArrowCallou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a:t>ĐA</a:t>
            </a:r>
          </a:p>
        </p:txBody>
      </p:sp>
      <p:sp>
        <p:nvSpPr>
          <p:cNvPr id="12" name="Up Arrow Callout 11"/>
          <p:cNvSpPr/>
          <p:nvPr/>
        </p:nvSpPr>
        <p:spPr>
          <a:xfrm>
            <a:off x="1447800" y="5638800"/>
            <a:ext cx="1066800" cy="1066800"/>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dirty="0">
                <a:solidFill>
                  <a:srgbClr val="FFFFFF"/>
                </a:solidFill>
                <a:latin typeface="Calibri" pitchFamily="34" charset="0"/>
                <a:cs typeface="Arial" charset="0"/>
              </a:rPr>
              <a:t>MỞ</a:t>
            </a:r>
          </a:p>
        </p:txBody>
      </p:sp>
      <p:sp>
        <p:nvSpPr>
          <p:cNvPr id="13" name="Curved Up Arrow 12">
            <a:hlinkClick r:id="rId4" action="ppaction://hlinksldjump"/>
          </p:cNvPr>
          <p:cNvSpPr/>
          <p:nvPr/>
        </p:nvSpPr>
        <p:spPr>
          <a:xfrm>
            <a:off x="7848600" y="304800"/>
            <a:ext cx="990600" cy="762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703"/>
            <a:ext cx="1542789" cy="148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059784"/>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2" presetClass="exit" presetSubtype="8" fill="hold" nodeType="withEffect">
                                  <p:stCondLst>
                                    <p:cond delay="0"/>
                                  </p:stCondLst>
                                  <p:childTnLst>
                                    <p:animEffect transition="out" filter="slide(from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2" presetClass="exit" presetSubtype="2" fill="hold" nodeType="withEffect">
                                  <p:stCondLst>
                                    <p:cond delay="0"/>
                                  </p:stCondLst>
                                  <p:childTnLst>
                                    <p:animEffect transition="out" filter="slide(fromRight)">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514601" y="1066800"/>
            <a:ext cx="4876800" cy="457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solidFill>
                  <a:schemeClr val="tx1"/>
                </a:solidFill>
                <a:latin typeface="Times New Roman" pitchFamily="18" charset="0"/>
                <a:cs typeface="Times New Roman" pitchFamily="18" charset="0"/>
              </a:rPr>
              <a:t>Câu</a:t>
            </a:r>
            <a:r>
              <a:rPr lang="en-US" sz="3200" b="1" dirty="0">
                <a:solidFill>
                  <a:schemeClr val="tx1"/>
                </a:solidFill>
                <a:latin typeface="Times New Roman" pitchFamily="18" charset="0"/>
                <a:cs typeface="Times New Roman" pitchFamily="18" charset="0"/>
              </a:rPr>
              <a:t> 2:</a:t>
            </a:r>
            <a:endParaRPr lang="en-US" sz="4400" b="1" dirty="0">
              <a:solidFill>
                <a:schemeClr val="tx1"/>
              </a:solidFill>
              <a:latin typeface="Times New Roman" pitchFamily="18" charset="0"/>
              <a:cs typeface="Times New Roman" pitchFamily="18" charset="0"/>
            </a:endParaRPr>
          </a:p>
          <a:p>
            <a:pPr fontAlgn="base">
              <a:spcBef>
                <a:spcPct val="0"/>
              </a:spcBef>
              <a:spcAft>
                <a:spcPct val="0"/>
              </a:spcAft>
            </a:pPr>
            <a:r>
              <a:rPr lang="en-US" sz="2800" b="1" dirty="0" err="1">
                <a:solidFill>
                  <a:schemeClr val="tx1"/>
                </a:solidFill>
                <a:latin typeface="Times New Roman" pitchFamily="18" charset="0"/>
                <a:cs typeface="Times New Roman" pitchFamily="18" charset="0"/>
              </a:rPr>
              <a:t>Tìm</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câu</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rút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gọn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trong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ví</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dụ</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sau</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xác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định</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thành</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phần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được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rút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gọn</a:t>
            </a:r>
            <a:r>
              <a:rPr lang="en-US" sz="2800" b="1" dirty="0">
                <a:solidFill>
                  <a:schemeClr val="tx1"/>
                </a:solidFill>
                <a:latin typeface="Times New Roman" pitchFamily="18" charset="0"/>
                <a:cs typeface="Times New Roman" pitchFamily="18" charset="0"/>
              </a:rPr>
              <a:t> :</a:t>
            </a:r>
          </a:p>
          <a:p>
            <a:pPr fontAlgn="base">
              <a:spcBef>
                <a:spcPct val="0"/>
              </a:spcBef>
              <a:spcAft>
                <a:spcPct val="0"/>
              </a:spcAft>
            </a:pPr>
            <a:r>
              <a:rPr lang="en-US" sz="2800" b="1" i="1" dirty="0" err="1">
                <a:solidFill>
                  <a:schemeClr val="tx1"/>
                </a:solidFill>
                <a:latin typeface="Times New Roman" pitchFamily="18" charset="0"/>
                <a:cs typeface="Times New Roman" pitchFamily="18" charset="0"/>
              </a:rPr>
              <a:t>Tiếng</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hát</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ngừng</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Cả</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tiếng</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cười</a:t>
            </a:r>
            <a:r>
              <a:rPr lang="en-US" sz="2800" b="1" i="1" dirty="0">
                <a:solidFill>
                  <a:schemeClr val="tx1"/>
                </a:solidFill>
                <a:latin typeface="Times New Roman" pitchFamily="18" charset="0"/>
                <a:cs typeface="Times New Roman" pitchFamily="18" charset="0"/>
              </a:rPr>
              <a:t>.</a:t>
            </a:r>
          </a:p>
          <a:p>
            <a:pPr algn="r" fontAlgn="base">
              <a:spcBef>
                <a:spcPct val="0"/>
              </a:spcBef>
              <a:spcAft>
                <a:spcPct val="0"/>
              </a:spcAft>
            </a:pPr>
            <a:r>
              <a:rPr lang="en-US" sz="2800" b="1" i="1" dirty="0">
                <a:solidFill>
                  <a:schemeClr val="tx1"/>
                </a:solidFill>
                <a:latin typeface="Times New Roman" pitchFamily="18" charset="0"/>
                <a:cs typeface="Times New Roman" pitchFamily="18" charset="0"/>
              </a:rPr>
              <a:t>                                                         </a:t>
            </a:r>
            <a:r>
              <a:rPr lang="en-US" sz="2400" b="1" i="1" dirty="0">
                <a:solidFill>
                  <a:schemeClr val="tx1"/>
                </a:solidFill>
                <a:latin typeface="Times New Roman" pitchFamily="18" charset="0"/>
                <a:cs typeface="Times New Roman" pitchFamily="18" charset="0"/>
              </a:rPr>
              <a:t>(Nam Cao)</a:t>
            </a:r>
            <a:endParaRPr lang="vi-VN" sz="2400" b="1" i="1" dirty="0">
              <a:solidFill>
                <a:schemeClr val="tx1"/>
              </a:solidFill>
              <a:latin typeface="Times New Roman" pitchFamily="18" charset="0"/>
              <a:cs typeface="Times New Roman" pitchFamily="18" charset="0"/>
            </a:endParaRPr>
          </a:p>
        </p:txBody>
      </p:sp>
      <p:sp>
        <p:nvSpPr>
          <p:cNvPr id="119811" name="Title 1"/>
          <p:cNvSpPr>
            <a:spLocks noGrp="1"/>
          </p:cNvSpPr>
          <p:nvPr>
            <p:ph type="title" idx="4294967295"/>
          </p:nvPr>
        </p:nvSpPr>
        <p:spPr>
          <a:xfrm>
            <a:off x="304800" y="228600"/>
            <a:ext cx="1371600" cy="685800"/>
          </a:xfrm>
        </p:spPr>
        <p:txBody>
          <a:bodyPr/>
          <a:lstStyle/>
          <a:p>
            <a:r>
              <a:rPr lang="en-US" sz="3600" b="1" dirty="0" err="1">
                <a:solidFill>
                  <a:srgbClr val="C00000"/>
                </a:solidFill>
                <a:latin typeface="Times New Roman" pitchFamily="18" charset="0"/>
                <a:cs typeface="Times New Roman" pitchFamily="18" charset="0"/>
              </a:rPr>
              <a:t>Câu</a:t>
            </a:r>
            <a:r>
              <a:rPr lang="en-US" sz="3600" b="1" dirty="0">
                <a:solidFill>
                  <a:srgbClr val="C00000"/>
                </a:solidFill>
                <a:latin typeface="Times New Roman" pitchFamily="18" charset="0"/>
                <a:cs typeface="Times New Roman" pitchFamily="18" charset="0"/>
              </a:rPr>
              <a:t> 2</a:t>
            </a:r>
          </a:p>
        </p:txBody>
      </p:sp>
      <p:pic>
        <p:nvPicPr>
          <p:cNvPr id="8" name="Picture 7" descr="cau mon 5.png"/>
          <p:cNvPicPr>
            <a:picLocks noChangeAspect="1"/>
          </p:cNvPicPr>
          <p:nvPr/>
        </p:nvPicPr>
        <p:blipFill>
          <a:blip r:embed="rId2">
            <a:extLst>
              <a:ext uri="{28A0092B-C50C-407E-A947-70E740481C1C}">
                <a14:useLocalDpi xmlns:a14="http://schemas.microsoft.com/office/drawing/2010/main" val="0"/>
              </a:ext>
            </a:extLst>
          </a:blip>
          <a:srcRect r="49013"/>
          <a:stretch>
            <a:fillRect/>
          </a:stretch>
        </p:blipFill>
        <p:spPr bwMode="auto">
          <a:xfrm>
            <a:off x="1736725" y="-1"/>
            <a:ext cx="3368675" cy="66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au mon 5.png"/>
          <p:cNvPicPr>
            <a:picLocks noChangeAspect="1"/>
          </p:cNvPicPr>
          <p:nvPr/>
        </p:nvPicPr>
        <p:blipFill>
          <a:blip r:embed="rId2">
            <a:extLst>
              <a:ext uri="{28A0092B-C50C-407E-A947-70E740481C1C}">
                <a14:useLocalDpi xmlns:a14="http://schemas.microsoft.com/office/drawing/2010/main" val="0"/>
              </a:ext>
            </a:extLst>
          </a:blip>
          <a:srcRect l="50987"/>
          <a:stretch>
            <a:fillRect/>
          </a:stretch>
        </p:blipFill>
        <p:spPr bwMode="auto">
          <a:xfrm>
            <a:off x="5105400" y="0"/>
            <a:ext cx="3238500" cy="66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Up Arrow Callout 6">
            <a:hlinkClick r:id="rId3" action="ppaction://hlinksldjump"/>
          </p:cNvPr>
          <p:cNvSpPr/>
          <p:nvPr/>
        </p:nvSpPr>
        <p:spPr>
          <a:xfrm>
            <a:off x="7620000" y="6096000"/>
            <a:ext cx="1066800" cy="533400"/>
          </a:xfrm>
          <a:prstGeom prst="upArrowCallou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a:t>ĐA</a:t>
            </a:r>
          </a:p>
        </p:txBody>
      </p:sp>
      <p:sp>
        <p:nvSpPr>
          <p:cNvPr id="12" name="Up Arrow Callout 11"/>
          <p:cNvSpPr/>
          <p:nvPr/>
        </p:nvSpPr>
        <p:spPr>
          <a:xfrm>
            <a:off x="1447800" y="5638800"/>
            <a:ext cx="1066800" cy="1066800"/>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a:solidFill>
                  <a:srgbClr val="FFFFFF"/>
                </a:solidFill>
                <a:latin typeface="Calibri" pitchFamily="34" charset="0"/>
                <a:cs typeface="Arial" charset="0"/>
              </a:rPr>
              <a:t>MỞ</a:t>
            </a:r>
          </a:p>
        </p:txBody>
      </p:sp>
      <p:sp>
        <p:nvSpPr>
          <p:cNvPr id="13" name="Curved Up Arrow 12">
            <a:hlinkClick r:id="rId4" action="ppaction://hlinksldjump"/>
          </p:cNvPr>
          <p:cNvSpPr/>
          <p:nvPr/>
        </p:nvSpPr>
        <p:spPr>
          <a:xfrm>
            <a:off x="7848600" y="304800"/>
            <a:ext cx="990600" cy="762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570"/>
            <a:ext cx="151130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3502900"/>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2" presetClass="exit" presetSubtype="8" fill="hold" nodeType="withEffect">
                                  <p:stCondLst>
                                    <p:cond delay="0"/>
                                  </p:stCondLst>
                                  <p:childTnLst>
                                    <p:animEffect transition="out" filter="slide(from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2" presetClass="exit" presetSubtype="2" fill="hold" nodeType="withEffect">
                                  <p:stCondLst>
                                    <p:cond delay="0"/>
                                  </p:stCondLst>
                                  <p:childTnLst>
                                    <p:animEffect transition="out" filter="slide(fromRight)">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2066</TotalTime>
  <Words>1177</Words>
  <Application>Microsoft Macintosh PowerPoint</Application>
  <PresentationFormat>On-screen Show (4:3)</PresentationFormat>
  <Paragraphs>214</Paragraphs>
  <Slides>24</Slides>
  <Notes>0</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TRÒ CHƠI : BÍ MẬT TRONG TRÁI BÓNG </vt:lpstr>
      <vt:lpstr>Câu 1</vt:lpstr>
      <vt:lpstr>Câu 2</vt:lpstr>
      <vt:lpstr>Câu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2/SGK : Tìm câu rút gọn, khôi phục thành phần bị rút gọn. Cho biết vì sao trong thơ, ca dao thường có nhiều câu rút gọn như vậy ?  </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MacBook Air</cp:lastModifiedBy>
  <cp:revision>174</cp:revision>
  <dcterms:created xsi:type="dcterms:W3CDTF">2014-01-05T15:41:48Z</dcterms:created>
  <dcterms:modified xsi:type="dcterms:W3CDTF">2021-01-25T23:14:34Z</dcterms:modified>
</cp:coreProperties>
</file>